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60" r:id="rId5"/>
    <p:sldId id="261" r:id="rId6"/>
    <p:sldId id="263" r:id="rId7"/>
    <p:sldId id="264" r:id="rId8"/>
    <p:sldId id="265"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1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Düz Bağlayıcı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Başlık 28"/>
          <p:cNvSpPr>
            <a:spLocks noGrp="1"/>
          </p:cNvSpPr>
          <p:nvPr>
            <p:ph type="ctrTitle"/>
          </p:nvPr>
        </p:nvSpPr>
        <p:spPr>
          <a:xfrm>
            <a:off x="381000" y="4853411"/>
            <a:ext cx="8458200" cy="1222375"/>
          </a:xfrm>
        </p:spPr>
        <p:txBody>
          <a:bodyPr anchor="t"/>
          <a:lstStyle/>
          <a:p>
            <a:r>
              <a:rPr kumimoji="0" lang="tr-TR" smtClean="0"/>
              <a:t>Asıl başlık stili için tıklatın</a:t>
            </a:r>
            <a:endParaRPr kumimoji="0" lang="en-US"/>
          </a:p>
        </p:txBody>
      </p:sp>
      <p:sp>
        <p:nvSpPr>
          <p:cNvPr id="9" name="Alt Başlık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16" name="Veri Yer Tutucusu 15"/>
          <p:cNvSpPr>
            <a:spLocks noGrp="1"/>
          </p:cNvSpPr>
          <p:nvPr>
            <p:ph type="dt" sz="half" idx="10"/>
          </p:nvPr>
        </p:nvSpPr>
        <p:spPr/>
        <p:txBody>
          <a:bodyPr/>
          <a:lstStyle/>
          <a:p>
            <a:fld id="{7932F870-8871-4C04-82F7-4932FBB18AE0}" type="datetimeFigureOut">
              <a:rPr lang="tr-TR" smtClean="0"/>
              <a:t>15.12.2022</a:t>
            </a:fld>
            <a:endParaRPr lang="tr-TR"/>
          </a:p>
        </p:txBody>
      </p:sp>
      <p:sp>
        <p:nvSpPr>
          <p:cNvPr id="2" name="Altbilgi Yer Tutucusu 1"/>
          <p:cNvSpPr>
            <a:spLocks noGrp="1"/>
          </p:cNvSpPr>
          <p:nvPr>
            <p:ph type="ftr" sz="quarter" idx="11"/>
          </p:nvPr>
        </p:nvSpPr>
        <p:spPr/>
        <p:txBody>
          <a:bodyPr/>
          <a:lstStyle/>
          <a:p>
            <a:endParaRPr lang="tr-TR"/>
          </a:p>
        </p:txBody>
      </p:sp>
      <p:sp>
        <p:nvSpPr>
          <p:cNvPr id="15" name="Slayt Numarası Yer Tutucusu 14"/>
          <p:cNvSpPr>
            <a:spLocks noGrp="1"/>
          </p:cNvSpPr>
          <p:nvPr>
            <p:ph type="sldNum" sz="quarter" idx="12"/>
          </p:nvPr>
        </p:nvSpPr>
        <p:spPr>
          <a:xfrm>
            <a:off x="8229600" y="6473952"/>
            <a:ext cx="758952" cy="246888"/>
          </a:xfrm>
        </p:spPr>
        <p:txBody>
          <a:bodyPr/>
          <a:lstStyle/>
          <a:p>
            <a:fld id="{299D6957-37E2-4CC5-8B72-2C188DFED86B}"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58000" y="549276"/>
            <a:ext cx="18288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549276"/>
            <a:ext cx="62484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2" name="Başlık 21"/>
          <p:cNvSpPr>
            <a:spLocks noGrp="1"/>
          </p:cNvSpPr>
          <p:nvPr>
            <p:ph type="title"/>
          </p:nvPr>
        </p:nvSpPr>
        <p:spPr/>
        <p:txBody>
          <a:bodyPr/>
          <a:lstStyle/>
          <a:p>
            <a:r>
              <a:rPr kumimoji="0" lang="tr-TR" smtClean="0"/>
              <a:t>Asıl başlık stili için tıklatın</a:t>
            </a:r>
            <a:endParaRPr kumimoji="0" lang="en-US"/>
          </a:p>
        </p:txBody>
      </p:sp>
      <p:sp>
        <p:nvSpPr>
          <p:cNvPr id="27" name="İçerik Yer Tutucusu 26"/>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Veri Yer Tutucusu 24"/>
          <p:cNvSpPr>
            <a:spLocks noGrp="1"/>
          </p:cNvSpPr>
          <p:nvPr>
            <p:ph type="dt" sz="half" idx="10"/>
          </p:nvPr>
        </p:nvSpPr>
        <p:spPr/>
        <p:txBody>
          <a:bodyPr/>
          <a:lstStyle/>
          <a:p>
            <a:fld id="{7932F870-8871-4C04-82F7-4932FBB18AE0}" type="datetimeFigureOut">
              <a:rPr lang="tr-TR" smtClean="0"/>
              <a:t>15.12.2022</a:t>
            </a:fld>
            <a:endParaRPr lang="tr-TR"/>
          </a:p>
        </p:txBody>
      </p:sp>
      <p:sp>
        <p:nvSpPr>
          <p:cNvPr id="19" name="Altbilgi Yer Tutucusu 18"/>
          <p:cNvSpPr>
            <a:spLocks noGrp="1"/>
          </p:cNvSpPr>
          <p:nvPr>
            <p:ph type="ftr" sz="quarter" idx="11"/>
          </p:nvPr>
        </p:nvSpPr>
        <p:spPr>
          <a:xfrm>
            <a:off x="3581400" y="76200"/>
            <a:ext cx="2895600" cy="288925"/>
          </a:xfrm>
        </p:spPr>
        <p:txBody>
          <a:bodyPr/>
          <a:lstStyle/>
          <a:p>
            <a:endParaRPr lang="tr-TR"/>
          </a:p>
        </p:txBody>
      </p:sp>
      <p:sp>
        <p:nvSpPr>
          <p:cNvPr id="16" name="Slayt Numarası Yer Tutucusu 15"/>
          <p:cNvSpPr>
            <a:spLocks noGrp="1"/>
          </p:cNvSpPr>
          <p:nvPr>
            <p:ph type="sldNum" sz="quarter" idx="12"/>
          </p:nvPr>
        </p:nvSpPr>
        <p:spPr>
          <a:xfrm>
            <a:off x="8229600" y="6473952"/>
            <a:ext cx="758952" cy="246888"/>
          </a:xfrm>
        </p:spPr>
        <p:txBody>
          <a:bodyPr/>
          <a:lstStyle/>
          <a:p>
            <a:fld id="{299D6957-37E2-4CC5-8B72-2C188DFED86B}"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üz Bağlayıcı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Metin Yer Tutucusu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9" name="Veri Yer Tutucusu 18"/>
          <p:cNvSpPr>
            <a:spLocks noGrp="1"/>
          </p:cNvSpPr>
          <p:nvPr>
            <p:ph type="dt" sz="half" idx="10"/>
          </p:nvPr>
        </p:nvSpPr>
        <p:spPr/>
        <p:txBody>
          <a:bodyPr/>
          <a:lstStyle/>
          <a:p>
            <a:fld id="{7932F870-8871-4C04-82F7-4932FBB18AE0}" type="datetimeFigureOut">
              <a:rPr lang="tr-TR" smtClean="0"/>
              <a:t>15.12.2022</a:t>
            </a:fld>
            <a:endParaRPr lang="tr-TR"/>
          </a:p>
        </p:txBody>
      </p:sp>
      <p:sp>
        <p:nvSpPr>
          <p:cNvPr id="11" name="Altbilgi Yer Tutucusu 10"/>
          <p:cNvSpPr>
            <a:spLocks noGrp="1"/>
          </p:cNvSpPr>
          <p:nvPr>
            <p:ph type="ftr" sz="quarter" idx="11"/>
          </p:nvPr>
        </p:nvSpPr>
        <p:spPr/>
        <p:txBody>
          <a:bodyPr/>
          <a:lstStyle/>
          <a:p>
            <a:endParaRPr lang="tr-TR"/>
          </a:p>
        </p:txBody>
      </p:sp>
      <p:sp>
        <p:nvSpPr>
          <p:cNvPr id="16" name="Slayt Numarası Yer Tutucusu 15"/>
          <p:cNvSpPr>
            <a:spLocks noGrp="1"/>
          </p:cNvSpPr>
          <p:nvPr>
            <p:ph type="sldNum" sz="quarter" idx="12"/>
          </p:nvPr>
        </p:nvSpPr>
        <p:spPr/>
        <p:txBody>
          <a:bodyPr/>
          <a:lstStyle/>
          <a:p>
            <a:fld id="{299D6957-37E2-4CC5-8B72-2C188DFED86B}" type="slidenum">
              <a:rPr lang="tr-TR" smtClean="0"/>
              <a:t>‹#›</a:t>
            </a:fld>
            <a:endParaRPr lang="tr-TR"/>
          </a:p>
        </p:txBody>
      </p:sp>
      <p:sp>
        <p:nvSpPr>
          <p:cNvPr id="8" name="Başlık 7"/>
          <p:cNvSpPr>
            <a:spLocks noGrp="1"/>
          </p:cNvSpPr>
          <p:nvPr>
            <p:ph type="title"/>
          </p:nvPr>
        </p:nvSpPr>
        <p:spPr>
          <a:xfrm>
            <a:off x="180475" y="2947085"/>
            <a:ext cx="8686800" cy="1184825"/>
          </a:xfrm>
        </p:spPr>
        <p:txBody>
          <a:bodyPr rtlCol="0" anchor="t"/>
          <a:lstStyle>
            <a:lvl1pPr algn="r">
              <a:defRPr/>
            </a:lvl1pPr>
          </a:lstStyle>
          <a:p>
            <a:r>
              <a:rPr kumimoji="0" lang="tr-TR" smtClean="0"/>
              <a:t>Asıl başlık stili için tıklatın</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0" name="Başlık 19"/>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4" name="İçerik Yer Tutucusu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Veri Yer Tutucusu 20"/>
          <p:cNvSpPr>
            <a:spLocks noGrp="1"/>
          </p:cNvSpPr>
          <p:nvPr>
            <p:ph type="dt" sz="half" idx="10"/>
          </p:nvPr>
        </p:nvSpPr>
        <p:spPr/>
        <p:txBody>
          <a:bodyPr/>
          <a:lstStyle/>
          <a:p>
            <a:fld id="{7932F870-8871-4C04-82F7-4932FBB18AE0}" type="datetimeFigureOut">
              <a:rPr lang="tr-TR" smtClean="0"/>
              <a:t>15.12.2022</a:t>
            </a:fld>
            <a:endParaRPr lang="tr-TR"/>
          </a:p>
        </p:txBody>
      </p:sp>
      <p:sp>
        <p:nvSpPr>
          <p:cNvPr id="10" name="Altbilgi Yer Tutucusu 9"/>
          <p:cNvSpPr>
            <a:spLocks noGrp="1"/>
          </p:cNvSpPr>
          <p:nvPr>
            <p:ph type="ftr" sz="quarter" idx="11"/>
          </p:nvPr>
        </p:nvSpPr>
        <p:spPr/>
        <p:txBody>
          <a:bodyPr/>
          <a:lstStyle/>
          <a:p>
            <a:endParaRPr lang="tr-TR"/>
          </a:p>
        </p:txBody>
      </p:sp>
      <p:sp>
        <p:nvSpPr>
          <p:cNvPr id="31" name="Slayt Numarası Yer Tutucusu 30"/>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9" name="Başlık 28"/>
          <p:cNvSpPr>
            <a:spLocks noGrp="1"/>
          </p:cNvSpPr>
          <p:nvPr>
            <p:ph type="title"/>
          </p:nvPr>
        </p:nvSpPr>
        <p:spPr>
          <a:xfrm>
            <a:off x="304800" y="5410200"/>
            <a:ext cx="8610600" cy="882650"/>
          </a:xfrm>
        </p:spPr>
        <p:txBody>
          <a:bodyPr anchor="ctr"/>
          <a:lstStyle>
            <a:lvl1pPr>
              <a:defRPr/>
            </a:lvl1p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25" name="Metin Yer Tutucusu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İçerik Yer Tutucusu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8" name="İçerik Yer Tutucusu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8229600" y="6477000"/>
            <a:ext cx="762000" cy="246888"/>
          </a:xfrm>
        </p:spPr>
        <p:txBody>
          <a:bodyPr/>
          <a:lstStyle/>
          <a:p>
            <a:fld id="{299D6957-37E2-4CC5-8B72-2C188DFED86B}" type="slidenum">
              <a:rPr lang="tr-TR" smtClean="0"/>
              <a:t>‹#›</a:t>
            </a:fld>
            <a:endParaRPr lang="tr-TR"/>
          </a:p>
        </p:txBody>
      </p:sp>
      <p:sp>
        <p:nvSpPr>
          <p:cNvPr id="11" name="Düz Bağlayıcı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0" name="Başlık 29"/>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fld id="{7932F870-8871-4C04-82F7-4932FBB18AE0}" type="datetimeFigureOut">
              <a:rPr lang="tr-TR" smtClean="0"/>
              <a:t>15.12.2022</a:t>
            </a:fld>
            <a:endParaRPr lang="tr-TR"/>
          </a:p>
        </p:txBody>
      </p:sp>
      <p:sp>
        <p:nvSpPr>
          <p:cNvPr id="21" name="Altbilgi Yer Tutucusu 20"/>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3" name="Veri Yer Tutucusu 2"/>
          <p:cNvSpPr>
            <a:spLocks noGrp="1"/>
          </p:cNvSpPr>
          <p:nvPr>
            <p:ph type="dt" sz="half" idx="10"/>
          </p:nvPr>
        </p:nvSpPr>
        <p:spPr/>
        <p:txBody>
          <a:bodyPr/>
          <a:lstStyle/>
          <a:p>
            <a:fld id="{7932F870-8871-4C04-82F7-4932FBB18AE0}" type="datetimeFigureOut">
              <a:rPr lang="tr-TR" smtClean="0"/>
              <a:t>15.12.2022</a:t>
            </a:fld>
            <a:endParaRPr lang="tr-TR"/>
          </a:p>
        </p:txBody>
      </p:sp>
      <p:sp>
        <p:nvSpPr>
          <p:cNvPr id="24" name="Altbilgi Yer Tutucusu 23"/>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Düz Bağlayıcı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Başlık 11"/>
          <p:cNvSpPr>
            <a:spLocks noGrp="1"/>
          </p:cNvSpPr>
          <p:nvPr>
            <p:ph type="title"/>
          </p:nvPr>
        </p:nvSpPr>
        <p:spPr>
          <a:xfrm>
            <a:off x="457200" y="5486400"/>
            <a:ext cx="8458200" cy="520700"/>
          </a:xfrm>
        </p:spPr>
        <p:txBody>
          <a:bodyPr anchor="ctr"/>
          <a:lstStyle>
            <a:lvl1pPr algn="l">
              <a:buNone/>
              <a:defRPr sz="2000" b="1"/>
            </a:lvl1pPr>
          </a:lstStyle>
          <a:p>
            <a:r>
              <a:rPr kumimoji="0" lang="tr-TR" smtClean="0"/>
              <a:t>Asıl başlık stili için tıklatın</a:t>
            </a:r>
            <a:endParaRPr kumimoji="0" lang="en-US"/>
          </a:p>
        </p:txBody>
      </p:sp>
      <p:sp>
        <p:nvSpPr>
          <p:cNvPr id="26" name="Metin Yer Tutucusu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14" name="İçerik Yer Tutucusu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Veri Yer Tutucusu 24"/>
          <p:cNvSpPr>
            <a:spLocks noGrp="1"/>
          </p:cNvSpPr>
          <p:nvPr>
            <p:ph type="dt" sz="half" idx="10"/>
          </p:nvPr>
        </p:nvSpPr>
        <p:spPr/>
        <p:txBody>
          <a:bodyPr/>
          <a:lstStyle/>
          <a:p>
            <a:fld id="{7932F870-8871-4C04-82F7-4932FBB18AE0}" type="datetimeFigureOut">
              <a:rPr lang="tr-TR" smtClean="0"/>
              <a:t>15.12.2022</a:t>
            </a:fld>
            <a:endParaRPr lang="tr-TR"/>
          </a:p>
        </p:txBody>
      </p:sp>
      <p:sp>
        <p:nvSpPr>
          <p:cNvPr id="29" name="Altbilgi Yer Tutucusu 28"/>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3" name="Resim Yer Tutucusu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tr-TR" smtClean="0"/>
              <a:t>Resim eklemek için simgeyi tıklatın</a:t>
            </a:r>
            <a:endParaRPr kumimoji="0" lang="en-US" dirty="0"/>
          </a:p>
        </p:txBody>
      </p:sp>
      <p:sp>
        <p:nvSpPr>
          <p:cNvPr id="7" name="Veri Yer Tutucusu 6"/>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Altbilgi Yer Tutucusu 4"/>
          <p:cNvSpPr>
            <a:spLocks noGrp="1"/>
          </p:cNvSpPr>
          <p:nvPr>
            <p:ph type="ftr" sz="quarter" idx="11"/>
          </p:nvPr>
        </p:nvSpPr>
        <p:spPr/>
        <p:txBody>
          <a:bodyPr/>
          <a:lstStyle/>
          <a:p>
            <a:endParaRPr lang="tr-TR"/>
          </a:p>
        </p:txBody>
      </p:sp>
      <p:sp>
        <p:nvSpPr>
          <p:cNvPr id="31" name="Slayt Numarası Yer Tutucusu 30"/>
          <p:cNvSpPr>
            <a:spLocks noGrp="1"/>
          </p:cNvSpPr>
          <p:nvPr>
            <p:ph type="sldNum" sz="quarter" idx="12"/>
          </p:nvPr>
        </p:nvSpPr>
        <p:spPr/>
        <p:txBody>
          <a:bodyPr/>
          <a:lstStyle/>
          <a:p>
            <a:fld id="{299D6957-37E2-4CC5-8B72-2C188DFED86B}" type="slidenum">
              <a:rPr lang="tr-TR" smtClean="0"/>
              <a:t>‹#›</a:t>
            </a:fld>
            <a:endParaRPr lang="tr-TR"/>
          </a:p>
        </p:txBody>
      </p:sp>
      <p:sp>
        <p:nvSpPr>
          <p:cNvPr id="17" name="Başlık 16"/>
          <p:cNvSpPr>
            <a:spLocks noGrp="1"/>
          </p:cNvSpPr>
          <p:nvPr>
            <p:ph type="title"/>
          </p:nvPr>
        </p:nvSpPr>
        <p:spPr>
          <a:xfrm>
            <a:off x="381000" y="4993760"/>
            <a:ext cx="5867400" cy="522288"/>
          </a:xfrm>
        </p:spPr>
        <p:txBody>
          <a:bodyPr anchor="ctr"/>
          <a:lstStyle>
            <a:lvl1pPr algn="l">
              <a:buNone/>
              <a:defRPr sz="2000" b="1"/>
            </a:lvl1pPr>
          </a:lstStyle>
          <a:p>
            <a:r>
              <a:rPr kumimoji="0" lang="tr-TR" smtClean="0"/>
              <a:t>Asıl başlık stili için tıklatın</a:t>
            </a:r>
            <a:endParaRPr kumimoji="0" lang="en-US"/>
          </a:p>
        </p:txBody>
      </p:sp>
      <p:sp>
        <p:nvSpPr>
          <p:cNvPr id="26" name="Metin Yer Tutucusu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Düz Bağlayıcı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Metin Yer Tutucusu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1" name="Veri Yer Tutucusu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932F870-8871-4C04-82F7-4932FBB18AE0}" type="datetimeFigureOut">
              <a:rPr lang="tr-TR" smtClean="0"/>
              <a:t>15.12.2022</a:t>
            </a:fld>
            <a:endParaRPr lang="tr-TR"/>
          </a:p>
        </p:txBody>
      </p:sp>
      <p:sp>
        <p:nvSpPr>
          <p:cNvPr id="28" name="Altbilgi Yer Tutucusu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tr-TR"/>
          </a:p>
        </p:txBody>
      </p:sp>
      <p:sp>
        <p:nvSpPr>
          <p:cNvPr id="5" name="Slayt Numarası Yer Tutucusu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99D6957-37E2-4CC5-8B72-2C188DFED86B}" type="slidenum">
              <a:rPr lang="tr-TR" smtClean="0"/>
              <a:t>‹#›</a:t>
            </a:fld>
            <a:endParaRPr lang="tr-TR"/>
          </a:p>
        </p:txBody>
      </p:sp>
      <p:sp>
        <p:nvSpPr>
          <p:cNvPr id="10" name="Başlık Yer Tutucusu 9"/>
          <p:cNvSpPr>
            <a:spLocks noGrp="1"/>
          </p:cNvSpPr>
          <p:nvPr>
            <p:ph type="title"/>
          </p:nvPr>
        </p:nvSpPr>
        <p:spPr>
          <a:xfrm>
            <a:off x="304800" y="457200"/>
            <a:ext cx="8686800" cy="838200"/>
          </a:xfrm>
          <a:prstGeom prst="rect">
            <a:avLst/>
          </a:prstGeom>
        </p:spPr>
        <p:txBody>
          <a:bodyPr vert="horz" anchor="ctr">
            <a:normAutofit/>
          </a:bodyPr>
          <a:lstStyle/>
          <a:p>
            <a:r>
              <a:rPr kumimoji="0" lang="tr-TR" smtClean="0"/>
              <a:t>Asıl başlık stili için tıklatın</a:t>
            </a:r>
            <a:endParaRPr kumimoji="0" lang="en-US"/>
          </a:p>
        </p:txBody>
      </p:sp>
      <p:sp>
        <p:nvSpPr>
          <p:cNvPr id="9" name="Düz Bağlayıcı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üz Bağlayıcı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03648" y="2492896"/>
            <a:ext cx="6777318" cy="1731982"/>
          </a:xfrm>
        </p:spPr>
        <p:txBody>
          <a:bodyPr>
            <a:normAutofit fontScale="90000"/>
          </a:bodyPr>
          <a:lstStyle/>
          <a:p>
            <a:r>
              <a:rPr lang="tr-TR" dirty="0"/>
              <a:t>Retina kan damarlarını çıkarmak için </a:t>
            </a:r>
            <a:r>
              <a:rPr lang="tr-TR" dirty="0" err="1"/>
              <a:t>eşikleme</a:t>
            </a:r>
            <a:r>
              <a:rPr lang="tr-TR" dirty="0"/>
              <a:t> temelli morfolojik bir </a:t>
            </a:r>
            <a:r>
              <a:rPr lang="tr-TR" dirty="0" smtClean="0"/>
              <a:t>yöntem</a:t>
            </a:r>
            <a:br>
              <a:rPr lang="tr-TR" dirty="0" smtClean="0"/>
            </a:br>
            <a:r>
              <a:rPr lang="tr-TR" dirty="0"/>
              <a:t/>
            </a:r>
            <a:br>
              <a:rPr lang="tr-TR" dirty="0"/>
            </a:br>
            <a:r>
              <a:rPr lang="tr-TR" dirty="0" smtClean="0"/>
              <a:t/>
            </a:r>
            <a:br>
              <a:rPr lang="tr-TR" dirty="0" smtClean="0"/>
            </a:br>
            <a:r>
              <a:rPr lang="tr-TR" dirty="0" smtClean="0"/>
              <a:t>02190201006 Songül Pulat</a:t>
            </a:r>
            <a:endParaRPr lang="tr-TR" dirty="0"/>
          </a:p>
        </p:txBody>
      </p:sp>
    </p:spTree>
    <p:extLst>
      <p:ext uri="{BB962C8B-B14F-4D97-AF65-F5344CB8AC3E}">
        <p14:creationId xmlns:p14="http://schemas.microsoft.com/office/powerpoint/2010/main" val="30168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fontScale="90000"/>
          </a:bodyPr>
          <a:lstStyle/>
          <a:p>
            <a:r>
              <a:rPr lang="tr-TR" dirty="0"/>
              <a:t>4 Bulgular ve tartışma 4.1 </a:t>
            </a:r>
            <a:r>
              <a:rPr lang="tr-TR" dirty="0" err="1"/>
              <a:t>Bölütleme</a:t>
            </a:r>
            <a:r>
              <a:rPr lang="tr-TR" dirty="0"/>
              <a:t> sonuçları</a:t>
            </a:r>
          </a:p>
        </p:txBody>
      </p:sp>
      <p:sp>
        <p:nvSpPr>
          <p:cNvPr id="2" name="İçerik Yer Tutucusu 1"/>
          <p:cNvSpPr>
            <a:spLocks noGrp="1"/>
          </p:cNvSpPr>
          <p:nvPr>
            <p:ph idx="1"/>
          </p:nvPr>
        </p:nvSpPr>
        <p:spPr/>
        <p:txBody>
          <a:bodyPr>
            <a:normAutofit fontScale="70000" lnSpcReduction="20000"/>
          </a:bodyPr>
          <a:lstStyle/>
          <a:p>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a:t>
            </a:r>
            <a:r>
              <a:rPr lang="tr-TR" dirty="0" smtClean="0"/>
              <a:t>sağlanmıştır.</a:t>
            </a:r>
          </a:p>
          <a:p>
            <a:r>
              <a:rPr lang="tr-TR" dirty="0"/>
              <a:t>Performans iyileştirme yönteminde damara ait olmayan damar benzeri görüntüler morfolojik işlemler kullanılarak yok edilmiştir</a:t>
            </a:r>
            <a:r>
              <a:rPr lang="tr-TR" dirty="0" smtClean="0"/>
              <a:t>.</a:t>
            </a:r>
          </a:p>
          <a:p>
            <a:r>
              <a:rPr lang="tr-TR" dirty="0" smtClean="0"/>
              <a:t>ACC=TP+TN/TP+FP+TN+FN</a:t>
            </a:r>
          </a:p>
          <a:p>
            <a:r>
              <a:rPr lang="tr-TR" dirty="0"/>
              <a:t>Burada, TP parametresi doğru pozitif, FP parametresi yanlış pozitif, TN parametresi doğru negatif ve FN parametresi yanlış negatif pikselleri temsil eder. ACC parametresi doğruluk oranını temsil </a:t>
            </a:r>
            <a:r>
              <a:rPr lang="tr-TR" dirty="0" smtClean="0"/>
              <a:t>eder</a:t>
            </a:r>
          </a:p>
          <a:p>
            <a:r>
              <a:rPr lang="tr-TR" dirty="0"/>
              <a:t>“1” olan piksellerin toplamı TP parametresinin değerini oluşturur. </a:t>
            </a:r>
            <a:endParaRPr lang="tr-TR" dirty="0" smtClean="0"/>
          </a:p>
          <a:p>
            <a:r>
              <a:rPr lang="tr-TR" dirty="0"/>
              <a:t>“0” olan piksellerin toplamı TN parametresinin değerini </a:t>
            </a:r>
            <a:r>
              <a:rPr lang="tr-TR" dirty="0" smtClean="0"/>
              <a:t>oluşturur</a:t>
            </a:r>
          </a:p>
          <a:p>
            <a:r>
              <a:rPr lang="tr-TR" dirty="0"/>
              <a:t>e piksel değerleri </a:t>
            </a:r>
            <a:r>
              <a:rPr lang="tr-TR" dirty="0" err="1"/>
              <a:t>bölütlenmiş</a:t>
            </a:r>
            <a:r>
              <a:rPr lang="tr-TR" dirty="0"/>
              <a:t> görüntü için “0”, gerçek zemin görüntüsü için “1” olan piksellerin toplamı </a:t>
            </a:r>
            <a:r>
              <a:rPr lang="tr-TR" dirty="0" smtClean="0"/>
              <a:t>FN</a:t>
            </a:r>
          </a:p>
          <a:p>
            <a:r>
              <a:rPr lang="tr-TR" dirty="0"/>
              <a:t>piksel değerleri </a:t>
            </a:r>
            <a:r>
              <a:rPr lang="tr-TR" dirty="0" err="1"/>
              <a:t>bölütlenmiş</a:t>
            </a:r>
            <a:r>
              <a:rPr lang="tr-TR" dirty="0"/>
              <a:t> görüntü için “1”, gerçek zemin görüntüsü için “0” olan piksellerin toplamı FP parametresinin değerini oluşturur</a:t>
            </a:r>
          </a:p>
        </p:txBody>
      </p:sp>
    </p:spTree>
    <p:extLst>
      <p:ext uri="{BB962C8B-B14F-4D97-AF65-F5344CB8AC3E}">
        <p14:creationId xmlns:p14="http://schemas.microsoft.com/office/powerpoint/2010/main" val="278722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5 Sonuçlar</a:t>
            </a:r>
          </a:p>
        </p:txBody>
      </p:sp>
      <p:sp>
        <p:nvSpPr>
          <p:cNvPr id="2" name="İçerik Yer Tutucusu 1"/>
          <p:cNvSpPr>
            <a:spLocks noGrp="1"/>
          </p:cNvSpPr>
          <p:nvPr>
            <p:ph idx="1"/>
          </p:nvPr>
        </p:nvSpPr>
        <p:spPr/>
        <p:txBody>
          <a:bodyPr>
            <a:normAutofit fontScale="92500" lnSpcReduction="20000"/>
          </a:bodyPr>
          <a:lstStyle/>
          <a:p>
            <a:r>
              <a:rPr lang="tr-TR" dirty="0"/>
              <a:t>Bu makalede, paylaşıma açık olarak sunulan DRIVE veri seti üzerinde morfolojik işlemlere dayalı bir damar iyileştirme yöntemi kullanılmıştır. 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a:t>
            </a:r>
            <a:r>
              <a:rPr lang="tr-TR" dirty="0" smtClean="0"/>
              <a:t>yapılmıştır.</a:t>
            </a:r>
          </a:p>
          <a:p>
            <a:r>
              <a:rPr lang="tr-TR" dirty="0"/>
              <a:t>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a:t>
            </a:r>
          </a:p>
        </p:txBody>
      </p:sp>
    </p:spTree>
    <p:extLst>
      <p:ext uri="{BB962C8B-B14F-4D97-AF65-F5344CB8AC3E}">
        <p14:creationId xmlns:p14="http://schemas.microsoft.com/office/powerpoint/2010/main" val="279427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683568" y="3140968"/>
            <a:ext cx="7756263" cy="1054250"/>
          </a:xfrm>
        </p:spPr>
        <p:txBody>
          <a:bodyPr>
            <a:normAutofit fontScale="90000"/>
          </a:bodyPr>
          <a:lstStyle/>
          <a:p>
            <a:r>
              <a:rPr lang="tr-TR" dirty="0"/>
              <a:t>Görüntü işleme teknikleri ve kümeleme yöntemleri kullanılarak fındık meyvesinin tespit ve sınıflandırılması </a:t>
            </a:r>
          </a:p>
        </p:txBody>
      </p:sp>
    </p:spTree>
    <p:extLst>
      <p:ext uri="{BB962C8B-B14F-4D97-AF65-F5344CB8AC3E}">
        <p14:creationId xmlns:p14="http://schemas.microsoft.com/office/powerpoint/2010/main" val="367870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1. GİRİŞ</a:t>
            </a:r>
          </a:p>
        </p:txBody>
      </p:sp>
      <p:sp>
        <p:nvSpPr>
          <p:cNvPr id="2" name="İçerik Yer Tutucusu 1"/>
          <p:cNvSpPr>
            <a:spLocks noGrp="1"/>
          </p:cNvSpPr>
          <p:nvPr>
            <p:ph idx="1"/>
          </p:nvPr>
        </p:nvSpPr>
        <p:spPr/>
        <p:txBody>
          <a:bodyPr>
            <a:normAutofit fontScale="77500" lnSpcReduction="20000"/>
          </a:bodyPr>
          <a:lstStyle/>
          <a:p>
            <a:r>
              <a:rPr lang="tr-TR" dirty="0"/>
              <a:t>Görüntü işleme ve bilgisayarlı görme uygulamaları son yıllarda ciddi bir artış </a:t>
            </a:r>
            <a:r>
              <a:rPr lang="tr-TR" dirty="0" smtClean="0"/>
              <a:t>göstermektedir.</a:t>
            </a:r>
          </a:p>
          <a:p>
            <a:r>
              <a:rPr lang="tr-TR" dirty="0"/>
              <a:t>Görüntü işleme teknikleri kullanılarak yapılan çalışmalarda, ilk olarak kameradan görüntüler </a:t>
            </a:r>
            <a:r>
              <a:rPr lang="tr-TR" dirty="0" smtClean="0"/>
              <a:t>alınmaktadır.</a:t>
            </a:r>
          </a:p>
          <a:p>
            <a:r>
              <a:rPr lang="tr-TR" dirty="0"/>
              <a:t>Alınan görüntüler üzerinde, görüntü ön işleme adımları uygulanmakta ve ilgilenilen nesnelere ait özellik çıkartımı gerçekleştirilmektedir. </a:t>
            </a:r>
            <a:endParaRPr lang="tr-TR" dirty="0" smtClean="0"/>
          </a:p>
          <a:p>
            <a:r>
              <a:rPr lang="tr-TR" dirty="0"/>
              <a:t>Nesnelere ait basit özellikler kullanılarak hızlı ve etkili nesne tanımaya yönelik </a:t>
            </a:r>
            <a:r>
              <a:rPr lang="tr-TR" dirty="0" smtClean="0"/>
              <a:t>çalışmalar, </a:t>
            </a:r>
            <a:r>
              <a:rPr lang="tr-TR" dirty="0"/>
              <a:t>karmaşık arka plan çıkarımı ile </a:t>
            </a:r>
            <a:r>
              <a:rPr lang="tr-TR" dirty="0" smtClean="0"/>
              <a:t>tanıma, </a:t>
            </a:r>
            <a:r>
              <a:rPr lang="tr-TR" dirty="0"/>
              <a:t>şekil tanıma, renk tanıma, kenar ve köşe tanıma, istatistiksel örüntü tanıma, şablon eşleme gibi çeşitli yöntemler kullanılmaktadır .</a:t>
            </a:r>
            <a:r>
              <a:rPr lang="tr-TR" dirty="0" smtClean="0"/>
              <a:t> </a:t>
            </a:r>
            <a:endParaRPr lang="tr-TR" dirty="0"/>
          </a:p>
        </p:txBody>
      </p:sp>
    </p:spTree>
    <p:extLst>
      <p:ext uri="{BB962C8B-B14F-4D97-AF65-F5344CB8AC3E}">
        <p14:creationId xmlns:p14="http://schemas.microsoft.com/office/powerpoint/2010/main" val="50223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ÖNERİLEN YÖNTEM (PROPOSED METHOD)</a:t>
            </a:r>
          </a:p>
        </p:txBody>
      </p:sp>
      <p:sp>
        <p:nvSpPr>
          <p:cNvPr id="2" name="İçerik Yer Tutucusu 1"/>
          <p:cNvSpPr>
            <a:spLocks noGrp="1"/>
          </p:cNvSpPr>
          <p:nvPr>
            <p:ph idx="1"/>
          </p:nvPr>
        </p:nvSpPr>
        <p:spPr/>
        <p:txBody>
          <a:bodyPr>
            <a:normAutofit fontScale="92500" lnSpcReduction="20000"/>
          </a:bodyPr>
          <a:lstStyle/>
          <a:p>
            <a:r>
              <a:rPr lang="tr-TR" dirty="0"/>
              <a:t>Ortamda bulunan aynı nesnelerin tespit edilerek, sınıflandırılmasına yönelik yapılan çalışmada üç aşamalı bir yöntem önerilmektedir</a:t>
            </a:r>
            <a:r>
              <a:rPr lang="tr-TR" dirty="0" smtClean="0"/>
              <a:t>.</a:t>
            </a:r>
          </a:p>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144977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fontScale="90000"/>
          </a:bodyPr>
          <a:lstStyle/>
          <a:p>
            <a:r>
              <a:rPr lang="tr-TR" dirty="0"/>
              <a:t>2.1. Görüntü ön işleme aşaması (Image </a:t>
            </a:r>
            <a:r>
              <a:rPr lang="tr-TR" dirty="0" err="1"/>
              <a:t>preprocessing</a:t>
            </a:r>
            <a:r>
              <a:rPr lang="tr-TR" dirty="0"/>
              <a:t>)</a:t>
            </a:r>
          </a:p>
        </p:txBody>
      </p:sp>
      <p:sp>
        <p:nvSpPr>
          <p:cNvPr id="2" name="İçerik Yer Tutucusu 1"/>
          <p:cNvSpPr>
            <a:spLocks noGrp="1"/>
          </p:cNvSpPr>
          <p:nvPr>
            <p:ph idx="1"/>
          </p:nvPr>
        </p:nvSpPr>
        <p:spPr>
          <a:xfrm>
            <a:off x="699247" y="2248347"/>
            <a:ext cx="7833193" cy="4349005"/>
          </a:xfrm>
        </p:spPr>
        <p:txBody>
          <a:bodyPr>
            <a:normAutofit fontScale="47500" lnSpcReduction="20000"/>
          </a:bodyPr>
          <a:lstStyle/>
          <a:p>
            <a:r>
              <a:rPr lang="tr-TR" dirty="0"/>
              <a:t>Görüntü ön işleme aşamasında, kameradan alınan görüntü üzerinde sırasıyla filtreleme, resmin grileştirilmesi ve ikili resme çevrilmesi işlemleri uygulanmaktadır. </a:t>
            </a:r>
            <a:endParaRPr lang="tr-TR" dirty="0" smtClean="0"/>
          </a:p>
          <a:p>
            <a:r>
              <a:rPr lang="tr-TR" dirty="0"/>
              <a:t>Filtre uygulama adımında, görüntü üzerinde yer alan tuz biber gürültülerinin giderilmesi ve resimde yer alan gereksiz ayrıntıların azaltılması sağlanmaktadır</a:t>
            </a:r>
            <a:r>
              <a:rPr lang="tr-TR" dirty="0" smtClean="0"/>
              <a:t>.</a:t>
            </a:r>
          </a:p>
          <a:p>
            <a:r>
              <a:rPr lang="tr-TR" dirty="0"/>
              <a:t>Çekirdek matrisi, görüntü üzerinde kayan pencere yöntemi kullanılarak gezdirilmekte ve her bir piksel için, yeni değerler hesaplanmaktadır. </a:t>
            </a:r>
            <a:endParaRPr lang="tr-TR" dirty="0" smtClean="0"/>
          </a:p>
          <a:p>
            <a:r>
              <a:rPr lang="tr-TR" dirty="0"/>
              <a:t>K, </a:t>
            </a:r>
            <a:r>
              <a:rPr lang="tr-TR" dirty="0" err="1"/>
              <a:t>NxN</a:t>
            </a:r>
            <a:r>
              <a:rPr lang="tr-TR" dirty="0"/>
              <a:t> boyutlarında filtreleme için kullanılan çekirdek matrisini, IR, kameradan alınan renkli görüntüye ait matrisi, I R I , filtreleme sonunda oluşan yeni görüntü matrisini ifade etmektedir. </a:t>
            </a:r>
            <a:endParaRPr lang="tr-TR" dirty="0" smtClean="0"/>
          </a:p>
          <a:p>
            <a:r>
              <a:rPr lang="tr-TR" dirty="0"/>
              <a:t>Filtreleme işleminden sonra renkli görüntünün, grileştirilmesi adımı </a:t>
            </a:r>
            <a:r>
              <a:rPr lang="tr-TR" dirty="0" smtClean="0"/>
              <a:t>gerçekleştirilmektedir</a:t>
            </a:r>
          </a:p>
          <a:p>
            <a:r>
              <a:rPr lang="tr-TR" dirty="0"/>
              <a:t>Gri olarak elde edilen görüntü üzerinde, </a:t>
            </a:r>
            <a:r>
              <a:rPr lang="tr-TR" dirty="0" err="1"/>
              <a:t>eşikleme</a:t>
            </a:r>
            <a:r>
              <a:rPr lang="tr-TR" dirty="0"/>
              <a:t> işlemi uygulanarak sadece ilgili nesnelere ait yer alan bölümler kullanılmaktadır. </a:t>
            </a:r>
            <a:r>
              <a:rPr lang="tr-TR" dirty="0" err="1"/>
              <a:t>Eşikleme</a:t>
            </a:r>
            <a:r>
              <a:rPr lang="tr-TR" dirty="0"/>
              <a:t>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a:t>
            </a:r>
          </a:p>
        </p:txBody>
      </p:sp>
    </p:spTree>
    <p:extLst>
      <p:ext uri="{BB962C8B-B14F-4D97-AF65-F5344CB8AC3E}">
        <p14:creationId xmlns:p14="http://schemas.microsoft.com/office/powerpoint/2010/main" val="179416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84213" y="260350"/>
            <a:ext cx="8135937" cy="6337300"/>
          </a:xfrm>
        </p:spPr>
        <p:txBody>
          <a:bodyPr>
            <a:normAutofit fontScale="85000" lnSpcReduction="10000"/>
          </a:bodyPr>
          <a:lstStyle/>
          <a:p>
            <a:r>
              <a:rPr lang="tr-TR" dirty="0" err="1"/>
              <a:t>Eşikleme</a:t>
            </a:r>
            <a:r>
              <a:rPr lang="tr-TR" dirty="0"/>
              <a:t>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a:t>
            </a:r>
            <a:r>
              <a:rPr lang="tr-TR" dirty="0" smtClean="0"/>
              <a:t>.</a:t>
            </a:r>
          </a:p>
          <a:p>
            <a:r>
              <a:rPr lang="tr-TR" dirty="0" smtClean="0"/>
              <a:t>Önerilen </a:t>
            </a:r>
            <a:r>
              <a:rPr lang="tr-TR" dirty="0"/>
              <a:t>çalışmada, ikili görüntü üzerinde, aşındırma (</a:t>
            </a:r>
            <a:r>
              <a:rPr lang="tr-TR" dirty="0" err="1"/>
              <a:t>erosion</a:t>
            </a:r>
            <a:r>
              <a:rPr lang="tr-TR" dirty="0"/>
              <a:t>) ve genişleme (</a:t>
            </a:r>
            <a:r>
              <a:rPr lang="tr-TR" dirty="0" err="1"/>
              <a:t>dilation</a:t>
            </a:r>
            <a:r>
              <a:rPr lang="tr-TR" dirty="0"/>
              <a:t>) morfolojik işlemleri </a:t>
            </a:r>
            <a:r>
              <a:rPr lang="tr-TR" dirty="0" smtClean="0"/>
              <a:t>uygulanmaktadır.</a:t>
            </a:r>
          </a:p>
          <a:p>
            <a:r>
              <a:rPr lang="tr-TR" dirty="0"/>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p>
        </p:txBody>
      </p:sp>
    </p:spTree>
    <p:extLst>
      <p:ext uri="{BB962C8B-B14F-4D97-AF65-F5344CB8AC3E}">
        <p14:creationId xmlns:p14="http://schemas.microsoft.com/office/powerpoint/2010/main" val="91675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179512" y="0"/>
            <a:ext cx="8784976" cy="1700808"/>
          </a:xfrm>
        </p:spPr>
        <p:txBody>
          <a:bodyPr/>
          <a:lstStyle/>
          <a:p>
            <a:r>
              <a:rPr lang="tr-TR" dirty="0"/>
              <a:t>2.2. Nesne bulma ve özellik çıkarımı işlemi </a:t>
            </a:r>
            <a:r>
              <a:rPr lang="tr-TR" dirty="0" smtClean="0"/>
              <a:t>aşaması</a:t>
            </a:r>
            <a:endParaRPr lang="tr-TR" dirty="0"/>
          </a:p>
        </p:txBody>
      </p:sp>
      <p:sp>
        <p:nvSpPr>
          <p:cNvPr id="2" name="İçerik Yer Tutucusu 1"/>
          <p:cNvSpPr>
            <a:spLocks noGrp="1"/>
          </p:cNvSpPr>
          <p:nvPr>
            <p:ph idx="1"/>
          </p:nvPr>
        </p:nvSpPr>
        <p:spPr>
          <a:xfrm>
            <a:off x="251520" y="1772816"/>
            <a:ext cx="8568952" cy="4968552"/>
          </a:xfrm>
        </p:spPr>
        <p:txBody>
          <a:bodyPr>
            <a:normAutofit fontScale="77500" lnSpcReduction="20000"/>
          </a:bodyPr>
          <a:lstStyle/>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r>
              <a:rPr lang="tr-TR" dirty="0" smtClean="0"/>
              <a:t>.</a:t>
            </a:r>
          </a:p>
          <a:p>
            <a:r>
              <a:rPr lang="tr-TR" dirty="0"/>
              <a:t>Her bir nesneye ait dış hatlar ve nesne numaraları belirlendikten sonra, nesnenin alanını hesaplamak için moment alma işlemi gerçekleştirilmektedir. </a:t>
            </a:r>
            <a:endParaRPr lang="tr-TR" dirty="0" smtClean="0"/>
          </a:p>
          <a:p>
            <a:r>
              <a:rPr lang="tr-TR" dirty="0"/>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p>
        </p:txBody>
      </p:sp>
    </p:spTree>
    <p:extLst>
      <p:ext uri="{BB962C8B-B14F-4D97-AF65-F5344CB8AC3E}">
        <p14:creationId xmlns:p14="http://schemas.microsoft.com/office/powerpoint/2010/main" val="120757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251520" y="332656"/>
            <a:ext cx="8640960" cy="936104"/>
          </a:xfrm>
        </p:spPr>
        <p:txBody>
          <a:bodyPr/>
          <a:lstStyle/>
          <a:p>
            <a:r>
              <a:rPr lang="tr-TR" dirty="0"/>
              <a:t>Ortalama tabanlı sınıflandırma</a:t>
            </a:r>
          </a:p>
        </p:txBody>
      </p:sp>
      <p:sp>
        <p:nvSpPr>
          <p:cNvPr id="2" name="İçerik Yer Tutucusu 1"/>
          <p:cNvSpPr>
            <a:spLocks noGrp="1"/>
          </p:cNvSpPr>
          <p:nvPr>
            <p:ph idx="1"/>
          </p:nvPr>
        </p:nvSpPr>
        <p:spPr/>
        <p:txBody>
          <a:bodyPr>
            <a:normAutofit lnSpcReduction="10000"/>
          </a:bodyPr>
          <a:lstStyle/>
          <a:p>
            <a:r>
              <a:rPr lang="tr-TR" dirty="0"/>
              <a:t>Önerilen ilk yöntemde ortamda bulunan nesneler kendi aralarında otomatik olarak 3 sınıfa ayrıştırılmaktadır. </a:t>
            </a:r>
            <a:endParaRPr lang="tr-TR" dirty="0" smtClean="0"/>
          </a:p>
          <a:p>
            <a:r>
              <a:rPr lang="tr-TR" dirty="0"/>
              <a:t>Nesneleri sınıflandırma aşamasında, ilgili nesnenin alanı ile her bir küme merkezi arasındaki mesafe hesaplanmaktadır. Nesneler kendilerine en yakın noktada bulunan küme merkezlerine yerleştirilerek sınıflandırılmaktadır.</a:t>
            </a:r>
          </a:p>
        </p:txBody>
      </p:sp>
    </p:spTree>
    <p:extLst>
      <p:ext uri="{BB962C8B-B14F-4D97-AF65-F5344CB8AC3E}">
        <p14:creationId xmlns:p14="http://schemas.microsoft.com/office/powerpoint/2010/main" val="1733632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 K-</a:t>
            </a:r>
            <a:r>
              <a:rPr lang="tr-TR" dirty="0" err="1"/>
              <a:t>means</a:t>
            </a:r>
            <a:r>
              <a:rPr lang="tr-TR" dirty="0"/>
              <a:t> kümeleme yöntemi</a:t>
            </a:r>
          </a:p>
        </p:txBody>
      </p:sp>
      <p:sp>
        <p:nvSpPr>
          <p:cNvPr id="2" name="İçerik Yer Tutucusu 1"/>
          <p:cNvSpPr>
            <a:spLocks noGrp="1"/>
          </p:cNvSpPr>
          <p:nvPr>
            <p:ph idx="1"/>
          </p:nvPr>
        </p:nvSpPr>
        <p:spPr/>
        <p:txBody>
          <a:bodyPr/>
          <a:lstStyle/>
          <a:p>
            <a:r>
              <a:rPr lang="tr-TR" dirty="0"/>
              <a:t>K-</a:t>
            </a:r>
            <a:r>
              <a:rPr lang="tr-TR" dirty="0" err="1"/>
              <a:t>means</a:t>
            </a:r>
            <a:r>
              <a:rPr lang="tr-TR" dirty="0"/>
              <a:t> algoritması, N adet veri nesnesinin K adet kümeye </a:t>
            </a:r>
            <a:r>
              <a:rPr lang="tr-TR" dirty="0" smtClean="0"/>
              <a:t>bölünmesidir</a:t>
            </a:r>
          </a:p>
          <a:p>
            <a:r>
              <a:rPr lang="tr-TR" dirty="0"/>
              <a:t>K-</a:t>
            </a:r>
            <a:r>
              <a:rPr lang="tr-TR" dirty="0" err="1"/>
              <a:t>means</a:t>
            </a:r>
            <a:r>
              <a:rPr lang="tr-TR" dirty="0"/>
              <a:t> algoritmasının temel amacı bölümleme sonucunda elde edilen küme içindeki verilerin benzerliklerinin maksimum, kümeler arasındaki benzerliklerin ise minimum olmasıdır</a:t>
            </a:r>
            <a:r>
              <a:rPr lang="tr-TR" dirty="0" smtClean="0"/>
              <a:t>.</a:t>
            </a:r>
          </a:p>
          <a:p>
            <a:r>
              <a:rPr lang="tr-TR" dirty="0" smtClean="0"/>
              <a:t>-4 aşaması vardır.</a:t>
            </a:r>
          </a:p>
          <a:p>
            <a:endParaRPr lang="tr-TR" dirty="0"/>
          </a:p>
        </p:txBody>
      </p:sp>
    </p:spTree>
    <p:extLst>
      <p:ext uri="{BB962C8B-B14F-4D97-AF65-F5344CB8AC3E}">
        <p14:creationId xmlns:p14="http://schemas.microsoft.com/office/powerpoint/2010/main" val="327800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332656"/>
            <a:ext cx="8136904" cy="5904656"/>
          </a:xfrm>
        </p:spPr>
        <p:txBody>
          <a:bodyPr>
            <a:normAutofit fontScale="62500" lnSpcReduction="20000"/>
          </a:bodyPr>
          <a:lstStyle/>
          <a:p>
            <a:r>
              <a:rPr lang="tr-TR" dirty="0"/>
              <a:t>Diyabete bağlı retina bozuklukları kişilerde körlüğe sebep olan ve Diyabetik </a:t>
            </a:r>
            <a:r>
              <a:rPr lang="tr-TR" dirty="0" err="1"/>
              <a:t>Retinopati</a:t>
            </a:r>
            <a:r>
              <a:rPr lang="tr-TR" dirty="0"/>
              <a:t> (DR) olarak adlandırılan en önemli hastalıklardan </a:t>
            </a:r>
            <a:r>
              <a:rPr lang="tr-TR" dirty="0" smtClean="0"/>
              <a:t>biridir</a:t>
            </a:r>
          </a:p>
          <a:p>
            <a:r>
              <a:rPr lang="tr-TR" dirty="0"/>
              <a:t>Derin öğrenme yöntemleri ile retina damar </a:t>
            </a:r>
            <a:r>
              <a:rPr lang="tr-TR" dirty="0" err="1"/>
              <a:t>bölütleme</a:t>
            </a:r>
            <a:r>
              <a:rPr lang="tr-TR" dirty="0"/>
              <a:t> sistemlerinin geliştirilmesi daha sağlam sonuçlar verir ancak donanım bağlılığı gerektirir. </a:t>
            </a:r>
            <a:endParaRPr lang="tr-TR" dirty="0" smtClean="0"/>
          </a:p>
          <a:p>
            <a:r>
              <a:rPr lang="tr-TR" dirty="0"/>
              <a:t>Bu makalede geleneksel bir yöntem olan morfolojik tabanlı bir yöntem kullanılmış olup literatürde önerilen diğer yöntemler şöyledir: </a:t>
            </a:r>
            <a:endParaRPr lang="tr-TR" dirty="0" smtClean="0"/>
          </a:p>
          <a:p>
            <a:r>
              <a:rPr lang="tr-TR" dirty="0" err="1"/>
              <a:t>Soares</a:t>
            </a:r>
            <a:r>
              <a:rPr lang="tr-TR" dirty="0"/>
              <a:t> </a:t>
            </a:r>
            <a:r>
              <a:rPr lang="tr-TR" dirty="0" err="1" smtClean="0"/>
              <a:t>vd</a:t>
            </a:r>
            <a:r>
              <a:rPr lang="tr-TR" dirty="0"/>
              <a:t> tarafından retina görüntülerinin piksel parlaklık değerleri üzerinde faklı ölçeklerde </a:t>
            </a:r>
            <a:r>
              <a:rPr lang="tr-TR" dirty="0" err="1"/>
              <a:t>Gabor</a:t>
            </a:r>
            <a:r>
              <a:rPr lang="tr-TR" dirty="0"/>
              <a:t>-Dalgacık dönüşümü </a:t>
            </a:r>
            <a:r>
              <a:rPr lang="tr-TR" dirty="0" smtClean="0"/>
              <a:t>uygulanmıştır.</a:t>
            </a:r>
          </a:p>
          <a:p>
            <a:r>
              <a:rPr lang="tr-TR" dirty="0" err="1"/>
              <a:t>Niemeijer</a:t>
            </a:r>
            <a:r>
              <a:rPr lang="tr-TR" dirty="0"/>
              <a:t> </a:t>
            </a:r>
            <a:r>
              <a:rPr lang="tr-TR" dirty="0" err="1" smtClean="0"/>
              <a:t>vd</a:t>
            </a:r>
            <a:r>
              <a:rPr lang="tr-TR" dirty="0" smtClean="0"/>
              <a:t> piksel </a:t>
            </a:r>
            <a:r>
              <a:rPr lang="tr-TR" dirty="0"/>
              <a:t>sınıflandırma yöntemini önermişlerdir</a:t>
            </a:r>
            <a:r>
              <a:rPr lang="tr-TR" dirty="0" smtClean="0"/>
              <a:t>.</a:t>
            </a:r>
          </a:p>
          <a:p>
            <a:r>
              <a:rPr lang="tr-TR" dirty="0"/>
              <a:t>Diego </a:t>
            </a:r>
            <a:r>
              <a:rPr lang="tr-TR" dirty="0" err="1"/>
              <a:t>Marín</a:t>
            </a:r>
            <a:r>
              <a:rPr lang="tr-TR" dirty="0"/>
              <a:t> vd. </a:t>
            </a:r>
            <a:r>
              <a:rPr lang="tr-TR" dirty="0" smtClean="0"/>
              <a:t>tarafından </a:t>
            </a:r>
            <a:r>
              <a:rPr lang="tr-TR" dirty="0" err="1"/>
              <a:t>fundus</a:t>
            </a:r>
            <a:r>
              <a:rPr lang="tr-TR" dirty="0"/>
              <a:t> görüntüsündeki her pikselden yedi boyutlu bir özellik vektörü çıkarılmıştır. </a:t>
            </a:r>
            <a:endParaRPr lang="tr-TR" dirty="0" smtClean="0"/>
          </a:p>
          <a:p>
            <a:r>
              <a:rPr lang="tr-TR" dirty="0"/>
              <a:t>M. Elena </a:t>
            </a:r>
            <a:r>
              <a:rPr lang="tr-TR" dirty="0" err="1"/>
              <a:t>Martinez-Perez</a:t>
            </a:r>
            <a:r>
              <a:rPr lang="tr-TR" dirty="0"/>
              <a:t> vd</a:t>
            </a:r>
            <a:r>
              <a:rPr lang="tr-TR" dirty="0" smtClean="0"/>
              <a:t>. </a:t>
            </a:r>
            <a:r>
              <a:rPr lang="tr-TR" dirty="0"/>
              <a:t>tarafından </a:t>
            </a:r>
            <a:r>
              <a:rPr lang="tr-TR" dirty="0" err="1"/>
              <a:t>hessian</a:t>
            </a:r>
            <a:r>
              <a:rPr lang="tr-TR" dirty="0"/>
              <a:t> matrisinin </a:t>
            </a:r>
            <a:r>
              <a:rPr lang="tr-TR" dirty="0" err="1"/>
              <a:t>özdeğer</a:t>
            </a:r>
            <a:r>
              <a:rPr lang="tr-TR" dirty="0"/>
              <a:t> analizine dayanan bir çizgi geliştirme filtresi önerilmiştir</a:t>
            </a:r>
            <a:r>
              <a:rPr lang="tr-TR" dirty="0" smtClean="0"/>
              <a:t>.</a:t>
            </a:r>
          </a:p>
          <a:p>
            <a:r>
              <a:rPr lang="tr-TR" dirty="0" err="1"/>
              <a:t>Sven</a:t>
            </a:r>
            <a:r>
              <a:rPr lang="tr-TR" dirty="0"/>
              <a:t> </a:t>
            </a:r>
            <a:r>
              <a:rPr lang="tr-TR" dirty="0" err="1"/>
              <a:t>Holm</a:t>
            </a:r>
            <a:r>
              <a:rPr lang="tr-TR" dirty="0"/>
              <a:t> vd. </a:t>
            </a:r>
            <a:r>
              <a:rPr lang="tr-TR" dirty="0" smtClean="0"/>
              <a:t>tarafından </a:t>
            </a:r>
            <a:r>
              <a:rPr lang="tr-TR" dirty="0"/>
              <a:t>damar </a:t>
            </a:r>
            <a:r>
              <a:rPr lang="tr-TR" dirty="0" err="1"/>
              <a:t>bölütleme</a:t>
            </a:r>
            <a:r>
              <a:rPr lang="tr-TR" dirty="0"/>
              <a:t> için iki paralel yöntem </a:t>
            </a:r>
            <a:r>
              <a:rPr lang="tr-TR" dirty="0" smtClean="0"/>
              <a:t>önerilmiştir.</a:t>
            </a:r>
          </a:p>
          <a:p>
            <a:r>
              <a:rPr lang="tr-TR" dirty="0" err="1"/>
              <a:t>Chengzhang</a:t>
            </a:r>
            <a:r>
              <a:rPr lang="tr-TR" dirty="0"/>
              <a:t> </a:t>
            </a:r>
            <a:r>
              <a:rPr lang="tr-TR" dirty="0" err="1"/>
              <a:t>Zhu</a:t>
            </a:r>
            <a:r>
              <a:rPr lang="tr-TR" dirty="0"/>
              <a:t> </a:t>
            </a:r>
            <a:r>
              <a:rPr lang="tr-TR" dirty="0" err="1" smtClean="0"/>
              <a:t>vd</a:t>
            </a:r>
            <a:r>
              <a:rPr lang="tr-TR" dirty="0" smtClean="0"/>
              <a:t> tarafından </a:t>
            </a:r>
            <a:r>
              <a:rPr lang="tr-TR" dirty="0"/>
              <a:t>Aşırı Öğrenme Makinesine dayalı denetimli bir yöntem önerilmiştir.</a:t>
            </a:r>
          </a:p>
        </p:txBody>
      </p:sp>
    </p:spTree>
    <p:extLst>
      <p:ext uri="{BB962C8B-B14F-4D97-AF65-F5344CB8AC3E}">
        <p14:creationId xmlns:p14="http://schemas.microsoft.com/office/powerpoint/2010/main" val="373447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55576" y="188640"/>
            <a:ext cx="7848872" cy="6048672"/>
          </a:xfrm>
        </p:spPr>
        <p:txBody>
          <a:bodyPr>
            <a:normAutofit fontScale="92500" lnSpcReduction="10000"/>
          </a:bodyPr>
          <a:lstStyle/>
          <a:p>
            <a:r>
              <a:rPr lang="tr-TR" dirty="0"/>
              <a:t>1. İlk olarak, K adet küme için rastgele başlangıç küme merkezleri belirlenmektedir, </a:t>
            </a:r>
            <a:endParaRPr lang="tr-TR" dirty="0" smtClean="0"/>
          </a:p>
          <a:p>
            <a:r>
              <a:rPr lang="tr-TR" dirty="0" smtClean="0"/>
              <a:t>2</a:t>
            </a:r>
            <a:r>
              <a:rPr lang="tr-TR" dirty="0"/>
              <a:t>. Her nesnenin seçilmiş olan küme merkez noktalarına olan uzaklığı hesaplanmaktadır. Küme merkez noktalarına olan uzaklıklarına göre tüm nesneler k adet kümeden en yakın olan kümeye yerleştirilmektedir</a:t>
            </a:r>
            <a:r>
              <a:rPr lang="tr-TR" dirty="0" smtClean="0"/>
              <a:t>,</a:t>
            </a:r>
          </a:p>
          <a:p>
            <a:r>
              <a:rPr lang="tr-TR" dirty="0" smtClean="0"/>
              <a:t> </a:t>
            </a:r>
            <a:r>
              <a:rPr lang="tr-TR" dirty="0"/>
              <a:t>3. Yeni oluşan kümelerin merkez noktaları, o kümedeki tüm nesnelerin ortalama değerlerinden elde edilmiş veriye göre değiştirilmektedir, </a:t>
            </a:r>
            <a:endParaRPr lang="tr-TR" dirty="0" smtClean="0"/>
          </a:p>
          <a:p>
            <a:r>
              <a:rPr lang="tr-TR" dirty="0" smtClean="0"/>
              <a:t>4</a:t>
            </a:r>
            <a:r>
              <a:rPr lang="tr-TR" dirty="0"/>
              <a:t>. Küme merkez noktaları sabit olmadığı sürece 2. ve 3. adımlar tekrarlanmaktadır</a:t>
            </a:r>
          </a:p>
        </p:txBody>
      </p:sp>
    </p:spTree>
    <p:extLst>
      <p:ext uri="{BB962C8B-B14F-4D97-AF65-F5344CB8AC3E}">
        <p14:creationId xmlns:p14="http://schemas.microsoft.com/office/powerpoint/2010/main" val="324896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 DENEYSEL ÇALIŞMA</a:t>
            </a:r>
          </a:p>
        </p:txBody>
      </p:sp>
      <p:sp>
        <p:nvSpPr>
          <p:cNvPr id="2" name="İçerik Yer Tutucusu 1"/>
          <p:cNvSpPr>
            <a:spLocks noGrp="1"/>
          </p:cNvSpPr>
          <p:nvPr>
            <p:ph idx="1"/>
          </p:nvPr>
        </p:nvSpPr>
        <p:spPr/>
        <p:txBody>
          <a:bodyPr>
            <a:normAutofit fontScale="70000" lnSpcReduction="20000"/>
          </a:bodyPr>
          <a:lstStyle/>
          <a:p>
            <a:r>
              <a:rPr lang="tr-TR" dirty="0"/>
              <a:t>Önerilen yöntem ile ortamda bulunan fındıkların tespit edilerek kümelenmesine yönelik deneysel çalışma </a:t>
            </a:r>
            <a:r>
              <a:rPr lang="tr-TR" dirty="0" smtClean="0"/>
              <a:t>yapılmaktadır.</a:t>
            </a:r>
          </a:p>
          <a:p>
            <a:r>
              <a:rPr lang="tr-TR" dirty="0"/>
              <a:t>Alınan görüntüler, </a:t>
            </a:r>
            <a:r>
              <a:rPr lang="tr-TR" dirty="0" err="1"/>
              <a:t>Ubuntu</a:t>
            </a:r>
            <a:r>
              <a:rPr lang="tr-TR" dirty="0"/>
              <a:t>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a:t>
            </a:r>
            <a:r>
              <a:rPr lang="tr-TR" dirty="0" smtClean="0"/>
              <a:t>.</a:t>
            </a:r>
          </a:p>
          <a:p>
            <a:r>
              <a:rPr lang="tr-TR" dirty="0"/>
              <a:t>Sunulan örnek çalışmada, iki yöntem ile kümelemenin %92 oranda benzerlik gösterdiği gözlenmektedir. </a:t>
            </a:r>
            <a:endParaRPr lang="tr-TR" dirty="0" smtClean="0"/>
          </a:p>
          <a:p>
            <a:r>
              <a:rPr lang="tr-TR" dirty="0"/>
              <a:t>Ortama yerleştirilen fındıkların görüntü işleme tekniği kullanılarak %100 oranında tespit edildiği gözlenmiştir. </a:t>
            </a:r>
            <a:r>
              <a:rPr lang="tr-TR" dirty="0" err="1"/>
              <a:t>Kmeans</a:t>
            </a:r>
            <a:r>
              <a:rPr lang="tr-TR" dirty="0"/>
              <a:t> ve ortalama tabanlı kümeleme yöntemleri kullanılarak yapılan sınıflama sonuçlarındaki benzeşen fındık sayısı ve iki yöntemin </a:t>
            </a:r>
            <a:r>
              <a:rPr lang="tr-TR" dirty="0" smtClean="0"/>
              <a:t>benzerlik sunulmaktadır</a:t>
            </a:r>
            <a:r>
              <a:rPr lang="tr-TR" dirty="0"/>
              <a:t>. </a:t>
            </a:r>
          </a:p>
        </p:txBody>
      </p:sp>
    </p:spTree>
    <p:extLst>
      <p:ext uri="{BB962C8B-B14F-4D97-AF65-F5344CB8AC3E}">
        <p14:creationId xmlns:p14="http://schemas.microsoft.com/office/powerpoint/2010/main" val="709568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SONUÇLAR</a:t>
            </a:r>
          </a:p>
        </p:txBody>
      </p:sp>
      <p:sp>
        <p:nvSpPr>
          <p:cNvPr id="2" name="İçerik Yer Tutucusu 1"/>
          <p:cNvSpPr>
            <a:spLocks noGrp="1"/>
          </p:cNvSpPr>
          <p:nvPr>
            <p:ph idx="1"/>
          </p:nvPr>
        </p:nvSpPr>
        <p:spPr/>
        <p:txBody>
          <a:bodyPr>
            <a:normAutofit fontScale="77500" lnSpcReduction="20000"/>
          </a:bodyPr>
          <a:lstStyle/>
          <a:p>
            <a:r>
              <a:rPr lang="tr-TR" dirty="0"/>
              <a:t>Makalede, görüntü işleme teknikleri kullanılarak ortamda bulunan nesnelerin tespit ve sınıflandırılmasına yönelik çalışma sunulmaktadır</a:t>
            </a:r>
            <a:r>
              <a:rPr lang="tr-TR" dirty="0" smtClean="0"/>
              <a:t>.</a:t>
            </a:r>
          </a:p>
          <a:p>
            <a:r>
              <a:rPr lang="tr-TR" dirty="0"/>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a:t>
            </a:r>
            <a:endParaRPr lang="tr-TR" dirty="0" smtClean="0"/>
          </a:p>
          <a:p>
            <a:r>
              <a:rPr lang="tr-TR" dirty="0"/>
              <a:t>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a:t>
            </a:r>
          </a:p>
        </p:txBody>
      </p:sp>
    </p:spTree>
    <p:extLst>
      <p:ext uri="{BB962C8B-B14F-4D97-AF65-F5344CB8AC3E}">
        <p14:creationId xmlns:p14="http://schemas.microsoft.com/office/powerpoint/2010/main" val="346669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332656"/>
            <a:ext cx="7920880" cy="6048672"/>
          </a:xfrm>
        </p:spPr>
        <p:txBody>
          <a:bodyPr>
            <a:normAutofit fontScale="92500" lnSpcReduction="10000"/>
          </a:bodyPr>
          <a:lstStyle/>
          <a:p>
            <a:r>
              <a:rPr lang="tr-TR" dirty="0"/>
              <a:t>Makalenin, deneysel çalışma bölümünde örnekleme işlemi için fındık meyvesi kullanılmaktadır</a:t>
            </a:r>
            <a:r>
              <a:rPr lang="tr-TR" dirty="0" smtClean="0"/>
              <a:t>.</a:t>
            </a:r>
          </a:p>
          <a:p>
            <a:r>
              <a:rPr lang="tr-TR" dirty="0" smtClean="0"/>
              <a:t> </a:t>
            </a:r>
            <a:r>
              <a:rPr lang="tr-TR" dirty="0"/>
              <a:t>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a:t>
            </a:r>
            <a:endParaRPr lang="tr-TR" dirty="0" smtClean="0"/>
          </a:p>
          <a:p>
            <a:r>
              <a:rPr lang="tr-TR" dirty="0" smtClean="0"/>
              <a:t>Yapılan </a:t>
            </a:r>
            <a:r>
              <a:rPr lang="tr-TR" dirty="0"/>
              <a:t>deneysel çalışmalarda, </a:t>
            </a:r>
            <a:r>
              <a:rPr lang="tr-TR" dirty="0" err="1"/>
              <a:t>gerçeklenen</a:t>
            </a:r>
            <a:r>
              <a:rPr lang="tr-TR" dirty="0"/>
              <a:t> iki algoritma ile sınıflandırmanın %90 ile %100 oranlarında benzerlik gösterdiği tespit edilmektedir.</a:t>
            </a:r>
          </a:p>
        </p:txBody>
      </p:sp>
    </p:spTree>
    <p:extLst>
      <p:ext uri="{BB962C8B-B14F-4D97-AF65-F5344CB8AC3E}">
        <p14:creationId xmlns:p14="http://schemas.microsoft.com/office/powerpoint/2010/main" val="365386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683568" y="332656"/>
            <a:ext cx="7756263" cy="1054250"/>
          </a:xfrm>
        </p:spPr>
        <p:txBody>
          <a:bodyPr>
            <a:normAutofit fontScale="90000"/>
          </a:bodyPr>
          <a:lstStyle/>
          <a:p>
            <a:r>
              <a:rPr lang="tr-TR" dirty="0"/>
              <a:t>2 Materyal ve metot</a:t>
            </a:r>
            <a:br>
              <a:rPr lang="tr-TR" dirty="0"/>
            </a:br>
            <a:r>
              <a:rPr lang="tr-TR" dirty="0"/>
              <a:t>2.1 Morfolojik işlemler</a:t>
            </a:r>
          </a:p>
        </p:txBody>
      </p:sp>
      <p:sp>
        <p:nvSpPr>
          <p:cNvPr id="2" name="İçerik Yer Tutucusu 1"/>
          <p:cNvSpPr>
            <a:spLocks noGrp="1"/>
          </p:cNvSpPr>
          <p:nvPr>
            <p:ph idx="1"/>
          </p:nvPr>
        </p:nvSpPr>
        <p:spPr>
          <a:xfrm>
            <a:off x="683569" y="1700809"/>
            <a:ext cx="7761184" cy="4425354"/>
          </a:xfrm>
        </p:spPr>
        <p:txBody>
          <a:bodyPr>
            <a:normAutofit fontScale="77500" lnSpcReduction="20000"/>
          </a:bodyPr>
          <a:lstStyle/>
          <a:p>
            <a:r>
              <a:rPr lang="tr-TR" dirty="0"/>
              <a:t>Morfolojik işlemlerin temel amacı, görüntünün temel özelliklerini korumak ve görüntüyü </a:t>
            </a:r>
            <a:r>
              <a:rPr lang="tr-TR" dirty="0" smtClean="0"/>
              <a:t>basitleştirmektir.</a:t>
            </a:r>
          </a:p>
          <a:p>
            <a:r>
              <a:rPr lang="tr-TR" dirty="0" err="1"/>
              <a:t>Üstşapka</a:t>
            </a:r>
            <a:r>
              <a:rPr lang="tr-TR" dirty="0"/>
              <a:t> dönüşümü, bir giriş görüntüsüne morfolojik açma işlemi uygulandıktan sonra uygulama sonucunun orijinal giriş görüntüsünden çıkarılması </a:t>
            </a:r>
            <a:r>
              <a:rPr lang="tr-TR" dirty="0" smtClean="0"/>
              <a:t>işlemidir.</a:t>
            </a:r>
          </a:p>
          <a:p>
            <a:r>
              <a:rPr lang="tr-TR" dirty="0"/>
              <a:t>Alt-şapka dönüşümü, bir giriş görüntüsüne morfolojik bir kapama işlemi uygulandıktan sonra uygulama sonucunun orijinal giriş görüntüsünden çıkarılması </a:t>
            </a:r>
            <a:r>
              <a:rPr lang="tr-TR" dirty="0" smtClean="0"/>
              <a:t>işlemidir.</a:t>
            </a:r>
          </a:p>
          <a:p>
            <a:r>
              <a:rPr lang="fr-FR" dirty="0"/>
              <a:t>T (g</a:t>
            </a:r>
            <a:r>
              <a:rPr lang="fr-FR" dirty="0" smtClean="0"/>
              <a:t>)</a:t>
            </a:r>
            <a:r>
              <a:rPr lang="tr-TR" dirty="0" smtClean="0"/>
              <a:t> =</a:t>
            </a:r>
            <a:r>
              <a:rPr lang="fr-FR" dirty="0" smtClean="0"/>
              <a:t> </a:t>
            </a:r>
            <a:r>
              <a:rPr lang="tr-TR" dirty="0"/>
              <a:t>g</a:t>
            </a:r>
            <a:r>
              <a:rPr lang="tr-TR" dirty="0" smtClean="0"/>
              <a:t>-(</a:t>
            </a:r>
            <a:r>
              <a:rPr lang="fr-FR" dirty="0" smtClean="0"/>
              <a:t>g</a:t>
            </a:r>
            <a:r>
              <a:rPr lang="tr-TR" dirty="0" smtClean="0"/>
              <a:t> o</a:t>
            </a:r>
            <a:r>
              <a:rPr lang="fr-FR" dirty="0" smtClean="0"/>
              <a:t> </a:t>
            </a:r>
            <a:r>
              <a:rPr lang="fr-FR" dirty="0"/>
              <a:t>SE</a:t>
            </a:r>
            <a:r>
              <a:rPr lang="fr-FR" dirty="0" smtClean="0"/>
              <a:t>)</a:t>
            </a:r>
            <a:r>
              <a:rPr lang="tr-TR" dirty="0" smtClean="0"/>
              <a:t>	DENKLEM 1</a:t>
            </a:r>
          </a:p>
          <a:p>
            <a:r>
              <a:rPr lang="tr-TR" dirty="0"/>
              <a:t>B </a:t>
            </a:r>
            <a:r>
              <a:rPr lang="tr-TR" dirty="0" smtClean="0"/>
              <a:t>(g)= (g o SE) –g		DENKLEM 2</a:t>
            </a:r>
            <a:endParaRPr lang="tr-TR" dirty="0"/>
          </a:p>
        </p:txBody>
      </p:sp>
    </p:spTree>
    <p:extLst>
      <p:ext uri="{BB962C8B-B14F-4D97-AF65-F5344CB8AC3E}">
        <p14:creationId xmlns:p14="http://schemas.microsoft.com/office/powerpoint/2010/main" val="88342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2"/>
          <p:cNvSpPr>
            <a:spLocks noGrp="1"/>
          </p:cNvSpPr>
          <p:nvPr>
            <p:ph idx="1"/>
          </p:nvPr>
        </p:nvSpPr>
        <p:spPr>
          <a:xfrm>
            <a:off x="684213" y="260350"/>
            <a:ext cx="7991475" cy="6264275"/>
          </a:xfrm>
        </p:spPr>
        <p:txBody>
          <a:bodyPr/>
          <a:lstStyle/>
          <a:p>
            <a:r>
              <a:rPr lang="tr-TR" dirty="0"/>
              <a:t>Denklem (1) 'e göre, açma operatörü görüntünün arka planına etki ettiğinden, üst-şapka dönüşümünün görüntünün arka planını çıkarması beklenir</a:t>
            </a:r>
            <a:r>
              <a:rPr lang="tr-TR" dirty="0" smtClean="0"/>
              <a:t>.</a:t>
            </a:r>
          </a:p>
          <a:p>
            <a:r>
              <a:rPr lang="tr-TR" dirty="0"/>
              <a:t>Denklem (2) 'ye göre, alt-şapka dönüşümü görüntünün arka planını etkiler ve görüntünün arka plandaki maskeden daha küçük olan bazı karanlık alanları üzerinde etkili olur. </a:t>
            </a:r>
            <a:endParaRPr lang="tr-TR" dirty="0" smtClean="0"/>
          </a:p>
          <a:p>
            <a:endParaRPr lang="tr-TR" dirty="0"/>
          </a:p>
        </p:txBody>
      </p:sp>
    </p:spTree>
    <p:extLst>
      <p:ext uri="{BB962C8B-B14F-4D97-AF65-F5344CB8AC3E}">
        <p14:creationId xmlns:p14="http://schemas.microsoft.com/office/powerpoint/2010/main" val="378489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 </a:t>
            </a:r>
            <a:r>
              <a:rPr lang="tr-TR" dirty="0" err="1"/>
              <a:t>Eşikleme</a:t>
            </a:r>
            <a:r>
              <a:rPr lang="tr-TR" dirty="0"/>
              <a:t> yöntemleri</a:t>
            </a:r>
          </a:p>
        </p:txBody>
      </p:sp>
      <p:sp>
        <p:nvSpPr>
          <p:cNvPr id="2" name="İçerik Yer Tutucusu 1"/>
          <p:cNvSpPr>
            <a:spLocks noGrp="1"/>
          </p:cNvSpPr>
          <p:nvPr>
            <p:ph idx="1"/>
          </p:nvPr>
        </p:nvSpPr>
        <p:spPr/>
        <p:txBody>
          <a:bodyPr/>
          <a:lstStyle/>
          <a:p>
            <a:r>
              <a:rPr lang="tr-TR" dirty="0" err="1"/>
              <a:t>Eşikleme</a:t>
            </a:r>
            <a:r>
              <a:rPr lang="tr-TR" dirty="0"/>
              <a:t> işlemi, gri ölçekli bir görünün yoğunluk seviyesine göre sınıflara ayrıldığı bir işlemdir. Bu sınıflandırma işlemi için tanımlanmış kurallara uygun bir eşik değeri seçmek </a:t>
            </a:r>
            <a:r>
              <a:rPr lang="tr-TR" dirty="0" smtClean="0"/>
              <a:t>gerekir.</a:t>
            </a:r>
            <a:endParaRPr lang="tr-TR" dirty="0"/>
          </a:p>
        </p:txBody>
      </p:sp>
    </p:spTree>
    <p:extLst>
      <p:ext uri="{BB962C8B-B14F-4D97-AF65-F5344CB8AC3E}">
        <p14:creationId xmlns:p14="http://schemas.microsoft.com/office/powerpoint/2010/main" val="263351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a:bodyPr>
          <a:lstStyle/>
          <a:p>
            <a:r>
              <a:rPr lang="tr-TR" dirty="0"/>
              <a:t>2.2.2 Maksimum </a:t>
            </a:r>
            <a:r>
              <a:rPr lang="tr-TR" dirty="0" err="1"/>
              <a:t>entropi</a:t>
            </a:r>
            <a:r>
              <a:rPr lang="tr-TR" dirty="0"/>
              <a:t> tabanlı </a:t>
            </a:r>
            <a:r>
              <a:rPr lang="tr-TR" dirty="0" err="1"/>
              <a:t>eşikleme</a:t>
            </a:r>
            <a:endParaRPr lang="tr-TR" dirty="0"/>
          </a:p>
        </p:txBody>
      </p:sp>
      <p:sp>
        <p:nvSpPr>
          <p:cNvPr id="2" name="İçerik Yer Tutucusu 1"/>
          <p:cNvSpPr>
            <a:spLocks noGrp="1"/>
          </p:cNvSpPr>
          <p:nvPr>
            <p:ph idx="1"/>
          </p:nvPr>
        </p:nvSpPr>
        <p:spPr/>
        <p:txBody>
          <a:bodyPr/>
          <a:lstStyle/>
          <a:p>
            <a:r>
              <a:rPr lang="tr-TR" dirty="0" err="1"/>
              <a:t>Entopi</a:t>
            </a:r>
            <a:r>
              <a:rPr lang="tr-TR" dirty="0"/>
              <a:t> yöntemlerine bağlı </a:t>
            </a:r>
            <a:r>
              <a:rPr lang="tr-TR" dirty="0" err="1"/>
              <a:t>eşikleme</a:t>
            </a:r>
            <a:r>
              <a:rPr lang="tr-TR" dirty="0"/>
              <a:t> işlemi araştırmacılar tarafından tercih edilen bir </a:t>
            </a:r>
            <a:r>
              <a:rPr lang="tr-TR" dirty="0" smtClean="0"/>
              <a:t>yöntemdir</a:t>
            </a:r>
          </a:p>
          <a:p>
            <a:r>
              <a:rPr lang="tr-TR" dirty="0" smtClean="0"/>
              <a:t>Bu </a:t>
            </a:r>
            <a:r>
              <a:rPr lang="tr-TR" dirty="0"/>
              <a:t>yönteme göre, bir görüntüdeki yoğunluk değerlerinin olasılık dağılımına katkı veren ön ve arka plan görüntüsüne ait </a:t>
            </a:r>
            <a:r>
              <a:rPr lang="tr-TR" dirty="0" err="1"/>
              <a:t>entropi</a:t>
            </a:r>
            <a:r>
              <a:rPr lang="tr-TR" dirty="0"/>
              <a:t> değerleri ayrı ayrı hesaplanır ve toplamları maksimize edilir.</a:t>
            </a:r>
          </a:p>
        </p:txBody>
      </p:sp>
    </p:spTree>
    <p:extLst>
      <p:ext uri="{BB962C8B-B14F-4D97-AF65-F5344CB8AC3E}">
        <p14:creationId xmlns:p14="http://schemas.microsoft.com/office/powerpoint/2010/main" val="275530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2.2.3 Bulanık mantık tabanlı </a:t>
            </a:r>
            <a:r>
              <a:rPr lang="tr-TR" dirty="0" err="1"/>
              <a:t>eşikleme</a:t>
            </a:r>
            <a:endParaRPr lang="tr-TR" dirty="0"/>
          </a:p>
        </p:txBody>
      </p:sp>
      <p:sp>
        <p:nvSpPr>
          <p:cNvPr id="2" name="İçerik Yer Tutucusu 1"/>
          <p:cNvSpPr>
            <a:spLocks noGrp="1"/>
          </p:cNvSpPr>
          <p:nvPr>
            <p:ph idx="1"/>
          </p:nvPr>
        </p:nvSpPr>
        <p:spPr/>
        <p:txBody>
          <a:bodyPr/>
          <a:lstStyle/>
          <a:p>
            <a:r>
              <a:rPr lang="tr-TR" dirty="0"/>
              <a:t>Bulanık kümeleme bir yumuşak kümeleme tekniğidir. Bu kümeleme yöntemi, nesnelerin kümelere olan aitliğini ifade etmek için bir derece kavramı </a:t>
            </a:r>
            <a:r>
              <a:rPr lang="tr-TR" dirty="0" smtClean="0"/>
              <a:t>kullanır</a:t>
            </a:r>
          </a:p>
          <a:p>
            <a:endParaRPr lang="tr-TR" dirty="0"/>
          </a:p>
        </p:txBody>
      </p:sp>
    </p:spTree>
    <p:extLst>
      <p:ext uri="{BB962C8B-B14F-4D97-AF65-F5344CB8AC3E}">
        <p14:creationId xmlns:p14="http://schemas.microsoft.com/office/powerpoint/2010/main" val="383456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 Kullanılan yöntem</a:t>
            </a:r>
          </a:p>
        </p:txBody>
      </p:sp>
      <p:sp>
        <p:nvSpPr>
          <p:cNvPr id="2" name="İçerik Yer Tutucusu 1"/>
          <p:cNvSpPr>
            <a:spLocks noGrp="1"/>
          </p:cNvSpPr>
          <p:nvPr>
            <p:ph idx="1"/>
          </p:nvPr>
        </p:nvSpPr>
        <p:spPr/>
        <p:txBody>
          <a:bodyPr/>
          <a:lstStyle/>
          <a:p>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a:t>
            </a:r>
            <a:r>
              <a:rPr lang="tr-TR" dirty="0" smtClean="0"/>
              <a:t>uygulanır.</a:t>
            </a:r>
            <a:endParaRPr lang="tr-TR" dirty="0"/>
          </a:p>
        </p:txBody>
      </p:sp>
    </p:spTree>
    <p:extLst>
      <p:ext uri="{BB962C8B-B14F-4D97-AF65-F5344CB8AC3E}">
        <p14:creationId xmlns:p14="http://schemas.microsoft.com/office/powerpoint/2010/main" val="99290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3.2 Morfolojik işlemler</a:t>
            </a:r>
          </a:p>
        </p:txBody>
      </p:sp>
      <p:sp>
        <p:nvSpPr>
          <p:cNvPr id="2" name="İçerik Yer Tutucusu 1"/>
          <p:cNvSpPr>
            <a:spLocks noGrp="1"/>
          </p:cNvSpPr>
          <p:nvPr>
            <p:ph idx="1"/>
          </p:nvPr>
        </p:nvSpPr>
        <p:spPr/>
        <p:txBody>
          <a:bodyPr>
            <a:normAutofit fontScale="62500" lnSpcReduction="20000"/>
          </a:bodyPr>
          <a:lstStyle/>
          <a:p>
            <a:r>
              <a:rPr lang="tr-TR" dirty="0"/>
              <a:t>Retina kan damarları, retina arka planına göre daha koyu görünürler. Ancak, bazı durumlarda kan damarlarının merkez çizgisi bölgesinde parlaklık </a:t>
            </a:r>
            <a:r>
              <a:rPr lang="tr-TR" dirty="0" smtClean="0"/>
              <a:t>görünür.</a:t>
            </a:r>
          </a:p>
          <a:p>
            <a:r>
              <a:rPr lang="tr-TR" dirty="0"/>
              <a:t>Belirli bir açıda yönlendirilmiş çizgisel bir yapılandırma elamanı </a:t>
            </a:r>
            <a:r>
              <a:rPr lang="tr-TR" dirty="0" err="1"/>
              <a:t>fundus</a:t>
            </a:r>
            <a:r>
              <a:rPr lang="tr-TR" dirty="0"/>
              <a:t> içerisinde tutulamadığında bir damarı veya damarın bir kısmını yok edebilir. Bu problem genelde yapılandırma elemanı dikey yönlere sahip olduğunda ve yapılandırma elemanı damar genişliğinden daha büyük olduğu durumlarda ortaya </a:t>
            </a:r>
            <a:r>
              <a:rPr lang="tr-TR" dirty="0" smtClean="0"/>
              <a:t>çıkmıştır</a:t>
            </a:r>
          </a:p>
          <a:p>
            <a:r>
              <a:rPr lang="tr-TR" dirty="0"/>
              <a:t>M. </a:t>
            </a:r>
            <a:r>
              <a:rPr lang="tr-TR" dirty="0" err="1"/>
              <a:t>Fraz</a:t>
            </a:r>
            <a:r>
              <a:rPr lang="tr-TR" dirty="0"/>
              <a:t> vd</a:t>
            </a:r>
            <a:r>
              <a:rPr lang="tr-TR" dirty="0" smtClean="0"/>
              <a:t>. </a:t>
            </a:r>
            <a:r>
              <a:rPr lang="tr-TR" dirty="0"/>
              <a:t>bu probleme çözüm olması için 21 piksel uzunluğunda bir çizgisel yapılandırma elemanı belirlemiştir. </a:t>
            </a:r>
            <a:endParaRPr lang="tr-TR" dirty="0" smtClean="0"/>
          </a:p>
          <a:p>
            <a:r>
              <a:rPr lang="tr-TR" dirty="0"/>
              <a:t>M. </a:t>
            </a:r>
            <a:r>
              <a:rPr lang="tr-TR" dirty="0" err="1"/>
              <a:t>Fraz</a:t>
            </a:r>
            <a:r>
              <a:rPr lang="tr-TR" dirty="0"/>
              <a:t> vd. </a:t>
            </a:r>
            <a:r>
              <a:rPr lang="tr-TR" dirty="0" smtClean="0"/>
              <a:t>tarafından </a:t>
            </a:r>
            <a:r>
              <a:rPr lang="tr-TR" dirty="0"/>
              <a:t>önerilen toplam üst şapka dönüşümünden esinlenerek her biri 21 piksel uzunluğunda bir çizgiyi temsil eden ve her 22.5° 'de döndürülen bir çizgi yapılandırma elemanı sadece üst şapkaya değil ayrıca alt şapka ve morfolojik açma işlemine uygulanmıştır</a:t>
            </a:r>
            <a:r>
              <a:rPr lang="tr-TR" dirty="0" smtClean="0"/>
              <a:t>.</a:t>
            </a:r>
          </a:p>
          <a:p>
            <a:r>
              <a:rPr lang="tr-TR" dirty="0"/>
              <a:t>Daha sonra, M. D. </a:t>
            </a:r>
            <a:r>
              <a:rPr lang="tr-TR" dirty="0" err="1"/>
              <a:t>Saleh</a:t>
            </a:r>
            <a:r>
              <a:rPr lang="tr-TR" dirty="0"/>
              <a:t> vd</a:t>
            </a:r>
            <a:r>
              <a:rPr lang="tr-TR" dirty="0" smtClean="0"/>
              <a:t>. </a:t>
            </a:r>
            <a:r>
              <a:rPr lang="tr-TR" dirty="0"/>
              <a:t>tarafından önerilen matematiksel ifade kullanılmış ve Denklem (10)’ da elde edilen sonuçlar bu matematiksel ifadeye göre nihai sonuca ulaşmıştır</a:t>
            </a:r>
          </a:p>
        </p:txBody>
      </p:sp>
    </p:spTree>
    <p:extLst>
      <p:ext uri="{BB962C8B-B14F-4D97-AF65-F5344CB8AC3E}">
        <p14:creationId xmlns:p14="http://schemas.microsoft.com/office/powerpoint/2010/main" val="3263518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zinti">
  <a:themeElements>
    <a:clrScheme name="Gezinti">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1305</TotalTime>
  <Words>1757</Words>
  <Application>Microsoft Office PowerPoint</Application>
  <PresentationFormat>Ekran Gösterisi (4:3)</PresentationFormat>
  <Paragraphs>91</Paragraphs>
  <Slides>23</Slides>
  <Notes>0</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Gezinti</vt:lpstr>
      <vt:lpstr>Retina kan damarlarını çıkarmak için eşikleme temelli morfolojik bir yöntem   02190201006 Songül Pulat</vt:lpstr>
      <vt:lpstr>PowerPoint Sunusu</vt:lpstr>
      <vt:lpstr>2 Materyal ve metot 2.1 Morfolojik işlemler</vt:lpstr>
      <vt:lpstr>PowerPoint Sunusu</vt:lpstr>
      <vt:lpstr>2.2 Eşikleme yöntemleri</vt:lpstr>
      <vt:lpstr>2.2.2 Maksimum entropi tabanlı eşikleme</vt:lpstr>
      <vt:lpstr>2.2.3 Bulanık mantık tabanlı eşikleme</vt:lpstr>
      <vt:lpstr>3 Kullanılan yöntem</vt:lpstr>
      <vt:lpstr>3.2 Morfolojik işlemler</vt:lpstr>
      <vt:lpstr>4 Bulgular ve tartışma 4.1 Bölütleme sonuçları</vt:lpstr>
      <vt:lpstr>5 Sonuçlar</vt:lpstr>
      <vt:lpstr>Görüntü işleme teknikleri ve kümeleme yöntemleri kullanılarak fındık meyvesinin tespit ve sınıflandırılması </vt:lpstr>
      <vt:lpstr>1. GİRİŞ</vt:lpstr>
      <vt:lpstr>ÖNERİLEN YÖNTEM (PROPOSED METHOD)</vt:lpstr>
      <vt:lpstr>2.1. Görüntü ön işleme aşaması (Image preprocessing)</vt:lpstr>
      <vt:lpstr>PowerPoint Sunusu</vt:lpstr>
      <vt:lpstr>2.2. Nesne bulma ve özellik çıkarımı işlemi aşaması</vt:lpstr>
      <vt:lpstr>Ortalama tabanlı sınıflandırma</vt:lpstr>
      <vt:lpstr>. K-means kümeleme yöntemi</vt:lpstr>
      <vt:lpstr>PowerPoint Sunusu</vt:lpstr>
      <vt:lpstr>3. DENEYSEL ÇALIŞMA</vt:lpstr>
      <vt:lpstr>SONUÇLAR</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w10</cp:lastModifiedBy>
  <cp:revision>10</cp:revision>
  <dcterms:created xsi:type="dcterms:W3CDTF">2022-12-11T12:41:29Z</dcterms:created>
  <dcterms:modified xsi:type="dcterms:W3CDTF">2022-12-15T20:11:06Z</dcterms:modified>
</cp:coreProperties>
</file>