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/>
    <p:restoredTop sz="88929"/>
  </p:normalViewPr>
  <p:slideViewPr>
    <p:cSldViewPr snapToGrid="0" snapToObjects="1">
      <p:cViewPr>
        <p:scale>
          <a:sx n="99" d="100"/>
          <a:sy n="99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CA1F-69BC-604C-A177-EBB846700CDC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D1BA7-4E4C-C644-BA83-F1A033CCA5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4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아키텍처에서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애플리케이션은 그이 서버에서 제공되는 서비스 세트 및이 서비스를 사용하는 클라이언트들의 세트로서 모델링된다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 클라이언트에 대해 알 필요는 없지만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클라이언트는 서버의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알고 있어야합니다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D1BA7-4E4C-C644-BA83-F1A033CCA54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60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D1BA7-4E4C-C644-BA83-F1A033CCA54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7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560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9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6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0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1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6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22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5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80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08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14C2-359C-CB4C-B62A-ED230E462C46}" type="datetimeFigureOut">
              <a:rPr kumimoji="1" lang="ko-KR" altLang="en-US" smtClean="0"/>
              <a:t>2017. 6. 13.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038C-0ADE-D246-8F06-9E3256B233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11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157812" y="1037250"/>
            <a:ext cx="1876376" cy="1798195"/>
          </a:xfrm>
          <a:custGeom>
            <a:avLst/>
            <a:gdLst>
              <a:gd name="T0" fmla="*/ 16 w 48"/>
              <a:gd name="T1" fmla="*/ 28 h 46"/>
              <a:gd name="T2" fmla="*/ 17 w 48"/>
              <a:gd name="T3" fmla="*/ 30 h 46"/>
              <a:gd name="T4" fmla="*/ 0 w 48"/>
              <a:gd name="T5" fmla="*/ 30 h 46"/>
              <a:gd name="T6" fmla="*/ 0 w 48"/>
              <a:gd name="T7" fmla="*/ 0 h 46"/>
              <a:gd name="T8" fmla="*/ 2 w 48"/>
              <a:gd name="T9" fmla="*/ 0 h 46"/>
              <a:gd name="T10" fmla="*/ 2 w 48"/>
              <a:gd name="T11" fmla="*/ 28 h 46"/>
              <a:gd name="T12" fmla="*/ 16 w 48"/>
              <a:gd name="T13" fmla="*/ 28 h 46"/>
              <a:gd name="T14" fmla="*/ 23 w 48"/>
              <a:gd name="T15" fmla="*/ 14 h 46"/>
              <a:gd name="T16" fmla="*/ 25 w 48"/>
              <a:gd name="T17" fmla="*/ 9 h 46"/>
              <a:gd name="T18" fmla="*/ 28 w 48"/>
              <a:gd name="T19" fmla="*/ 10 h 46"/>
              <a:gd name="T20" fmla="*/ 27 w 48"/>
              <a:gd name="T21" fmla="*/ 2 h 46"/>
              <a:gd name="T22" fmla="*/ 21 w 48"/>
              <a:gd name="T23" fmla="*/ 7 h 46"/>
              <a:gd name="T24" fmla="*/ 23 w 48"/>
              <a:gd name="T25" fmla="*/ 8 h 46"/>
              <a:gd name="T26" fmla="*/ 20 w 48"/>
              <a:gd name="T27" fmla="*/ 14 h 46"/>
              <a:gd name="T28" fmla="*/ 17 w 48"/>
              <a:gd name="T29" fmla="*/ 10 h 46"/>
              <a:gd name="T30" fmla="*/ 13 w 48"/>
              <a:gd name="T31" fmla="*/ 17 h 46"/>
              <a:gd name="T32" fmla="*/ 9 w 48"/>
              <a:gd name="T33" fmla="*/ 14 h 46"/>
              <a:gd name="T34" fmla="*/ 5 w 48"/>
              <a:gd name="T35" fmla="*/ 24 h 46"/>
              <a:gd name="T36" fmla="*/ 7 w 48"/>
              <a:gd name="T37" fmla="*/ 24 h 46"/>
              <a:gd name="T38" fmla="*/ 10 w 48"/>
              <a:gd name="T39" fmla="*/ 17 h 46"/>
              <a:gd name="T40" fmla="*/ 14 w 48"/>
              <a:gd name="T41" fmla="*/ 21 h 46"/>
              <a:gd name="T42" fmla="*/ 17 w 48"/>
              <a:gd name="T43" fmla="*/ 14 h 46"/>
              <a:gd name="T44" fmla="*/ 20 w 48"/>
              <a:gd name="T45" fmla="*/ 17 h 46"/>
              <a:gd name="T46" fmla="*/ 23 w 48"/>
              <a:gd name="T47" fmla="*/ 14 h 46"/>
              <a:gd name="T48" fmla="*/ 48 w 48"/>
              <a:gd name="T49" fmla="*/ 41 h 46"/>
              <a:gd name="T50" fmla="*/ 40 w 48"/>
              <a:gd name="T51" fmla="*/ 33 h 46"/>
              <a:gd name="T52" fmla="*/ 39 w 48"/>
              <a:gd name="T53" fmla="*/ 33 h 46"/>
              <a:gd name="T54" fmla="*/ 35 w 48"/>
              <a:gd name="T55" fmla="*/ 36 h 46"/>
              <a:gd name="T56" fmla="*/ 35 w 48"/>
              <a:gd name="T57" fmla="*/ 37 h 46"/>
              <a:gd name="T58" fmla="*/ 43 w 48"/>
              <a:gd name="T59" fmla="*/ 46 h 46"/>
              <a:gd name="T60" fmla="*/ 44 w 48"/>
              <a:gd name="T61" fmla="*/ 46 h 46"/>
              <a:gd name="T62" fmla="*/ 48 w 48"/>
              <a:gd name="T63" fmla="*/ 43 h 46"/>
              <a:gd name="T64" fmla="*/ 48 w 48"/>
              <a:gd name="T65" fmla="*/ 41 h 46"/>
              <a:gd name="T66" fmla="*/ 40 w 48"/>
              <a:gd name="T67" fmla="*/ 25 h 46"/>
              <a:gd name="T68" fmla="*/ 39 w 48"/>
              <a:gd name="T69" fmla="*/ 29 h 46"/>
              <a:gd name="T70" fmla="*/ 25 w 48"/>
              <a:gd name="T71" fmla="*/ 36 h 46"/>
              <a:gd name="T72" fmla="*/ 18 w 48"/>
              <a:gd name="T73" fmla="*/ 25 h 46"/>
              <a:gd name="T74" fmla="*/ 18 w 48"/>
              <a:gd name="T75" fmla="*/ 22 h 46"/>
              <a:gd name="T76" fmla="*/ 32 w 48"/>
              <a:gd name="T77" fmla="*/ 15 h 46"/>
              <a:gd name="T78" fmla="*/ 40 w 48"/>
              <a:gd name="T79" fmla="*/ 25 h 46"/>
              <a:gd name="T80" fmla="*/ 37 w 48"/>
              <a:gd name="T81" fmla="*/ 25 h 46"/>
              <a:gd name="T82" fmla="*/ 31 w 48"/>
              <a:gd name="T83" fmla="*/ 18 h 46"/>
              <a:gd name="T84" fmla="*/ 25 w 48"/>
              <a:gd name="T85" fmla="*/ 18 h 46"/>
              <a:gd name="T86" fmla="*/ 21 w 48"/>
              <a:gd name="T87" fmla="*/ 23 h 46"/>
              <a:gd name="T88" fmla="*/ 21 w 48"/>
              <a:gd name="T89" fmla="*/ 25 h 46"/>
              <a:gd name="T90" fmla="*/ 26 w 48"/>
              <a:gd name="T91" fmla="*/ 33 h 46"/>
              <a:gd name="T92" fmla="*/ 32 w 48"/>
              <a:gd name="T93" fmla="*/ 33 h 46"/>
              <a:gd name="T94" fmla="*/ 36 w 48"/>
              <a:gd name="T95" fmla="*/ 28 h 46"/>
              <a:gd name="T96" fmla="*/ 37 w 48"/>
              <a:gd name="T97" fmla="*/ 25 h 46"/>
              <a:gd name="T98" fmla="*/ 37 w 48"/>
              <a:gd name="T99" fmla="*/ 25 h 46"/>
              <a:gd name="T100" fmla="*/ 37 w 48"/>
              <a:gd name="T101" fmla="*/ 2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6">
                <a:moveTo>
                  <a:pt x="16" y="28"/>
                </a:moveTo>
                <a:cubicBezTo>
                  <a:pt x="16" y="29"/>
                  <a:pt x="16" y="29"/>
                  <a:pt x="17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8"/>
                  <a:pt x="2" y="28"/>
                  <a:pt x="2" y="28"/>
                </a:cubicBezTo>
                <a:lnTo>
                  <a:pt x="16" y="28"/>
                </a:lnTo>
                <a:close/>
                <a:moveTo>
                  <a:pt x="23" y="14"/>
                </a:moveTo>
                <a:cubicBezTo>
                  <a:pt x="25" y="9"/>
                  <a:pt x="25" y="9"/>
                  <a:pt x="25" y="9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2"/>
                  <a:pt x="27" y="2"/>
                  <a:pt x="27" y="2"/>
                </a:cubicBezTo>
                <a:cubicBezTo>
                  <a:pt x="21" y="7"/>
                  <a:pt x="21" y="7"/>
                  <a:pt x="21" y="7"/>
                </a:cubicBezTo>
                <a:cubicBezTo>
                  <a:pt x="23" y="8"/>
                  <a:pt x="23" y="8"/>
                  <a:pt x="23" y="8"/>
                </a:cubicBezTo>
                <a:cubicBezTo>
                  <a:pt x="20" y="14"/>
                  <a:pt x="20" y="14"/>
                  <a:pt x="20" y="14"/>
                </a:cubicBezTo>
                <a:cubicBezTo>
                  <a:pt x="17" y="10"/>
                  <a:pt x="17" y="10"/>
                  <a:pt x="17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9" y="14"/>
                  <a:pt x="9" y="14"/>
                  <a:pt x="9" y="14"/>
                </a:cubicBezTo>
                <a:cubicBezTo>
                  <a:pt x="5" y="24"/>
                  <a:pt x="5" y="24"/>
                  <a:pt x="5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0" y="17"/>
                  <a:pt x="10" y="17"/>
                  <a:pt x="10" y="17"/>
                </a:cubicBezTo>
                <a:cubicBezTo>
                  <a:pt x="14" y="21"/>
                  <a:pt x="14" y="21"/>
                  <a:pt x="14" y="21"/>
                </a:cubicBezTo>
                <a:cubicBezTo>
                  <a:pt x="17" y="14"/>
                  <a:pt x="17" y="14"/>
                  <a:pt x="17" y="14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6"/>
                  <a:pt x="22" y="15"/>
                  <a:pt x="23" y="14"/>
                </a:cubicBezTo>
                <a:close/>
                <a:moveTo>
                  <a:pt x="48" y="41"/>
                </a:move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39" y="32"/>
                  <a:pt x="39" y="33"/>
                </a:cubicBezTo>
                <a:cubicBezTo>
                  <a:pt x="38" y="34"/>
                  <a:pt x="37" y="35"/>
                  <a:pt x="35" y="36"/>
                </a:cubicBezTo>
                <a:cubicBezTo>
                  <a:pt x="35" y="37"/>
                  <a:pt x="35" y="37"/>
                  <a:pt x="35" y="37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6"/>
                  <a:pt x="44" y="46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2"/>
                  <a:pt x="48" y="42"/>
                  <a:pt x="48" y="41"/>
                </a:cubicBezTo>
                <a:close/>
                <a:moveTo>
                  <a:pt x="40" y="25"/>
                </a:moveTo>
                <a:cubicBezTo>
                  <a:pt x="40" y="27"/>
                  <a:pt x="39" y="28"/>
                  <a:pt x="39" y="29"/>
                </a:cubicBezTo>
                <a:cubicBezTo>
                  <a:pt x="37" y="35"/>
                  <a:pt x="31" y="38"/>
                  <a:pt x="25" y="36"/>
                </a:cubicBezTo>
                <a:cubicBezTo>
                  <a:pt x="20" y="34"/>
                  <a:pt x="18" y="30"/>
                  <a:pt x="18" y="25"/>
                </a:cubicBezTo>
                <a:cubicBezTo>
                  <a:pt x="18" y="24"/>
                  <a:pt x="18" y="23"/>
                  <a:pt x="18" y="22"/>
                </a:cubicBezTo>
                <a:cubicBezTo>
                  <a:pt x="20" y="16"/>
                  <a:pt x="26" y="13"/>
                  <a:pt x="32" y="15"/>
                </a:cubicBezTo>
                <a:cubicBezTo>
                  <a:pt x="37" y="17"/>
                  <a:pt x="40" y="21"/>
                  <a:pt x="40" y="25"/>
                </a:cubicBezTo>
                <a:close/>
                <a:moveTo>
                  <a:pt x="37" y="25"/>
                </a:moveTo>
                <a:cubicBezTo>
                  <a:pt x="37" y="22"/>
                  <a:pt x="34" y="19"/>
                  <a:pt x="31" y="18"/>
                </a:cubicBezTo>
                <a:cubicBezTo>
                  <a:pt x="29" y="17"/>
                  <a:pt x="27" y="17"/>
                  <a:pt x="25" y="18"/>
                </a:cubicBezTo>
                <a:cubicBezTo>
                  <a:pt x="23" y="19"/>
                  <a:pt x="22" y="21"/>
                  <a:pt x="21" y="23"/>
                </a:cubicBezTo>
                <a:cubicBezTo>
                  <a:pt x="21" y="24"/>
                  <a:pt x="21" y="25"/>
                  <a:pt x="21" y="25"/>
                </a:cubicBezTo>
                <a:cubicBezTo>
                  <a:pt x="21" y="29"/>
                  <a:pt x="23" y="32"/>
                  <a:pt x="26" y="33"/>
                </a:cubicBezTo>
                <a:cubicBezTo>
                  <a:pt x="28" y="34"/>
                  <a:pt x="30" y="34"/>
                  <a:pt x="32" y="33"/>
                </a:cubicBezTo>
                <a:cubicBezTo>
                  <a:pt x="34" y="32"/>
                  <a:pt x="35" y="30"/>
                  <a:pt x="36" y="28"/>
                </a:cubicBezTo>
                <a:cubicBezTo>
                  <a:pt x="36" y="27"/>
                  <a:pt x="37" y="26"/>
                  <a:pt x="37" y="25"/>
                </a:cubicBezTo>
                <a:close/>
                <a:moveTo>
                  <a:pt x="37" y="25"/>
                </a:moveTo>
                <a:cubicBezTo>
                  <a:pt x="37" y="25"/>
                  <a:pt x="37" y="25"/>
                  <a:pt x="37" y="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33830" y="3004261"/>
            <a:ext cx="8124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Software Architecture RMI HW</a:t>
            </a:r>
            <a:endParaRPr lang="en-GB" sz="4400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7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Instrucduction</a:t>
            </a:r>
            <a:endParaRPr lang="en-GB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>
                <a:latin typeface="BM HANNA 11yrs old OTF" charset="-127"/>
                <a:ea typeface="BM HANNA 11yrs old OTF" charset="-127"/>
                <a:cs typeface="BM HANNA 11yrs old OTF" charset="-127"/>
              </a:rPr>
              <a:pPr/>
              <a:t>2</a:t>
            </a:fld>
            <a:endParaRPr lang="en-GB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5079" y="1849004"/>
            <a:ext cx="831273" cy="831273"/>
            <a:chOff x="1105079" y="1849004"/>
            <a:chExt cx="831273" cy="831273"/>
          </a:xfrm>
        </p:grpSpPr>
        <p:sp>
          <p:nvSpPr>
            <p:cNvPr id="4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48860" y="2081147"/>
            <a:ext cx="223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과제 소개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05079" y="3477054"/>
            <a:ext cx="831273" cy="831273"/>
            <a:chOff x="1105079" y="3477054"/>
            <a:chExt cx="831273" cy="831273"/>
          </a:xfrm>
        </p:grpSpPr>
        <p:sp>
          <p:nvSpPr>
            <p:cNvPr id="12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05079" y="5105104"/>
            <a:ext cx="831273" cy="831273"/>
            <a:chOff x="1105079" y="5105104"/>
            <a:chExt cx="831273" cy="831273"/>
          </a:xfrm>
        </p:grpSpPr>
        <p:sp>
          <p:nvSpPr>
            <p:cNvPr id="15" name="Oval 14"/>
            <p:cNvSpPr/>
            <p:nvPr/>
          </p:nvSpPr>
          <p:spPr>
            <a:xfrm>
              <a:off x="1105079" y="5105104"/>
              <a:ext cx="831273" cy="831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57956" y="1849004"/>
            <a:ext cx="831273" cy="831273"/>
            <a:chOff x="6357956" y="1849004"/>
            <a:chExt cx="831273" cy="831273"/>
          </a:xfrm>
        </p:grpSpPr>
        <p:sp>
          <p:nvSpPr>
            <p:cNvPr id="26" name="Oval 25"/>
            <p:cNvSpPr/>
            <p:nvPr/>
          </p:nvSpPr>
          <p:spPr>
            <a:xfrm>
              <a:off x="6357956" y="1849004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6616083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57956" y="3477054"/>
            <a:ext cx="831273" cy="831273"/>
            <a:chOff x="6357956" y="3477054"/>
            <a:chExt cx="831273" cy="831273"/>
          </a:xfrm>
        </p:grpSpPr>
        <p:sp>
          <p:nvSpPr>
            <p:cNvPr id="33" name="Oval 32"/>
            <p:cNvSpPr/>
            <p:nvPr/>
          </p:nvSpPr>
          <p:spPr>
            <a:xfrm>
              <a:off x="6357956" y="3477054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616083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57956" y="5105104"/>
            <a:ext cx="831273" cy="831273"/>
            <a:chOff x="6357956" y="5105104"/>
            <a:chExt cx="831273" cy="831273"/>
          </a:xfrm>
        </p:grpSpPr>
        <p:sp>
          <p:nvSpPr>
            <p:cNvPr id="36" name="Oval 35"/>
            <p:cNvSpPr/>
            <p:nvPr/>
          </p:nvSpPr>
          <p:spPr>
            <a:xfrm>
              <a:off x="6357956" y="51051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6616083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46" name="TextBox 6"/>
          <p:cNvSpPr txBox="1"/>
          <p:nvPr/>
        </p:nvSpPr>
        <p:spPr>
          <a:xfrm>
            <a:off x="7424488" y="1991014"/>
            <a:ext cx="42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과제  시나리오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2048860" y="3600301"/>
            <a:ext cx="269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UseCase</a:t>
            </a:r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7456496" y="3600301"/>
            <a:ext cx="29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실행 화면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2048860" y="5228351"/>
            <a:ext cx="40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상세 개발 내용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7496410" y="5226071"/>
            <a:ext cx="159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질의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0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785764" y="484661"/>
            <a:ext cx="831273" cy="831273"/>
            <a:chOff x="1105079" y="1849004"/>
            <a:chExt cx="831273" cy="831273"/>
          </a:xfrm>
        </p:grpSpPr>
        <p:sp>
          <p:nvSpPr>
            <p:cNvPr id="4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9545" y="716804"/>
            <a:ext cx="223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과제 소개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785764" y="1965702"/>
            <a:ext cx="94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01</a:t>
            </a:r>
            <a:endParaRPr lang="en-GB" sz="4000" b="1" dirty="0">
              <a:solidFill>
                <a:schemeClr val="accent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9" name="Group 17"/>
          <p:cNvGrpSpPr/>
          <p:nvPr/>
        </p:nvGrpSpPr>
        <p:grpSpPr>
          <a:xfrm>
            <a:off x="1457742" y="2003292"/>
            <a:ext cx="5233343" cy="702108"/>
            <a:chOff x="509992" y="4146958"/>
            <a:chExt cx="2041330" cy="702108"/>
          </a:xfrm>
        </p:grpSpPr>
        <p:sp>
          <p:nvSpPr>
            <p:cNvPr id="10" name="TextBox 18"/>
            <p:cNvSpPr txBox="1"/>
            <p:nvPr/>
          </p:nvSpPr>
          <p:spPr>
            <a:xfrm>
              <a:off x="509992" y="4146958"/>
              <a:ext cx="482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과제 내용</a:t>
              </a:r>
              <a:r>
                <a:rPr lang="en-US" altLang="ko-KR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  <a:endParaRPr lang="en-GB" sz="2000" b="1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1" name="Rectangle 19"/>
            <p:cNvSpPr/>
            <p:nvPr/>
          </p:nvSpPr>
          <p:spPr>
            <a:xfrm>
              <a:off x="509993" y="4448956"/>
              <a:ext cx="20413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Architecture Style Implementation with RMI</a:t>
              </a:r>
              <a:endParaRPr lang="en-GB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12" name="TextBox 16"/>
          <p:cNvSpPr txBox="1"/>
          <p:nvPr/>
        </p:nvSpPr>
        <p:spPr>
          <a:xfrm>
            <a:off x="785764" y="3075144"/>
            <a:ext cx="94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0</a:t>
            </a:r>
            <a:r>
              <a:rPr lang="en-US" altLang="ko-KR" sz="4000" b="1" dirty="0" smtClean="0">
                <a:solidFill>
                  <a:schemeClr val="accent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2</a:t>
            </a:r>
            <a:endParaRPr lang="en-GB" sz="4000" b="1" dirty="0">
              <a:solidFill>
                <a:schemeClr val="accent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3" name="Group 17"/>
          <p:cNvGrpSpPr/>
          <p:nvPr/>
        </p:nvGrpSpPr>
        <p:grpSpPr>
          <a:xfrm>
            <a:off x="1457742" y="3112734"/>
            <a:ext cx="5233343" cy="702108"/>
            <a:chOff x="509992" y="4146958"/>
            <a:chExt cx="2041330" cy="702108"/>
          </a:xfrm>
        </p:grpSpPr>
        <p:sp>
          <p:nvSpPr>
            <p:cNvPr id="14" name="TextBox 18"/>
            <p:cNvSpPr txBox="1"/>
            <p:nvPr/>
          </p:nvSpPr>
          <p:spPr>
            <a:xfrm>
              <a:off x="509992" y="4146958"/>
              <a:ext cx="5434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적용 스타일</a:t>
              </a:r>
              <a:r>
                <a:rPr lang="en-US" altLang="ko-KR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  <a:endParaRPr lang="en-GB" sz="2000" b="1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509993" y="4448956"/>
              <a:ext cx="20413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MVC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Pattern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,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Server Client</a:t>
              </a:r>
              <a:endParaRPr lang="en-GB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85764" y="4184586"/>
            <a:ext cx="94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0</a:t>
            </a:r>
            <a:r>
              <a:rPr lang="en-US" altLang="ko-KR" sz="4000" b="1" dirty="0">
                <a:solidFill>
                  <a:schemeClr val="accent1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3</a:t>
            </a:r>
            <a:endParaRPr lang="en-GB" sz="4000" b="1" dirty="0">
              <a:solidFill>
                <a:schemeClr val="accent1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57742" y="4222176"/>
            <a:ext cx="5233343" cy="1317661"/>
            <a:chOff x="509992" y="4146958"/>
            <a:chExt cx="2041330" cy="1317661"/>
          </a:xfrm>
        </p:grpSpPr>
        <p:sp>
          <p:nvSpPr>
            <p:cNvPr id="18" name="TextBox 18"/>
            <p:cNvSpPr txBox="1"/>
            <p:nvPr/>
          </p:nvSpPr>
          <p:spPr>
            <a:xfrm>
              <a:off x="509992" y="4146958"/>
              <a:ext cx="717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개발 소프트웨어</a:t>
              </a:r>
              <a:r>
                <a:rPr lang="en-US" altLang="ko-KR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  <a:endParaRPr lang="en-GB" sz="2000" b="1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509993" y="4448956"/>
              <a:ext cx="204132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Library Using Software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-Library Seat Using System.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-Library Book Using System.</a:t>
              </a:r>
              <a:endParaRPr lang="en-GB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3" y="1965702"/>
            <a:ext cx="5058229" cy="42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4"/>
          <p:cNvGrpSpPr/>
          <p:nvPr/>
        </p:nvGrpSpPr>
        <p:grpSpPr>
          <a:xfrm>
            <a:off x="785764" y="468615"/>
            <a:ext cx="831273" cy="831273"/>
            <a:chOff x="6357956" y="1849004"/>
            <a:chExt cx="831273" cy="831273"/>
          </a:xfrm>
        </p:grpSpPr>
        <p:sp>
          <p:nvSpPr>
            <p:cNvPr id="22" name="Oval 25"/>
            <p:cNvSpPr/>
            <p:nvPr/>
          </p:nvSpPr>
          <p:spPr>
            <a:xfrm>
              <a:off x="6357956" y="1849004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6616083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24" name="TextBox 6"/>
          <p:cNvSpPr txBox="1"/>
          <p:nvPr/>
        </p:nvSpPr>
        <p:spPr>
          <a:xfrm>
            <a:off x="1852296" y="610625"/>
            <a:ext cx="42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과제  시나리오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9" name="TextBox 16"/>
          <p:cNvSpPr txBox="1"/>
          <p:nvPr/>
        </p:nvSpPr>
        <p:spPr>
          <a:xfrm>
            <a:off x="785764" y="1573934"/>
            <a:ext cx="94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01</a:t>
            </a:r>
            <a:endParaRPr lang="en-GB" sz="4000" b="1" dirty="0">
              <a:solidFill>
                <a:srgbClr val="FFC000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30" name="Group 17"/>
          <p:cNvGrpSpPr/>
          <p:nvPr/>
        </p:nvGrpSpPr>
        <p:grpSpPr>
          <a:xfrm>
            <a:off x="1457741" y="1611524"/>
            <a:ext cx="9689229" cy="2240990"/>
            <a:chOff x="509992" y="4146958"/>
            <a:chExt cx="2041330" cy="2240990"/>
          </a:xfrm>
        </p:grpSpPr>
        <p:sp>
          <p:nvSpPr>
            <p:cNvPr id="31" name="TextBox 18"/>
            <p:cNvSpPr txBox="1"/>
            <p:nvPr/>
          </p:nvSpPr>
          <p:spPr>
            <a:xfrm>
              <a:off x="509992" y="4146958"/>
              <a:ext cx="566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도서관 자리 확인 및 예약</a:t>
              </a:r>
              <a:endParaRPr lang="en-GB" sz="2000" b="1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32" name="Rectangle 19"/>
            <p:cNvSpPr/>
            <p:nvPr/>
          </p:nvSpPr>
          <p:spPr>
            <a:xfrm>
              <a:off x="509993" y="4448956"/>
              <a:ext cx="204132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목적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: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도서관에 직접 가지 않고 도서관 좌석 정보를 확인하고 예약한다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과정 </a:t>
              </a:r>
              <a:endParaRPr lang="en-US" altLang="ko-KR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  <a:p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1.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도서관의 좌석정보를 확인한다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2.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자리가 빈 좌석은 이용이 가능한 좌석이다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3.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좌석 번호와 자신의 이름을 적어 예약이 가능하다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4.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예약 후 도서관 좌석정보를 다시 확인하여 예약 여부를 확인한다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  <a:endParaRPr lang="en-GB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785764" y="4000624"/>
            <a:ext cx="943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0</a:t>
            </a:r>
            <a:r>
              <a:rPr lang="en-US" altLang="ko-KR" sz="4000" b="1" dirty="0" smtClean="0">
                <a:solidFill>
                  <a:srgbClr val="FFC000"/>
                </a:solidFill>
                <a:latin typeface="BM HANNA 11yrs old OTF" charset="-127"/>
                <a:ea typeface="BM HANNA 11yrs old OTF" charset="-127"/>
                <a:cs typeface="BM HANNA 11yrs old OTF" charset="-127"/>
              </a:rPr>
              <a:t>2</a:t>
            </a:r>
            <a:endParaRPr lang="en-GB" sz="4000" b="1" dirty="0">
              <a:solidFill>
                <a:srgbClr val="FFC000"/>
              </a:solidFill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34" name="Group 17"/>
          <p:cNvGrpSpPr/>
          <p:nvPr/>
        </p:nvGrpSpPr>
        <p:grpSpPr>
          <a:xfrm>
            <a:off x="1457741" y="4154512"/>
            <a:ext cx="9689229" cy="2240990"/>
            <a:chOff x="509992" y="4146958"/>
            <a:chExt cx="2041330" cy="2240990"/>
          </a:xfrm>
        </p:grpSpPr>
        <p:sp>
          <p:nvSpPr>
            <p:cNvPr id="35" name="TextBox 18"/>
            <p:cNvSpPr txBox="1"/>
            <p:nvPr/>
          </p:nvSpPr>
          <p:spPr>
            <a:xfrm>
              <a:off x="509992" y="4146958"/>
              <a:ext cx="581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도서관 도서 확인 및 예약 </a:t>
              </a:r>
              <a:endParaRPr lang="en-GB" sz="2000" b="1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36" name="Rectangle 19"/>
            <p:cNvSpPr/>
            <p:nvPr/>
          </p:nvSpPr>
          <p:spPr>
            <a:xfrm>
              <a:off x="509993" y="4448956"/>
              <a:ext cx="204132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목적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: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도서관에 직접 가지 않고 도서관 도서 정보를 확인하고 예약한다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-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과정 </a:t>
              </a:r>
              <a:endParaRPr lang="en-US" altLang="ko-KR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  <a:p>
              <a:r>
                <a:rPr 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1.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도서관의 이용가능한 도서를 확인한다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2.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True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인 도서는 이용 가능한 도서이다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3.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도서 번호를 입력하여 도서를 예약한다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</a:p>
            <a:p>
              <a:r>
                <a:rPr lang="en-US" sz="2000" dirty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	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4.</a:t>
              </a:r>
              <a:r>
                <a:rPr lang="ko-KR" altLang="en-US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 예약 후 도서정보를 다시 확인하여 예약 여부를 확인한다</a:t>
              </a:r>
              <a:r>
                <a:rPr lang="en-US" altLang="ko-KR" sz="2000" dirty="0" smtClean="0">
                  <a:latin typeface="BM HANNA 11yrs old OTF" charset="-127"/>
                  <a:ea typeface="BM HANNA 11yrs old OTF" charset="-127"/>
                  <a:cs typeface="BM HANNA 11yrs old OTF" charset="-127"/>
                </a:rPr>
                <a:t>.</a:t>
              </a:r>
              <a:endParaRPr lang="en-GB" sz="2000" dirty="0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 txBox="1"/>
          <p:nvPr/>
        </p:nvSpPr>
        <p:spPr>
          <a:xfrm>
            <a:off x="1852296" y="610625"/>
            <a:ext cx="42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UseCase</a:t>
            </a:r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4" name="Group 10"/>
          <p:cNvGrpSpPr/>
          <p:nvPr/>
        </p:nvGrpSpPr>
        <p:grpSpPr>
          <a:xfrm>
            <a:off x="785764" y="458337"/>
            <a:ext cx="831273" cy="831273"/>
            <a:chOff x="1105079" y="3477054"/>
            <a:chExt cx="831273" cy="831273"/>
          </a:xfrm>
        </p:grpSpPr>
        <p:sp>
          <p:nvSpPr>
            <p:cNvPr id="15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" y="1195399"/>
            <a:ext cx="6764215" cy="5443939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7089913" y="1577009"/>
            <a:ext cx="477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도서관 좌석 확인 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: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현재 도서관의 모든 좌석의 정보를 보여준다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빈좌석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이용중인 좌석에 대한 정보를 따로 표시해준다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endParaRPr kumimoji="1" lang="ko-KR" altLang="en-US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7089912" y="2617305"/>
            <a:ext cx="4770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도서관 좌석 예약 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: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빈 좌석의 번호를 선택 한 후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자신의 학번을 입력하여 좌석을 예약 할 수 있도록 한다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</a:p>
          <a:p>
            <a:endParaRPr kumimoji="1" lang="ko-KR" altLang="en-US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7089911" y="3703983"/>
            <a:ext cx="477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도서관 도서 확인 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: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현재 도서관의 모든 도서의 정보를 보여준다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도서명 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 번호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이용 가능한지에 대한 정보를 표시해 준다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endParaRPr kumimoji="1" lang="ko-KR" altLang="en-US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7089911" y="4790661"/>
            <a:ext cx="47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도서관 도서 예약 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:</a:t>
            </a:r>
            <a:r>
              <a:rPr kumimoji="1" lang="ko-KR" altLang="en-US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이용가능한 도서에 대한 도서 번호를 입력하여 도서를 예약 할 수 있도록 한다</a:t>
            </a:r>
            <a:r>
              <a:rPr kumimoji="1" lang="en-US" altLang="ko-KR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endParaRPr kumimoji="1" lang="ko-KR" altLang="en-US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6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/>
          <p:cNvGrpSpPr/>
          <p:nvPr/>
        </p:nvGrpSpPr>
        <p:grpSpPr>
          <a:xfrm>
            <a:off x="785764" y="458337"/>
            <a:ext cx="831273" cy="831273"/>
            <a:chOff x="1105079" y="3477054"/>
            <a:chExt cx="831273" cy="831273"/>
          </a:xfrm>
        </p:grpSpPr>
        <p:sp>
          <p:nvSpPr>
            <p:cNvPr id="15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85764" y="458337"/>
            <a:ext cx="831273" cy="831273"/>
            <a:chOff x="6357956" y="3477054"/>
            <a:chExt cx="831273" cy="831273"/>
          </a:xfrm>
        </p:grpSpPr>
        <p:sp>
          <p:nvSpPr>
            <p:cNvPr id="7" name="Oval 32"/>
            <p:cNvSpPr/>
            <p:nvPr/>
          </p:nvSpPr>
          <p:spPr>
            <a:xfrm>
              <a:off x="6357956" y="3477054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616083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1884304" y="581584"/>
            <a:ext cx="29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실행 화면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4" y="1563656"/>
            <a:ext cx="8054452" cy="19061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4" y="3757058"/>
            <a:ext cx="3331972" cy="29535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95" y="3743806"/>
            <a:ext cx="6666678" cy="23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/>
          <p:cNvGrpSpPr/>
          <p:nvPr/>
        </p:nvGrpSpPr>
        <p:grpSpPr>
          <a:xfrm>
            <a:off x="785764" y="458337"/>
            <a:ext cx="831273" cy="831273"/>
            <a:chOff x="1105079" y="3477054"/>
            <a:chExt cx="831273" cy="831273"/>
          </a:xfrm>
        </p:grpSpPr>
        <p:sp>
          <p:nvSpPr>
            <p:cNvPr id="15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85764" y="458337"/>
            <a:ext cx="831273" cy="831273"/>
            <a:chOff x="6357956" y="3477054"/>
            <a:chExt cx="831273" cy="831273"/>
          </a:xfrm>
        </p:grpSpPr>
        <p:sp>
          <p:nvSpPr>
            <p:cNvPr id="7" name="Oval 32"/>
            <p:cNvSpPr/>
            <p:nvPr/>
          </p:nvSpPr>
          <p:spPr>
            <a:xfrm>
              <a:off x="6357956" y="3477054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616083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1884304" y="581584"/>
            <a:ext cx="29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실행 화면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4" y="1493622"/>
            <a:ext cx="4953000" cy="2120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49" y="1436287"/>
            <a:ext cx="3565938" cy="22355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4" y="3671856"/>
            <a:ext cx="5804984" cy="30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/>
          <p:cNvGrpSpPr/>
          <p:nvPr/>
        </p:nvGrpSpPr>
        <p:grpSpPr>
          <a:xfrm>
            <a:off x="785764" y="458337"/>
            <a:ext cx="831273" cy="831273"/>
            <a:chOff x="1105079" y="3477054"/>
            <a:chExt cx="831273" cy="831273"/>
          </a:xfrm>
        </p:grpSpPr>
        <p:sp>
          <p:nvSpPr>
            <p:cNvPr id="15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85764" y="458337"/>
            <a:ext cx="831273" cy="831273"/>
            <a:chOff x="6357956" y="3477054"/>
            <a:chExt cx="831273" cy="831273"/>
          </a:xfrm>
        </p:grpSpPr>
        <p:sp>
          <p:nvSpPr>
            <p:cNvPr id="7" name="Oval 32"/>
            <p:cNvSpPr/>
            <p:nvPr/>
          </p:nvSpPr>
          <p:spPr>
            <a:xfrm>
              <a:off x="6357956" y="3477054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616083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1884304" y="581584"/>
            <a:ext cx="29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상세 개발 내용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785764" y="458337"/>
            <a:ext cx="831273" cy="831273"/>
            <a:chOff x="1105079" y="5105104"/>
            <a:chExt cx="831273" cy="831273"/>
          </a:xfrm>
        </p:grpSpPr>
        <p:sp>
          <p:nvSpPr>
            <p:cNvPr id="11" name="Oval 14"/>
            <p:cNvSpPr/>
            <p:nvPr/>
          </p:nvSpPr>
          <p:spPr>
            <a:xfrm>
              <a:off x="1105079" y="5105104"/>
              <a:ext cx="831273" cy="831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363206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4"/>
          <a:stretch/>
        </p:blipFill>
        <p:spPr>
          <a:xfrm>
            <a:off x="0" y="1758456"/>
            <a:ext cx="6241773" cy="3605600"/>
          </a:xfrm>
          <a:prstGeom prst="rect">
            <a:avLst/>
          </a:prstGeom>
        </p:spPr>
      </p:pic>
      <p:sp>
        <p:nvSpPr>
          <p:cNvPr id="18" name="텍스트 상자 17"/>
          <p:cNvSpPr txBox="1"/>
          <p:nvPr/>
        </p:nvSpPr>
        <p:spPr>
          <a:xfrm>
            <a:off x="6241773" y="1488393"/>
            <a:ext cx="5327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en-US" altLang="ko-KR" sz="2800" dirty="0"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Library 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클래스는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Book, Seat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클래스의 인스턴스를 가지고 있다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외부에서 좌석에 대한 요청이 들어올경우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Seat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인스턴스를 사용하여 처리하고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,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도서에 대한 요청이 들어 올경우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Book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의 인스턴스를 사용하여 처리한다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endParaRPr kumimoji="1" lang="ko-KR" altLang="en-US" sz="2800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3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0"/>
          <p:cNvGrpSpPr/>
          <p:nvPr/>
        </p:nvGrpSpPr>
        <p:grpSpPr>
          <a:xfrm>
            <a:off x="785764" y="458337"/>
            <a:ext cx="831273" cy="831273"/>
            <a:chOff x="1105079" y="3477054"/>
            <a:chExt cx="831273" cy="831273"/>
          </a:xfrm>
        </p:grpSpPr>
        <p:sp>
          <p:nvSpPr>
            <p:cNvPr id="15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85764" y="458337"/>
            <a:ext cx="831273" cy="831273"/>
            <a:chOff x="6357956" y="3477054"/>
            <a:chExt cx="831273" cy="831273"/>
          </a:xfrm>
        </p:grpSpPr>
        <p:sp>
          <p:nvSpPr>
            <p:cNvPr id="7" name="Oval 32"/>
            <p:cNvSpPr/>
            <p:nvPr/>
          </p:nvSpPr>
          <p:spPr>
            <a:xfrm>
              <a:off x="6357956" y="3477054"/>
              <a:ext cx="831273" cy="8312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616083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1884304" y="581584"/>
            <a:ext cx="29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상세 개발 내용 </a:t>
            </a:r>
            <a:endParaRPr lang="en-GB" sz="3200" b="1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grpSp>
        <p:nvGrpSpPr>
          <p:cNvPr id="10" name="Group 13"/>
          <p:cNvGrpSpPr/>
          <p:nvPr/>
        </p:nvGrpSpPr>
        <p:grpSpPr>
          <a:xfrm>
            <a:off x="785764" y="458337"/>
            <a:ext cx="831273" cy="831273"/>
            <a:chOff x="1105079" y="5105104"/>
            <a:chExt cx="831273" cy="831273"/>
          </a:xfrm>
        </p:grpSpPr>
        <p:sp>
          <p:nvSpPr>
            <p:cNvPr id="11" name="Oval 14"/>
            <p:cNvSpPr/>
            <p:nvPr/>
          </p:nvSpPr>
          <p:spPr>
            <a:xfrm>
              <a:off x="1105079" y="5105104"/>
              <a:ext cx="831273" cy="831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363206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BM HANNA 11yrs old OTF" charset="-127"/>
                <a:ea typeface="BM HANNA 11yrs old OTF" charset="-127"/>
                <a:cs typeface="BM HANNA 11yrs old OTF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87"/>
          <a:stretch/>
        </p:blipFill>
        <p:spPr>
          <a:xfrm>
            <a:off x="-645737" y="1609090"/>
            <a:ext cx="7995160" cy="2631843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7009442" y="1380875"/>
            <a:ext cx="4770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  <a:p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-</a:t>
            </a:r>
            <a:r>
              <a:rPr kumimoji="1" lang="en-US" altLang="ko-KR" sz="2800" dirty="0"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Student 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클래스는 </a:t>
            </a:r>
            <a:r>
              <a:rPr kumimoji="1" lang="en-US" altLang="ko-KR" sz="2800" dirty="0" err="1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BookInterface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, </a:t>
            </a:r>
            <a:r>
              <a:rPr kumimoji="1" lang="en-US" altLang="ko-KR" sz="2800" dirty="0" err="1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SeatInterface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의 인스턴스를 사용하여 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Library</a:t>
            </a:r>
            <a:r>
              <a:rPr kumimoji="1" lang="ko-KR" altLang="en-US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 인스턴의 내부 메소드를 사용한다</a:t>
            </a:r>
            <a:r>
              <a:rPr kumimoji="1" lang="en-US" altLang="ko-KR" sz="2800" dirty="0" smtClean="0">
                <a:latin typeface="BM HANNA 11yrs old OTF" charset="-127"/>
                <a:ea typeface="BM HANNA 11yrs old OTF" charset="-127"/>
                <a:cs typeface="BM HANNA 11yrs old OTF" charset="-127"/>
              </a:rPr>
              <a:t>.</a:t>
            </a:r>
            <a:endParaRPr kumimoji="1" lang="ko-KR" altLang="en-US" sz="2800" dirty="0">
              <a:latin typeface="BM HANNA 11yrs old OTF" charset="-127"/>
              <a:ea typeface="BM HANNA 11yrs old OTF" charset="-127"/>
              <a:cs typeface="BM HANNA 11yrs old OTF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/>
          <a:stretch/>
        </p:blipFill>
        <p:spPr>
          <a:xfrm>
            <a:off x="0" y="4240933"/>
            <a:ext cx="7474226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263</Words>
  <Application>Microsoft Macintosh PowerPoint</Application>
  <PresentationFormat>와이드스크린</PresentationFormat>
  <Paragraphs>58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BM HANNA 11yrs old OTF</vt:lpstr>
      <vt:lpstr>Arial</vt:lpstr>
      <vt:lpstr>Office 테마</vt:lpstr>
      <vt:lpstr>PowerPoint 프레젠테이션</vt:lpstr>
      <vt:lpstr>Instrucduction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(소프트웨어학부)김영호</dc:creator>
  <cp:lastModifiedBy>(소프트웨어학부)김영호</cp:lastModifiedBy>
  <cp:revision>17</cp:revision>
  <dcterms:created xsi:type="dcterms:W3CDTF">2017-06-12T06:37:46Z</dcterms:created>
  <dcterms:modified xsi:type="dcterms:W3CDTF">2017-06-13T06:08:14Z</dcterms:modified>
</cp:coreProperties>
</file>