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3" r:id="rId2"/>
    <p:sldId id="256" r:id="rId3"/>
    <p:sldId id="269" r:id="rId4"/>
    <p:sldId id="268" r:id="rId5"/>
    <p:sldId id="286" r:id="rId6"/>
    <p:sldId id="271" r:id="rId7"/>
    <p:sldId id="279" r:id="rId8"/>
    <p:sldId id="281" r:id="rId9"/>
    <p:sldId id="282" r:id="rId10"/>
    <p:sldId id="285" r:id="rId11"/>
    <p:sldId id="280" r:id="rId12"/>
    <p:sldId id="278" r:id="rId13"/>
    <p:sldId id="290" r:id="rId14"/>
    <p:sldId id="287" r:id="rId15"/>
    <p:sldId id="288" r:id="rId16"/>
    <p:sldId id="289" r:id="rId17"/>
    <p:sldId id="260" r:id="rId18"/>
    <p:sldId id="264" r:id="rId19"/>
    <p:sldId id="277" r:id="rId20"/>
    <p:sldId id="276" r:id="rId21"/>
    <p:sldId id="274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02"/>
    <p:restoredTop sz="83545"/>
  </p:normalViewPr>
  <p:slideViewPr>
    <p:cSldViewPr snapToGrid="0" snapToObjects="1">
      <p:cViewPr>
        <p:scale>
          <a:sx n="67" d="100"/>
          <a:sy n="67" d="100"/>
        </p:scale>
        <p:origin x="17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C5E0-F17A-3A4A-BA50-973D1FCE402A}" type="datetimeFigureOut">
              <a:rPr lang="en-AU" smtClean="0"/>
              <a:t>4/12/19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1C6B5-1E2D-5949-B098-B6029AFCB6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55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.jgi.doe.gov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Today, I am going to talk about how to do functional annotations on Katana.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katana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interactive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katana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is.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website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gbp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GB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not hard to do this when you have only a few files , like with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IMG, BlastKoala, and some other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annotation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website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.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having hundreds of file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difficult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online.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BioSAK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frequently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amount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419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2800" b="0" dirty="0"/>
              <a:t>Python virtual environment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allows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you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to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install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python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packages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for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yourself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on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Katana</a:t>
            </a:r>
          </a:p>
          <a:p>
            <a:r>
              <a:rPr lang="en-US" altLang="zh-CN" sz="2800" b="0" dirty="0"/>
              <a:t>We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will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go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through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all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the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steps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later</a:t>
            </a:r>
            <a:endParaRPr lang="en-AU" altLang="zh-CN" sz="2800" b="0" dirty="0"/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020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handling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tables,</a:t>
            </a:r>
            <a:r>
              <a:rPr lang="zh-CN" altLang="en-US" dirty="0"/>
              <a:t> 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me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incorporate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 err="1"/>
              <a:t>BioSAK</a:t>
            </a:r>
            <a:r>
              <a:rPr lang="en-US" altLang="zh-CN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dwnld_GenBank_genome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dirty="0" err="1"/>
              <a:t>Alteromonas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label_tree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SankeyTaxon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BestHit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subset_tree</a:t>
            </a: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16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72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65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276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29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databases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cover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COG,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KEGG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CAZy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AU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I’ll briefly talk about the</a:t>
            </a:r>
            <a:r>
              <a:rPr lang="en-US" altLang="zh-CN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</a:t>
            </a:r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31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refers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AU" sz="1200" dirty="0"/>
              <a:t>Clusters of Orthologous Groups</a:t>
            </a:r>
            <a:r>
              <a:rPr lang="en-US" altLang="zh-CN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r>
              <a:rPr lang="en-US" altLang="zh-CN" sz="1200" dirty="0"/>
              <a:t>All</a:t>
            </a:r>
            <a:r>
              <a:rPr lang="zh-CN" altLang="en-US" sz="1200" dirty="0"/>
              <a:t> </a:t>
            </a:r>
            <a:r>
              <a:rPr lang="en-US" altLang="zh-CN" sz="1200" dirty="0"/>
              <a:t>these</a:t>
            </a:r>
            <a:r>
              <a:rPr lang="zh-CN" altLang="en-US" sz="1200" dirty="0"/>
              <a:t> </a:t>
            </a:r>
            <a:r>
              <a:rPr lang="en-US" altLang="zh-CN" sz="1200" dirty="0"/>
              <a:t>groups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COG</a:t>
            </a:r>
            <a:r>
              <a:rPr lang="zh-CN" altLang="en-US" sz="1200" dirty="0"/>
              <a:t> </a:t>
            </a:r>
            <a:r>
              <a:rPr lang="en-US" altLang="zh-CN" sz="1200" dirty="0"/>
              <a:t>database</a:t>
            </a:r>
            <a:r>
              <a:rPr lang="zh-CN" altLang="en-US" sz="1200" dirty="0"/>
              <a:t> </a:t>
            </a:r>
            <a:r>
              <a:rPr lang="en-US" altLang="zh-CN" sz="1200" dirty="0"/>
              <a:t>were</a:t>
            </a:r>
            <a:r>
              <a:rPr lang="zh-CN" altLang="en-US" sz="1200" dirty="0"/>
              <a:t> </a:t>
            </a:r>
            <a:r>
              <a:rPr lang="en-US" altLang="zh-CN" sz="1200" dirty="0"/>
              <a:t>organized</a:t>
            </a:r>
            <a:r>
              <a:rPr lang="zh-CN" altLang="en-US" sz="1200" dirty="0"/>
              <a:t> </a:t>
            </a:r>
            <a:r>
              <a:rPr lang="en-US" altLang="zh-CN" sz="1200" dirty="0"/>
              <a:t>at</a:t>
            </a:r>
            <a:r>
              <a:rPr lang="zh-CN" altLang="en-US" sz="1200" dirty="0"/>
              <a:t> </a:t>
            </a:r>
            <a:r>
              <a:rPr lang="en-US" altLang="zh-CN" sz="1200" dirty="0"/>
              <a:t>three</a:t>
            </a:r>
            <a:r>
              <a:rPr lang="zh-CN" altLang="en-US" sz="1200" dirty="0"/>
              <a:t> </a:t>
            </a:r>
            <a:r>
              <a:rPr lang="en-US" altLang="zh-CN" sz="1200" dirty="0"/>
              <a:t>levels:</a:t>
            </a:r>
            <a:endParaRPr lang="en-US" altLang="zh-CN" dirty="0"/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include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AU" altLang="zh-CN" dirty="0"/>
          </a:p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followed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sub-classes: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  <a:endParaRPr lang="en-AU" altLang="zh-CN" dirty="0"/>
          </a:p>
          <a:p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bottom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proteins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categories.</a:t>
            </a:r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database,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brief</a:t>
            </a:r>
            <a:r>
              <a:rPr lang="zh-CN" altLang="en-US" dirty="0"/>
              <a:t> </a:t>
            </a:r>
            <a:r>
              <a:rPr lang="en-US" altLang="zh-CN" dirty="0"/>
              <a:t>introduction.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37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database,</a:t>
            </a:r>
          </a:p>
          <a:p>
            <a:r>
              <a:rPr lang="en-US" altLang="zh-CN" dirty="0"/>
              <a:t>KEGG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organized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levels.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levels</a:t>
            </a:r>
            <a:r>
              <a:rPr lang="zh-CN" altLang="en-US" dirty="0"/>
              <a:t> </a:t>
            </a:r>
            <a:r>
              <a:rPr lang="en-US" altLang="zh-CN" dirty="0"/>
              <a:t>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top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categories.</a:t>
            </a:r>
            <a:r>
              <a:rPr lang="zh-CN" altLang="en-US" dirty="0"/>
              <a:t> </a:t>
            </a:r>
            <a:r>
              <a:rPr lang="en-US" altLang="zh-CN" dirty="0"/>
              <a:t>Including</a:t>
            </a:r>
            <a:r>
              <a:rPr lang="zh-CN" altLang="en-US" dirty="0"/>
              <a:t> </a:t>
            </a:r>
            <a:r>
              <a:rPr lang="en-US" altLang="zh-CN" dirty="0"/>
              <a:t>Metabolism,</a:t>
            </a:r>
            <a:r>
              <a:rPr lang="zh-CN" altLang="en-US" dirty="0"/>
              <a:t> </a:t>
            </a:r>
            <a:r>
              <a:rPr lang="en-US" altLang="zh-CN" dirty="0"/>
              <a:t>human</a:t>
            </a:r>
            <a:r>
              <a:rPr lang="zh-CN" altLang="en-US" dirty="0"/>
              <a:t> </a:t>
            </a:r>
            <a:r>
              <a:rPr lang="en-US" altLang="zh-CN" dirty="0"/>
              <a:t>diseases</a:t>
            </a:r>
            <a:r>
              <a:rPr lang="zh-CN" altLang="en-US" dirty="0"/>
              <a:t> </a:t>
            </a:r>
            <a:r>
              <a:rPr lang="en-US" altLang="zh-CN" dirty="0"/>
              <a:t>organismal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 Cetera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Metabolism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example.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metabolism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AU" altLang="zh-CN" dirty="0"/>
              <a:t>substance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Carbohydrate,</a:t>
            </a:r>
            <a:r>
              <a:rPr lang="zh-CN" altLang="en-US" dirty="0"/>
              <a:t> </a:t>
            </a:r>
            <a:r>
              <a:rPr lang="en-US" altLang="zh-CN" dirty="0"/>
              <a:t>nucleotide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amino</a:t>
            </a:r>
            <a:r>
              <a:rPr lang="zh-CN" altLang="en-US" dirty="0"/>
              <a:t> </a:t>
            </a:r>
            <a:r>
              <a:rPr lang="en-US" altLang="zh-CN" dirty="0"/>
              <a:t>acid.</a:t>
            </a:r>
          </a:p>
          <a:p>
            <a:r>
              <a:rPr lang="en-US" altLang="zh-CN" dirty="0"/>
              <a:t>And,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down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amino</a:t>
            </a:r>
            <a:r>
              <a:rPr lang="zh-CN" altLang="en-US" dirty="0"/>
              <a:t> </a:t>
            </a:r>
            <a:r>
              <a:rPr lang="en-US" altLang="zh-CN" dirty="0"/>
              <a:t>acid</a:t>
            </a:r>
            <a:r>
              <a:rPr lang="zh-CN" altLang="en-US" dirty="0"/>
              <a:t> </a:t>
            </a:r>
            <a:r>
              <a:rPr lang="en-US" altLang="zh-CN" dirty="0"/>
              <a:t>metabolism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pathways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biosynthesis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AU" altLang="zh-CN" dirty="0"/>
              <a:t>degradation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amino</a:t>
            </a:r>
            <a:r>
              <a:rPr lang="zh-CN" altLang="en-US" dirty="0"/>
              <a:t> </a:t>
            </a:r>
            <a:r>
              <a:rPr lang="en-US" altLang="zh-CN" dirty="0"/>
              <a:t>acid.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lowest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(D)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individual</a:t>
            </a:r>
            <a:r>
              <a:rPr lang="zh-CN" altLang="en-US" dirty="0"/>
              <a:t> </a:t>
            </a:r>
            <a:r>
              <a:rPr lang="en-US" altLang="zh-CN" dirty="0"/>
              <a:t>enzymes</a:t>
            </a:r>
            <a:r>
              <a:rPr lang="zh-CN" altLang="en-US" dirty="0"/>
              <a:t> </a:t>
            </a:r>
            <a:r>
              <a:rPr lang="en-US" altLang="zh-CN" dirty="0"/>
              <a:t>belong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pathways.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675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CAZy</a:t>
            </a:r>
            <a:r>
              <a:rPr lang="en-AU" dirty="0"/>
              <a:t> database describes the families of enzymes that degrade, modify, or create </a:t>
            </a:r>
            <a:r>
              <a:rPr lang="en-AU" dirty="0" err="1"/>
              <a:t>glycosidic</a:t>
            </a:r>
            <a:r>
              <a:rPr lang="en-AU" dirty="0"/>
              <a:t> bonds.</a:t>
            </a:r>
          </a:p>
          <a:p>
            <a:endParaRPr lang="en-AU" dirty="0"/>
          </a:p>
          <a:p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enzymes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grouped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categories</a:t>
            </a:r>
            <a:r>
              <a:rPr lang="zh-CN" altLang="en-US" dirty="0"/>
              <a:t> </a:t>
            </a:r>
            <a:r>
              <a:rPr lang="en-US" altLang="zh-CN" dirty="0"/>
              <a:t>according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functions.</a:t>
            </a:r>
          </a:p>
          <a:p>
            <a:endParaRPr lang="en-US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</a:t>
            </a:r>
            <a:r>
              <a:rPr lang="en-AU" sz="1200" dirty="0" err="1"/>
              <a:t>ydrolysis</a:t>
            </a:r>
            <a:r>
              <a:rPr lang="en-US" altLang="zh-CN" sz="1200" dirty="0"/>
              <a:t>,</a:t>
            </a:r>
            <a:r>
              <a:rPr lang="zh-CN" altLang="en-US" sz="1200" dirty="0"/>
              <a:t> </a:t>
            </a:r>
            <a:r>
              <a:rPr lang="en-AU" sz="1200" dirty="0"/>
              <a:t>rearrangement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f</a:t>
            </a:r>
            <a:r>
              <a:rPr lang="en-AU" sz="1200" dirty="0" err="1"/>
              <a:t>ormation</a:t>
            </a:r>
            <a:r>
              <a:rPr lang="zh-CN" altLang="en-US" sz="1200" dirty="0"/>
              <a:t> </a:t>
            </a:r>
            <a:r>
              <a:rPr lang="en-US" altLang="zh-CN" sz="1200" dirty="0"/>
              <a:t>of</a:t>
            </a:r>
            <a:r>
              <a:rPr lang="zh-CN" altLang="en-US" sz="1200" dirty="0"/>
              <a:t> </a:t>
            </a:r>
            <a:r>
              <a:rPr lang="en-AU" sz="1200" dirty="0" err="1"/>
              <a:t>glycosidic</a:t>
            </a:r>
            <a:r>
              <a:rPr lang="en-AU" sz="1200" dirty="0"/>
              <a:t> bonds</a:t>
            </a:r>
            <a:endParaRPr lang="en-US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919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KEGG</a:t>
            </a:r>
            <a:r>
              <a:rPr lang="zh-CN" altLang="en-US" dirty="0"/>
              <a:t> </a:t>
            </a:r>
            <a:r>
              <a:rPr lang="en-US" altLang="zh-CN" dirty="0"/>
              <a:t>databases: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CAZy</a:t>
            </a:r>
            <a:r>
              <a:rPr lang="zh-CN" altLang="en-US" dirty="0"/>
              <a:t> </a:t>
            </a:r>
            <a:r>
              <a:rPr lang="en-US" altLang="zh-CN" dirty="0"/>
              <a:t>database,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ready-for-use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 err="1"/>
              <a:t>dbCAN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it’s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little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t</a:t>
            </a:r>
            <a:r>
              <a:rPr lang="en-AU" dirty="0" err="1"/>
              <a:t>edious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amount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files.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made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easier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interpret.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866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number/percentage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annotated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COG/KEGG/</a:t>
            </a:r>
            <a:r>
              <a:rPr lang="en-US" altLang="zh-CN" dirty="0" err="1"/>
              <a:t>CAZy</a:t>
            </a:r>
            <a:r>
              <a:rPr lang="zh-CN" altLang="en-US" dirty="0"/>
              <a:t> </a:t>
            </a:r>
            <a:r>
              <a:rPr lang="en-US" altLang="zh-CN" dirty="0"/>
              <a:t>protein</a:t>
            </a:r>
            <a:r>
              <a:rPr lang="zh-CN" altLang="en-US" dirty="0"/>
              <a:t> </a:t>
            </a:r>
            <a:r>
              <a:rPr lang="en-US" altLang="zh-CN" dirty="0"/>
              <a:t>family.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combine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genomes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depth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COG/KO/</a:t>
            </a:r>
            <a:r>
              <a:rPr lang="en-US" altLang="zh-CN" dirty="0" err="1"/>
              <a:t>CAZy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AU" dirty="0"/>
              <a:t>is calculated by summing up the depth of all genes assigned to it.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endParaRPr lang="en-AU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AU" dirty="0"/>
              <a:t>The percentage of </a:t>
            </a:r>
            <a:r>
              <a:rPr lang="en-AU" dirty="0" err="1"/>
              <a:t>GeneNumber</a:t>
            </a:r>
            <a:r>
              <a:rPr lang="en-AU" dirty="0"/>
              <a:t>/</a:t>
            </a:r>
            <a:r>
              <a:rPr lang="en-AU" dirty="0" err="1"/>
              <a:t>TotalDepth</a:t>
            </a:r>
            <a:r>
              <a:rPr lang="en-AU" dirty="0"/>
              <a:t> of genes assigned to a </a:t>
            </a:r>
            <a:r>
              <a:rPr lang="en-US" altLang="zh-CN" dirty="0"/>
              <a:t>COG/KO/</a:t>
            </a:r>
            <a:r>
              <a:rPr lang="en-US" altLang="zh-CN" dirty="0" err="1"/>
              <a:t>CAZy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en-AU" dirty="0"/>
              <a:t> is calculated by dividing them</a:t>
            </a:r>
            <a:r>
              <a:rPr lang="zh-CN" altLang="en-US" dirty="0"/>
              <a:t> </a:t>
            </a:r>
            <a:r>
              <a:rPr lang="en-AU" dirty="0"/>
              <a:t>by the total number/depth of all genes in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en-AU" dirty="0"/>
              <a:t> file.</a:t>
            </a:r>
            <a:endParaRPr lang="en-AU" altLang="zh-CN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546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449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Suppose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annotate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annotated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gene</a:t>
            </a:r>
            <a:r>
              <a:rPr lang="zh-CN" altLang="en-US" dirty="0"/>
              <a:t> </a:t>
            </a:r>
            <a:r>
              <a:rPr lang="en-US" altLang="zh-CN" dirty="0"/>
              <a:t>families.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“V”,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5/50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10%,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5%.</a:t>
            </a:r>
            <a:endParaRPr lang="en-AU" dirty="0"/>
          </a:p>
          <a:p>
            <a:endParaRPr lang="en-AU" dirty="0"/>
          </a:p>
          <a:p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multivariant</a:t>
            </a:r>
            <a:r>
              <a:rPr lang="zh-CN" altLang="en-US" dirty="0"/>
              <a:t> </a:t>
            </a:r>
            <a:r>
              <a:rPr lang="en-US" altLang="zh-CN" dirty="0"/>
              <a:t>analysis.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1C6B5-1E2D-5949-B098-B6029AFCB601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06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CA76-A71D-B04C-B86D-50891A6CD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34C5A-8909-6543-A8C6-6F88B59A0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C839-DC10-EE49-BCAD-E2564CCC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55530-1F1F-7942-A155-55C63244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E5B01-2DC5-8045-974D-F1F6DC28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285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73AD-E414-5145-AF3C-A0427A0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E6DC8-C328-CA46-B8F8-176558189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15CC-F444-2340-99A5-53B45B34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660A5-3A35-044F-A152-0674B07D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147C-7DD1-8348-8A54-F69A165B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1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96ADA-ECC2-254C-8416-DA1C6C289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D150B-4E7E-E548-A3CD-D3F7C0631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EC75D-31F0-3342-8C34-7A182473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DB74-0CCE-A448-876C-69B9A67B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E0D9-020D-B14B-98AC-D860495D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51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37B3-2BEF-0045-8AA7-C2643158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FB28-00A4-9442-8747-C6911F000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656B-BE8E-8846-A369-926D93BC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D03A7-D7BC-F84A-9BD4-792B8D2A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80380-F5F3-D342-9C5B-CDBDF027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21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6DDF-5BA1-5F4A-BDB7-A539F5C7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2E117-940E-2444-8654-BD3D324B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9059-ADB9-AD4C-BD3A-B88D733C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AC5C6-BD42-AC45-A400-21F1DAA0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B68B-2061-FF43-9854-83F7FD53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34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7FF9-0C8C-D44E-90BD-00E27316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83F8-842B-0444-A887-8934AD09D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CC177-2553-DE49-B255-FDCDB96EB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611A-CF26-B14B-BE0A-F5522EEF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5C72F-547E-6F40-858A-5A56BB8E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73468-2588-BE4C-B709-C6DF3704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78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63FB-63E3-D143-8175-F70F17BA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6F60B-F799-EE40-A382-E9EF23783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9588A-1483-294E-BA52-95A2F04D3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39B20-B234-5C40-BDCE-15877883A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25EB1-BE2D-BC4B-9809-7731A30AF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990ED-B77D-B042-BD3D-681204B10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D63BD-4026-BE45-A700-9723F55B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472E3-FD03-1C4D-9F23-053B717B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B2A2-B432-4647-9E50-8802115A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BCF21B-9769-AB43-91DC-1A54745D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F37E1-AC4D-4345-B780-25EC78B9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D77C2-1AAC-6741-84F3-1583FB61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10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F14AA-AC02-EC44-BB15-0EDA52C7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47833-AE82-7540-911D-6B1599E7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9BE4A-BAED-F24B-A01F-67490B5A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52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B8C5-CD54-744E-838E-8D9059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425B1-8C34-024B-AB8F-ED751D0B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8EC54-40BC-FC45-B5C8-C1DE46937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D6E1E-0BE5-9A4E-AD73-125DB2D1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B865-8F2C-3E40-BF0B-0A463FEA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43D9D-FB76-B647-B528-64A0EE95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48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7299-32DC-8940-BBBB-4F3D47063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8E1ED6-32C6-BA46-908E-149BEADEF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8BC5F-2671-304E-A87D-16E9E621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35BB0-4042-C349-A170-0B075E59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8C72E-3530-1F4C-AA82-F829CEDB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AA2BE-4822-234B-8354-34FBCF91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90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25FF1-54B4-124B-95B0-AE531075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FD333-EC3E-D548-BC80-340A6D75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EB3DB-B2F6-174B-BA28-2D10CCB4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BF9FA-0039-5844-B462-7B0BE4388E8F}" type="datetimeFigureOut">
              <a:rPr lang="en-AU" smtClean="0"/>
              <a:t>4/12/19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78DA3-6829-394D-B9C6-B6A3877C7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8E74B-B232-8A4B-BC8D-F2B60BCC5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6717-E6AD-5643-A64A-C062D79891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51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ngweizhi/BioSAK/tree/master/BioSAK_tutoria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zy.org/Auxiliary-Activities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www.cazy.org/Carbohydrate-Esteras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azy.org/Polysaccharide-Lyases.html" TargetMode="External"/><Relationship Id="rId5" Type="http://schemas.openxmlformats.org/officeDocument/2006/relationships/hyperlink" Target="http://www.cazy.org/GlycosylTransferases.html" TargetMode="External"/><Relationship Id="rId4" Type="http://schemas.openxmlformats.org/officeDocument/2006/relationships/hyperlink" Target="http://www.cazy.org/Glycoside-Hydrolas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cb.unl.edu/dbCAN2/download/Databases/dbCAN-old@UGA/readme.tx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D638-9091-4449-A559-C9230510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95" y="4368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Please</a:t>
            </a:r>
            <a:r>
              <a:rPr lang="zh-CN" altLang="en-US" sz="3600" dirty="0"/>
              <a:t> </a:t>
            </a:r>
            <a:r>
              <a:rPr lang="en-US" altLang="zh-CN" sz="3600" dirty="0"/>
              <a:t>l</a:t>
            </a:r>
            <a:r>
              <a:rPr lang="en-AU" sz="3600" dirty="0" err="1"/>
              <a:t>og</a:t>
            </a:r>
            <a:r>
              <a:rPr lang="en-AU" sz="3600" dirty="0"/>
              <a:t> into katana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request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AU" sz="3600" dirty="0"/>
              <a:t>interactive job</a:t>
            </a:r>
            <a:r>
              <a:rPr lang="zh-CN" altLang="en-US" sz="3600" dirty="0"/>
              <a:t> </a:t>
            </a:r>
            <a:endParaRPr lang="en-AU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D6BF5-5F43-4A44-A1CE-BF31C2E6FD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5069" y="1969061"/>
            <a:ext cx="9549024" cy="4084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L</a:t>
            </a:r>
            <a:r>
              <a:rPr lang="en-AU" dirty="0" err="1"/>
              <a:t>og</a:t>
            </a:r>
            <a:r>
              <a:rPr lang="en-AU" dirty="0"/>
              <a:t> into katana</a:t>
            </a:r>
            <a:r>
              <a:rPr lang="en-US" altLang="zh-CN" dirty="0"/>
              <a:t>: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err="1">
                <a:highlight>
                  <a:srgbClr val="C0C0C0"/>
                </a:highlight>
              </a:rPr>
              <a:t>ssh</a:t>
            </a:r>
            <a:r>
              <a:rPr lang="en-AU" dirty="0">
                <a:highlight>
                  <a:srgbClr val="C0C0C0"/>
                </a:highlight>
              </a:rPr>
              <a:t> z1234567@katana.restech.unsw.edu.au -o "</a:t>
            </a:r>
            <a:r>
              <a:rPr lang="en-AU" dirty="0" err="1">
                <a:highlight>
                  <a:srgbClr val="C0C0C0"/>
                </a:highlight>
              </a:rPr>
              <a:t>ServerAliveInterval</a:t>
            </a:r>
            <a:r>
              <a:rPr lang="en-AU" dirty="0">
                <a:highlight>
                  <a:srgbClr val="C0C0C0"/>
                </a:highlight>
              </a:rPr>
              <a:t> 10" </a:t>
            </a:r>
            <a:endParaRPr lang="en-US" altLang="zh-CN" dirty="0">
              <a:highlight>
                <a:srgbClr val="C0C0C0"/>
              </a:highlight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Request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AU" dirty="0"/>
              <a:t>interactive job</a:t>
            </a:r>
            <a:r>
              <a:rPr lang="en-US" altLang="zh-CN" dirty="0"/>
              <a:t>: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 err="1">
                <a:highlight>
                  <a:srgbClr val="C0C0C0"/>
                </a:highlight>
              </a:rPr>
              <a:t>qsub</a:t>
            </a:r>
            <a:r>
              <a:rPr lang="en-AU" dirty="0">
                <a:highlight>
                  <a:srgbClr val="C0C0C0"/>
                </a:highlight>
              </a:rPr>
              <a:t> -I -l nodes=1:ppn=</a:t>
            </a:r>
            <a:r>
              <a:rPr lang="en-US" altLang="zh-CN" dirty="0">
                <a:highlight>
                  <a:srgbClr val="C0C0C0"/>
                </a:highlight>
              </a:rPr>
              <a:t>4</a:t>
            </a:r>
            <a:r>
              <a:rPr lang="en-AU" dirty="0">
                <a:highlight>
                  <a:srgbClr val="C0C0C0"/>
                </a:highlight>
              </a:rPr>
              <a:t>,mem=60gb,walltime=02:59:00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Commands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here:</a:t>
            </a:r>
            <a:endParaRPr lang="en-AU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hlinkClick r:id="rId2"/>
              </a:rPr>
              <a:t>https://github.com/songweizhi/BioSAK/tree/master/BioSAK_tutorial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186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924021-CDE1-EF40-9535-73F21EB9CD9D}"/>
              </a:ext>
            </a:extLst>
          </p:cNvPr>
          <p:cNvSpPr txBox="1">
            <a:spLocks/>
          </p:cNvSpPr>
          <p:nvPr/>
        </p:nvSpPr>
        <p:spPr>
          <a:xfrm>
            <a:off x="838200" y="275478"/>
            <a:ext cx="10515600" cy="92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Output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files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3</a:t>
            </a:r>
            <a:endParaRPr lang="en-AU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6916AE-950F-DC40-9E89-2C080B51B34D}"/>
              </a:ext>
            </a:extLst>
          </p:cNvPr>
          <p:cNvSpPr txBox="1">
            <a:spLocks/>
          </p:cNvSpPr>
          <p:nvPr/>
        </p:nvSpPr>
        <p:spPr>
          <a:xfrm>
            <a:off x="748555" y="1631573"/>
            <a:ext cx="10605246" cy="468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7F4C7D-44D3-9947-8944-E30B24B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1382511"/>
            <a:ext cx="10605246" cy="92579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frames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combine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annotations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files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AADC90-F5FF-3749-959E-90EBE441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686" y="2623675"/>
            <a:ext cx="7010400" cy="1206500"/>
          </a:xfrm>
          <a:prstGeom prst="rect">
            <a:avLst/>
          </a:prstGeom>
        </p:spPr>
      </p:pic>
      <p:pic>
        <p:nvPicPr>
          <p:cNvPr id="10" name="Picture 9" descr="A picture containing meter&#10;&#10;Description automatically generated">
            <a:extLst>
              <a:ext uri="{FF2B5EF4-FFF2-40B4-BE49-F238E27FC236}">
                <a16:creationId xmlns:a16="http://schemas.microsoft.com/office/drawing/2014/main" id="{E935DEDA-BC0C-BC4B-957E-9A91A425F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686" y="4605681"/>
            <a:ext cx="7632700" cy="1155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033A3-B3BD-2E4F-94CB-DCC55FF32F30}"/>
              </a:ext>
            </a:extLst>
          </p:cNvPr>
          <p:cNvSpPr txBox="1"/>
          <p:nvPr/>
        </p:nvSpPr>
        <p:spPr>
          <a:xfrm>
            <a:off x="1186541" y="3106254"/>
            <a:ext cx="14414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dirty="0"/>
              <a:t>KEGG,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altLang="zh-CN" dirty="0" err="1"/>
              <a:t>CAZy</a:t>
            </a:r>
            <a:r>
              <a:rPr lang="zh-CN" altLang="en-US" dirty="0"/>
              <a:t> 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E2FEB-725D-F343-A427-A915732C6D32}"/>
              </a:ext>
            </a:extLst>
          </p:cNvPr>
          <p:cNvSpPr txBox="1"/>
          <p:nvPr/>
        </p:nvSpPr>
        <p:spPr>
          <a:xfrm>
            <a:off x="3284376" y="4033262"/>
            <a:ext cx="3864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files.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7669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395-239F-7341-AD05-CFE54322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05"/>
            <a:ext cx="10515600" cy="1325563"/>
          </a:xfrm>
        </p:spPr>
        <p:txBody>
          <a:bodyPr/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run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1149-1D3A-B24F-BCF3-903EE3B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63"/>
            <a:ext cx="10515600" cy="194142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pPr marL="457200" lvl="1" indent="0">
              <a:buNone/>
            </a:pPr>
            <a:endParaRPr lang="en-US" altLang="zh-CN" sz="1200" dirty="0"/>
          </a:p>
          <a:p>
            <a:pPr marL="457200" lvl="1" indent="0">
              <a:buNone/>
            </a:pPr>
            <a:endParaRPr lang="en-US" altLang="zh-CN" sz="1200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 err="1"/>
              <a:t>BioSAK</a:t>
            </a:r>
            <a:r>
              <a:rPr lang="zh-CN" altLang="en-US" dirty="0"/>
              <a:t> 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Katana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AU" dirty="0"/>
              <a:t>Python virtual environment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E4BA476D-2539-6644-B91D-82A6957BA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220" y="3073032"/>
            <a:ext cx="6845300" cy="19939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047629D-9DF6-004B-A95E-738053320E06}"/>
              </a:ext>
            </a:extLst>
          </p:cNvPr>
          <p:cNvSpPr txBox="1">
            <a:spLocks/>
          </p:cNvSpPr>
          <p:nvPr/>
        </p:nvSpPr>
        <p:spPr>
          <a:xfrm>
            <a:off x="838200" y="5330819"/>
            <a:ext cx="10515600" cy="51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Mac/Linux</a:t>
            </a:r>
            <a:r>
              <a:rPr lang="zh-CN" altLang="en-US" dirty="0"/>
              <a:t> </a:t>
            </a:r>
            <a:r>
              <a:rPr lang="en-US" altLang="zh-CN" dirty="0"/>
              <a:t>(Windows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supported</a:t>
            </a:r>
            <a:r>
              <a:rPr lang="zh-CN" altLang="en-US" dirty="0"/>
              <a:t> </a:t>
            </a:r>
            <a:r>
              <a:rPr lang="en-US" altLang="zh-CN" dirty="0"/>
              <a:t>yet</a:t>
            </a:r>
            <a:r>
              <a:rPr lang="zh-CN" altLang="en-US" dirty="0"/>
              <a:t> ☹️ </a:t>
            </a:r>
            <a:r>
              <a:rPr lang="en-US" altLang="zh-CN" dirty="0"/>
              <a:t>)</a:t>
            </a:r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39D5A7-C219-194E-8A42-6475EFD8E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220" y="5851886"/>
            <a:ext cx="6946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8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C883-8112-6147-A007-F7DC03D9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Slides</a:t>
            </a:r>
            <a:r>
              <a:rPr lang="zh-CN" altLang="en-US" b="1" dirty="0"/>
              <a:t> </a:t>
            </a:r>
            <a:r>
              <a:rPr lang="en-US" altLang="zh-CN" b="1" dirty="0"/>
              <a:t>Backup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73371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BBBF-4380-B545-A245-772FD8CE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2C8BC-3E0C-A348-BE6C-6FB8AC7B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multiprocessing.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annotation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requested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cores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Katana.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44223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2EED-D89B-6C4E-9044-5E38A9B6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287867"/>
            <a:ext cx="11065933" cy="5875866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First,</a:t>
            </a:r>
            <a:r>
              <a:rPr lang="zh-CN" altLang="en-US" sz="2200" dirty="0"/>
              <a:t> </a:t>
            </a:r>
            <a:r>
              <a:rPr lang="en-US" altLang="zh-CN" sz="2200" dirty="0"/>
              <a:t>let</a:t>
            </a:r>
            <a:r>
              <a:rPr lang="zh-CN" altLang="en-US" sz="2200" dirty="0"/>
              <a:t> </a:t>
            </a:r>
            <a:r>
              <a:rPr lang="en-US" altLang="zh-CN" sz="2200" dirty="0"/>
              <a:t>check</a:t>
            </a:r>
            <a:r>
              <a:rPr lang="zh-CN" altLang="en-US" sz="2200" dirty="0"/>
              <a:t> </a:t>
            </a:r>
            <a:r>
              <a:rPr lang="en-US" altLang="zh-CN" sz="2200" dirty="0"/>
              <a:t>what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folder.</a:t>
            </a:r>
            <a:r>
              <a:rPr lang="zh-CN" altLang="en-US" sz="2200" dirty="0"/>
              <a:t> </a:t>
            </a:r>
            <a:r>
              <a:rPr lang="en-US" altLang="zh-CN" sz="2200" dirty="0"/>
              <a:t>There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three</a:t>
            </a:r>
            <a:r>
              <a:rPr lang="zh-CN" altLang="en-US" sz="2200" dirty="0"/>
              <a:t> </a:t>
            </a:r>
            <a:r>
              <a:rPr lang="en-US" altLang="zh-CN" sz="2200" dirty="0"/>
              <a:t>folders</a:t>
            </a:r>
            <a:r>
              <a:rPr lang="zh-CN" altLang="en-US" sz="2200" dirty="0"/>
              <a:t> </a:t>
            </a:r>
            <a:r>
              <a:rPr lang="en-US" altLang="zh-CN" sz="2200" dirty="0"/>
              <a:t>here,</a:t>
            </a:r>
            <a:r>
              <a:rPr lang="zh-CN" altLang="en-US" sz="2200" dirty="0"/>
              <a:t> </a:t>
            </a:r>
            <a:r>
              <a:rPr lang="en-AU" altLang="zh-CN" sz="2200" dirty="0" err="1"/>
              <a:t>CtgSeq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AU" sz="2200" dirty="0" err="1"/>
              <a:t>CtgDepth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AU" altLang="zh-CN" sz="2200" dirty="0" err="1"/>
              <a:t>OtherFiles</a:t>
            </a:r>
            <a:r>
              <a:rPr lang="en-US" altLang="zh-CN" sz="2200" dirty="0"/>
              <a:t>.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AU" altLang="zh-CN" sz="2200" dirty="0" err="1"/>
              <a:t>CtgSeq</a:t>
            </a:r>
            <a:r>
              <a:rPr lang="zh-CN" altLang="en-US" sz="2200" dirty="0"/>
              <a:t> </a:t>
            </a:r>
            <a:r>
              <a:rPr lang="en-US" altLang="zh-CN" sz="2200" dirty="0"/>
              <a:t>folder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four</a:t>
            </a:r>
            <a:r>
              <a:rPr lang="zh-CN" altLang="en-US" sz="2200" dirty="0"/>
              <a:t> </a:t>
            </a:r>
            <a:r>
              <a:rPr lang="en-US" altLang="zh-CN" sz="2200" dirty="0"/>
              <a:t>sequence</a:t>
            </a:r>
            <a:r>
              <a:rPr lang="zh-CN" altLang="en-US" sz="2200" dirty="0"/>
              <a:t> </a:t>
            </a:r>
            <a:r>
              <a:rPr lang="en-US" altLang="zh-CN" sz="2200" dirty="0"/>
              <a:t>files</a:t>
            </a:r>
            <a:r>
              <a:rPr lang="zh-CN" altLang="en-US" sz="2200" dirty="0"/>
              <a:t> </a:t>
            </a:r>
            <a:r>
              <a:rPr lang="en-US" altLang="zh-CN" sz="2200" dirty="0"/>
              <a:t>assembled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metagenomic</a:t>
            </a:r>
            <a:r>
              <a:rPr lang="zh-CN" altLang="en-US" sz="2200" dirty="0"/>
              <a:t> </a:t>
            </a:r>
            <a:r>
              <a:rPr lang="en-US" altLang="zh-CN" sz="2200" dirty="0"/>
              <a:t>data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bacterial</a:t>
            </a:r>
            <a:r>
              <a:rPr lang="zh-CN" altLang="en-US" sz="2200" dirty="0"/>
              <a:t> </a:t>
            </a:r>
            <a:r>
              <a:rPr lang="en-US" altLang="zh-CN" sz="2200" dirty="0"/>
              <a:t>communities</a:t>
            </a:r>
            <a:r>
              <a:rPr lang="zh-CN" altLang="en-US" sz="2200" dirty="0"/>
              <a:t> </a:t>
            </a:r>
            <a:r>
              <a:rPr lang="en-US" altLang="zh-CN" sz="2200" dirty="0"/>
              <a:t>isolated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different</a:t>
            </a:r>
            <a:r>
              <a:rPr lang="zh-CN" altLang="en-US" sz="2200" dirty="0"/>
              <a:t> </a:t>
            </a:r>
            <a:r>
              <a:rPr lang="en-US" altLang="zh-CN" sz="2200" dirty="0"/>
              <a:t>locations.</a:t>
            </a:r>
            <a:r>
              <a:rPr lang="zh-CN" altLang="en-US" sz="2200" dirty="0"/>
              <a:t> </a:t>
            </a:r>
            <a:r>
              <a:rPr lang="en-US" altLang="zh-CN" sz="2200" dirty="0"/>
              <a:t>Actually</a:t>
            </a:r>
            <a:r>
              <a:rPr lang="zh-CN" altLang="en-US" sz="2200" dirty="0"/>
              <a:t> </a:t>
            </a:r>
            <a:r>
              <a:rPr lang="en-US" altLang="zh-CN" sz="2200" dirty="0"/>
              <a:t>they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complete</a:t>
            </a:r>
            <a:r>
              <a:rPr lang="zh-CN" altLang="en-US" sz="2200" dirty="0"/>
              <a:t> </a:t>
            </a:r>
            <a:r>
              <a:rPr lang="en-US" altLang="zh-CN" sz="2200" dirty="0"/>
              <a:t>sets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metagenomic</a:t>
            </a:r>
            <a:r>
              <a:rPr lang="zh-CN" altLang="en-US" sz="2200" dirty="0"/>
              <a:t> </a:t>
            </a:r>
            <a:r>
              <a:rPr lang="en-US" altLang="zh-CN" sz="2200" dirty="0"/>
              <a:t>assemblies.</a:t>
            </a:r>
            <a:r>
              <a:rPr lang="zh-CN" altLang="en-US" sz="2200" dirty="0"/>
              <a:t> </a:t>
            </a:r>
            <a:r>
              <a:rPr lang="en-US" altLang="zh-CN" sz="2200" dirty="0"/>
              <a:t>I</a:t>
            </a:r>
            <a:r>
              <a:rPr lang="zh-CN" altLang="en-US" sz="2200" dirty="0"/>
              <a:t> </a:t>
            </a:r>
            <a:r>
              <a:rPr lang="en-US" altLang="zh-CN" sz="2200" dirty="0"/>
              <a:t>just</a:t>
            </a:r>
            <a:r>
              <a:rPr lang="zh-CN" altLang="en-US" sz="2200" dirty="0"/>
              <a:t> </a:t>
            </a:r>
            <a:r>
              <a:rPr lang="en-US" altLang="zh-CN" sz="2200" dirty="0"/>
              <a:t>kept</a:t>
            </a:r>
            <a:r>
              <a:rPr lang="zh-CN" altLang="en-US" sz="2200" dirty="0"/>
              <a:t> </a:t>
            </a:r>
            <a:r>
              <a:rPr lang="en-US" altLang="zh-CN" sz="2200" dirty="0"/>
              <a:t>10</a:t>
            </a:r>
            <a:r>
              <a:rPr lang="zh-CN" altLang="en-US" sz="2200" dirty="0"/>
              <a:t> </a:t>
            </a:r>
            <a:r>
              <a:rPr lang="en-US" altLang="zh-CN" sz="2200" dirty="0"/>
              <a:t>contigs</a:t>
            </a:r>
            <a:r>
              <a:rPr lang="zh-CN" altLang="en-US" sz="2200" dirty="0"/>
              <a:t> </a:t>
            </a:r>
            <a:r>
              <a:rPr lang="en-US" altLang="zh-CN" sz="2200" dirty="0"/>
              <a:t>for</a:t>
            </a:r>
            <a:r>
              <a:rPr lang="zh-CN" altLang="en-US" sz="2200" dirty="0"/>
              <a:t> </a:t>
            </a:r>
            <a:r>
              <a:rPr lang="en-US" altLang="zh-CN" sz="2200" dirty="0"/>
              <a:t>each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four</a:t>
            </a:r>
            <a:r>
              <a:rPr lang="zh-CN" altLang="en-US" sz="2200" dirty="0"/>
              <a:t> </a:t>
            </a:r>
            <a:r>
              <a:rPr lang="en-US" altLang="zh-CN" sz="2200" dirty="0"/>
              <a:t>files</a:t>
            </a:r>
            <a:r>
              <a:rPr lang="zh-CN" altLang="en-US" sz="2200" dirty="0"/>
              <a:t> </a:t>
            </a:r>
            <a:r>
              <a:rPr lang="en-US" altLang="zh-CN" sz="2200" dirty="0"/>
              <a:t>for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quick</a:t>
            </a:r>
            <a:r>
              <a:rPr lang="zh-CN" altLang="en-US" sz="2200" dirty="0"/>
              <a:t> </a:t>
            </a:r>
            <a:r>
              <a:rPr lang="en-US" altLang="zh-CN" sz="2200" dirty="0"/>
              <a:t>demo.</a:t>
            </a:r>
            <a:r>
              <a:rPr lang="zh-CN" altLang="en-US" sz="2200" dirty="0"/>
              <a:t> </a:t>
            </a:r>
            <a:r>
              <a:rPr lang="en-US" altLang="zh-CN" sz="2200" dirty="0"/>
              <a:t>Anyway,</a:t>
            </a:r>
            <a:r>
              <a:rPr lang="zh-CN" altLang="en-US" sz="2200" dirty="0"/>
              <a:t> </a:t>
            </a:r>
            <a:r>
              <a:rPr lang="en-US" altLang="zh-CN" sz="2200" dirty="0"/>
              <a:t>let’s</a:t>
            </a:r>
            <a:r>
              <a:rPr lang="zh-CN" altLang="en-US" sz="2200" dirty="0"/>
              <a:t> </a:t>
            </a:r>
            <a:r>
              <a:rPr lang="en-US" altLang="zh-CN" sz="2200" dirty="0"/>
              <a:t>pretend</a:t>
            </a:r>
            <a:r>
              <a:rPr lang="zh-CN" altLang="en-US" sz="2200" dirty="0"/>
              <a:t> </a:t>
            </a:r>
            <a:r>
              <a:rPr lang="en-US" altLang="zh-CN" sz="2200" dirty="0"/>
              <a:t>they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complete</a:t>
            </a:r>
            <a:r>
              <a:rPr lang="zh-CN" altLang="en-US" sz="2200" dirty="0"/>
              <a:t> </a:t>
            </a:r>
            <a:r>
              <a:rPr lang="en-US" altLang="zh-CN" sz="2200" dirty="0"/>
              <a:t>sets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metagenomic</a:t>
            </a:r>
            <a:r>
              <a:rPr lang="zh-CN" altLang="en-US" sz="2200" dirty="0"/>
              <a:t> </a:t>
            </a:r>
            <a:r>
              <a:rPr lang="en-US" altLang="zh-CN" sz="2200" dirty="0"/>
              <a:t>assemblies.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AU" sz="2200" dirty="0" err="1"/>
              <a:t>CtgDepth</a:t>
            </a:r>
            <a:r>
              <a:rPr lang="zh-CN" altLang="en-US" sz="2200" dirty="0"/>
              <a:t> </a:t>
            </a:r>
            <a:r>
              <a:rPr lang="en-US" altLang="zh-CN" sz="2200" dirty="0"/>
              <a:t>folder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depth</a:t>
            </a:r>
            <a:r>
              <a:rPr lang="zh-CN" altLang="en-US" sz="2200" dirty="0"/>
              <a:t> </a:t>
            </a:r>
            <a:r>
              <a:rPr lang="en-US" altLang="zh-CN" sz="2200" dirty="0"/>
              <a:t>information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all</a:t>
            </a:r>
            <a:r>
              <a:rPr lang="zh-CN" altLang="en-US" sz="2200" dirty="0"/>
              <a:t> </a:t>
            </a:r>
            <a:r>
              <a:rPr lang="en-US" altLang="zh-CN" sz="2200" dirty="0"/>
              <a:t>sequences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AU" altLang="zh-CN" sz="2200" dirty="0" err="1"/>
              <a:t>CtgSeq</a:t>
            </a:r>
            <a:r>
              <a:rPr lang="en-US" altLang="zh-CN" sz="2200" dirty="0"/>
              <a:t>.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higher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ctg</a:t>
            </a:r>
            <a:r>
              <a:rPr lang="zh-CN" altLang="en-US" sz="2200" dirty="0"/>
              <a:t> </a:t>
            </a:r>
            <a:r>
              <a:rPr lang="en-US" altLang="zh-CN" sz="2200" dirty="0"/>
              <a:t>depth,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more</a:t>
            </a:r>
            <a:r>
              <a:rPr lang="zh-CN" altLang="en-US" sz="2200" dirty="0"/>
              <a:t> </a:t>
            </a:r>
            <a:r>
              <a:rPr lang="en-US" altLang="zh-CN" sz="2200" dirty="0"/>
              <a:t>abundant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organism</a:t>
            </a:r>
            <a:r>
              <a:rPr lang="zh-CN" altLang="en-US" sz="2200" dirty="0"/>
              <a:t> </a:t>
            </a:r>
            <a:r>
              <a:rPr lang="en-US" altLang="zh-CN" sz="2200" dirty="0"/>
              <a:t>in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community</a:t>
            </a:r>
            <a:r>
              <a:rPr lang="zh-CN" altLang="en-US" sz="2200" dirty="0"/>
              <a:t> </a:t>
            </a:r>
            <a:r>
              <a:rPr lang="en-US" altLang="zh-CN" sz="2200" dirty="0"/>
              <a:t>that</a:t>
            </a:r>
            <a:r>
              <a:rPr lang="zh-CN" altLang="en-US" sz="2200" dirty="0"/>
              <a:t> </a:t>
            </a:r>
            <a:r>
              <a:rPr lang="en-US" altLang="zh-CN" sz="2200" dirty="0"/>
              <a:t>contig</a:t>
            </a:r>
            <a:r>
              <a:rPr lang="zh-CN" altLang="en-US" sz="2200" dirty="0"/>
              <a:t> </a:t>
            </a:r>
            <a:r>
              <a:rPr lang="en-US" altLang="zh-CN" sz="2200" dirty="0"/>
              <a:t>come</a:t>
            </a:r>
            <a:r>
              <a:rPr lang="zh-CN" altLang="en-US" sz="2200" dirty="0"/>
              <a:t> </a:t>
            </a:r>
            <a:r>
              <a:rPr lang="en-US" altLang="zh-CN" sz="2200" dirty="0"/>
              <a:t>from.</a:t>
            </a:r>
            <a:r>
              <a:rPr lang="zh-CN" altLang="en-US" sz="2200" dirty="0"/>
              <a:t> </a:t>
            </a:r>
            <a:r>
              <a:rPr lang="en-US" altLang="zh-CN" sz="2200" dirty="0"/>
              <a:t>These</a:t>
            </a:r>
            <a:r>
              <a:rPr lang="zh-CN" altLang="en-US" sz="2200" dirty="0"/>
              <a:t> </a:t>
            </a:r>
            <a:r>
              <a:rPr lang="en-US" altLang="zh-CN" sz="2200" dirty="0"/>
              <a:t>info</a:t>
            </a:r>
            <a:r>
              <a:rPr lang="zh-CN" altLang="en-US" sz="2200" dirty="0"/>
              <a:t> </a:t>
            </a:r>
            <a:r>
              <a:rPr lang="en-US" altLang="zh-CN" sz="2200" dirty="0"/>
              <a:t>was</a:t>
            </a:r>
            <a:r>
              <a:rPr lang="zh-CN" altLang="en-US" sz="2200" dirty="0"/>
              <a:t> </a:t>
            </a:r>
            <a:r>
              <a:rPr lang="en-US" altLang="zh-CN" sz="2200" dirty="0"/>
              <a:t>obtained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mapping</a:t>
            </a:r>
            <a:r>
              <a:rPr lang="zh-CN" altLang="en-US" sz="2200" dirty="0"/>
              <a:t> </a:t>
            </a:r>
            <a:r>
              <a:rPr lang="en-US" altLang="zh-CN" sz="2200" dirty="0"/>
              <a:t>sequencing</a:t>
            </a:r>
            <a:r>
              <a:rPr lang="zh-CN" altLang="en-US" sz="2200" dirty="0"/>
              <a:t> </a:t>
            </a:r>
            <a:r>
              <a:rPr lang="en-US" altLang="zh-CN" sz="2200" dirty="0"/>
              <a:t>reads</a:t>
            </a:r>
            <a:r>
              <a:rPr lang="zh-CN" altLang="en-US" sz="2200" dirty="0"/>
              <a:t> </a:t>
            </a:r>
            <a:r>
              <a:rPr lang="en-US" altLang="zh-CN" sz="2200" dirty="0"/>
              <a:t>back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assemblies.</a:t>
            </a:r>
            <a:r>
              <a:rPr lang="zh-CN" altLang="en-US" sz="2200" dirty="0"/>
              <a:t>  </a:t>
            </a:r>
            <a:r>
              <a:rPr lang="en-US" altLang="zh-CN" sz="2200" dirty="0"/>
              <a:t>I</a:t>
            </a:r>
            <a:r>
              <a:rPr lang="zh-CN" altLang="en-US" sz="2200" dirty="0"/>
              <a:t> </a:t>
            </a:r>
            <a:r>
              <a:rPr lang="en-US" altLang="zh-CN" sz="2200" dirty="0"/>
              <a:t>will</a:t>
            </a:r>
            <a:r>
              <a:rPr lang="zh-CN" altLang="en-US" sz="2200" dirty="0"/>
              <a:t> </a:t>
            </a:r>
            <a:r>
              <a:rPr lang="en-US" altLang="zh-CN" sz="2200" dirty="0"/>
              <a:t>not</a:t>
            </a:r>
            <a:r>
              <a:rPr lang="zh-CN" altLang="en-US" sz="2200" dirty="0"/>
              <a:t> </a:t>
            </a:r>
            <a:r>
              <a:rPr lang="en-US" altLang="zh-CN" sz="2200" dirty="0"/>
              <a:t>cover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today,</a:t>
            </a:r>
            <a:r>
              <a:rPr lang="zh-CN" altLang="en-US" sz="2200" dirty="0"/>
              <a:t> </a:t>
            </a:r>
            <a:r>
              <a:rPr lang="en-US" altLang="zh-CN" sz="2200" dirty="0"/>
              <a:t>but</a:t>
            </a:r>
            <a:r>
              <a:rPr lang="zh-CN" altLang="en-US" sz="2200" dirty="0"/>
              <a:t> </a:t>
            </a:r>
            <a:r>
              <a:rPr lang="en-US" altLang="zh-CN" sz="2200" dirty="0"/>
              <a:t>you</a:t>
            </a:r>
            <a:r>
              <a:rPr lang="zh-CN" altLang="en-US" sz="2200" dirty="0"/>
              <a:t> </a:t>
            </a:r>
            <a:r>
              <a:rPr lang="en-US" altLang="zh-CN" sz="2200" dirty="0"/>
              <a:t>can</a:t>
            </a:r>
            <a:r>
              <a:rPr lang="zh-CN" altLang="en-US" sz="2200" dirty="0"/>
              <a:t> </a:t>
            </a:r>
            <a:r>
              <a:rPr lang="en-US" altLang="zh-CN" sz="2200" dirty="0"/>
              <a:t>check</a:t>
            </a:r>
            <a:r>
              <a:rPr lang="zh-CN" altLang="en-US" sz="2200" dirty="0"/>
              <a:t> </a:t>
            </a:r>
            <a:r>
              <a:rPr lang="en-US" altLang="zh-CN" sz="2200" dirty="0"/>
              <a:t>out</a:t>
            </a:r>
            <a:r>
              <a:rPr lang="zh-CN" altLang="en-US" sz="2200" dirty="0"/>
              <a:t> </a:t>
            </a:r>
            <a:r>
              <a:rPr lang="en-US" altLang="zh-CN" sz="2200" dirty="0"/>
              <a:t>all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commands</a:t>
            </a:r>
            <a:r>
              <a:rPr lang="zh-CN" altLang="en-US" sz="2200" dirty="0"/>
              <a:t> </a:t>
            </a:r>
            <a:r>
              <a:rPr lang="en-US" altLang="zh-CN" sz="2200" dirty="0"/>
              <a:t>I</a:t>
            </a:r>
            <a:r>
              <a:rPr lang="zh-CN" altLang="en-US" sz="2200" dirty="0"/>
              <a:t> </a:t>
            </a:r>
            <a:r>
              <a:rPr lang="en-US" altLang="zh-CN" sz="2200" dirty="0"/>
              <a:t>used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get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“</a:t>
            </a:r>
            <a:r>
              <a:rPr lang="en-AU" sz="2200" dirty="0"/>
              <a:t>Commands for getting contig depth</a:t>
            </a:r>
            <a:r>
              <a:rPr lang="en-US" altLang="zh-CN" sz="2200" dirty="0"/>
              <a:t>”</a:t>
            </a:r>
            <a:r>
              <a:rPr lang="zh-CN" altLang="en-US" sz="2200" dirty="0"/>
              <a:t> </a:t>
            </a:r>
            <a:r>
              <a:rPr lang="en-US" altLang="zh-CN" sz="2200" dirty="0"/>
              <a:t>section.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otherfiles</a:t>
            </a:r>
            <a:r>
              <a:rPr lang="zh-CN" altLang="en-US" sz="2200" dirty="0"/>
              <a:t> </a:t>
            </a:r>
            <a:r>
              <a:rPr lang="en-US" altLang="zh-CN" sz="2200" dirty="0"/>
              <a:t>folder</a:t>
            </a:r>
            <a:r>
              <a:rPr lang="zh-CN" altLang="en-US" sz="2200" dirty="0"/>
              <a:t> </a:t>
            </a:r>
            <a:r>
              <a:rPr lang="en-US" altLang="zh-CN" sz="2200" dirty="0"/>
              <a:t>contains</a:t>
            </a:r>
            <a:r>
              <a:rPr lang="zh-CN" altLang="en-US" sz="2200" dirty="0"/>
              <a:t> </a:t>
            </a:r>
            <a:r>
              <a:rPr lang="en-US" altLang="zh-CN" sz="2200" dirty="0"/>
              <a:t>some</a:t>
            </a:r>
            <a:r>
              <a:rPr lang="zh-CN" altLang="en-US" sz="2200" dirty="0"/>
              <a:t> </a:t>
            </a:r>
            <a:r>
              <a:rPr lang="en-US" altLang="zh-CN" sz="2200" dirty="0"/>
              <a:t>files</a:t>
            </a:r>
            <a:r>
              <a:rPr lang="zh-CN" altLang="en-US" sz="2200" dirty="0"/>
              <a:t> </a:t>
            </a:r>
            <a:r>
              <a:rPr lang="en-US" altLang="zh-CN" sz="2200" dirty="0"/>
              <a:t>which</a:t>
            </a:r>
            <a:r>
              <a:rPr lang="zh-CN" altLang="en-US" sz="2200" dirty="0"/>
              <a:t> </a:t>
            </a:r>
            <a:r>
              <a:rPr lang="en-US" altLang="zh-CN" sz="2200" dirty="0"/>
              <a:t>I</a:t>
            </a:r>
            <a:r>
              <a:rPr lang="zh-CN" altLang="en-US" sz="2200" dirty="0"/>
              <a:t> </a:t>
            </a:r>
            <a:r>
              <a:rPr lang="en-US" altLang="zh-CN" sz="2200" dirty="0"/>
              <a:t>can</a:t>
            </a:r>
            <a:r>
              <a:rPr lang="zh-CN" altLang="en-US" sz="2200" dirty="0"/>
              <a:t> </a:t>
            </a:r>
            <a:r>
              <a:rPr lang="en-US" altLang="zh-CN" sz="2200" dirty="0"/>
              <a:t>used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show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few</a:t>
            </a:r>
            <a:r>
              <a:rPr lang="zh-CN" altLang="en-US" sz="2200" dirty="0"/>
              <a:t> </a:t>
            </a:r>
            <a:r>
              <a:rPr lang="en-US" altLang="zh-CN" sz="2200" dirty="0"/>
              <a:t>other</a:t>
            </a:r>
            <a:r>
              <a:rPr lang="zh-CN" altLang="en-US" sz="2200" dirty="0"/>
              <a:t> </a:t>
            </a:r>
            <a:r>
              <a:rPr lang="en-US" altLang="zh-CN" sz="2200" dirty="0"/>
              <a:t>utilities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 err="1"/>
              <a:t>BioSAK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US" altLang="zh-CN" sz="2200" dirty="0"/>
              <a:t>if</a:t>
            </a:r>
            <a:r>
              <a:rPr lang="zh-CN" altLang="en-US" sz="2200" dirty="0"/>
              <a:t> </a:t>
            </a: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have</a:t>
            </a:r>
            <a:r>
              <a:rPr lang="zh-CN" altLang="en-US" sz="2200" dirty="0"/>
              <a:t> </a:t>
            </a:r>
            <a:r>
              <a:rPr lang="en-US" altLang="zh-CN" sz="2200" dirty="0"/>
              <a:t>some</a:t>
            </a:r>
            <a:r>
              <a:rPr lang="zh-CN" altLang="en-US" sz="2200" dirty="0"/>
              <a:t> </a:t>
            </a:r>
            <a:r>
              <a:rPr lang="en-US" altLang="zh-CN" sz="2200" dirty="0"/>
              <a:t>time</a:t>
            </a:r>
            <a:r>
              <a:rPr lang="zh-CN" altLang="en-US" sz="2200" dirty="0"/>
              <a:t> </a:t>
            </a:r>
            <a:r>
              <a:rPr lang="en-US" altLang="zh-CN" sz="2200" dirty="0"/>
              <a:t>left.</a:t>
            </a: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101378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2EED-D89B-6C4E-9044-5E38A9B6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287867"/>
            <a:ext cx="11582400" cy="5875866"/>
          </a:xfrm>
        </p:spPr>
        <p:txBody>
          <a:bodyPr>
            <a:normAutofit fontScale="925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What</a:t>
            </a:r>
            <a:r>
              <a:rPr lang="zh-CN" altLang="en-US" sz="2200" dirty="0"/>
              <a:t> </a:t>
            </a: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need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do</a:t>
            </a:r>
            <a:r>
              <a:rPr lang="zh-CN" altLang="en-US" sz="2200" dirty="0"/>
              <a:t> </a:t>
            </a:r>
            <a:r>
              <a:rPr lang="en-US" altLang="zh-CN" sz="2200" dirty="0"/>
              <a:t>first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predict</a:t>
            </a:r>
            <a:r>
              <a:rPr lang="zh-CN" altLang="en-US" sz="2200" dirty="0"/>
              <a:t> </a:t>
            </a:r>
            <a:r>
              <a:rPr lang="en-US" altLang="zh-CN" sz="2200" dirty="0"/>
              <a:t>all</a:t>
            </a:r>
            <a:r>
              <a:rPr lang="zh-CN" altLang="en-US" sz="2200" dirty="0"/>
              <a:t> </a:t>
            </a:r>
            <a:r>
              <a:rPr lang="en-US" altLang="zh-CN" sz="2200" dirty="0"/>
              <a:t>genes</a:t>
            </a:r>
            <a:r>
              <a:rPr lang="zh-CN" altLang="en-US" sz="2200" dirty="0"/>
              <a:t> </a:t>
            </a:r>
            <a:r>
              <a:rPr lang="en-US" altLang="zh-CN" sz="2200" dirty="0"/>
              <a:t>encoded</a:t>
            </a:r>
            <a:r>
              <a:rPr lang="zh-CN" altLang="en-US" sz="2200" dirty="0"/>
              <a:t> </a:t>
            </a:r>
            <a:r>
              <a:rPr lang="en-US" altLang="zh-CN" sz="2200" dirty="0"/>
              <a:t>by</a:t>
            </a:r>
            <a:r>
              <a:rPr lang="zh-CN" altLang="en-US" sz="2200" dirty="0"/>
              <a:t> </a:t>
            </a:r>
            <a:r>
              <a:rPr lang="en-US" altLang="zh-CN" sz="2200" dirty="0"/>
              <a:t>these</a:t>
            </a:r>
            <a:r>
              <a:rPr lang="zh-CN" altLang="en-US" sz="2200" dirty="0"/>
              <a:t> </a:t>
            </a:r>
            <a:r>
              <a:rPr lang="en-US" altLang="zh-CN" sz="2200" dirty="0"/>
              <a:t>sequences,</a:t>
            </a:r>
            <a:r>
              <a:rPr lang="zh-CN" altLang="en-US" sz="2200" dirty="0"/>
              <a:t> </a:t>
            </a:r>
            <a:r>
              <a:rPr lang="en-US" altLang="zh-CN" sz="2200" dirty="0"/>
              <a:t>we’ll</a:t>
            </a:r>
            <a:r>
              <a:rPr lang="zh-CN" altLang="en-US" sz="2200" dirty="0"/>
              <a:t> </a:t>
            </a:r>
            <a:r>
              <a:rPr lang="en-US" altLang="zh-CN" sz="2200" dirty="0"/>
              <a:t>do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 err="1"/>
              <a:t>Prokka</a:t>
            </a:r>
            <a:r>
              <a:rPr lang="en-US" altLang="zh-CN" sz="2200" dirty="0"/>
              <a:t>.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commands</a:t>
            </a:r>
            <a:r>
              <a:rPr lang="zh-CN" altLang="en-US" sz="2200" dirty="0"/>
              <a:t> </a:t>
            </a:r>
            <a:r>
              <a:rPr lang="en-US" altLang="zh-CN" sz="2200" dirty="0"/>
              <a:t>can</a:t>
            </a:r>
            <a:r>
              <a:rPr lang="zh-CN" altLang="en-US" sz="2200" dirty="0"/>
              <a:t> </a:t>
            </a:r>
            <a:r>
              <a:rPr lang="en-US" altLang="zh-CN" sz="2200" dirty="0"/>
              <a:t>be</a:t>
            </a:r>
            <a:r>
              <a:rPr lang="zh-CN" altLang="en-US" sz="2200" dirty="0"/>
              <a:t> </a:t>
            </a:r>
            <a:r>
              <a:rPr lang="en-US" altLang="zh-CN" sz="2200" dirty="0"/>
              <a:t>found</a:t>
            </a:r>
            <a:r>
              <a:rPr lang="zh-CN" altLang="en-US" sz="2200" dirty="0"/>
              <a:t> </a:t>
            </a:r>
            <a:r>
              <a:rPr lang="en-US" altLang="zh-CN" sz="2200" dirty="0"/>
              <a:t>here.</a:t>
            </a:r>
            <a:r>
              <a:rPr lang="zh-CN" altLang="en-US" sz="2200" dirty="0"/>
              <a:t> </a:t>
            </a:r>
            <a:r>
              <a:rPr lang="en-US" altLang="zh-CN" sz="2200" dirty="0"/>
              <a:t>You</a:t>
            </a:r>
            <a:r>
              <a:rPr lang="zh-CN" altLang="en-US" sz="2200" dirty="0"/>
              <a:t> </a:t>
            </a:r>
            <a:r>
              <a:rPr lang="en-US" altLang="zh-CN" sz="2200" dirty="0"/>
              <a:t>can</a:t>
            </a:r>
            <a:r>
              <a:rPr lang="zh-CN" altLang="en-US" sz="2200" dirty="0"/>
              <a:t> </a:t>
            </a:r>
            <a:r>
              <a:rPr lang="en-US" altLang="zh-CN" sz="2200" dirty="0"/>
              <a:t>now</a:t>
            </a:r>
            <a:r>
              <a:rPr lang="zh-CN" altLang="en-US" sz="2200" dirty="0"/>
              <a:t> </a:t>
            </a:r>
            <a:r>
              <a:rPr lang="en-US" altLang="zh-CN" sz="2200" dirty="0"/>
              <a:t>copy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paste</a:t>
            </a:r>
            <a:r>
              <a:rPr lang="zh-CN" altLang="en-US" sz="2200" dirty="0"/>
              <a:t> </a:t>
            </a:r>
            <a:r>
              <a:rPr lang="en-US" altLang="zh-CN" sz="2200" dirty="0"/>
              <a:t>them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you</a:t>
            </a:r>
            <a:r>
              <a:rPr lang="zh-CN" altLang="en-US" sz="2200" dirty="0"/>
              <a:t> </a:t>
            </a:r>
            <a:r>
              <a:rPr lang="en-US" altLang="zh-CN" sz="2200" dirty="0"/>
              <a:t>terminal.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There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bunch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output</a:t>
            </a:r>
            <a:r>
              <a:rPr lang="zh-CN" altLang="en-US" sz="2200" dirty="0"/>
              <a:t> </a:t>
            </a:r>
            <a:r>
              <a:rPr lang="en-US" altLang="zh-CN" sz="2200" dirty="0"/>
              <a:t>files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 err="1"/>
              <a:t>Prokka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US" altLang="zh-CN" sz="2200" dirty="0"/>
              <a:t>what</a:t>
            </a:r>
            <a:r>
              <a:rPr lang="zh-CN" altLang="en-US" sz="2200" dirty="0"/>
              <a:t> </a:t>
            </a: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need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two</a:t>
            </a:r>
            <a:r>
              <a:rPr lang="zh-CN" altLang="en-US" sz="2200" dirty="0"/>
              <a:t> </a:t>
            </a:r>
            <a:r>
              <a:rPr lang="en-US" altLang="zh-CN" sz="2200" dirty="0"/>
              <a:t>file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extension</a:t>
            </a:r>
            <a:r>
              <a:rPr lang="zh-CN" altLang="en-US" sz="2200" dirty="0"/>
              <a:t> </a:t>
            </a:r>
            <a:r>
              <a:rPr lang="en-US" altLang="zh-CN" sz="2200" dirty="0"/>
              <a:t>.</a:t>
            </a:r>
            <a:r>
              <a:rPr lang="en-US" altLang="zh-CN" sz="2200" dirty="0" err="1"/>
              <a:t>faa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 err="1"/>
              <a:t>gff</a:t>
            </a:r>
            <a:r>
              <a:rPr lang="en-US" altLang="zh-CN" sz="2200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faa</a:t>
            </a:r>
            <a:r>
              <a:rPr lang="zh-CN" altLang="en-US" sz="2200" dirty="0"/>
              <a:t> </a:t>
            </a:r>
            <a:r>
              <a:rPr lang="en-US" altLang="zh-CN" sz="2200" dirty="0"/>
              <a:t>file</a:t>
            </a:r>
            <a:r>
              <a:rPr lang="zh-CN" altLang="en-US" sz="2200" dirty="0"/>
              <a:t> </a:t>
            </a:r>
            <a:r>
              <a:rPr lang="en-US" altLang="zh-CN" sz="2200" dirty="0"/>
              <a:t>contains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protein</a:t>
            </a:r>
            <a:r>
              <a:rPr lang="zh-CN" altLang="en-US" sz="2200" dirty="0"/>
              <a:t> </a:t>
            </a:r>
            <a:r>
              <a:rPr lang="en-US" altLang="zh-CN" sz="2200" dirty="0"/>
              <a:t>sequences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all</a:t>
            </a:r>
            <a:r>
              <a:rPr lang="zh-CN" altLang="en-US" sz="2200" dirty="0"/>
              <a:t> </a:t>
            </a:r>
            <a:r>
              <a:rPr lang="en-US" altLang="zh-CN" sz="2200" dirty="0"/>
              <a:t>predicted</a:t>
            </a:r>
            <a:r>
              <a:rPr lang="zh-CN" altLang="en-US" sz="2200" dirty="0"/>
              <a:t> </a:t>
            </a:r>
            <a:r>
              <a:rPr lang="en-US" altLang="zh-CN" sz="2200" dirty="0"/>
              <a:t>genes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contig</a:t>
            </a:r>
            <a:r>
              <a:rPr lang="zh-CN" altLang="en-US" sz="2200" dirty="0"/>
              <a:t> </a:t>
            </a:r>
            <a:r>
              <a:rPr lang="en-US" altLang="zh-CN" sz="2200" dirty="0"/>
              <a:t>file.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gff</a:t>
            </a:r>
            <a:r>
              <a:rPr lang="zh-CN" altLang="en-US" sz="2200" dirty="0"/>
              <a:t> </a:t>
            </a:r>
            <a:r>
              <a:rPr lang="en-US" altLang="zh-CN" sz="2200" dirty="0"/>
              <a:t>file</a:t>
            </a:r>
            <a:r>
              <a:rPr lang="zh-CN" altLang="en-US" sz="2200" dirty="0"/>
              <a:t> </a:t>
            </a:r>
            <a:r>
              <a:rPr lang="en-US" altLang="zh-CN" sz="2200" dirty="0"/>
              <a:t>tells</a:t>
            </a:r>
            <a:r>
              <a:rPr lang="zh-CN" altLang="en-US" sz="2200" dirty="0"/>
              <a:t> </a:t>
            </a:r>
            <a:r>
              <a:rPr lang="en-US" altLang="zh-CN" sz="2200" dirty="0"/>
              <a:t>us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correlations</a:t>
            </a:r>
            <a:r>
              <a:rPr lang="zh-CN" altLang="en-US" sz="2200" dirty="0"/>
              <a:t> </a:t>
            </a:r>
            <a:r>
              <a:rPr lang="en-US" altLang="zh-CN" sz="2200" dirty="0"/>
              <a:t>between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protein</a:t>
            </a:r>
            <a:r>
              <a:rPr lang="zh-CN" altLang="en-US" sz="2200" dirty="0"/>
              <a:t> </a:t>
            </a:r>
            <a:r>
              <a:rPr lang="en-US" altLang="zh-CN" sz="2200" dirty="0"/>
              <a:t>sequences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contigs.</a:t>
            </a:r>
            <a:r>
              <a:rPr lang="zh-CN" altLang="en-US" sz="2200" dirty="0"/>
              <a:t> </a:t>
            </a:r>
            <a:r>
              <a:rPr lang="en-US" altLang="zh-CN" sz="2200" dirty="0"/>
              <a:t>That</a:t>
            </a:r>
            <a:r>
              <a:rPr lang="zh-CN" altLang="en-US" sz="2200" dirty="0"/>
              <a:t> </a:t>
            </a:r>
            <a:r>
              <a:rPr lang="en-US" altLang="zh-CN" sz="2200" dirty="0"/>
              <a:t>is</a:t>
            </a:r>
            <a:r>
              <a:rPr lang="zh-CN" altLang="en-US" sz="2200" dirty="0"/>
              <a:t> </a:t>
            </a:r>
            <a:r>
              <a:rPr lang="en-US" altLang="zh-CN" sz="2200" dirty="0"/>
              <a:t>which</a:t>
            </a:r>
            <a:r>
              <a:rPr lang="zh-CN" altLang="en-US" sz="2200" dirty="0"/>
              <a:t> </a:t>
            </a:r>
            <a:r>
              <a:rPr lang="en-US" altLang="zh-CN" sz="2200" dirty="0"/>
              <a:t>protein</a:t>
            </a:r>
            <a:r>
              <a:rPr lang="zh-CN" altLang="en-US" sz="2200" dirty="0"/>
              <a:t> </a:t>
            </a:r>
            <a:r>
              <a:rPr lang="en-US" altLang="zh-CN" sz="2200" dirty="0"/>
              <a:t>comes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which</a:t>
            </a:r>
            <a:r>
              <a:rPr lang="zh-CN" altLang="en-US" sz="2200" dirty="0"/>
              <a:t> </a:t>
            </a:r>
            <a:r>
              <a:rPr lang="en-US" altLang="zh-CN" sz="2200" dirty="0"/>
              <a:t>contig.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If</a:t>
            </a:r>
            <a:r>
              <a:rPr lang="zh-CN" altLang="en-US" sz="2200" dirty="0"/>
              <a:t> </a:t>
            </a: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open</a:t>
            </a:r>
            <a:r>
              <a:rPr lang="zh-CN" altLang="en-US" sz="2200" dirty="0"/>
              <a:t> </a:t>
            </a:r>
            <a:r>
              <a:rPr lang="en-US" altLang="zh-CN" sz="2200" dirty="0"/>
              <a:t>it,</a:t>
            </a:r>
            <a:r>
              <a:rPr lang="zh-CN" altLang="en-US" sz="2200" dirty="0"/>
              <a:t> </a:t>
            </a:r>
            <a:r>
              <a:rPr lang="en-US" altLang="zh-CN" sz="2200" dirty="0"/>
              <a:t>let</a:t>
            </a:r>
            <a:r>
              <a:rPr lang="zh-CN" altLang="en-US" sz="2200" dirty="0"/>
              <a:t> </a:t>
            </a:r>
            <a:r>
              <a:rPr lang="en-US" altLang="zh-CN" sz="2200" dirty="0"/>
              <a:t>ignore</a:t>
            </a:r>
            <a:r>
              <a:rPr lang="zh-CN" altLang="en-US" sz="2200" dirty="0"/>
              <a:t> </a:t>
            </a:r>
            <a:r>
              <a:rPr lang="en-US" altLang="zh-CN" sz="2200" dirty="0"/>
              <a:t>lines</a:t>
            </a:r>
            <a:r>
              <a:rPr lang="zh-CN" altLang="en-US" sz="2200" dirty="0"/>
              <a:t> </a:t>
            </a:r>
            <a:r>
              <a:rPr lang="en-US" altLang="zh-CN" sz="2200" dirty="0"/>
              <a:t>started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#.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first</a:t>
            </a:r>
            <a:r>
              <a:rPr lang="zh-CN" altLang="en-US" sz="2200" dirty="0"/>
              <a:t> </a:t>
            </a:r>
            <a:r>
              <a:rPr lang="en-US" altLang="zh-CN" sz="2200" dirty="0"/>
              <a:t>column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contig</a:t>
            </a:r>
            <a:r>
              <a:rPr lang="zh-CN" altLang="en-US" sz="2200" dirty="0"/>
              <a:t> </a:t>
            </a:r>
            <a:r>
              <a:rPr lang="en-US" altLang="zh-CN" sz="2200" dirty="0"/>
              <a:t>ids,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9</a:t>
            </a:r>
            <a:r>
              <a:rPr lang="en-US" altLang="zh-CN" sz="2200" baseline="30000" dirty="0"/>
              <a:t>th</a:t>
            </a:r>
            <a:r>
              <a:rPr lang="zh-CN" altLang="en-US" sz="2200" dirty="0"/>
              <a:t> </a:t>
            </a:r>
            <a:r>
              <a:rPr lang="en-US" altLang="zh-CN" sz="2200" dirty="0"/>
              <a:t>column</a:t>
            </a:r>
            <a:r>
              <a:rPr lang="zh-CN" altLang="en-US" sz="2200" dirty="0"/>
              <a:t> </a:t>
            </a:r>
            <a:r>
              <a:rPr lang="en-US" altLang="zh-CN" sz="2200" dirty="0"/>
              <a:t>tells</a:t>
            </a:r>
            <a:r>
              <a:rPr lang="zh-CN" altLang="en-US" sz="2200" dirty="0"/>
              <a:t> </a:t>
            </a:r>
            <a:r>
              <a:rPr lang="en-US" altLang="zh-CN" sz="2200" dirty="0"/>
              <a:t>gene</a:t>
            </a:r>
            <a:r>
              <a:rPr lang="zh-CN" altLang="en-US" sz="2200" dirty="0"/>
              <a:t> </a:t>
            </a:r>
            <a:r>
              <a:rPr lang="en-US" altLang="zh-CN" sz="2200" dirty="0"/>
              <a:t>ids,</a:t>
            </a:r>
            <a:r>
              <a:rPr lang="zh-CN" altLang="en-US" sz="2200" dirty="0"/>
              <a:t> </a:t>
            </a:r>
            <a:r>
              <a:rPr lang="en-US" altLang="zh-CN" sz="2200" dirty="0"/>
              <a:t>together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some</a:t>
            </a:r>
            <a:r>
              <a:rPr lang="zh-CN" altLang="en-US" sz="2200" dirty="0"/>
              <a:t> </a:t>
            </a:r>
            <a:r>
              <a:rPr lang="en-US" altLang="zh-CN" sz="2200" dirty="0"/>
              <a:t>descriptions.</a:t>
            </a:r>
            <a:r>
              <a:rPr lang="zh-CN" altLang="en-US" sz="2200" dirty="0"/>
              <a:t> </a:t>
            </a:r>
            <a:r>
              <a:rPr lang="en-US" altLang="zh-CN" sz="2200" dirty="0"/>
              <a:t>Because</a:t>
            </a:r>
            <a:r>
              <a:rPr lang="zh-CN" altLang="en-US" sz="2200" dirty="0"/>
              <a:t> </a:t>
            </a: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know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depth</a:t>
            </a:r>
            <a:r>
              <a:rPr lang="zh-CN" altLang="en-US" sz="2200" dirty="0"/>
              <a:t> </a:t>
            </a:r>
            <a:r>
              <a:rPr lang="en-US" altLang="zh-CN" sz="2200" dirty="0"/>
              <a:t>of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contigs,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this</a:t>
            </a:r>
            <a:r>
              <a:rPr lang="zh-CN" altLang="en-US" sz="2200" dirty="0"/>
              <a:t> </a:t>
            </a:r>
            <a:r>
              <a:rPr lang="en-US" altLang="zh-CN" sz="2200" dirty="0"/>
              <a:t>file,</a:t>
            </a:r>
            <a:r>
              <a:rPr lang="zh-CN" altLang="en-US" sz="2200" dirty="0"/>
              <a:t> </a:t>
            </a: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can</a:t>
            </a:r>
            <a:r>
              <a:rPr lang="zh-CN" altLang="en-US" sz="2200" dirty="0"/>
              <a:t> </a:t>
            </a:r>
            <a:r>
              <a:rPr lang="en-US" altLang="zh-CN" sz="2200" dirty="0"/>
              <a:t>get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depth</a:t>
            </a:r>
            <a:r>
              <a:rPr lang="zh-CN" altLang="en-US" sz="2200" dirty="0"/>
              <a:t> </a:t>
            </a:r>
            <a:r>
              <a:rPr lang="en-US" altLang="zh-CN" sz="2200" dirty="0"/>
              <a:t>for</a:t>
            </a:r>
            <a:r>
              <a:rPr lang="zh-CN" altLang="en-US" sz="2200" dirty="0"/>
              <a:t> </a:t>
            </a:r>
            <a:r>
              <a:rPr lang="en-US" altLang="zh-CN" sz="2200" dirty="0"/>
              <a:t>each</a:t>
            </a:r>
            <a:r>
              <a:rPr lang="zh-CN" altLang="en-US" sz="2200" dirty="0"/>
              <a:t> </a:t>
            </a:r>
            <a:r>
              <a:rPr lang="en-US" altLang="zh-CN" sz="2200" dirty="0"/>
              <a:t>predicted</a:t>
            </a:r>
            <a:r>
              <a:rPr lang="zh-CN" altLang="en-US" sz="2200" dirty="0"/>
              <a:t> </a:t>
            </a:r>
            <a:r>
              <a:rPr lang="en-US" altLang="zh-CN" sz="2200" dirty="0"/>
              <a:t>genes.</a:t>
            </a:r>
            <a:endParaRPr lang="en-AU" altLang="zh-CN" sz="22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Let’s</a:t>
            </a:r>
            <a:r>
              <a:rPr lang="zh-CN" altLang="en-US" sz="2200" dirty="0"/>
              <a:t> </a:t>
            </a:r>
            <a:r>
              <a:rPr lang="en-US" altLang="zh-CN" sz="2200" dirty="0"/>
              <a:t>move</a:t>
            </a:r>
            <a:r>
              <a:rPr lang="zh-CN" altLang="en-US" sz="2200" dirty="0"/>
              <a:t> </a:t>
            </a:r>
            <a:r>
              <a:rPr lang="en-US" altLang="zh-CN" sz="2200" dirty="0"/>
              <a:t>them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separate</a:t>
            </a:r>
            <a:r>
              <a:rPr lang="zh-CN" altLang="en-US" sz="2200" dirty="0"/>
              <a:t> </a:t>
            </a:r>
            <a:r>
              <a:rPr lang="en-US" altLang="zh-CN" sz="2200" dirty="0"/>
              <a:t>folders</a:t>
            </a:r>
            <a:r>
              <a:rPr lang="zh-CN" altLang="en-US" sz="2200" dirty="0"/>
              <a:t> </a:t>
            </a:r>
            <a:r>
              <a:rPr lang="en-US" altLang="zh-CN" sz="2200" dirty="0"/>
              <a:t>now.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commands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here.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85749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12EED-D89B-6C4E-9044-5E38A9B68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287867"/>
            <a:ext cx="11582400" cy="5875866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Now</a:t>
            </a:r>
            <a:r>
              <a:rPr lang="zh-CN" altLang="en-US" sz="2200" dirty="0"/>
              <a:t> </a:t>
            </a:r>
            <a:r>
              <a:rPr lang="en-US" altLang="zh-CN" sz="2200" dirty="0"/>
              <a:t>let</a:t>
            </a:r>
            <a:r>
              <a:rPr lang="zh-CN" altLang="en-US" sz="2200" dirty="0"/>
              <a:t> </a:t>
            </a:r>
            <a:r>
              <a:rPr lang="en-US" altLang="zh-CN" sz="2200" dirty="0"/>
              <a:t>get</a:t>
            </a:r>
            <a:r>
              <a:rPr lang="zh-CN" altLang="en-US" sz="2200" dirty="0"/>
              <a:t> </a:t>
            </a:r>
            <a:r>
              <a:rPr lang="en-US" altLang="zh-CN" sz="2200" dirty="0"/>
              <a:t>gene</a:t>
            </a:r>
            <a:r>
              <a:rPr lang="zh-CN" altLang="en-US" sz="2200" dirty="0"/>
              <a:t> </a:t>
            </a:r>
            <a:r>
              <a:rPr lang="en-US" altLang="zh-CN" sz="2200" dirty="0"/>
              <a:t>depth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contig</a:t>
            </a:r>
            <a:r>
              <a:rPr lang="zh-CN" altLang="en-US" sz="2200" dirty="0"/>
              <a:t> </a:t>
            </a:r>
            <a:r>
              <a:rPr lang="en-US" altLang="zh-CN" sz="2200" dirty="0"/>
              <a:t>depth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 err="1"/>
              <a:t>gff</a:t>
            </a:r>
            <a:r>
              <a:rPr lang="zh-CN" altLang="en-US" sz="2200" dirty="0"/>
              <a:t> </a:t>
            </a:r>
            <a:r>
              <a:rPr lang="en-US" altLang="zh-CN" sz="2200" dirty="0"/>
              <a:t>file.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US" altLang="zh-CN" sz="2200" dirty="0"/>
              <a:t>commands</a:t>
            </a:r>
            <a:r>
              <a:rPr lang="zh-CN" altLang="en-US" sz="2200" dirty="0"/>
              <a:t> </a:t>
            </a:r>
            <a:r>
              <a:rPr lang="en-US" altLang="zh-CN" sz="2200" dirty="0"/>
              <a:t>can</a:t>
            </a:r>
            <a:r>
              <a:rPr lang="zh-CN" altLang="en-US" sz="2200" dirty="0"/>
              <a:t> </a:t>
            </a:r>
            <a:r>
              <a:rPr lang="en-US" altLang="zh-CN" sz="2200" dirty="0"/>
              <a:t>be</a:t>
            </a:r>
            <a:r>
              <a:rPr lang="zh-CN" altLang="en-US" sz="2200" dirty="0"/>
              <a:t> </a:t>
            </a:r>
            <a:r>
              <a:rPr lang="en-US" altLang="zh-CN" sz="2200" dirty="0"/>
              <a:t>found</a:t>
            </a:r>
            <a:r>
              <a:rPr lang="zh-CN" altLang="en-US" sz="2200" dirty="0"/>
              <a:t> </a:t>
            </a:r>
            <a:r>
              <a:rPr lang="en-US" altLang="zh-CN" sz="2200" dirty="0"/>
              <a:t>from</a:t>
            </a:r>
            <a:r>
              <a:rPr lang="zh-CN" altLang="en-US" sz="2200" dirty="0"/>
              <a:t> </a:t>
            </a:r>
            <a:r>
              <a:rPr lang="en-US" altLang="zh-CN" sz="2200" dirty="0"/>
              <a:t>section</a:t>
            </a:r>
            <a:r>
              <a:rPr lang="zh-CN" altLang="en-US" sz="2200" dirty="0"/>
              <a:t> </a:t>
            </a:r>
            <a:r>
              <a:rPr lang="en-US" altLang="zh-CN" sz="2200" dirty="0"/>
              <a:t>4.</a:t>
            </a:r>
            <a:r>
              <a:rPr lang="zh-CN" altLang="en-US" sz="2200" dirty="0"/>
              <a:t> </a:t>
            </a:r>
            <a:r>
              <a:rPr lang="en-US" altLang="zh-CN" sz="2200" dirty="0"/>
              <a:t>it</a:t>
            </a:r>
            <a:r>
              <a:rPr lang="zh-CN" altLang="en-US" sz="2200" dirty="0"/>
              <a:t> </a:t>
            </a:r>
            <a:r>
              <a:rPr lang="en-US" altLang="zh-CN" sz="2200" dirty="0"/>
              <a:t>will</a:t>
            </a:r>
            <a:r>
              <a:rPr lang="zh-CN" altLang="en-US" sz="2200" dirty="0"/>
              <a:t> </a:t>
            </a:r>
            <a:r>
              <a:rPr lang="en-US" altLang="zh-CN" sz="2200" dirty="0"/>
              <a:t>produce</a:t>
            </a:r>
            <a:r>
              <a:rPr lang="zh-CN" altLang="en-US" sz="2200" dirty="0"/>
              <a:t> </a:t>
            </a:r>
            <a:endParaRPr lang="en-AU" altLang="zh-CN" sz="22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After</a:t>
            </a:r>
            <a:r>
              <a:rPr lang="zh-CN" altLang="en-US" sz="2200" dirty="0"/>
              <a:t> </a:t>
            </a:r>
            <a:r>
              <a:rPr lang="en-US" altLang="zh-CN" sz="2200" dirty="0"/>
              <a:t>you</a:t>
            </a:r>
            <a:r>
              <a:rPr lang="zh-CN" altLang="en-US" sz="2200" dirty="0"/>
              <a:t> </a:t>
            </a:r>
            <a:r>
              <a:rPr lang="en-US" altLang="zh-CN" sz="2200" dirty="0"/>
              <a:t>have</a:t>
            </a:r>
            <a:r>
              <a:rPr lang="zh-CN" altLang="en-US" sz="2200" dirty="0"/>
              <a:t> </a:t>
            </a:r>
            <a:r>
              <a:rPr lang="en-US" altLang="zh-CN" sz="2200" dirty="0"/>
              <a:t>done</a:t>
            </a:r>
            <a:r>
              <a:rPr lang="zh-CN" altLang="en-US" sz="2200" dirty="0"/>
              <a:t> </a:t>
            </a:r>
            <a:r>
              <a:rPr lang="en-US" altLang="zh-CN" sz="2200" dirty="0"/>
              <a:t>this,</a:t>
            </a:r>
            <a:r>
              <a:rPr lang="zh-CN" altLang="en-US" sz="2200" dirty="0"/>
              <a:t> </a:t>
            </a:r>
            <a:r>
              <a:rPr lang="en-US" altLang="zh-CN" sz="2200" dirty="0"/>
              <a:t>we’ll</a:t>
            </a:r>
            <a:r>
              <a:rPr lang="zh-CN" altLang="en-US" sz="2200" dirty="0"/>
              <a:t> </a:t>
            </a:r>
            <a:r>
              <a:rPr lang="en-US" altLang="zh-CN" sz="2200" dirty="0"/>
              <a:t>now</a:t>
            </a:r>
            <a:r>
              <a:rPr lang="zh-CN" altLang="en-US" sz="2200" dirty="0"/>
              <a:t> </a:t>
            </a:r>
            <a:r>
              <a:rPr lang="en-US" altLang="zh-CN" sz="2200" dirty="0"/>
              <a:t>create</a:t>
            </a:r>
            <a:r>
              <a:rPr lang="zh-CN" altLang="en-US" sz="2200" dirty="0"/>
              <a:t> </a:t>
            </a:r>
            <a:r>
              <a:rPr lang="en-US" altLang="zh-CN" sz="2200" dirty="0"/>
              <a:t>a</a:t>
            </a:r>
            <a:r>
              <a:rPr lang="zh-CN" altLang="en-US" sz="2200" dirty="0"/>
              <a:t> </a:t>
            </a:r>
            <a:r>
              <a:rPr lang="en-US" altLang="zh-CN" sz="2200" dirty="0"/>
              <a:t>new</a:t>
            </a:r>
            <a:r>
              <a:rPr lang="zh-CN" altLang="en-US" sz="2200" dirty="0"/>
              <a:t> </a:t>
            </a:r>
            <a:r>
              <a:rPr lang="en-US" altLang="zh-CN" sz="2200" dirty="0"/>
              <a:t>folder</a:t>
            </a:r>
            <a:r>
              <a:rPr lang="zh-CN" altLang="en-US" sz="2200" dirty="0"/>
              <a:t> </a:t>
            </a:r>
            <a:r>
              <a:rPr lang="en-US" altLang="zh-CN" sz="2200" dirty="0"/>
              <a:t>called</a:t>
            </a:r>
            <a:r>
              <a:rPr lang="zh-CN" altLang="en-US" sz="2200" dirty="0"/>
              <a:t> </a:t>
            </a:r>
            <a:r>
              <a:rPr lang="en-AU" sz="2400" dirty="0" err="1"/>
              <a:t>CtgSeq_faa_depth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copy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gene</a:t>
            </a:r>
            <a:r>
              <a:rPr lang="zh-CN" altLang="en-US" sz="2400" dirty="0"/>
              <a:t> </a:t>
            </a:r>
            <a:r>
              <a:rPr lang="en-US" altLang="zh-CN" sz="2400" dirty="0"/>
              <a:t>depth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r>
              <a:rPr lang="en-US" altLang="zh-CN" sz="2400" dirty="0"/>
              <a:t>into</a:t>
            </a:r>
            <a:r>
              <a:rPr lang="zh-CN" altLang="en-US" sz="2400" dirty="0"/>
              <a:t> </a:t>
            </a:r>
            <a:r>
              <a:rPr lang="en-US" altLang="zh-CN" sz="2400" dirty="0"/>
              <a:t>it.</a:t>
            </a:r>
            <a:endParaRPr lang="en-US" altLang="zh-CN" sz="22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AU" sz="22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Now,</a:t>
            </a:r>
            <a:r>
              <a:rPr lang="zh-CN" altLang="en-US" sz="2200" dirty="0"/>
              <a:t> </a:t>
            </a:r>
            <a:r>
              <a:rPr lang="en-US" altLang="zh-CN" sz="2200" dirty="0"/>
              <a:t>we</a:t>
            </a:r>
            <a:r>
              <a:rPr lang="zh-CN" altLang="en-US" sz="2200" dirty="0"/>
              <a:t> </a:t>
            </a:r>
            <a:r>
              <a:rPr lang="en-US" altLang="zh-CN" sz="2200" dirty="0"/>
              <a:t>are</a:t>
            </a:r>
            <a:r>
              <a:rPr lang="zh-CN" altLang="en-US" sz="2200" dirty="0"/>
              <a:t> </a:t>
            </a:r>
            <a:r>
              <a:rPr lang="en-US" altLang="zh-CN" sz="2200" dirty="0"/>
              <a:t>ready</a:t>
            </a:r>
            <a:r>
              <a:rPr lang="zh-CN" altLang="en-US" sz="2200" dirty="0"/>
              <a:t> </a:t>
            </a:r>
            <a:r>
              <a:rPr lang="en-US" altLang="zh-CN" sz="2200" dirty="0"/>
              <a:t>for</a:t>
            </a:r>
            <a:r>
              <a:rPr lang="zh-CN" altLang="en-US" sz="2200" dirty="0"/>
              <a:t> </a:t>
            </a:r>
            <a:r>
              <a:rPr lang="en-US" altLang="zh-CN" sz="2200" dirty="0"/>
              <a:t>running</a:t>
            </a:r>
            <a:r>
              <a:rPr lang="zh-CN" altLang="en-US" sz="2200" dirty="0"/>
              <a:t> </a:t>
            </a:r>
            <a:r>
              <a:rPr lang="en-US" altLang="zh-CN" sz="2200" dirty="0"/>
              <a:t>annotation</a:t>
            </a:r>
            <a:r>
              <a:rPr lang="zh-CN" altLang="en-US" sz="2200" dirty="0"/>
              <a:t> </a:t>
            </a:r>
            <a:r>
              <a:rPr lang="en-US" altLang="zh-CN" sz="2200" dirty="0"/>
              <a:t>now.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200" dirty="0"/>
              <a:t>Let</a:t>
            </a:r>
            <a:r>
              <a:rPr lang="zh-CN" altLang="en-US" sz="2200" dirty="0"/>
              <a:t> </a:t>
            </a:r>
            <a:r>
              <a:rPr lang="en-US" altLang="zh-CN" sz="2200" dirty="0"/>
              <a:t>load</a:t>
            </a:r>
            <a:r>
              <a:rPr lang="zh-CN" altLang="en-US" sz="2200" dirty="0"/>
              <a:t> </a:t>
            </a:r>
            <a:r>
              <a:rPr lang="en-US" altLang="zh-CN" sz="2200" dirty="0"/>
              <a:t>diamond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 err="1"/>
              <a:t>hmmer</a:t>
            </a:r>
            <a:r>
              <a:rPr lang="zh-CN" altLang="en-US" sz="2200" dirty="0"/>
              <a:t> </a:t>
            </a:r>
            <a:r>
              <a:rPr lang="en-US" altLang="zh-CN" sz="2200" dirty="0"/>
              <a:t>first,</a:t>
            </a:r>
            <a:r>
              <a:rPr lang="zh-CN" altLang="en-US" sz="2200" dirty="0"/>
              <a:t> </a:t>
            </a:r>
            <a:r>
              <a:rPr lang="en-US" altLang="zh-CN" sz="2200" dirty="0"/>
              <a:t>and</a:t>
            </a:r>
            <a:r>
              <a:rPr lang="zh-CN" altLang="en-US" sz="2200" dirty="0"/>
              <a:t> </a:t>
            </a:r>
            <a:r>
              <a:rPr lang="en-US" altLang="zh-CN" sz="2200" dirty="0"/>
              <a:t>assign</a:t>
            </a:r>
            <a:r>
              <a:rPr lang="zh-CN" altLang="en-US" sz="2200" dirty="0"/>
              <a:t> </a:t>
            </a:r>
            <a:r>
              <a:rPr lang="en-US" altLang="zh-CN" sz="2200" dirty="0"/>
              <a:t>your</a:t>
            </a:r>
            <a:r>
              <a:rPr lang="zh-CN" altLang="en-US" sz="2200" dirty="0"/>
              <a:t> </a:t>
            </a:r>
            <a:r>
              <a:rPr lang="en-US" altLang="zh-CN" sz="2200" dirty="0" err="1"/>
              <a:t>zid</a:t>
            </a:r>
            <a:r>
              <a:rPr lang="zh-CN" altLang="en-US" sz="2200" dirty="0"/>
              <a:t> </a:t>
            </a:r>
            <a:r>
              <a:rPr lang="en-US" altLang="zh-CN" sz="2200" dirty="0"/>
              <a:t>to</a:t>
            </a:r>
            <a:r>
              <a:rPr lang="zh-CN" altLang="en-US" sz="2200" dirty="0"/>
              <a:t> </a:t>
            </a:r>
            <a:r>
              <a:rPr lang="en-US" altLang="zh-CN" sz="2200" dirty="0"/>
              <a:t>the</a:t>
            </a:r>
            <a:r>
              <a:rPr lang="zh-CN" altLang="en-US" sz="2200" dirty="0"/>
              <a:t> </a:t>
            </a:r>
            <a:r>
              <a:rPr lang="en-AU" sz="2400" dirty="0" err="1"/>
              <a:t>zID</a:t>
            </a:r>
            <a:r>
              <a:rPr lang="zh-CN" altLang="en-US" sz="2400" dirty="0"/>
              <a:t> </a:t>
            </a:r>
            <a:r>
              <a:rPr lang="en-US" altLang="zh-CN" sz="2400" dirty="0"/>
              <a:t>variable.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case,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need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change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AU" sz="2400" dirty="0"/>
              <a:t>$</a:t>
            </a:r>
            <a:r>
              <a:rPr lang="en-AU" sz="2400" dirty="0" err="1"/>
              <a:t>zID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command</a:t>
            </a:r>
            <a:r>
              <a:rPr lang="zh-CN" altLang="en-US" sz="2400" dirty="0"/>
              <a:t> </a:t>
            </a:r>
            <a:r>
              <a:rPr lang="en-US" altLang="zh-CN" sz="2400" dirty="0"/>
              <a:t>line.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run</a:t>
            </a:r>
            <a:r>
              <a:rPr lang="zh-CN" altLang="en-US" sz="2400" dirty="0"/>
              <a:t> </a:t>
            </a:r>
            <a:r>
              <a:rPr lang="en-US" altLang="zh-CN" sz="2400" dirty="0"/>
              <a:t>COG</a:t>
            </a:r>
            <a:r>
              <a:rPr lang="zh-CN" altLang="en-US" sz="2400" dirty="0"/>
              <a:t> </a:t>
            </a:r>
            <a:r>
              <a:rPr lang="en-US" altLang="zh-CN" sz="2400" dirty="0"/>
              <a:t>annotation</a:t>
            </a:r>
            <a:r>
              <a:rPr lang="zh-CN" altLang="en-US" sz="2400" dirty="0"/>
              <a:t> 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BioSAK</a:t>
            </a:r>
            <a:r>
              <a:rPr lang="zh-CN" altLang="en-US" sz="2400" dirty="0"/>
              <a:t> </a:t>
            </a:r>
            <a:r>
              <a:rPr lang="en-US" altLang="zh-CN" sz="2400" dirty="0"/>
              <a:t>followed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COG2014,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2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340834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6CF3-755F-4F48-89B2-0B0736DD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8"/>
            <a:ext cx="10515600" cy="18959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dirty="0"/>
              <a:t>Community-level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r>
              <a:rPr lang="zh-CN" altLang="en-US" dirty="0"/>
              <a:t> </a:t>
            </a:r>
            <a:br>
              <a:rPr lang="en-AU" altLang="zh-CN" dirty="0"/>
            </a:br>
            <a:r>
              <a:rPr lang="en-US" altLang="zh-CN" sz="3200" b="1" dirty="0"/>
              <a:t>---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abundance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matters</a:t>
            </a:r>
            <a:r>
              <a:rPr lang="zh-CN" altLang="en-US" sz="3200" b="1" dirty="0"/>
              <a:t> </a:t>
            </a:r>
            <a:endParaRPr lang="en-AU" sz="3200" b="1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B74428-5010-4E43-B248-8C14720D559D}"/>
              </a:ext>
            </a:extLst>
          </p:cNvPr>
          <p:cNvGrpSpPr/>
          <p:nvPr/>
        </p:nvGrpSpPr>
        <p:grpSpPr>
          <a:xfrm>
            <a:off x="838200" y="2335870"/>
            <a:ext cx="10515601" cy="2114309"/>
            <a:chOff x="838200" y="2202872"/>
            <a:chExt cx="10515601" cy="21143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487B65-2159-134F-8BA0-84934E38395C}"/>
                </a:ext>
              </a:extLst>
            </p:cNvPr>
            <p:cNvGrpSpPr/>
            <p:nvPr/>
          </p:nvGrpSpPr>
          <p:grpSpPr>
            <a:xfrm>
              <a:off x="838200" y="2202872"/>
              <a:ext cx="4714702" cy="2069869"/>
              <a:chOff x="1269077" y="2202873"/>
              <a:chExt cx="4714702" cy="2069869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364509BF-29E6-6F43-BE10-2D5E1B56AEC7}"/>
                  </a:ext>
                </a:extLst>
              </p:cNvPr>
              <p:cNvSpPr/>
              <p:nvPr/>
            </p:nvSpPr>
            <p:spPr>
              <a:xfrm>
                <a:off x="1269077" y="2202873"/>
                <a:ext cx="4714702" cy="2069869"/>
              </a:xfrm>
              <a:prstGeom prst="roundRect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5A2AA4E-CC53-404F-820A-B5B557850A68}"/>
                  </a:ext>
                </a:extLst>
              </p:cNvPr>
              <p:cNvGrpSpPr/>
              <p:nvPr/>
            </p:nvGrpSpPr>
            <p:grpSpPr>
              <a:xfrm>
                <a:off x="1985703" y="2323407"/>
                <a:ext cx="2598419" cy="1421476"/>
                <a:chOff x="1938945" y="2323407"/>
                <a:chExt cx="2598419" cy="1421476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9F7627-07A9-8C4E-BAD0-C6F91C5363CD}"/>
                    </a:ext>
                  </a:extLst>
                </p:cNvPr>
                <p:cNvSpPr/>
                <p:nvPr/>
              </p:nvSpPr>
              <p:spPr>
                <a:xfrm>
                  <a:off x="1938945" y="2323407"/>
                  <a:ext cx="964276" cy="142147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AFD19E0-22BD-3048-879E-AE920991BF2E}"/>
                    </a:ext>
                  </a:extLst>
                </p:cNvPr>
                <p:cNvSpPr/>
                <p:nvPr/>
              </p:nvSpPr>
              <p:spPr>
                <a:xfrm>
                  <a:off x="3573088" y="2323407"/>
                  <a:ext cx="964276" cy="142147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F15EB0F-D554-8347-9A50-070BC7AFCDB4}"/>
                </a:ext>
              </a:extLst>
            </p:cNvPr>
            <p:cNvGrpSpPr/>
            <p:nvPr/>
          </p:nvGrpSpPr>
          <p:grpSpPr>
            <a:xfrm>
              <a:off x="6633557" y="2202872"/>
              <a:ext cx="4720244" cy="2069869"/>
              <a:chOff x="580507" y="2202873"/>
              <a:chExt cx="4720244" cy="2069869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34F5CFFE-1C35-AB4B-BEC9-E250C75E4BB7}"/>
                  </a:ext>
                </a:extLst>
              </p:cNvPr>
              <p:cNvSpPr/>
              <p:nvPr/>
            </p:nvSpPr>
            <p:spPr>
              <a:xfrm>
                <a:off x="580507" y="2202873"/>
                <a:ext cx="4720244" cy="2069869"/>
              </a:xfrm>
              <a:prstGeom prst="roundRect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42D7A1A-8704-104D-AAEE-8C1ADC8073AA}"/>
                  </a:ext>
                </a:extLst>
              </p:cNvPr>
              <p:cNvGrpSpPr/>
              <p:nvPr/>
            </p:nvGrpSpPr>
            <p:grpSpPr>
              <a:xfrm>
                <a:off x="1985703" y="2323407"/>
                <a:ext cx="2598419" cy="1421476"/>
                <a:chOff x="1938945" y="2323407"/>
                <a:chExt cx="2598419" cy="1421476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8376AD8-A459-F644-8FEA-467A575DC008}"/>
                    </a:ext>
                  </a:extLst>
                </p:cNvPr>
                <p:cNvSpPr/>
                <p:nvPr/>
              </p:nvSpPr>
              <p:spPr>
                <a:xfrm>
                  <a:off x="1938945" y="2323407"/>
                  <a:ext cx="964276" cy="142147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5A64A02-FE4E-BD43-970A-FFC82FAFE5E8}"/>
                    </a:ext>
                  </a:extLst>
                </p:cNvPr>
                <p:cNvSpPr/>
                <p:nvPr/>
              </p:nvSpPr>
              <p:spPr>
                <a:xfrm>
                  <a:off x="3573088" y="2323407"/>
                  <a:ext cx="964276" cy="1421476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E99116-EB1A-BD4C-91A0-BDA666006AE8}"/>
                </a:ext>
              </a:extLst>
            </p:cNvPr>
            <p:cNvSpPr txBox="1"/>
            <p:nvPr/>
          </p:nvSpPr>
          <p:spPr>
            <a:xfrm>
              <a:off x="1789326" y="3732406"/>
              <a:ext cx="21291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99</a:t>
              </a:r>
              <a:r>
                <a:rPr lang="zh-CN" altLang="en-US" sz="3200" dirty="0"/>
                <a:t>     </a:t>
              </a:r>
              <a:r>
                <a:rPr lang="en-US" altLang="zh-CN" sz="3200" dirty="0"/>
                <a:t>:</a:t>
              </a:r>
              <a:r>
                <a:rPr lang="zh-CN" altLang="en-US" sz="3200" dirty="0"/>
                <a:t>        </a:t>
              </a:r>
              <a:r>
                <a:rPr lang="en-US" altLang="zh-CN" sz="3200" dirty="0"/>
                <a:t>1</a:t>
              </a:r>
              <a:endParaRPr lang="en-AU" sz="3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7F9CAB-F380-4243-8818-8412B3B08043}"/>
                </a:ext>
              </a:extLst>
            </p:cNvPr>
            <p:cNvSpPr txBox="1"/>
            <p:nvPr/>
          </p:nvSpPr>
          <p:spPr>
            <a:xfrm>
              <a:off x="8356533" y="3716424"/>
              <a:ext cx="21291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1</a:t>
              </a:r>
              <a:r>
                <a:rPr lang="zh-CN" altLang="en-US" sz="3200" dirty="0"/>
                <a:t>       </a:t>
              </a:r>
              <a:r>
                <a:rPr lang="en-US" altLang="zh-CN" sz="3200" dirty="0"/>
                <a:t>:</a:t>
              </a:r>
              <a:r>
                <a:rPr lang="zh-CN" altLang="en-US" sz="3200" dirty="0"/>
                <a:t>      </a:t>
              </a:r>
              <a:r>
                <a:rPr lang="en-US" altLang="zh-CN" sz="3200" dirty="0"/>
                <a:t>99</a:t>
              </a:r>
              <a:endParaRPr lang="en-AU" sz="3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342FD2-3B1A-CF4A-B7DB-527716B29B90}"/>
                </a:ext>
              </a:extLst>
            </p:cNvPr>
            <p:cNvSpPr txBox="1"/>
            <p:nvPr/>
          </p:nvSpPr>
          <p:spPr>
            <a:xfrm>
              <a:off x="4405677" y="2334877"/>
              <a:ext cx="3551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Sponge</a:t>
              </a:r>
              <a:r>
                <a:rPr lang="zh-CN" altLang="en-US" dirty="0"/>
                <a:t> </a:t>
              </a:r>
              <a:r>
                <a:rPr lang="en-US" altLang="zh-CN" dirty="0"/>
                <a:t>1</a:t>
              </a:r>
              <a:r>
                <a:rPr lang="zh-CN" altLang="en-US" dirty="0"/>
                <a:t>                              </a:t>
              </a:r>
              <a:r>
                <a:rPr lang="en-US" altLang="zh-CN" dirty="0"/>
                <a:t>Sponge</a:t>
              </a:r>
              <a:r>
                <a:rPr lang="zh-CN" altLang="en-US" dirty="0"/>
                <a:t> </a:t>
              </a:r>
              <a:r>
                <a:rPr lang="en-US" altLang="zh-CN" dirty="0"/>
                <a:t>2</a:t>
              </a:r>
              <a:endParaRPr lang="en-AU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02BAAB-2141-7D46-8149-AC03263C66A0}"/>
                </a:ext>
              </a:extLst>
            </p:cNvPr>
            <p:cNvCxnSpPr/>
            <p:nvPr/>
          </p:nvCxnSpPr>
          <p:spPr>
            <a:xfrm>
              <a:off x="1822576" y="2975952"/>
              <a:ext cx="438485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4047A85-86AA-8744-BC49-445D875E997C}"/>
                </a:ext>
              </a:extLst>
            </p:cNvPr>
            <p:cNvCxnSpPr/>
            <p:nvPr/>
          </p:nvCxnSpPr>
          <p:spPr>
            <a:xfrm>
              <a:off x="8323283" y="2975952"/>
              <a:ext cx="438485" cy="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A3DCCE-1E3C-1342-A80A-EF916E5CE7CC}"/>
              </a:ext>
            </a:extLst>
          </p:cNvPr>
          <p:cNvGrpSpPr/>
          <p:nvPr/>
        </p:nvGrpSpPr>
        <p:grpSpPr>
          <a:xfrm>
            <a:off x="2344186" y="4950863"/>
            <a:ext cx="6500707" cy="1741484"/>
            <a:chOff x="2261061" y="5033988"/>
            <a:chExt cx="6500707" cy="17414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A719CB-8E1F-454C-8E43-81680A92D198}"/>
                </a:ext>
              </a:extLst>
            </p:cNvPr>
            <p:cNvSpPr txBox="1"/>
            <p:nvPr/>
          </p:nvSpPr>
          <p:spPr>
            <a:xfrm>
              <a:off x="2261061" y="5457291"/>
              <a:ext cx="6500707" cy="1318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/>
                <a:t>Copy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number:</a:t>
              </a:r>
              <a:r>
                <a:rPr lang="zh-CN" altLang="en-US" sz="2800" dirty="0"/>
                <a:t>        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                </a:t>
              </a:r>
              <a:r>
                <a:rPr lang="en-US" altLang="zh-CN" sz="2800" dirty="0"/>
                <a:t>:</a:t>
              </a:r>
              <a:r>
                <a:rPr lang="zh-CN" altLang="en-US" sz="2800" dirty="0"/>
                <a:t>              </a:t>
              </a:r>
              <a:r>
                <a:rPr lang="en-US" altLang="zh-CN" sz="2800" dirty="0"/>
                <a:t>1</a:t>
              </a:r>
              <a:endParaRPr lang="en-AU" sz="2800" dirty="0"/>
            </a:p>
            <a:p>
              <a:pPr>
                <a:lnSpc>
                  <a:spcPct val="150000"/>
                </a:lnSpc>
              </a:pPr>
              <a:r>
                <a:rPr lang="en-US" altLang="zh-CN" sz="2800" dirty="0"/>
                <a:t>Abundance:</a:t>
              </a:r>
              <a:r>
                <a:rPr lang="zh-CN" altLang="en-US" sz="2800" dirty="0"/>
                <a:t>           </a:t>
              </a:r>
              <a:r>
                <a:rPr lang="en-US" altLang="zh-CN" sz="2800" dirty="0"/>
                <a:t>99</a:t>
              </a:r>
              <a:r>
                <a:rPr lang="zh-CN" altLang="en-US" sz="2800" dirty="0"/>
                <a:t>               </a:t>
              </a:r>
              <a:r>
                <a:rPr lang="en-US" altLang="zh-CN" sz="2800" dirty="0"/>
                <a:t>:</a:t>
              </a:r>
              <a:r>
                <a:rPr lang="zh-CN" altLang="en-US" sz="2800" dirty="0"/>
                <a:t>              </a:t>
              </a:r>
              <a:r>
                <a:rPr lang="en-US" altLang="zh-CN" sz="2800" dirty="0"/>
                <a:t>1</a:t>
              </a:r>
              <a:endParaRPr lang="en-AU" sz="2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C7751D-F60A-244B-B19B-F837978425B2}"/>
                </a:ext>
              </a:extLst>
            </p:cNvPr>
            <p:cNvSpPr txBox="1"/>
            <p:nvPr/>
          </p:nvSpPr>
          <p:spPr>
            <a:xfrm>
              <a:off x="4398156" y="5033988"/>
              <a:ext cx="42552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Sponge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1</a:t>
              </a:r>
              <a:r>
                <a:rPr lang="zh-CN" altLang="en-US" sz="2800" dirty="0"/>
                <a:t>                 </a:t>
              </a:r>
              <a:r>
                <a:rPr lang="en-US" altLang="zh-CN" sz="2800" dirty="0"/>
                <a:t>Sponge</a:t>
              </a:r>
              <a:r>
                <a:rPr lang="zh-CN" altLang="en-US" sz="2800" dirty="0"/>
                <a:t> </a:t>
              </a:r>
              <a:r>
                <a:rPr lang="en-US" altLang="zh-CN" sz="2800" dirty="0"/>
                <a:t>2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88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5A0E-6DD3-AE4E-AC92-605F939E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8851" y="1379619"/>
            <a:ext cx="3657600" cy="4074695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modules</a:t>
            </a:r>
            <a:br>
              <a:rPr lang="en-US" altLang="zh-CN" dirty="0"/>
            </a:br>
            <a:r>
              <a:rPr lang="en-US" altLang="zh-CN" dirty="0"/>
              <a:t>and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en-AU" dirty="0"/>
              <a:t>New features</a:t>
            </a:r>
          </a:p>
        </p:txBody>
      </p:sp>
      <p:pic>
        <p:nvPicPr>
          <p:cNvPr id="4" name="Picture 3" descr="A screenshot of text&#10;&#10;Description automatically generated">
            <a:extLst>
              <a:ext uri="{FF2B5EF4-FFF2-40B4-BE49-F238E27FC236}">
                <a16:creationId xmlns:a16="http://schemas.microsoft.com/office/drawing/2014/main" id="{3804DB4E-52A4-5C4D-802C-B4155E0F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62" y="178348"/>
            <a:ext cx="7954515" cy="651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98099A-8366-4E46-87E7-672AE927EC1D}"/>
              </a:ext>
            </a:extLst>
          </p:cNvPr>
          <p:cNvSpPr txBox="1"/>
          <p:nvPr/>
        </p:nvSpPr>
        <p:spPr>
          <a:xfrm>
            <a:off x="2712018" y="953889"/>
            <a:ext cx="33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/>
              <a:t>GhostKOALA</a:t>
            </a:r>
            <a:r>
              <a:rPr lang="zh-CN" altLang="en-US" dirty="0"/>
              <a:t>       </a:t>
            </a:r>
            <a:r>
              <a:rPr lang="en-AU" dirty="0"/>
              <a:t>Bio</a:t>
            </a:r>
            <a:r>
              <a:rPr lang="en-US" altLang="zh-CN" dirty="0"/>
              <a:t>S</a:t>
            </a:r>
            <a:r>
              <a:rPr lang="en-AU" dirty="0"/>
              <a:t>AK </a:t>
            </a:r>
            <a:r>
              <a:rPr lang="en-US" altLang="zh-CN" dirty="0"/>
              <a:t>(Diamond)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AEA636-01D8-F543-8510-E18C8518CA32}"/>
              </a:ext>
            </a:extLst>
          </p:cNvPr>
          <p:cNvGrpSpPr/>
          <p:nvPr/>
        </p:nvGrpSpPr>
        <p:grpSpPr>
          <a:xfrm>
            <a:off x="2390662" y="1525897"/>
            <a:ext cx="3912859" cy="5079185"/>
            <a:chOff x="1184435" y="1175704"/>
            <a:chExt cx="3912859" cy="5079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872606-5E6F-5D44-AC60-6079751DA066}"/>
                </a:ext>
              </a:extLst>
            </p:cNvPr>
            <p:cNvGrpSpPr/>
            <p:nvPr/>
          </p:nvGrpSpPr>
          <p:grpSpPr>
            <a:xfrm>
              <a:off x="1252529" y="1175704"/>
              <a:ext cx="3844765" cy="1491304"/>
              <a:chOff x="1225296" y="1448075"/>
              <a:chExt cx="3844765" cy="149130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D40020-F52E-5B47-B403-4E0FF3D6403B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AC98E0-40B5-D246-8E0E-907E9778E640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13E3D6E-5FDC-B943-9D6B-CA5ED25EBB98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64FF9E-5830-BA4D-8A4C-3C98B967EAB2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                  </a:t>
                </a:r>
                <a:r>
                  <a:rPr lang="en-US" altLang="zh-CN" dirty="0"/>
                  <a:t>333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38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58D229A-437F-964E-A860-04E9E0BDE613}"/>
                  </a:ext>
                </a:extLst>
              </p:cNvPr>
              <p:cNvSpPr/>
              <p:nvPr/>
            </p:nvSpPr>
            <p:spPr>
              <a:xfrm>
                <a:off x="2869211" y="1708444"/>
                <a:ext cx="583106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en-AU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81E381-5FA0-1440-B8E8-348D3C6B45A2}"/>
                </a:ext>
              </a:extLst>
            </p:cNvPr>
            <p:cNvGrpSpPr/>
            <p:nvPr/>
          </p:nvGrpSpPr>
          <p:grpSpPr>
            <a:xfrm>
              <a:off x="1184435" y="2945931"/>
              <a:ext cx="3844765" cy="1491304"/>
              <a:chOff x="1225296" y="1448075"/>
              <a:chExt cx="3844765" cy="149130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D302028-8C67-0F44-80BA-7AED6E015F48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47D98F9-AD99-2D46-89FB-84F41AFC6442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D426082-7BB0-9A41-8B3B-D61D93AD284A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A96AE-AC7D-1448-A271-4349B33B6060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23</a:t>
                </a:r>
                <a:r>
                  <a:rPr lang="zh-CN" altLang="en-US" dirty="0"/>
                  <a:t>                  </a:t>
                </a:r>
                <a:r>
                  <a:rPr lang="en-US" altLang="zh-CN" dirty="0"/>
                  <a:t>238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42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2B2C833-EF88-3A4F-BCCB-9B572821E265}"/>
                  </a:ext>
                </a:extLst>
              </p:cNvPr>
              <p:cNvSpPr/>
              <p:nvPr/>
            </p:nvSpPr>
            <p:spPr>
              <a:xfrm>
                <a:off x="2869211" y="1708444"/>
                <a:ext cx="583106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en-AU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5A0341-E44F-864A-8A53-C9C2CD68F566}"/>
                </a:ext>
              </a:extLst>
            </p:cNvPr>
            <p:cNvGrpSpPr/>
            <p:nvPr/>
          </p:nvGrpSpPr>
          <p:grpSpPr>
            <a:xfrm>
              <a:off x="1243384" y="4763585"/>
              <a:ext cx="3844765" cy="1491304"/>
              <a:chOff x="1225296" y="1448075"/>
              <a:chExt cx="3844765" cy="149130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9CCB93-F669-F448-A09E-776C85023BDF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199695-F153-EB44-A403-EB03BCD4EE4D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9D7C4B4-7C0B-1644-9B79-CCEE08AE6073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C7253B-AF1A-5B4F-8CDF-7DDE7920B63C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                  </a:t>
                </a:r>
                <a:r>
                  <a:rPr lang="en-US" altLang="zh-CN" dirty="0"/>
                  <a:t>190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33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8E5D8B4-67C3-2848-88E7-9A544BC5A81B}"/>
                  </a:ext>
                </a:extLst>
              </p:cNvPr>
              <p:cNvSpPr/>
              <p:nvPr/>
            </p:nvSpPr>
            <p:spPr>
              <a:xfrm>
                <a:off x="2869211" y="1708444"/>
                <a:ext cx="583106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en-AU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92673DB-A406-404A-B8D9-F0293B792FB6}"/>
              </a:ext>
            </a:extLst>
          </p:cNvPr>
          <p:cNvSpPr txBox="1"/>
          <p:nvPr/>
        </p:nvSpPr>
        <p:spPr>
          <a:xfrm>
            <a:off x="292482" y="1926079"/>
            <a:ext cx="19736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BH_ER_050417_11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BH_ER_050417_1</a:t>
            </a:r>
            <a:r>
              <a:rPr lang="en-US" altLang="zh-CN" dirty="0"/>
              <a:t>3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BH_ER_050417_1</a:t>
            </a:r>
            <a:r>
              <a:rPr lang="en-US" altLang="zh-CN" dirty="0"/>
              <a:t>8</a:t>
            </a:r>
            <a:endParaRPr lang="en-AU" dirty="0"/>
          </a:p>
          <a:p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0A1639-6A5D-DB4E-B064-D53D71B721CE}"/>
              </a:ext>
            </a:extLst>
          </p:cNvPr>
          <p:cNvGrpSpPr/>
          <p:nvPr/>
        </p:nvGrpSpPr>
        <p:grpSpPr>
          <a:xfrm>
            <a:off x="7262330" y="1531519"/>
            <a:ext cx="3912859" cy="5079185"/>
            <a:chOff x="1184435" y="1175704"/>
            <a:chExt cx="3912859" cy="50791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5D70AB-8A54-484C-A39E-3C050FAB8DAE}"/>
                </a:ext>
              </a:extLst>
            </p:cNvPr>
            <p:cNvGrpSpPr/>
            <p:nvPr/>
          </p:nvGrpSpPr>
          <p:grpSpPr>
            <a:xfrm>
              <a:off x="1252529" y="1175704"/>
              <a:ext cx="3844765" cy="1491304"/>
              <a:chOff x="1225296" y="1448075"/>
              <a:chExt cx="3844765" cy="149130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C0315D4-A98B-2F4A-895D-5DA95A9132C0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65C784E-9B18-1441-8EA8-E5DFF64873DF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ADE1A78-80A1-4D4D-BF73-9F29114A37E0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C881B0-9CA5-0948-9287-FC73B433DF22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                   </a:t>
                </a:r>
                <a:r>
                  <a:rPr lang="en-US" altLang="zh-CN" dirty="0"/>
                  <a:t>370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15</a:t>
                </a:r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143889A-BF82-4847-83D5-98BE49AC8099}"/>
                  </a:ext>
                </a:extLst>
              </p:cNvPr>
              <p:cNvSpPr/>
              <p:nvPr/>
            </p:nvSpPr>
            <p:spPr>
              <a:xfrm>
                <a:off x="2869211" y="1708444"/>
                <a:ext cx="583106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en-AU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85D402-F430-584E-AE08-A75F82CE84DD}"/>
                </a:ext>
              </a:extLst>
            </p:cNvPr>
            <p:cNvGrpSpPr/>
            <p:nvPr/>
          </p:nvGrpSpPr>
          <p:grpSpPr>
            <a:xfrm>
              <a:off x="1184435" y="2945931"/>
              <a:ext cx="3844765" cy="1491304"/>
              <a:chOff x="1225296" y="1448075"/>
              <a:chExt cx="3844765" cy="149130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ADD5AD3-9FA1-2B47-B818-2D9B94E1341B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A132DE3-AA7B-B54E-A38B-400628B9152A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2C5A72A-5D27-8C45-B27B-029DAA99968D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FCD43D-0DDD-5C44-B3D6-94B6E18835FA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                   </a:t>
                </a:r>
                <a:r>
                  <a:rPr lang="en-US" altLang="zh-CN" dirty="0"/>
                  <a:t>279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3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589B213-088D-5F4D-8137-584A83258B50}"/>
                  </a:ext>
                </a:extLst>
              </p:cNvPr>
              <p:cNvSpPr/>
              <p:nvPr/>
            </p:nvSpPr>
            <p:spPr>
              <a:xfrm>
                <a:off x="2869211" y="1708444"/>
                <a:ext cx="583106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en-AU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F6F5A7-08D0-E641-AD1D-87BD013834E7}"/>
                </a:ext>
              </a:extLst>
            </p:cNvPr>
            <p:cNvGrpSpPr/>
            <p:nvPr/>
          </p:nvGrpSpPr>
          <p:grpSpPr>
            <a:xfrm>
              <a:off x="1243384" y="4763585"/>
              <a:ext cx="3844765" cy="1491304"/>
              <a:chOff x="1225296" y="1448075"/>
              <a:chExt cx="3844765" cy="149130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E80891D-7206-284C-AED8-7EF5A49A10DF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B74BB-D02F-EA4E-8372-F778343BEF56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B77DA22-4610-574F-A7C7-C870ED813CD8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D87210-EDB8-4E4C-AF0D-9CBB770BAAF7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                   </a:t>
                </a:r>
                <a:r>
                  <a:rPr lang="en-US" altLang="zh-CN" dirty="0"/>
                  <a:t>270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4</a:t>
                </a:r>
                <a:endParaRPr lang="en-AU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96BDE09-7D85-3D43-AE8A-96AB62465675}"/>
                  </a:ext>
                </a:extLst>
              </p:cNvPr>
              <p:cNvSpPr/>
              <p:nvPr/>
            </p:nvSpPr>
            <p:spPr>
              <a:xfrm>
                <a:off x="2869211" y="1708444"/>
                <a:ext cx="583106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en-AU" dirty="0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DCF151A-A70B-A34C-B26D-A18ABA3910FD}"/>
              </a:ext>
            </a:extLst>
          </p:cNvPr>
          <p:cNvSpPr txBox="1"/>
          <p:nvPr/>
        </p:nvSpPr>
        <p:spPr>
          <a:xfrm>
            <a:off x="7443044" y="953889"/>
            <a:ext cx="38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Bio</a:t>
            </a:r>
            <a:r>
              <a:rPr lang="en-US" altLang="zh-CN" dirty="0"/>
              <a:t>S</a:t>
            </a:r>
            <a:r>
              <a:rPr lang="en-AU" dirty="0"/>
              <a:t>AK </a:t>
            </a:r>
            <a:r>
              <a:rPr lang="en-US" altLang="zh-CN" dirty="0"/>
              <a:t>(Blast+)</a:t>
            </a:r>
            <a:r>
              <a:rPr lang="zh-CN" altLang="en-US" dirty="0"/>
              <a:t>       </a:t>
            </a:r>
            <a:r>
              <a:rPr lang="en-AU" dirty="0"/>
              <a:t>Bio</a:t>
            </a:r>
            <a:r>
              <a:rPr lang="en-US" altLang="zh-CN" dirty="0"/>
              <a:t>S</a:t>
            </a:r>
            <a:r>
              <a:rPr lang="en-AU" dirty="0"/>
              <a:t>AK </a:t>
            </a:r>
            <a:r>
              <a:rPr lang="en-US" altLang="zh-CN" dirty="0"/>
              <a:t>(Diamond)</a:t>
            </a:r>
            <a:endParaRPr lang="en-AU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00E13B45-5249-F24E-B923-2A5A9E60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3" y="360969"/>
            <a:ext cx="11204811" cy="691977"/>
          </a:xfrm>
        </p:spPr>
        <p:txBody>
          <a:bodyPr>
            <a:normAutofit/>
          </a:bodyPr>
          <a:lstStyle/>
          <a:p>
            <a:pPr algn="ctr"/>
            <a:r>
              <a:rPr lang="en-AU" sz="2500" dirty="0"/>
              <a:t>Comparison between </a:t>
            </a:r>
            <a:r>
              <a:rPr lang="en-AU" sz="2500" dirty="0" err="1"/>
              <a:t>BioSAK</a:t>
            </a:r>
            <a:r>
              <a:rPr lang="en-AU" sz="2500" dirty="0"/>
              <a:t> (Diamond)</a:t>
            </a:r>
            <a:r>
              <a:rPr lang="en-US" altLang="zh-CN" sz="2500" dirty="0"/>
              <a:t>,</a:t>
            </a:r>
            <a:r>
              <a:rPr lang="en-AU" sz="2500" dirty="0"/>
              <a:t> </a:t>
            </a:r>
            <a:r>
              <a:rPr lang="en-AU" sz="2500" dirty="0" err="1"/>
              <a:t>BioSAK</a:t>
            </a:r>
            <a:r>
              <a:rPr lang="en-AU" sz="2500" dirty="0"/>
              <a:t> (</a:t>
            </a:r>
            <a:r>
              <a:rPr lang="en-US" altLang="zh-CN" sz="2500" dirty="0"/>
              <a:t>Blast+</a:t>
            </a:r>
            <a:r>
              <a:rPr lang="en-AU" sz="2500" dirty="0"/>
              <a:t>) and </a:t>
            </a:r>
            <a:r>
              <a:rPr lang="en-AU" sz="2500" dirty="0" err="1"/>
              <a:t>GhostKOALA</a:t>
            </a:r>
            <a:r>
              <a:rPr lang="zh-CN" altLang="en-US" sz="2500" dirty="0"/>
              <a:t> </a:t>
            </a:r>
            <a:r>
              <a:rPr lang="en-US" altLang="zh-CN" sz="2500" dirty="0"/>
              <a:t>for</a:t>
            </a:r>
            <a:r>
              <a:rPr lang="zh-CN" altLang="en-US" sz="2500" dirty="0"/>
              <a:t> </a:t>
            </a:r>
            <a:r>
              <a:rPr lang="en-US" altLang="zh-CN" sz="2500" dirty="0"/>
              <a:t>KEGG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318531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E6CC-AA0D-FC41-B27E-EC6B41E49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15" y="1163926"/>
            <a:ext cx="11150221" cy="390001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AU" b="1" dirty="0"/>
              <a:t>Functional </a:t>
            </a:r>
            <a:r>
              <a:rPr lang="zh-CN" altLang="en-US" b="1" dirty="0"/>
              <a:t> </a:t>
            </a:r>
            <a:r>
              <a:rPr lang="en-AU" b="1" dirty="0"/>
              <a:t>annotation</a:t>
            </a:r>
            <a:br>
              <a:rPr lang="en-AU" sz="4800" dirty="0"/>
            </a:br>
            <a:r>
              <a:rPr lang="en-AU" sz="3600" dirty="0"/>
              <a:t>in a stand-alone and batch manner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Katana</a:t>
            </a:r>
            <a:br>
              <a:rPr lang="en-AU" sz="3600" dirty="0"/>
            </a:br>
            <a:r>
              <a:rPr lang="en-AU" sz="3600" dirty="0"/>
              <a:t> </a:t>
            </a:r>
            <a:r>
              <a:rPr lang="en-AU" sz="2800" dirty="0"/>
              <a:t>---</a:t>
            </a:r>
            <a:r>
              <a:rPr lang="zh-CN" altLang="en-US" sz="2800" dirty="0"/>
              <a:t> </a:t>
            </a:r>
            <a:r>
              <a:rPr lang="en-AU" sz="2800" dirty="0"/>
              <a:t>with </a:t>
            </a:r>
            <a:r>
              <a:rPr lang="en-AU" sz="2800" dirty="0" err="1"/>
              <a:t>BioSAK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747399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B98099A-8366-4E46-87E7-672AE927EC1D}"/>
              </a:ext>
            </a:extLst>
          </p:cNvPr>
          <p:cNvSpPr txBox="1"/>
          <p:nvPr/>
        </p:nvSpPr>
        <p:spPr>
          <a:xfrm>
            <a:off x="2712018" y="953889"/>
            <a:ext cx="338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</a:t>
            </a:r>
            <a:r>
              <a:rPr lang="en-US" altLang="zh-CN" dirty="0" err="1"/>
              <a:t>WebMGA</a:t>
            </a:r>
            <a:r>
              <a:rPr lang="zh-CN" altLang="en-US" dirty="0"/>
              <a:t>       </a:t>
            </a:r>
            <a:r>
              <a:rPr lang="en-AU" dirty="0"/>
              <a:t>Bio</a:t>
            </a:r>
            <a:r>
              <a:rPr lang="en-US" altLang="zh-CN" dirty="0"/>
              <a:t>S</a:t>
            </a:r>
            <a:r>
              <a:rPr lang="en-AU" dirty="0"/>
              <a:t>AK </a:t>
            </a:r>
            <a:r>
              <a:rPr lang="en-US" altLang="zh-CN" dirty="0"/>
              <a:t>(Diamond)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AEA636-01D8-F543-8510-E18C8518CA32}"/>
              </a:ext>
            </a:extLst>
          </p:cNvPr>
          <p:cNvGrpSpPr/>
          <p:nvPr/>
        </p:nvGrpSpPr>
        <p:grpSpPr>
          <a:xfrm>
            <a:off x="2390662" y="1525897"/>
            <a:ext cx="3912859" cy="5079185"/>
            <a:chOff x="1184435" y="1175704"/>
            <a:chExt cx="3912859" cy="507918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872606-5E6F-5D44-AC60-6079751DA066}"/>
                </a:ext>
              </a:extLst>
            </p:cNvPr>
            <p:cNvGrpSpPr/>
            <p:nvPr/>
          </p:nvGrpSpPr>
          <p:grpSpPr>
            <a:xfrm>
              <a:off x="1252529" y="1175704"/>
              <a:ext cx="3844765" cy="1491304"/>
              <a:chOff x="1225296" y="1448075"/>
              <a:chExt cx="3844765" cy="149130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FD40020-F52E-5B47-B403-4E0FF3D6403B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AC98E0-40B5-D246-8E0E-907E9778E640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13E3D6E-5FDC-B943-9D6B-CA5ED25EBB98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64FF9E-5830-BA4D-8A4C-3C98B967EAB2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28</a:t>
                </a:r>
                <a:r>
                  <a:rPr lang="zh-CN" altLang="en-US" dirty="0"/>
                  <a:t>                  </a:t>
                </a:r>
                <a:r>
                  <a:rPr lang="en-US" altLang="zh-CN" dirty="0"/>
                  <a:t>567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48</a:t>
                </a:r>
                <a:endParaRPr lang="en-AU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58D229A-437F-964E-A860-04E9E0BDE613}"/>
                  </a:ext>
                </a:extLst>
              </p:cNvPr>
              <p:cNvSpPr/>
              <p:nvPr/>
            </p:nvSpPr>
            <p:spPr>
              <a:xfrm>
                <a:off x="2854343" y="1708444"/>
                <a:ext cx="640314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58</a:t>
                </a:r>
                <a:endParaRPr lang="en-AU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81E381-5FA0-1440-B8E8-348D3C6B45A2}"/>
                </a:ext>
              </a:extLst>
            </p:cNvPr>
            <p:cNvGrpSpPr/>
            <p:nvPr/>
          </p:nvGrpSpPr>
          <p:grpSpPr>
            <a:xfrm>
              <a:off x="1184435" y="2945931"/>
              <a:ext cx="3844765" cy="1491304"/>
              <a:chOff x="1225296" y="1448075"/>
              <a:chExt cx="3844765" cy="149130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D302028-8C67-0F44-80BA-7AED6E015F48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47D98F9-AD99-2D46-89FB-84F41AFC6442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D426082-7BB0-9A41-8B3B-D61D93AD284A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A96AE-AC7D-1448-A271-4349B33B6060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26</a:t>
                </a:r>
                <a:r>
                  <a:rPr lang="zh-CN" altLang="en-US" dirty="0"/>
                  <a:t>                  </a:t>
                </a:r>
                <a:r>
                  <a:rPr lang="en-US" altLang="zh-CN" dirty="0"/>
                  <a:t>447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60</a:t>
                </a:r>
                <a:endParaRPr lang="en-AU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5A0341-E44F-864A-8A53-C9C2CD68F566}"/>
                </a:ext>
              </a:extLst>
            </p:cNvPr>
            <p:cNvGrpSpPr/>
            <p:nvPr/>
          </p:nvGrpSpPr>
          <p:grpSpPr>
            <a:xfrm>
              <a:off x="1243384" y="4763585"/>
              <a:ext cx="3844765" cy="1491304"/>
              <a:chOff x="1225296" y="1448075"/>
              <a:chExt cx="3844765" cy="149130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A9CCB93-F669-F448-A09E-776C85023BDF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B199695-F153-EB44-A403-EB03BCD4EE4D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9D7C4B4-7C0B-1644-9B79-CCEE08AE6073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C7253B-AF1A-5B4F-8CDF-7DDE7920B63C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25</a:t>
                </a:r>
                <a:r>
                  <a:rPr lang="zh-CN" altLang="en-US" dirty="0"/>
                  <a:t>                  </a:t>
                </a:r>
                <a:r>
                  <a:rPr lang="en-US" altLang="zh-CN" dirty="0"/>
                  <a:t>375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52</a:t>
                </a:r>
                <a:endParaRPr lang="en-AU" dirty="0"/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92673DB-A406-404A-B8D9-F0293B792FB6}"/>
              </a:ext>
            </a:extLst>
          </p:cNvPr>
          <p:cNvSpPr txBox="1"/>
          <p:nvPr/>
        </p:nvSpPr>
        <p:spPr>
          <a:xfrm>
            <a:off x="292482" y="1926079"/>
            <a:ext cx="197361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BH_ER_050417_11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BH_ER_050417_1</a:t>
            </a:r>
            <a:r>
              <a:rPr lang="en-US" altLang="zh-CN" dirty="0"/>
              <a:t>3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BH_ER_050417_1</a:t>
            </a:r>
            <a:r>
              <a:rPr lang="en-US" altLang="zh-CN" dirty="0"/>
              <a:t>8</a:t>
            </a:r>
            <a:endParaRPr lang="en-AU" dirty="0"/>
          </a:p>
          <a:p>
            <a:endParaRPr lang="en-AU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0A1639-6A5D-DB4E-B064-D53D71B721CE}"/>
              </a:ext>
            </a:extLst>
          </p:cNvPr>
          <p:cNvGrpSpPr/>
          <p:nvPr/>
        </p:nvGrpSpPr>
        <p:grpSpPr>
          <a:xfrm>
            <a:off x="7262330" y="1531519"/>
            <a:ext cx="3912859" cy="5079185"/>
            <a:chOff x="1184435" y="1175704"/>
            <a:chExt cx="3912859" cy="50791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D5D70AB-8A54-484C-A39E-3C050FAB8DAE}"/>
                </a:ext>
              </a:extLst>
            </p:cNvPr>
            <p:cNvGrpSpPr/>
            <p:nvPr/>
          </p:nvGrpSpPr>
          <p:grpSpPr>
            <a:xfrm>
              <a:off x="1252529" y="1175704"/>
              <a:ext cx="3844765" cy="1491304"/>
              <a:chOff x="1225296" y="1448075"/>
              <a:chExt cx="3844765" cy="149130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C0315D4-A98B-2F4A-895D-5DA95A9132C0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65C784E-9B18-1441-8EA8-E5DFF64873DF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0ADE1A78-80A1-4D4D-BF73-9F29114A37E0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2C881B0-9CA5-0948-9287-FC73B433DF22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62</a:t>
                </a:r>
                <a:r>
                  <a:rPr lang="zh-CN" altLang="en-US" dirty="0"/>
                  <a:t>                   </a:t>
                </a:r>
                <a:r>
                  <a:rPr lang="en-US" altLang="zh-CN" dirty="0"/>
                  <a:t>653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1</a:t>
                </a:r>
                <a:endParaRPr lang="en-AU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143889A-BF82-4847-83D5-98BE49AC8099}"/>
                  </a:ext>
                </a:extLst>
              </p:cNvPr>
              <p:cNvSpPr/>
              <p:nvPr/>
            </p:nvSpPr>
            <p:spPr>
              <a:xfrm>
                <a:off x="2869210" y="1708444"/>
                <a:ext cx="633895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19</a:t>
                </a:r>
                <a:endParaRPr lang="en-AU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A85D402-F430-584E-AE08-A75F82CE84DD}"/>
                </a:ext>
              </a:extLst>
            </p:cNvPr>
            <p:cNvGrpSpPr/>
            <p:nvPr/>
          </p:nvGrpSpPr>
          <p:grpSpPr>
            <a:xfrm>
              <a:off x="1184435" y="2945931"/>
              <a:ext cx="3844765" cy="1491304"/>
              <a:chOff x="1225296" y="1448075"/>
              <a:chExt cx="3844765" cy="149130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ADD5AD3-9FA1-2B47-B818-2D9B94E1341B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A132DE3-AA7B-B54E-A38B-400628B9152A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2C5A72A-5D27-8C45-B27B-029DAA99968D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FCD43D-0DDD-5C44-B3D6-94B6E18835FA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79</a:t>
                </a:r>
                <a:r>
                  <a:rPr lang="zh-CN" altLang="en-US" dirty="0"/>
                  <a:t>                   </a:t>
                </a:r>
                <a:r>
                  <a:rPr lang="en-US" altLang="zh-CN" dirty="0"/>
                  <a:t>537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0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589B213-088D-5F4D-8137-584A83258B50}"/>
                  </a:ext>
                </a:extLst>
              </p:cNvPr>
              <p:cNvSpPr/>
              <p:nvPr/>
            </p:nvSpPr>
            <p:spPr>
              <a:xfrm>
                <a:off x="2869210" y="1708444"/>
                <a:ext cx="642055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24</a:t>
                </a:r>
                <a:endParaRPr lang="en-AU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7F6F5A7-08D0-E641-AD1D-87BD013834E7}"/>
                </a:ext>
              </a:extLst>
            </p:cNvPr>
            <p:cNvGrpSpPr/>
            <p:nvPr/>
          </p:nvGrpSpPr>
          <p:grpSpPr>
            <a:xfrm>
              <a:off x="1243384" y="4763585"/>
              <a:ext cx="3844765" cy="1491304"/>
              <a:chOff x="1225296" y="1448075"/>
              <a:chExt cx="3844765" cy="149130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E80891D-7206-284C-AED8-7EF5A49A10DF}"/>
                  </a:ext>
                </a:extLst>
              </p:cNvPr>
              <p:cNvGrpSpPr/>
              <p:nvPr/>
            </p:nvGrpSpPr>
            <p:grpSpPr>
              <a:xfrm>
                <a:off x="1225296" y="1448075"/>
                <a:ext cx="3844765" cy="1491304"/>
                <a:chOff x="2615184" y="3310651"/>
                <a:chExt cx="3844765" cy="2427318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4EB74BB-D02F-EA4E-8372-F778343BEF56}"/>
                    </a:ext>
                  </a:extLst>
                </p:cNvPr>
                <p:cNvSpPr/>
                <p:nvPr/>
              </p:nvSpPr>
              <p:spPr>
                <a:xfrm>
                  <a:off x="2615184" y="3310653"/>
                  <a:ext cx="2560320" cy="2427316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B77DA22-4610-574F-A7C7-C870ED813CD8}"/>
                    </a:ext>
                  </a:extLst>
                </p:cNvPr>
                <p:cNvSpPr/>
                <p:nvPr/>
              </p:nvSpPr>
              <p:spPr>
                <a:xfrm>
                  <a:off x="3899629" y="3310651"/>
                  <a:ext cx="2560320" cy="2427316"/>
                </a:xfrm>
                <a:prstGeom prst="ellipse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dirty="0"/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D87210-EDB8-4E4C-AF0D-9CBB770BAAF7}"/>
                  </a:ext>
                </a:extLst>
              </p:cNvPr>
              <p:cNvSpPr txBox="1"/>
              <p:nvPr/>
            </p:nvSpPr>
            <p:spPr>
              <a:xfrm>
                <a:off x="1657206" y="2223063"/>
                <a:ext cx="2962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</a:t>
                </a:r>
                <a:r>
                  <a:rPr lang="en-US" altLang="zh-CN" dirty="0"/>
                  <a:t>34</a:t>
                </a:r>
                <a:r>
                  <a:rPr lang="zh-CN" altLang="en-US" dirty="0"/>
                  <a:t>                   </a:t>
                </a:r>
                <a:r>
                  <a:rPr lang="en-US" altLang="zh-CN" dirty="0"/>
                  <a:t>445</a:t>
                </a:r>
                <a:r>
                  <a:rPr lang="zh-CN" altLang="en-US" dirty="0"/>
                  <a:t>                </a:t>
                </a:r>
                <a:r>
                  <a:rPr lang="en-US" altLang="zh-CN" dirty="0"/>
                  <a:t>1</a:t>
                </a:r>
                <a:endParaRPr lang="en-AU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96BDE09-7D85-3D43-AE8A-96AB62465675}"/>
                  </a:ext>
                </a:extLst>
              </p:cNvPr>
              <p:cNvSpPr/>
              <p:nvPr/>
            </p:nvSpPr>
            <p:spPr>
              <a:xfrm>
                <a:off x="2869210" y="1708444"/>
                <a:ext cx="643039" cy="4293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14</a:t>
                </a:r>
                <a:endParaRPr lang="en-AU" dirty="0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DCF151A-A70B-A34C-B26D-A18ABA3910FD}"/>
              </a:ext>
            </a:extLst>
          </p:cNvPr>
          <p:cNvSpPr txBox="1"/>
          <p:nvPr/>
        </p:nvSpPr>
        <p:spPr>
          <a:xfrm>
            <a:off x="7443044" y="953889"/>
            <a:ext cx="389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Bio</a:t>
            </a:r>
            <a:r>
              <a:rPr lang="en-US" altLang="zh-CN" dirty="0"/>
              <a:t>S</a:t>
            </a:r>
            <a:r>
              <a:rPr lang="en-AU" dirty="0"/>
              <a:t>AK </a:t>
            </a:r>
            <a:r>
              <a:rPr lang="en-US" altLang="zh-CN" dirty="0"/>
              <a:t>(Blast+)</a:t>
            </a:r>
            <a:r>
              <a:rPr lang="zh-CN" altLang="en-US" dirty="0"/>
              <a:t>       </a:t>
            </a:r>
            <a:r>
              <a:rPr lang="en-AU" dirty="0"/>
              <a:t>Bio</a:t>
            </a:r>
            <a:r>
              <a:rPr lang="en-US" altLang="zh-CN" dirty="0"/>
              <a:t>S</a:t>
            </a:r>
            <a:r>
              <a:rPr lang="en-AU" dirty="0"/>
              <a:t>AK </a:t>
            </a:r>
            <a:r>
              <a:rPr lang="en-US" altLang="zh-CN" dirty="0"/>
              <a:t>(Diamond)</a:t>
            </a:r>
            <a:endParaRPr lang="en-AU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06A58FE3-11D3-5145-BE98-A1E8D068E1A3}"/>
              </a:ext>
            </a:extLst>
          </p:cNvPr>
          <p:cNvSpPr txBox="1">
            <a:spLocks/>
          </p:cNvSpPr>
          <p:nvPr/>
        </p:nvSpPr>
        <p:spPr>
          <a:xfrm>
            <a:off x="574033" y="360969"/>
            <a:ext cx="11204811" cy="691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2800" dirty="0"/>
              <a:t>Comparison between </a:t>
            </a:r>
            <a:r>
              <a:rPr lang="en-US" altLang="zh-CN" sz="2800" dirty="0" err="1"/>
              <a:t>WebMGA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AU" sz="2800" dirty="0" err="1"/>
              <a:t>BioSAK</a:t>
            </a:r>
            <a:r>
              <a:rPr lang="en-AU" sz="2800" dirty="0"/>
              <a:t> </a:t>
            </a:r>
            <a:r>
              <a:rPr lang="en-US" altLang="zh-CN" sz="2800" dirty="0"/>
              <a:t>(</a:t>
            </a:r>
            <a:r>
              <a:rPr lang="en-AU" sz="2800" dirty="0"/>
              <a:t>Blast+</a:t>
            </a:r>
            <a:r>
              <a:rPr lang="en-US" altLang="zh-CN" sz="2800" dirty="0"/>
              <a:t>)</a:t>
            </a:r>
            <a:r>
              <a:rPr lang="en-AU" sz="2800" dirty="0"/>
              <a:t> and </a:t>
            </a:r>
            <a:r>
              <a:rPr lang="en-AU" sz="2800" dirty="0" err="1"/>
              <a:t>BioSAK</a:t>
            </a:r>
            <a:r>
              <a:rPr lang="en-AU" sz="2800" dirty="0"/>
              <a:t> </a:t>
            </a:r>
            <a:r>
              <a:rPr lang="en-US" altLang="zh-CN" sz="2800" dirty="0"/>
              <a:t>(</a:t>
            </a:r>
            <a:r>
              <a:rPr lang="en-AU" sz="2800" dirty="0"/>
              <a:t>Diamond</a:t>
            </a:r>
            <a:r>
              <a:rPr lang="en-US" altLang="zh-CN" sz="2800" dirty="0"/>
              <a:t>)</a:t>
            </a:r>
            <a:r>
              <a:rPr lang="en-AU" sz="2800" dirty="0"/>
              <a:t> for COG2014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150B8ED-F691-D440-A60C-5E7D7074D63F}"/>
              </a:ext>
            </a:extLst>
          </p:cNvPr>
          <p:cNvSpPr/>
          <p:nvPr/>
        </p:nvSpPr>
        <p:spPr>
          <a:xfrm>
            <a:off x="3983743" y="3556493"/>
            <a:ext cx="640314" cy="4293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54</a:t>
            </a:r>
            <a:endParaRPr lang="en-AU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2A35705-ADD0-024D-A2BD-9E139712D771}"/>
              </a:ext>
            </a:extLst>
          </p:cNvPr>
          <p:cNvSpPr/>
          <p:nvPr/>
        </p:nvSpPr>
        <p:spPr>
          <a:xfrm>
            <a:off x="4051837" y="5379769"/>
            <a:ext cx="640314" cy="4293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33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981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1E5189E-7A78-4647-860B-7C6418B7B7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9640" y="4050665"/>
          <a:ext cx="10515600" cy="24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7823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69930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89982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2397238"/>
                    </a:ext>
                  </a:extLst>
                </a:gridCol>
              </a:tblGrid>
              <a:tr h="340088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63307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sequences</a:t>
                      </a:r>
                      <a:endParaRPr lang="en-A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3473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dirty="0"/>
                        <a:t>Both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512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574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556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22334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b="1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348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252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200</a:t>
                      </a:r>
                      <a:endParaRPr lang="en-A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9839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b="1" dirty="0"/>
                        <a:t>Different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0</a:t>
                      </a:r>
                      <a:endParaRPr lang="en-AU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13689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dirty="0"/>
                        <a:t>B</a:t>
                      </a:r>
                      <a:r>
                        <a:rPr lang="en-US" altLang="zh-CN" sz="1600" dirty="0" err="1"/>
                        <a:t>lastKOALA</a:t>
                      </a:r>
                      <a:r>
                        <a:rPr lang="en-AU" sz="1600" dirty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17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41052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dirty="0" err="1"/>
                        <a:t>GhostKOALA</a:t>
                      </a:r>
                      <a:r>
                        <a:rPr lang="en-AU" sz="1600" dirty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13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12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37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FAFC26A-49F3-714A-B447-AF5D1AB2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15" y="14605"/>
            <a:ext cx="11204811" cy="1325563"/>
          </a:xfrm>
        </p:spPr>
        <p:txBody>
          <a:bodyPr>
            <a:normAutofit/>
          </a:bodyPr>
          <a:lstStyle/>
          <a:p>
            <a:pPr algn="ctr"/>
            <a:r>
              <a:rPr lang="en-AU" sz="2800" dirty="0"/>
              <a:t>Comparison between </a:t>
            </a:r>
            <a:r>
              <a:rPr lang="en-AU" sz="2800" dirty="0" err="1"/>
              <a:t>BioSAK</a:t>
            </a:r>
            <a:r>
              <a:rPr lang="en-AU" sz="2800" dirty="0"/>
              <a:t> (Diamond)</a:t>
            </a:r>
            <a:r>
              <a:rPr lang="en-US" altLang="zh-CN" sz="2800" dirty="0"/>
              <a:t>,</a:t>
            </a:r>
            <a:r>
              <a:rPr lang="en-AU" sz="2800" dirty="0"/>
              <a:t> </a:t>
            </a:r>
            <a:r>
              <a:rPr lang="en-US" altLang="zh-CN" sz="2800" dirty="0" err="1"/>
              <a:t>Bla</a:t>
            </a:r>
            <a:r>
              <a:rPr lang="en-AU" sz="2800" dirty="0" err="1"/>
              <a:t>stKOALA</a:t>
            </a:r>
            <a:r>
              <a:rPr lang="en-AU" sz="2800" dirty="0"/>
              <a:t> and </a:t>
            </a:r>
            <a:r>
              <a:rPr lang="en-AU" sz="2800" dirty="0" err="1"/>
              <a:t>GhostKOALA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36092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6F43AD-7835-FF47-B9EC-0C6C08224F6D}"/>
              </a:ext>
            </a:extLst>
          </p:cNvPr>
          <p:cNvGraphicFramePr>
            <a:graphicFrameLocks/>
          </p:cNvGraphicFramePr>
          <p:nvPr/>
        </p:nvGraphicFramePr>
        <p:xfrm>
          <a:off x="929640" y="1246505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7823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69930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89982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2397238"/>
                    </a:ext>
                  </a:extLst>
                </a:gridCol>
              </a:tblGrid>
              <a:tr h="324848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63307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sequences</a:t>
                      </a:r>
                      <a:endParaRPr lang="en-A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3473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1600" dirty="0"/>
                        <a:t>Both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198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266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300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22334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2000" b="1" dirty="0"/>
                        <a:t>Same COG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567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447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375</a:t>
                      </a:r>
                      <a:endParaRPr lang="en-A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9839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2000" b="1" dirty="0"/>
                        <a:t>Different COG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58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54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33</a:t>
                      </a:r>
                      <a:endParaRPr lang="en-A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13689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WebMGA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AU" sz="1600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25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41052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BioSAK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(Diamond)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AU" sz="1600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48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60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52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371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1E5189E-7A78-4647-860B-7C6418B7B7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9640" y="4106085"/>
          <a:ext cx="10515600" cy="249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7823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69930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89982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2397238"/>
                    </a:ext>
                  </a:extLst>
                </a:gridCol>
              </a:tblGrid>
              <a:tr h="340088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63307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sequences</a:t>
                      </a:r>
                      <a:endParaRPr lang="en-A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3473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dirty="0"/>
                        <a:t>Both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22334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2000" b="1" dirty="0"/>
                        <a:t>Same COG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9839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2000" b="1" dirty="0"/>
                        <a:t>Different COG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13689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BioSAK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(Diamond)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AU" sz="1600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41052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BioSAK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(Blast+)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AU" sz="1600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79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34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37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FAFC26A-49F3-714A-B447-AF5D1AB2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3" y="360969"/>
            <a:ext cx="11204811" cy="691977"/>
          </a:xfrm>
        </p:spPr>
        <p:txBody>
          <a:bodyPr>
            <a:normAutofit fontScale="90000"/>
          </a:bodyPr>
          <a:lstStyle/>
          <a:p>
            <a:pPr algn="ctr"/>
            <a:r>
              <a:rPr lang="en-AU" sz="2800" dirty="0"/>
              <a:t>Comparison between </a:t>
            </a:r>
            <a:r>
              <a:rPr lang="en-US" altLang="zh-CN" sz="2800" dirty="0" err="1"/>
              <a:t>WebMGA</a:t>
            </a:r>
            <a:r>
              <a:rPr lang="en-US" altLang="zh-CN" sz="2800" dirty="0"/>
              <a:t>,</a:t>
            </a:r>
            <a:r>
              <a:rPr lang="zh-CN" altLang="en-US" sz="2800" dirty="0"/>
              <a:t> </a:t>
            </a:r>
            <a:r>
              <a:rPr lang="en-AU" sz="2800" dirty="0" err="1"/>
              <a:t>BioSAK</a:t>
            </a:r>
            <a:r>
              <a:rPr lang="en-AU" sz="2800" dirty="0"/>
              <a:t> </a:t>
            </a:r>
            <a:r>
              <a:rPr lang="en-US" altLang="zh-CN" sz="2800" dirty="0"/>
              <a:t>(</a:t>
            </a:r>
            <a:r>
              <a:rPr lang="en-AU" sz="2800" dirty="0"/>
              <a:t>Blast+</a:t>
            </a:r>
            <a:r>
              <a:rPr lang="en-US" altLang="zh-CN" sz="2800" dirty="0"/>
              <a:t>)</a:t>
            </a:r>
            <a:r>
              <a:rPr lang="en-AU" sz="2800" dirty="0"/>
              <a:t> and </a:t>
            </a:r>
            <a:r>
              <a:rPr lang="en-AU" sz="2800" dirty="0" err="1"/>
              <a:t>BioSAK</a:t>
            </a:r>
            <a:r>
              <a:rPr lang="en-AU" sz="2800" dirty="0"/>
              <a:t> </a:t>
            </a:r>
            <a:r>
              <a:rPr lang="en-US" altLang="zh-CN" sz="2800" dirty="0"/>
              <a:t>(</a:t>
            </a:r>
            <a:r>
              <a:rPr lang="en-AU" sz="2800" dirty="0"/>
              <a:t>Diamond</a:t>
            </a:r>
            <a:r>
              <a:rPr lang="en-US" altLang="zh-CN" sz="2800" dirty="0"/>
              <a:t>)</a:t>
            </a:r>
            <a:r>
              <a:rPr lang="en-AU" sz="2800" dirty="0"/>
              <a:t> for COG2014</a:t>
            </a:r>
          </a:p>
        </p:txBody>
      </p:sp>
    </p:spTree>
    <p:extLst>
      <p:ext uri="{BB962C8B-B14F-4D97-AF65-F5344CB8AC3E}">
        <p14:creationId xmlns:p14="http://schemas.microsoft.com/office/powerpoint/2010/main" val="2585536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6F43AD-7835-FF47-B9EC-0C6C08224F6D}"/>
              </a:ext>
            </a:extLst>
          </p:cNvPr>
          <p:cNvGraphicFramePr>
            <a:graphicFrameLocks/>
          </p:cNvGraphicFramePr>
          <p:nvPr/>
        </p:nvGraphicFramePr>
        <p:xfrm>
          <a:off x="929640" y="1246505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7823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69930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89982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2397238"/>
                    </a:ext>
                  </a:extLst>
                </a:gridCol>
              </a:tblGrid>
              <a:tr h="324848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63307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sequences</a:t>
                      </a:r>
                      <a:endParaRPr lang="en-A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3473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1600" dirty="0"/>
                        <a:t>Both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22334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2000" b="1" dirty="0"/>
                        <a:t>Same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ko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9839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2000" b="1" dirty="0"/>
                        <a:t>Different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ko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13689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1600" dirty="0"/>
                        <a:t>Bio</a:t>
                      </a:r>
                      <a:r>
                        <a:rPr lang="en-US" altLang="zh-CN" sz="1600" dirty="0"/>
                        <a:t>S</a:t>
                      </a:r>
                      <a:r>
                        <a:rPr lang="en-AU" sz="1600" dirty="0"/>
                        <a:t>AK </a:t>
                      </a:r>
                      <a:r>
                        <a:rPr lang="en-US" altLang="zh-CN" sz="1600" dirty="0"/>
                        <a:t>(Diamond)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AU" sz="1600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41052"/>
                  </a:ext>
                </a:extLst>
              </a:tr>
              <a:tr h="324848">
                <a:tc>
                  <a:txBody>
                    <a:bodyPr/>
                    <a:lstStyle/>
                    <a:p>
                      <a:r>
                        <a:rPr lang="en-AU" sz="1600" dirty="0" err="1"/>
                        <a:t>GhostKOALA</a:t>
                      </a:r>
                      <a:r>
                        <a:rPr lang="en-AU" sz="1600" dirty="0"/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3714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1E5189E-7A78-4647-860B-7C6418B7B7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9640" y="4106085"/>
          <a:ext cx="10515600" cy="249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78237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369930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589982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62397238"/>
                    </a:ext>
                  </a:extLst>
                </a:gridCol>
              </a:tblGrid>
              <a:tr h="340088">
                <a:tc>
                  <a:txBody>
                    <a:bodyPr/>
                    <a:lstStyle/>
                    <a:p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BH_ER_050417_Refined_18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763307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sequences </a:t>
                      </a:r>
                      <a:endParaRPr lang="en-AU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600" dirty="0"/>
                        <a:t>785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853473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dirty="0"/>
                        <a:t>Both 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507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566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556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422334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2000" b="1" dirty="0"/>
                        <a:t>Same </a:t>
                      </a:r>
                      <a:r>
                        <a:rPr lang="en-AU" sz="2000" b="1" dirty="0" err="1"/>
                        <a:t>ko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370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279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220</a:t>
                      </a:r>
                      <a:endParaRPr lang="en-A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89839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2000" b="1" dirty="0"/>
                        <a:t>Different </a:t>
                      </a:r>
                      <a:r>
                        <a:rPr lang="en-AU" sz="2000" b="1" dirty="0" err="1"/>
                        <a:t>ko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en-AU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en-AU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413689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dirty="0"/>
                        <a:t>Bio</a:t>
                      </a:r>
                      <a:r>
                        <a:rPr lang="en-US" altLang="zh-CN" sz="1600" dirty="0"/>
                        <a:t>S</a:t>
                      </a:r>
                      <a:r>
                        <a:rPr lang="en-AU" sz="1600" dirty="0"/>
                        <a:t>AK </a:t>
                      </a:r>
                      <a:r>
                        <a:rPr lang="en-US" altLang="zh-CN" sz="1600" dirty="0"/>
                        <a:t>(Diamond)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AU" sz="1600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15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41052"/>
                  </a:ext>
                </a:extLst>
              </a:tr>
              <a:tr h="340088">
                <a:tc>
                  <a:txBody>
                    <a:bodyPr/>
                    <a:lstStyle/>
                    <a:p>
                      <a:r>
                        <a:rPr lang="en-AU" sz="1600" dirty="0"/>
                        <a:t>Bio</a:t>
                      </a:r>
                      <a:r>
                        <a:rPr lang="en-US" altLang="zh-CN" sz="1600" dirty="0"/>
                        <a:t>S</a:t>
                      </a:r>
                      <a:r>
                        <a:rPr lang="en-AU" sz="1600" dirty="0"/>
                        <a:t>AK </a:t>
                      </a:r>
                      <a:r>
                        <a:rPr lang="en-US" altLang="zh-CN" sz="1600" dirty="0"/>
                        <a:t>(Blast+)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AU" sz="1600" dirty="0"/>
                        <a:t>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6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4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27371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5FAFC26A-49F3-714A-B447-AF5D1AB2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33" y="360969"/>
            <a:ext cx="11204811" cy="691977"/>
          </a:xfrm>
        </p:spPr>
        <p:txBody>
          <a:bodyPr>
            <a:normAutofit/>
          </a:bodyPr>
          <a:lstStyle/>
          <a:p>
            <a:pPr algn="ctr"/>
            <a:r>
              <a:rPr lang="en-AU" sz="2500" dirty="0"/>
              <a:t>Comparison between </a:t>
            </a:r>
            <a:r>
              <a:rPr lang="en-AU" sz="2500" dirty="0" err="1"/>
              <a:t>BioSAK</a:t>
            </a:r>
            <a:r>
              <a:rPr lang="en-AU" sz="2500" dirty="0"/>
              <a:t> (Diamond)</a:t>
            </a:r>
            <a:r>
              <a:rPr lang="en-US" altLang="zh-CN" sz="2500" dirty="0"/>
              <a:t>,</a:t>
            </a:r>
            <a:r>
              <a:rPr lang="en-AU" sz="2500" dirty="0"/>
              <a:t> </a:t>
            </a:r>
            <a:r>
              <a:rPr lang="en-AU" sz="2500" dirty="0" err="1"/>
              <a:t>BioSAK</a:t>
            </a:r>
            <a:r>
              <a:rPr lang="en-AU" sz="2500" dirty="0"/>
              <a:t> (</a:t>
            </a:r>
            <a:r>
              <a:rPr lang="en-US" altLang="zh-CN" sz="2500" dirty="0"/>
              <a:t>Blast+</a:t>
            </a:r>
            <a:r>
              <a:rPr lang="en-AU" sz="2500" dirty="0"/>
              <a:t>) and </a:t>
            </a:r>
            <a:r>
              <a:rPr lang="en-AU" sz="2500" dirty="0" err="1"/>
              <a:t>GhostKOALA</a:t>
            </a:r>
            <a:r>
              <a:rPr lang="zh-CN" altLang="en-US" sz="2500" dirty="0"/>
              <a:t> </a:t>
            </a:r>
            <a:r>
              <a:rPr lang="en-US" altLang="zh-CN" sz="2500" dirty="0"/>
              <a:t>for</a:t>
            </a:r>
            <a:r>
              <a:rPr lang="zh-CN" altLang="en-US" sz="2500" dirty="0"/>
              <a:t> </a:t>
            </a:r>
            <a:r>
              <a:rPr lang="en-US" altLang="zh-CN" sz="2500" dirty="0"/>
              <a:t>KEGG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5121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16A6-8777-3049-9310-B181AC6D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b="1" dirty="0"/>
              <a:t>Databases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5AE09-800B-EC48-A6DE-DE67104AE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996" y="2059799"/>
            <a:ext cx="2362200" cy="168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65A189-DCD2-3D41-93C7-E78337250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306" y="4765289"/>
            <a:ext cx="4343400" cy="1130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EE7DA2-DA38-B84F-880C-95BE471B5D32}"/>
              </a:ext>
            </a:extLst>
          </p:cNvPr>
          <p:cNvSpPr txBox="1"/>
          <p:nvPr/>
        </p:nvSpPr>
        <p:spPr>
          <a:xfrm>
            <a:off x="1579707" y="2321047"/>
            <a:ext cx="28712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spc="-300" dirty="0">
                <a:latin typeface="Bangla MN" pitchFamily="2" charset="0"/>
                <a:cs typeface="Bangla MN" pitchFamily="2" charset="0"/>
              </a:rPr>
              <a:t>COG</a:t>
            </a:r>
            <a:endParaRPr lang="en-AU" sz="8000" spc="-300" dirty="0">
              <a:latin typeface="Bangla MN" pitchFamily="2" charset="0"/>
              <a:cs typeface="Bangla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69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521E-45AA-B14D-86BD-1FA80259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929" y="2371774"/>
            <a:ext cx="2330335" cy="1325563"/>
          </a:xfrm>
        </p:spPr>
        <p:txBody>
          <a:bodyPr/>
          <a:lstStyle/>
          <a:p>
            <a:pPr algn="ctr"/>
            <a:r>
              <a:rPr lang="en-US" altLang="zh-CN" sz="6000" spc="-300" dirty="0">
                <a:latin typeface="Bangla MN" pitchFamily="2" charset="0"/>
                <a:cs typeface="Bangla MN" pitchFamily="2" charset="0"/>
              </a:rPr>
              <a:t>COG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06770-C4C8-714B-9E7D-3758B2A0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043" y="0"/>
            <a:ext cx="555734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9CC364-80AE-0541-9E19-263DDF46AC10}"/>
              </a:ext>
            </a:extLst>
          </p:cNvPr>
          <p:cNvSpPr txBox="1"/>
          <p:nvPr/>
        </p:nvSpPr>
        <p:spPr>
          <a:xfrm>
            <a:off x="624574" y="3556149"/>
            <a:ext cx="4093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Clusters of Orthologous Groups</a:t>
            </a:r>
          </a:p>
        </p:txBody>
      </p:sp>
    </p:spTree>
    <p:extLst>
      <p:ext uri="{BB962C8B-B14F-4D97-AF65-F5344CB8AC3E}">
        <p14:creationId xmlns:p14="http://schemas.microsoft.com/office/powerpoint/2010/main" val="65943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85C63B-F071-3841-B5FA-DBA66E417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550" y="3429000"/>
            <a:ext cx="5039055" cy="285854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   </a:t>
            </a:r>
            <a:r>
              <a:rPr lang="en-US" altLang="zh-CN" sz="1800" dirty="0"/>
              <a:t>M</a:t>
            </a:r>
            <a:r>
              <a:rPr lang="en-AU" altLang="zh-CN" sz="1800" dirty="0" err="1"/>
              <a:t>etabolism</a:t>
            </a:r>
            <a:endParaRPr lang="en-AU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B</a:t>
            </a:r>
            <a:r>
              <a:rPr lang="zh-CN" altLang="en-US" sz="1800" dirty="0"/>
              <a:t>   </a:t>
            </a:r>
            <a:r>
              <a:rPr lang="en-AU" altLang="zh-CN" sz="1800" dirty="0"/>
              <a:t>Carbohydrate metabolism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B</a:t>
            </a:r>
            <a:r>
              <a:rPr lang="zh-CN" altLang="en-US" sz="1800" dirty="0"/>
              <a:t>   </a:t>
            </a:r>
            <a:r>
              <a:rPr lang="en-US" altLang="zh-CN" sz="1800" dirty="0"/>
              <a:t>Nucleotide metabolism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     </a:t>
            </a:r>
            <a:r>
              <a:rPr lang="en-US" altLang="zh-CN" sz="1800" dirty="0"/>
              <a:t>B</a:t>
            </a:r>
            <a:r>
              <a:rPr lang="zh-CN" altLang="en-US" sz="1800" dirty="0"/>
              <a:t>   </a:t>
            </a:r>
            <a:r>
              <a:rPr lang="en-AU" altLang="zh-CN" sz="1800" dirty="0"/>
              <a:t>Amino acid metabolism</a:t>
            </a:r>
            <a:endParaRPr lang="en-A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/>
              <a:t>C</a:t>
            </a:r>
            <a:r>
              <a:rPr lang="zh-CN" altLang="en-US" sz="1800" dirty="0"/>
              <a:t>   </a:t>
            </a:r>
            <a:r>
              <a:rPr lang="en-AU" sz="1800" dirty="0"/>
              <a:t>Lysine biosynthesis [PATH:ko00300]</a:t>
            </a:r>
            <a:r>
              <a:rPr lang="zh-CN" altLang="en-US" sz="1800" dirty="0"/>
              <a:t>  </a:t>
            </a:r>
            <a:endParaRPr lang="en-AU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/>
              <a:t>C</a:t>
            </a:r>
            <a:r>
              <a:rPr lang="zh-CN" altLang="en-US" sz="1800" dirty="0"/>
              <a:t>   </a:t>
            </a:r>
            <a:r>
              <a:rPr lang="en-AU" sz="1800" dirty="0"/>
              <a:t>Lysine degradation [PATH:ko00310]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           </a:t>
            </a:r>
            <a:r>
              <a:rPr lang="en-US" altLang="zh-CN" sz="1800" dirty="0"/>
              <a:t>C</a:t>
            </a:r>
            <a:r>
              <a:rPr lang="zh-CN" altLang="en-US" sz="1800" dirty="0"/>
              <a:t>   </a:t>
            </a:r>
            <a:r>
              <a:rPr lang="en-AU" sz="1800" dirty="0"/>
              <a:t>Tyrosine metabolism [PATH:ko00350]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2CC070-1A60-574B-A186-C7FE3E0A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472" y="570454"/>
            <a:ext cx="3324801" cy="237741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B18F809-F980-F045-BD53-F6F6F612DF15}"/>
              </a:ext>
            </a:extLst>
          </p:cNvPr>
          <p:cNvSpPr txBox="1">
            <a:spLocks/>
          </p:cNvSpPr>
          <p:nvPr/>
        </p:nvSpPr>
        <p:spPr>
          <a:xfrm>
            <a:off x="339395" y="570454"/>
            <a:ext cx="5902655" cy="454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/>
              <a:t>Level A:</a:t>
            </a:r>
            <a:r>
              <a:rPr lang="zh-CN" altLang="en-US" sz="2400" dirty="0"/>
              <a:t> </a:t>
            </a:r>
            <a:endParaRPr lang="en-AU" altLang="zh-CN" sz="24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A09160	Human Diseases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A09100	Metabolism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A09150	Organismal Systems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A09190	Not Included in Pathway or </a:t>
            </a:r>
            <a:r>
              <a:rPr lang="en-AU" altLang="zh-CN" sz="1800" dirty="0" err="1"/>
              <a:t>Brite</a:t>
            </a:r>
            <a:endParaRPr lang="en-AU" altLang="zh-CN" sz="1800" dirty="0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A09120	Genetic Information Processing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A09180	</a:t>
            </a:r>
            <a:r>
              <a:rPr lang="en-AU" altLang="zh-CN" sz="1800" dirty="0" err="1"/>
              <a:t>Brite</a:t>
            </a:r>
            <a:r>
              <a:rPr lang="en-AU" altLang="zh-CN" sz="1800" dirty="0"/>
              <a:t> Hierarchies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A09130	Environmental Information Processing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AU" altLang="zh-CN" sz="1800" dirty="0"/>
              <a:t>A09140	Cellular </a:t>
            </a:r>
            <a:r>
              <a:rPr lang="en-AU" altLang="zh-CN" sz="1800" dirty="0" err="1"/>
              <a:t>Processe</a:t>
            </a:r>
            <a:endParaRPr lang="en-AU" altLang="zh-CN" sz="1800" dirty="0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43CDD42-F585-E841-ACB9-9F2049700556}"/>
              </a:ext>
            </a:extLst>
          </p:cNvPr>
          <p:cNvCxnSpPr>
            <a:cxnSpLocks/>
          </p:cNvCxnSpPr>
          <p:nvPr/>
        </p:nvCxnSpPr>
        <p:spPr>
          <a:xfrm>
            <a:off x="3429000" y="1447800"/>
            <a:ext cx="3384550" cy="2152650"/>
          </a:xfrm>
          <a:prstGeom prst="curvedConnector3">
            <a:avLst>
              <a:gd name="adj1" fmla="val 82083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1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373E0-86D9-E14E-A024-C49A6E82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66" y="718495"/>
            <a:ext cx="4343400" cy="113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133537-F293-B74F-8AAB-F1708B3D417D}"/>
              </a:ext>
            </a:extLst>
          </p:cNvPr>
          <p:cNvSpPr txBox="1"/>
          <p:nvPr/>
        </p:nvSpPr>
        <p:spPr>
          <a:xfrm>
            <a:off x="989817" y="2340620"/>
            <a:ext cx="1021236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b="1" dirty="0"/>
              <a:t>The families of enzymes that degrade, modify, or create </a:t>
            </a:r>
            <a:r>
              <a:rPr lang="en-AU" sz="2600" b="1" dirty="0" err="1"/>
              <a:t>glycosidic</a:t>
            </a:r>
            <a:r>
              <a:rPr lang="en-AU" sz="2600" b="1" dirty="0"/>
              <a:t> bonds.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121C19-1EEF-B74D-9D01-72A6D66A4151}"/>
              </a:ext>
            </a:extLst>
          </p:cNvPr>
          <p:cNvSpPr/>
          <p:nvPr/>
        </p:nvSpPr>
        <p:spPr>
          <a:xfrm>
            <a:off x="1370034" y="3324888"/>
            <a:ext cx="1067758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000" b="1" dirty="0"/>
              <a:t>Enzyme Classes currently covered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 </a:t>
            </a:r>
            <a:r>
              <a:rPr lang="en-AU" sz="2000" b="1" u="sng" dirty="0">
                <a:hlinkClick r:id="rId4"/>
              </a:rPr>
              <a:t>Glycoside Hydrolases (GHs)</a:t>
            </a:r>
            <a:r>
              <a:rPr lang="en-AU" sz="2000" b="1" dirty="0"/>
              <a:t>	</a:t>
            </a:r>
            <a:r>
              <a:rPr lang="en-US" altLang="zh-CN" sz="2000" b="1" dirty="0"/>
              <a:t>H</a:t>
            </a:r>
            <a:r>
              <a:rPr lang="en-AU" sz="2000" dirty="0" err="1"/>
              <a:t>ydrolysis</a:t>
            </a:r>
            <a:r>
              <a:rPr lang="en-AU" sz="2000" dirty="0"/>
              <a:t> and/or rearrangement of </a:t>
            </a:r>
            <a:r>
              <a:rPr lang="en-AU" sz="2000" dirty="0" err="1"/>
              <a:t>glycosidic</a:t>
            </a:r>
            <a:r>
              <a:rPr lang="en-AU" sz="2000" dirty="0"/>
              <a:t> bonds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 </a:t>
            </a:r>
            <a:r>
              <a:rPr lang="en-AU" sz="2000" b="1" u="sng" dirty="0">
                <a:hlinkClick r:id="rId5"/>
              </a:rPr>
              <a:t>GlycosylTransferases (GTs)</a:t>
            </a:r>
            <a:r>
              <a:rPr lang="en-AU" sz="2000" b="1" dirty="0"/>
              <a:t> </a:t>
            </a:r>
            <a:r>
              <a:rPr lang="en-AU" sz="2000" dirty="0"/>
              <a:t>	</a:t>
            </a:r>
            <a:r>
              <a:rPr lang="en-US" altLang="zh-CN" sz="2000" dirty="0"/>
              <a:t>F</a:t>
            </a:r>
            <a:r>
              <a:rPr lang="en-AU" sz="2000" dirty="0" err="1"/>
              <a:t>ormation</a:t>
            </a:r>
            <a:r>
              <a:rPr lang="en-AU" sz="2000" dirty="0"/>
              <a:t> of </a:t>
            </a:r>
            <a:r>
              <a:rPr lang="en-AU" sz="2000" dirty="0" err="1"/>
              <a:t>glycosidic</a:t>
            </a:r>
            <a:r>
              <a:rPr lang="en-AU" sz="2000" dirty="0"/>
              <a:t> bonds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 </a:t>
            </a:r>
            <a:r>
              <a:rPr lang="en-AU" sz="2000" b="1" u="sng" dirty="0">
                <a:hlinkClick r:id="rId6"/>
              </a:rPr>
              <a:t>Polysaccharide Lyases (PLs)</a:t>
            </a:r>
            <a:r>
              <a:rPr lang="en-AU" sz="2000" dirty="0"/>
              <a:t> 	</a:t>
            </a:r>
            <a:r>
              <a:rPr lang="en-US" altLang="zh-CN" sz="2000" dirty="0"/>
              <a:t>N</a:t>
            </a:r>
            <a:r>
              <a:rPr lang="en-AU" sz="2000" dirty="0"/>
              <a:t>on-hydrolytic cleavage of </a:t>
            </a:r>
            <a:r>
              <a:rPr lang="en-AU" sz="2000" dirty="0" err="1"/>
              <a:t>glycosidic</a:t>
            </a:r>
            <a:r>
              <a:rPr lang="en-AU" sz="2000" dirty="0"/>
              <a:t> bonds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 </a:t>
            </a:r>
            <a:r>
              <a:rPr lang="en-AU" sz="2000" b="1" u="sng" dirty="0">
                <a:hlinkClick r:id="rId7"/>
              </a:rPr>
              <a:t>Carbohydrate Esterases (CEs)</a:t>
            </a:r>
            <a:r>
              <a:rPr lang="en-AU" sz="2000" dirty="0"/>
              <a:t>	</a:t>
            </a:r>
            <a:r>
              <a:rPr lang="en-US" altLang="zh-CN" sz="2000" dirty="0"/>
              <a:t>H</a:t>
            </a:r>
            <a:r>
              <a:rPr lang="en-AU" sz="2000" dirty="0" err="1"/>
              <a:t>ydrolysis</a:t>
            </a:r>
            <a:r>
              <a:rPr lang="en-AU" sz="2000" dirty="0"/>
              <a:t> of carbohydrate esters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 </a:t>
            </a:r>
            <a:r>
              <a:rPr lang="en-AU" sz="2000" b="1" u="sng" dirty="0">
                <a:hlinkClick r:id="rId8"/>
              </a:rPr>
              <a:t>Auxiliary Activities (AAs)</a:t>
            </a:r>
            <a:r>
              <a:rPr lang="en-AU" sz="2000" b="1" dirty="0"/>
              <a:t> 	</a:t>
            </a:r>
            <a:r>
              <a:rPr lang="en-AU" sz="2000" dirty="0"/>
              <a:t>	</a:t>
            </a:r>
            <a:r>
              <a:rPr lang="en-US" altLang="zh-CN" sz="2000" dirty="0"/>
              <a:t>R</a:t>
            </a:r>
            <a:r>
              <a:rPr lang="en-AU" sz="2000" dirty="0" err="1"/>
              <a:t>edox</a:t>
            </a:r>
            <a:r>
              <a:rPr lang="en-AU" sz="2000" dirty="0"/>
              <a:t> enzymes that act in conjunction with </a:t>
            </a:r>
            <a:r>
              <a:rPr lang="en-AU" sz="2000" dirty="0" err="1"/>
              <a:t>CAZymes</a:t>
            </a:r>
            <a:r>
              <a:rPr lang="en-A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822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B85D-AB57-F247-9407-3F49296A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How</a:t>
            </a:r>
            <a:r>
              <a:rPr lang="zh-CN" altLang="en-US" b="1" dirty="0"/>
              <a:t> </a:t>
            </a:r>
            <a:r>
              <a:rPr lang="en-US" altLang="zh-CN" b="1" dirty="0" err="1"/>
              <a:t>BioSAK</a:t>
            </a:r>
            <a:r>
              <a:rPr lang="zh-CN" altLang="en-US" b="1" dirty="0"/>
              <a:t> </a:t>
            </a:r>
            <a:r>
              <a:rPr lang="en-US" altLang="zh-CN" b="1" dirty="0"/>
              <a:t>works:</a:t>
            </a:r>
            <a:endParaRPr lang="en-AU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4ADC-1EE8-DA4F-A35F-8F7653F03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7207"/>
            <a:ext cx="10515600" cy="404672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KEGG</a:t>
            </a:r>
            <a:r>
              <a:rPr lang="zh-CN" altLang="en-US" dirty="0"/>
              <a:t> </a:t>
            </a:r>
            <a:r>
              <a:rPr lang="en-US" altLang="zh-CN" dirty="0"/>
              <a:t>databases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U</a:t>
            </a:r>
            <a:r>
              <a:rPr lang="en-AU" dirty="0"/>
              <a:t>se Blast+/Diamond to get the best hits </a:t>
            </a:r>
            <a:r>
              <a:rPr lang="en-US" altLang="zh-CN" dirty="0"/>
              <a:t>of</a:t>
            </a:r>
            <a:r>
              <a:rPr lang="en-AU" dirty="0"/>
              <a:t> query </a:t>
            </a:r>
            <a:r>
              <a:rPr lang="en-US" altLang="zh-CN" dirty="0"/>
              <a:t>proteins</a:t>
            </a:r>
            <a:r>
              <a:rPr lang="en-AU" dirty="0"/>
              <a:t> </a:t>
            </a:r>
            <a:r>
              <a:rPr lang="en-US" altLang="zh-CN" dirty="0"/>
              <a:t>from</a:t>
            </a:r>
            <a:r>
              <a:rPr lang="en-AU" dirty="0"/>
              <a:t> the database with user defined e-value cut-off (default 0.001).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 err="1"/>
              <a:t>CAZy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(using</a:t>
            </a:r>
            <a:r>
              <a:rPr lang="zh-CN" altLang="en-US" dirty="0"/>
              <a:t> </a:t>
            </a:r>
            <a:r>
              <a:rPr lang="en-US" altLang="zh-CN" dirty="0" err="1"/>
              <a:t>dbCAN</a:t>
            </a:r>
            <a:r>
              <a:rPr lang="en-US" altLang="zh-CN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AU" sz="2000" dirty="0">
                <a:hlinkClick r:id="rId3"/>
              </a:rPr>
              <a:t>http://bcb.unl.edu/dbCAN2/download/Databases/dbCAN-old@UGA/readme.txt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19287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97870-EE48-5E4E-AC3F-BFA217D9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478"/>
            <a:ext cx="10515600" cy="925792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Output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files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1</a:t>
            </a:r>
            <a:endParaRPr lang="en-AU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7F05-B32D-9D4C-9D88-7E7EF235D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1382510"/>
            <a:ext cx="10605246" cy="67672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gene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COG/KEGG/CAZY</a:t>
            </a:r>
            <a:r>
              <a:rPr lang="zh-CN" altLang="en-US" sz="2400" dirty="0"/>
              <a:t> </a:t>
            </a:r>
            <a:r>
              <a:rPr lang="en-US" altLang="zh-CN" sz="2400" dirty="0"/>
              <a:t>protein</a:t>
            </a:r>
            <a:r>
              <a:rPr lang="zh-CN" altLang="en-US" sz="2400" dirty="0"/>
              <a:t> </a:t>
            </a:r>
            <a:r>
              <a:rPr lang="en-US" altLang="zh-CN" sz="2400" dirty="0"/>
              <a:t>families.</a:t>
            </a:r>
          </a:p>
        </p:txBody>
      </p:sp>
      <p:pic>
        <p:nvPicPr>
          <p:cNvPr id="5" name="Picture 4" descr="A screenshot of a newspaper&#10;&#10;Description automatically generated">
            <a:extLst>
              <a:ext uri="{FF2B5EF4-FFF2-40B4-BE49-F238E27FC236}">
                <a16:creationId xmlns:a16="http://schemas.microsoft.com/office/drawing/2014/main" id="{8555FCF3-DD99-2645-8062-B0B51B4F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01632"/>
            <a:ext cx="6587741" cy="227576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54FC21-C742-A640-80AF-2A519798F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563" y="2545515"/>
            <a:ext cx="1766153" cy="38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924021-CDE1-EF40-9535-73F21EB9CD9D}"/>
              </a:ext>
            </a:extLst>
          </p:cNvPr>
          <p:cNvSpPr txBox="1">
            <a:spLocks/>
          </p:cNvSpPr>
          <p:nvPr/>
        </p:nvSpPr>
        <p:spPr>
          <a:xfrm>
            <a:off x="838200" y="275478"/>
            <a:ext cx="10515600" cy="925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/>
              <a:t>Output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files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2</a:t>
            </a:r>
            <a:endParaRPr lang="en-AU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6916AE-950F-DC40-9E89-2C080B51B34D}"/>
              </a:ext>
            </a:extLst>
          </p:cNvPr>
          <p:cNvSpPr txBox="1">
            <a:spLocks/>
          </p:cNvSpPr>
          <p:nvPr/>
        </p:nvSpPr>
        <p:spPr>
          <a:xfrm>
            <a:off x="748555" y="1631573"/>
            <a:ext cx="10605246" cy="4688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7F4C7D-44D3-9947-8944-E30B24B60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4" y="1382510"/>
            <a:ext cx="10605246" cy="17732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Summary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annotation</a:t>
            </a:r>
            <a:r>
              <a:rPr lang="zh-CN" altLang="en-US" sz="2400" dirty="0"/>
              <a:t> </a:t>
            </a:r>
            <a:r>
              <a:rPr lang="en-US" altLang="zh-CN" sz="2400" dirty="0"/>
              <a:t>results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file</a:t>
            </a:r>
            <a:r>
              <a:rPr lang="zh-CN" altLang="en-US" sz="2400" dirty="0"/>
              <a:t> </a:t>
            </a:r>
            <a:endParaRPr lang="en-AU" altLang="zh-CN" sz="2400" dirty="0"/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number/percentage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annotated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protein</a:t>
            </a:r>
            <a:r>
              <a:rPr lang="zh-CN" altLang="en-US" sz="2000" dirty="0"/>
              <a:t> </a:t>
            </a:r>
            <a:r>
              <a:rPr lang="en-US" altLang="zh-CN" sz="2000" dirty="0"/>
              <a:t>family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total</a:t>
            </a:r>
            <a:r>
              <a:rPr lang="zh-CN" altLang="en-US" sz="2000" dirty="0"/>
              <a:t> </a:t>
            </a:r>
            <a:r>
              <a:rPr lang="en-US" altLang="zh-CN" sz="2000" dirty="0"/>
              <a:t>depth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genes</a:t>
            </a:r>
            <a:r>
              <a:rPr lang="zh-CN" altLang="en-US" sz="2000" dirty="0"/>
              <a:t> </a:t>
            </a:r>
            <a:r>
              <a:rPr lang="en-US" altLang="zh-CN" sz="2000" dirty="0"/>
              <a:t>annotated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each</a:t>
            </a:r>
            <a:r>
              <a:rPr lang="zh-CN" altLang="en-US" sz="2000" dirty="0"/>
              <a:t> </a:t>
            </a:r>
            <a:r>
              <a:rPr lang="en-US" altLang="zh-CN" sz="2000" dirty="0"/>
              <a:t>protein</a:t>
            </a:r>
            <a:r>
              <a:rPr lang="zh-CN" altLang="en-US" sz="2000" dirty="0"/>
              <a:t> </a:t>
            </a:r>
            <a:r>
              <a:rPr lang="en-US" altLang="zh-CN" sz="2000" dirty="0"/>
              <a:t>family</a:t>
            </a:r>
          </a:p>
        </p:txBody>
      </p:sp>
      <p:pic>
        <p:nvPicPr>
          <p:cNvPr id="20" name="Picture 19" descr="A close up of a newspaper&#10;&#10;Description automatically generated">
            <a:extLst>
              <a:ext uri="{FF2B5EF4-FFF2-40B4-BE49-F238E27FC236}">
                <a16:creationId xmlns:a16="http://schemas.microsoft.com/office/drawing/2014/main" id="{74C33854-DC30-5046-BE74-B83FCA0A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53" y="2968331"/>
            <a:ext cx="4885874" cy="3171209"/>
          </a:xfrm>
          <a:prstGeom prst="rect">
            <a:avLst/>
          </a:prstGeom>
        </p:spPr>
      </p:pic>
      <p:pic>
        <p:nvPicPr>
          <p:cNvPr id="22" name="Picture 21" descr="A screenshot of text&#10;&#10;Description automatically generated">
            <a:extLst>
              <a:ext uri="{FF2B5EF4-FFF2-40B4-BE49-F238E27FC236}">
                <a16:creationId xmlns:a16="http://schemas.microsoft.com/office/drawing/2014/main" id="{38EBA33F-0777-AC42-A3DE-06768BD6B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41" y="2968331"/>
            <a:ext cx="4980717" cy="3171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1E68A0-280E-664D-9ED6-4D6B3076A1F3}"/>
              </a:ext>
            </a:extLst>
          </p:cNvPr>
          <p:cNvSpPr txBox="1"/>
          <p:nvPr/>
        </p:nvSpPr>
        <p:spPr>
          <a:xfrm>
            <a:off x="2854792" y="6352422"/>
            <a:ext cx="648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number/percentage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genes</a:t>
            </a:r>
            <a:r>
              <a:rPr lang="zh-CN" altLang="en-US" dirty="0"/>
              <a:t> </a:t>
            </a:r>
            <a:r>
              <a:rPr lang="en-US" altLang="zh-CN" dirty="0"/>
              <a:t>annotated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COG</a:t>
            </a:r>
            <a:r>
              <a:rPr lang="zh-CN" altLang="en-US" dirty="0"/>
              <a:t> </a:t>
            </a:r>
            <a:r>
              <a:rPr lang="en-US" altLang="zh-CN" dirty="0"/>
              <a:t>category</a:t>
            </a:r>
            <a:r>
              <a:rPr lang="zh-CN" alt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47185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2222</Words>
  <Application>Microsoft Macintosh PowerPoint</Application>
  <PresentationFormat>Widescreen</PresentationFormat>
  <Paragraphs>370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Bangla MN</vt:lpstr>
      <vt:lpstr>Calibri</vt:lpstr>
      <vt:lpstr>Calibri Light</vt:lpstr>
      <vt:lpstr>Office Theme</vt:lpstr>
      <vt:lpstr>Please log into katana and request an interactive job </vt:lpstr>
      <vt:lpstr>Functional  annotation in a stand-alone and batch manner on Katana  --- with BioSAK</vt:lpstr>
      <vt:lpstr>Databases</vt:lpstr>
      <vt:lpstr>COG</vt:lpstr>
      <vt:lpstr>PowerPoint Presentation</vt:lpstr>
      <vt:lpstr>PowerPoint Presentation</vt:lpstr>
      <vt:lpstr>How BioSAK works:</vt:lpstr>
      <vt:lpstr>Output files 1</vt:lpstr>
      <vt:lpstr>PowerPoint Presentation</vt:lpstr>
      <vt:lpstr>PowerPoint Presentation</vt:lpstr>
      <vt:lpstr>How to run</vt:lpstr>
      <vt:lpstr>Slides Backup</vt:lpstr>
      <vt:lpstr>PowerPoint Presentation</vt:lpstr>
      <vt:lpstr>PowerPoint Presentation</vt:lpstr>
      <vt:lpstr>PowerPoint Presentation</vt:lpstr>
      <vt:lpstr>PowerPoint Presentation</vt:lpstr>
      <vt:lpstr>Community-level comparison  --- abundance matters </vt:lpstr>
      <vt:lpstr>Other modules and  New features</vt:lpstr>
      <vt:lpstr>Comparison between BioSAK (Diamond), BioSAK (Blast+) and GhostKOALA for KEGG</vt:lpstr>
      <vt:lpstr>PowerPoint Presentation</vt:lpstr>
      <vt:lpstr>Comparison between BioSAK (Diamond), BlastKOALA and GhostKOALA</vt:lpstr>
      <vt:lpstr>Comparison between WebMGA, BioSAK (Blast+) and BioSAK (Diamond) for COG2014</vt:lpstr>
      <vt:lpstr>Comparison between BioSAK (Diamond), BioSAK (Blast+) and GhostKOALA for KEGG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COG, KEGG and CAZy annotation</dc:title>
  <dc:creator>Weizhi Song</dc:creator>
  <cp:lastModifiedBy>Weizhi SONG</cp:lastModifiedBy>
  <cp:revision>133</cp:revision>
  <dcterms:created xsi:type="dcterms:W3CDTF">2019-10-31T21:29:53Z</dcterms:created>
  <dcterms:modified xsi:type="dcterms:W3CDTF">2019-12-05T09:18:57Z</dcterms:modified>
</cp:coreProperties>
</file>