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5BE24-2CCF-4803-B9C1-1096DB3690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632E9-06F5-4C75-944C-854C9854C4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5BE24-2CCF-4803-B9C1-1096DB3690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632E9-06F5-4C75-944C-854C9854C4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5BE24-2CCF-4803-B9C1-1096DB3690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632E9-06F5-4C75-944C-854C9854C4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5BE24-2CCF-4803-B9C1-1096DB3690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632E9-06F5-4C75-944C-854C9854C4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5BE24-2CCF-4803-B9C1-1096DB3690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632E9-06F5-4C75-944C-854C9854C4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5BE24-2CCF-4803-B9C1-1096DB3690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632E9-06F5-4C75-944C-854C9854C4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5BE24-2CCF-4803-B9C1-1096DB3690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632E9-06F5-4C75-944C-854C9854C4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5BE24-2CCF-4803-B9C1-1096DB3690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632E9-06F5-4C75-944C-854C9854C4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5BE24-2CCF-4803-B9C1-1096DB3690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632E9-06F5-4C75-944C-854C9854C4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5BE24-2CCF-4803-B9C1-1096DB3690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E5632E9-06F5-4C75-944C-854C9854C4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5BE24-2CCF-4803-B9C1-1096DB3690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632E9-06F5-4C75-944C-854C9854C4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5BE24-2CCF-4803-B9C1-1096DB3690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632E9-06F5-4C75-944C-854C9854C4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5BE24-2CCF-4803-B9C1-1096DB3690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632E9-06F5-4C75-944C-854C9854C4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5BE24-2CCF-4803-B9C1-1096DB3690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632E9-06F5-4C75-944C-854C9854C4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5BE24-2CCF-4803-B9C1-1096DB3690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632E9-06F5-4C75-944C-854C9854C4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5BE24-2CCF-4803-B9C1-1096DB3690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632E9-06F5-4C75-944C-854C9854C4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5BE24-2CCF-4803-B9C1-1096DB3690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632E9-06F5-4C75-944C-854C9854C4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1D5BE24-2CCF-4803-B9C1-1096DB3690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E5632E9-06F5-4C75-944C-854C9854C49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2144" y="457200"/>
            <a:ext cx="6077712" cy="235915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微信小程序分享</a:t>
            </a:r>
            <a:br>
              <a:rPr lang="en-US" altLang="zh-CN" dirty="0" smtClean="0"/>
            </a:b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346960" y="6030119"/>
            <a:ext cx="9144000" cy="1655762"/>
          </a:xfrm>
        </p:spPr>
        <p:txBody>
          <a:bodyPr/>
          <a:lstStyle/>
          <a:p>
            <a:r>
              <a:rPr lang="zh-CN" altLang="en-US" dirty="0" smtClean="0"/>
              <a:t>分享团队</a:t>
            </a:r>
            <a:r>
              <a:rPr lang="en-US" altLang="zh-CN" dirty="0" smtClean="0"/>
              <a:t>:</a:t>
            </a:r>
            <a:r>
              <a:rPr lang="zh-CN" altLang="en-US" dirty="0" smtClean="0"/>
              <a:t>淘手游</a:t>
            </a:r>
            <a:r>
              <a:rPr lang="en-US" altLang="zh-CN" dirty="0" smtClean="0"/>
              <a:t>~</a:t>
            </a:r>
            <a:r>
              <a:rPr lang="zh-CN" altLang="en-US" dirty="0" smtClean="0"/>
              <a:t>前端</a:t>
            </a:r>
            <a:r>
              <a:rPr lang="en-US" altLang="zh-CN" dirty="0" smtClean="0"/>
              <a:t>Team       </a:t>
            </a:r>
            <a:endParaRPr lang="zh-CN" altLang="en-US" dirty="0"/>
          </a:p>
        </p:txBody>
      </p:sp>
      <p:pic>
        <p:nvPicPr>
          <p:cNvPr id="6" name="Picture 4" descr="图片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902" y="1188744"/>
            <a:ext cx="5976664" cy="4482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54864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小程序的相对优与劣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85832" y="6369451"/>
            <a:ext cx="365632" cy="67926"/>
          </a:xfrm>
        </p:spPr>
        <p:txBody>
          <a:bodyPr>
            <a:normAutofit fontScale="25000" lnSpcReduction="20000"/>
          </a:bodyPr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gray">
          <a:xfrm>
            <a:off x="2268254" y="2090058"/>
            <a:ext cx="3044410" cy="3657600"/>
          </a:xfrm>
          <a:prstGeom prst="rect">
            <a:avLst/>
          </a:prstGeom>
          <a:gradFill rotWithShape="1">
            <a:gsLst>
              <a:gs pos="0">
                <a:srgbClr val="475E00"/>
              </a:gs>
              <a:gs pos="50000">
                <a:srgbClr val="99CC00"/>
              </a:gs>
              <a:gs pos="100000">
                <a:srgbClr val="475E00"/>
              </a:gs>
            </a:gsLst>
            <a:lin ang="2700000" scaled="1"/>
          </a:gradFill>
          <a:ln w="9525">
            <a:solidFill>
              <a:srgbClr val="FFFFFF"/>
            </a:solidFill>
            <a:miter lim="800000"/>
          </a:ln>
        </p:spPr>
        <p:txBody>
          <a:bodyPr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相对优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  <a:p>
            <a:r>
              <a:rPr lang="en-US" altLang="zh-CN" b="1" dirty="0" smtClean="0"/>
              <a:t>1. </a:t>
            </a:r>
            <a:r>
              <a:rPr lang="zh-CN" altLang="en-US" b="1" dirty="0" smtClean="0"/>
              <a:t>依托于微信的大流量</a:t>
            </a:r>
            <a:endParaRPr lang="zh-CN" altLang="en-US" b="1" dirty="0" smtClean="0"/>
          </a:p>
          <a:p>
            <a:r>
              <a:rPr lang="en-US" altLang="zh-CN" b="1" dirty="0" smtClean="0"/>
              <a:t>2. </a:t>
            </a:r>
            <a:r>
              <a:rPr lang="zh-CN" altLang="en-US" b="1" dirty="0" smtClean="0"/>
              <a:t>相对较低的开发和运营推广成本</a:t>
            </a:r>
            <a:endParaRPr lang="en-US" altLang="zh-CN" b="1" dirty="0" smtClean="0"/>
          </a:p>
          <a:p>
            <a:r>
              <a:rPr lang="en-US" altLang="zh-CN" b="1" dirty="0" smtClean="0"/>
              <a:t>3. </a:t>
            </a:r>
            <a:r>
              <a:rPr lang="zh-CN" altLang="en-US" b="1" dirty="0" smtClean="0"/>
              <a:t>近乎于原生的性能体验</a:t>
            </a:r>
            <a:endParaRPr lang="en-US" altLang="zh-CN" b="1" dirty="0" smtClean="0"/>
          </a:p>
          <a:p>
            <a:endParaRPr lang="zh-CN" altLang="en-US" b="1" dirty="0" smtClean="0"/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6" name="Freeform 4"/>
          <p:cNvSpPr/>
          <p:nvPr/>
        </p:nvSpPr>
        <p:spPr bwMode="gray">
          <a:xfrm rot="10800000">
            <a:off x="4478094" y="1917255"/>
            <a:ext cx="1016000" cy="1155700"/>
          </a:xfrm>
          <a:custGeom>
            <a:avLst/>
            <a:gdLst>
              <a:gd name="T0" fmla="*/ 2147483647 w 1104"/>
              <a:gd name="T1" fmla="*/ 2147483647 h 1256"/>
              <a:gd name="T2" fmla="*/ 2147483647 w 1104"/>
              <a:gd name="T3" fmla="*/ 0 h 1256"/>
              <a:gd name="T4" fmla="*/ 0 w 1104"/>
              <a:gd name="T5" fmla="*/ 0 h 1256"/>
              <a:gd name="T6" fmla="*/ 0 w 1104"/>
              <a:gd name="T7" fmla="*/ 2147483647 h 1256"/>
              <a:gd name="T8" fmla="*/ 2147483647 w 1104"/>
              <a:gd name="T9" fmla="*/ 2147483647 h 1256"/>
              <a:gd name="T10" fmla="*/ 2147483647 w 1104"/>
              <a:gd name="T11" fmla="*/ 2147483647 h 1256"/>
              <a:gd name="T12" fmla="*/ 2147483647 w 1104"/>
              <a:gd name="T13" fmla="*/ 2147483647 h 125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04"/>
              <a:gd name="T22" fmla="*/ 0 h 1256"/>
              <a:gd name="T23" fmla="*/ 1104 w 1104"/>
              <a:gd name="T24" fmla="*/ 1256 h 125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04" h="1256">
                <a:moveTo>
                  <a:pt x="88" y="1160"/>
                </a:moveTo>
                <a:lnTo>
                  <a:pt x="88" y="0"/>
                </a:lnTo>
                <a:lnTo>
                  <a:pt x="0" y="0"/>
                </a:lnTo>
                <a:lnTo>
                  <a:pt x="0" y="1256"/>
                </a:lnTo>
                <a:lnTo>
                  <a:pt x="1104" y="1256"/>
                </a:lnTo>
                <a:lnTo>
                  <a:pt x="1104" y="1160"/>
                </a:lnTo>
                <a:lnTo>
                  <a:pt x="88" y="1160"/>
                </a:lnTo>
                <a:close/>
              </a:path>
            </a:pathLst>
          </a:custGeom>
          <a:solidFill>
            <a:srgbClr val="91BF63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Freeform 3"/>
          <p:cNvSpPr/>
          <p:nvPr/>
        </p:nvSpPr>
        <p:spPr bwMode="gray">
          <a:xfrm>
            <a:off x="2086824" y="4764761"/>
            <a:ext cx="1016000" cy="1155700"/>
          </a:xfrm>
          <a:custGeom>
            <a:avLst/>
            <a:gdLst>
              <a:gd name="T0" fmla="*/ 2147483647 w 1104"/>
              <a:gd name="T1" fmla="*/ 2147483647 h 1256"/>
              <a:gd name="T2" fmla="*/ 2147483647 w 1104"/>
              <a:gd name="T3" fmla="*/ 0 h 1256"/>
              <a:gd name="T4" fmla="*/ 0 w 1104"/>
              <a:gd name="T5" fmla="*/ 0 h 1256"/>
              <a:gd name="T6" fmla="*/ 0 w 1104"/>
              <a:gd name="T7" fmla="*/ 2147483647 h 1256"/>
              <a:gd name="T8" fmla="*/ 2147483647 w 1104"/>
              <a:gd name="T9" fmla="*/ 2147483647 h 1256"/>
              <a:gd name="T10" fmla="*/ 2147483647 w 1104"/>
              <a:gd name="T11" fmla="*/ 2147483647 h 1256"/>
              <a:gd name="T12" fmla="*/ 2147483647 w 1104"/>
              <a:gd name="T13" fmla="*/ 2147483647 h 125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04"/>
              <a:gd name="T22" fmla="*/ 0 h 1256"/>
              <a:gd name="T23" fmla="*/ 1104 w 1104"/>
              <a:gd name="T24" fmla="*/ 1256 h 125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04" h="1256">
                <a:moveTo>
                  <a:pt x="88" y="1160"/>
                </a:moveTo>
                <a:lnTo>
                  <a:pt x="88" y="0"/>
                </a:lnTo>
                <a:lnTo>
                  <a:pt x="0" y="0"/>
                </a:lnTo>
                <a:lnTo>
                  <a:pt x="0" y="1256"/>
                </a:lnTo>
                <a:lnTo>
                  <a:pt x="1104" y="1256"/>
                </a:lnTo>
                <a:lnTo>
                  <a:pt x="1104" y="1160"/>
                </a:lnTo>
                <a:lnTo>
                  <a:pt x="88" y="1160"/>
                </a:lnTo>
                <a:close/>
              </a:path>
            </a:pathLst>
          </a:custGeom>
          <a:solidFill>
            <a:srgbClr val="91BF63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gray">
          <a:xfrm>
            <a:off x="6979158" y="2090058"/>
            <a:ext cx="3200400" cy="3657600"/>
          </a:xfrm>
          <a:prstGeom prst="rect">
            <a:avLst/>
          </a:prstGeom>
          <a:gradFill rotWithShape="1">
            <a:gsLst>
              <a:gs pos="0">
                <a:srgbClr val="343A71"/>
              </a:gs>
              <a:gs pos="50000">
                <a:srgbClr val="717EF5"/>
              </a:gs>
              <a:gs pos="100000">
                <a:srgbClr val="343A71"/>
              </a:gs>
            </a:gsLst>
            <a:lin ang="2700000" scaled="1"/>
          </a:gradFill>
          <a:ln w="9525">
            <a:solidFill>
              <a:srgbClr val="FFFFFF"/>
            </a:solidFill>
            <a:miter lim="800000"/>
          </a:ln>
        </p:spPr>
        <p:txBody>
          <a:bodyPr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相对劣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b="1" kern="0" dirty="0">
              <a:solidFill>
                <a:srgbClr val="FFFFFF"/>
              </a:solidFill>
            </a:endParaRPr>
          </a:p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  <a:p>
            <a:r>
              <a:rPr lang="en-US" altLang="zh-CN" b="1" dirty="0"/>
              <a:t>1. </a:t>
            </a:r>
            <a:r>
              <a:rPr lang="zh-CN" altLang="en-US" b="1" dirty="0"/>
              <a:t>聊天与小程序之间的切换</a:t>
            </a:r>
            <a:endParaRPr lang="zh-CN" altLang="en-US" b="1" dirty="0"/>
          </a:p>
          <a:p>
            <a:pPr eaLnBrk="0" hangingPunct="0">
              <a:defRPr/>
            </a:pPr>
            <a:r>
              <a:rPr lang="en-US" altLang="zh-CN" sz="1600" b="1" dirty="0"/>
              <a:t>2. </a:t>
            </a:r>
            <a:r>
              <a:rPr lang="zh-CN" altLang="en-US" sz="1600" b="1" dirty="0"/>
              <a:t>缓存和离线使用</a:t>
            </a:r>
            <a:endParaRPr lang="zh-CN" altLang="en-US" sz="1600" b="1" dirty="0"/>
          </a:p>
          <a:p>
            <a:pPr eaLnBrk="0" hangingPunct="0">
              <a:defRPr/>
            </a:pPr>
            <a:r>
              <a:rPr lang="en-US" altLang="zh-CN" sz="1600" b="1" dirty="0" smtClean="0"/>
              <a:t>3. </a:t>
            </a:r>
            <a:r>
              <a:rPr lang="zh-CN" altLang="en-US" sz="1600" b="1" dirty="0"/>
              <a:t>使用小程序的潜在</a:t>
            </a:r>
            <a:r>
              <a:rPr lang="zh-CN" altLang="en-US" sz="1600" b="1" dirty="0" smtClean="0"/>
              <a:t>风险</a:t>
            </a:r>
            <a:r>
              <a:rPr lang="en-US" altLang="zh-CN" sz="1600" b="1" dirty="0" smtClean="0"/>
              <a:t>(</a:t>
            </a:r>
            <a:r>
              <a:rPr lang="zh-CN" altLang="en-US" sz="1600" b="1" dirty="0" smtClean="0"/>
              <a:t>厂商将用户信息透露给微信</a:t>
            </a:r>
            <a:r>
              <a:rPr lang="en-US" altLang="zh-CN" sz="1600" b="1" dirty="0" smtClean="0"/>
              <a:t>)</a:t>
            </a:r>
            <a:endParaRPr lang="zh-CN" altLang="en-US" sz="1600" b="1" dirty="0"/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9" name="Freeform 7"/>
          <p:cNvSpPr/>
          <p:nvPr/>
        </p:nvSpPr>
        <p:spPr bwMode="gray">
          <a:xfrm rot="10800000">
            <a:off x="9359710" y="1917256"/>
            <a:ext cx="1016000" cy="1155700"/>
          </a:xfrm>
          <a:custGeom>
            <a:avLst/>
            <a:gdLst>
              <a:gd name="T0" fmla="*/ 2147483647 w 1104"/>
              <a:gd name="T1" fmla="*/ 2147483647 h 1256"/>
              <a:gd name="T2" fmla="*/ 2147483647 w 1104"/>
              <a:gd name="T3" fmla="*/ 0 h 1256"/>
              <a:gd name="T4" fmla="*/ 0 w 1104"/>
              <a:gd name="T5" fmla="*/ 0 h 1256"/>
              <a:gd name="T6" fmla="*/ 0 w 1104"/>
              <a:gd name="T7" fmla="*/ 2147483647 h 1256"/>
              <a:gd name="T8" fmla="*/ 2147483647 w 1104"/>
              <a:gd name="T9" fmla="*/ 2147483647 h 1256"/>
              <a:gd name="T10" fmla="*/ 2147483647 w 1104"/>
              <a:gd name="T11" fmla="*/ 2147483647 h 1256"/>
              <a:gd name="T12" fmla="*/ 2147483647 w 1104"/>
              <a:gd name="T13" fmla="*/ 2147483647 h 125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04"/>
              <a:gd name="T22" fmla="*/ 0 h 1256"/>
              <a:gd name="T23" fmla="*/ 1104 w 1104"/>
              <a:gd name="T24" fmla="*/ 1256 h 125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04" h="1256">
                <a:moveTo>
                  <a:pt x="88" y="1160"/>
                </a:moveTo>
                <a:lnTo>
                  <a:pt x="88" y="0"/>
                </a:lnTo>
                <a:lnTo>
                  <a:pt x="0" y="0"/>
                </a:lnTo>
                <a:lnTo>
                  <a:pt x="0" y="1256"/>
                </a:lnTo>
                <a:lnTo>
                  <a:pt x="1104" y="1256"/>
                </a:lnTo>
                <a:lnTo>
                  <a:pt x="1104" y="1160"/>
                </a:lnTo>
                <a:lnTo>
                  <a:pt x="88" y="1160"/>
                </a:lnTo>
                <a:close/>
              </a:path>
            </a:pathLst>
          </a:custGeom>
          <a:solidFill>
            <a:srgbClr val="717EF5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Freeform 6"/>
          <p:cNvSpPr/>
          <p:nvPr/>
        </p:nvSpPr>
        <p:spPr bwMode="gray">
          <a:xfrm>
            <a:off x="6811656" y="4764761"/>
            <a:ext cx="1016000" cy="1155700"/>
          </a:xfrm>
          <a:custGeom>
            <a:avLst/>
            <a:gdLst>
              <a:gd name="T0" fmla="*/ 2147483647 w 1104"/>
              <a:gd name="T1" fmla="*/ 2147483647 h 1256"/>
              <a:gd name="T2" fmla="*/ 2147483647 w 1104"/>
              <a:gd name="T3" fmla="*/ 0 h 1256"/>
              <a:gd name="T4" fmla="*/ 0 w 1104"/>
              <a:gd name="T5" fmla="*/ 0 h 1256"/>
              <a:gd name="T6" fmla="*/ 0 w 1104"/>
              <a:gd name="T7" fmla="*/ 2147483647 h 1256"/>
              <a:gd name="T8" fmla="*/ 2147483647 w 1104"/>
              <a:gd name="T9" fmla="*/ 2147483647 h 1256"/>
              <a:gd name="T10" fmla="*/ 2147483647 w 1104"/>
              <a:gd name="T11" fmla="*/ 2147483647 h 1256"/>
              <a:gd name="T12" fmla="*/ 2147483647 w 1104"/>
              <a:gd name="T13" fmla="*/ 2147483647 h 125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04"/>
              <a:gd name="T22" fmla="*/ 0 h 1256"/>
              <a:gd name="T23" fmla="*/ 1104 w 1104"/>
              <a:gd name="T24" fmla="*/ 1256 h 125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04" h="1256">
                <a:moveTo>
                  <a:pt x="88" y="1160"/>
                </a:moveTo>
                <a:lnTo>
                  <a:pt x="88" y="0"/>
                </a:lnTo>
                <a:lnTo>
                  <a:pt x="0" y="0"/>
                </a:lnTo>
                <a:lnTo>
                  <a:pt x="0" y="1256"/>
                </a:lnTo>
                <a:lnTo>
                  <a:pt x="1104" y="1256"/>
                </a:lnTo>
                <a:lnTo>
                  <a:pt x="1104" y="1160"/>
                </a:lnTo>
                <a:lnTo>
                  <a:pt x="88" y="1160"/>
                </a:lnTo>
                <a:close/>
              </a:path>
            </a:pathLst>
          </a:custGeom>
          <a:solidFill>
            <a:srgbClr val="717EF5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内容占位符 2"/>
          <p:cNvSpPr txBox="1"/>
          <p:nvPr/>
        </p:nvSpPr>
        <p:spPr>
          <a:xfrm rot="19949047" flipH="1">
            <a:off x="9961282" y="5780578"/>
            <a:ext cx="2107865" cy="390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淘手游前端小分队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zh-CN" altLang="en-US" dirty="0" smtClean="0"/>
              <a:t>写在最后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 noGrp="1"/>
          </p:cNvSpPr>
          <p:nvPr>
            <p:ph idx="1"/>
          </p:nvPr>
        </p:nvSpPr>
        <p:spPr>
          <a:xfrm>
            <a:off x="1484309" y="115823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以上</a:t>
            </a:r>
            <a:r>
              <a:rPr lang="zh-CN" altLang="en-US" dirty="0" smtClean="0"/>
              <a:t>就是对</a:t>
            </a:r>
            <a:r>
              <a:rPr lang="zh-CN" altLang="en-US" dirty="0"/>
              <a:t>微</a:t>
            </a:r>
            <a:r>
              <a:rPr lang="zh-CN" altLang="en-US" dirty="0" smtClean="0"/>
              <a:t>信小程序初步</a:t>
            </a:r>
            <a:r>
              <a:rPr lang="zh-CN" altLang="en-US" dirty="0"/>
              <a:t>的想法和见解</a:t>
            </a:r>
            <a:r>
              <a:rPr lang="zh-CN" altLang="en-US" dirty="0" smtClean="0"/>
              <a:t>了</a:t>
            </a:r>
            <a:r>
              <a:rPr lang="en-US" altLang="zh-CN" dirty="0" smtClean="0"/>
              <a:t>,</a:t>
            </a:r>
            <a:r>
              <a:rPr lang="zh-CN" altLang="en-US" dirty="0" smtClean="0"/>
              <a:t>介于目前小程序仍出于发展起步阶段</a:t>
            </a:r>
            <a:r>
              <a:rPr lang="en-US" altLang="zh-CN" dirty="0" smtClean="0"/>
              <a:t>,</a:t>
            </a:r>
            <a:r>
              <a:rPr lang="zh-CN" altLang="en-US" dirty="0" smtClean="0"/>
              <a:t>也只能进行一部分的分享</a:t>
            </a:r>
            <a:r>
              <a:rPr lang="en-US" altLang="zh-CN" dirty="0" smtClean="0"/>
              <a:t>,</a:t>
            </a:r>
            <a:r>
              <a:rPr lang="zh-CN" altLang="en-US" dirty="0" smtClean="0"/>
              <a:t>我们</a:t>
            </a:r>
            <a:r>
              <a:rPr lang="en-US" altLang="zh-CN" dirty="0" smtClean="0"/>
              <a:t>Team</a:t>
            </a:r>
            <a:r>
              <a:rPr lang="zh-CN" altLang="en-US" dirty="0" smtClean="0"/>
              <a:t>会持续关注微信小程序的下一步发展</a:t>
            </a:r>
            <a:r>
              <a:rPr lang="en-US" altLang="zh-CN" dirty="0" smtClean="0"/>
              <a:t>,</a:t>
            </a:r>
            <a:r>
              <a:rPr lang="zh-CN" altLang="en-US" dirty="0" smtClean="0"/>
              <a:t>让我们拭目以待吧</a:t>
            </a:r>
            <a:r>
              <a:rPr lang="en-US" altLang="zh-CN" dirty="0" smtClean="0"/>
              <a:t>~~~</a:t>
            </a:r>
            <a:endParaRPr lang="zh-CN" altLang="en-US" dirty="0"/>
          </a:p>
        </p:txBody>
      </p:sp>
      <p:pic>
        <p:nvPicPr>
          <p:cNvPr id="5" name="그림 17" descr="과녁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576" y="3369677"/>
            <a:ext cx="2506544" cy="3120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19" descr="다트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5520" y="4305089"/>
            <a:ext cx="2928938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内容占位符 2"/>
          <p:cNvSpPr txBox="1"/>
          <p:nvPr/>
        </p:nvSpPr>
        <p:spPr>
          <a:xfrm rot="19949047" flipH="1">
            <a:off x="9961282" y="5780578"/>
            <a:ext cx="2107865" cy="390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淘手游前端小分队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9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024 2.42368E-6 L -0.25 2.42368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7331"/>
          </a:xfrm>
        </p:spPr>
        <p:txBody>
          <a:bodyPr/>
          <a:lstStyle/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何为微信小程序</a:t>
            </a:r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?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4" name="Picture 44" descr="问号2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74" t="11230" r="5713" b="15674"/>
          <a:stretch>
            <a:fillRect/>
          </a:stretch>
        </p:blipFill>
        <p:spPr bwMode="auto">
          <a:xfrm>
            <a:off x="1622412" y="2346960"/>
            <a:ext cx="3360002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任意多边形 5"/>
          <p:cNvSpPr/>
          <p:nvPr/>
        </p:nvSpPr>
        <p:spPr bwMode="auto">
          <a:xfrm>
            <a:off x="6706280" y="1738010"/>
            <a:ext cx="620307" cy="898686"/>
          </a:xfrm>
          <a:custGeom>
            <a:avLst/>
            <a:gdLst>
              <a:gd name="connsiteX0" fmla="*/ 0 w 1484312"/>
              <a:gd name="connsiteY0" fmla="*/ 0 h 1039018"/>
              <a:gd name="connsiteX1" fmla="*/ 964803 w 1484312"/>
              <a:gd name="connsiteY1" fmla="*/ 0 h 1039018"/>
              <a:gd name="connsiteX2" fmla="*/ 1484312 w 1484312"/>
              <a:gd name="connsiteY2" fmla="*/ 519509 h 1039018"/>
              <a:gd name="connsiteX3" fmla="*/ 964803 w 1484312"/>
              <a:gd name="connsiteY3" fmla="*/ 1039018 h 1039018"/>
              <a:gd name="connsiteX4" fmla="*/ 0 w 1484312"/>
              <a:gd name="connsiteY4" fmla="*/ 1039018 h 1039018"/>
              <a:gd name="connsiteX5" fmla="*/ 519509 w 1484312"/>
              <a:gd name="connsiteY5" fmla="*/ 519509 h 1039018"/>
              <a:gd name="connsiteX6" fmla="*/ 0 w 1484312"/>
              <a:gd name="connsiteY6" fmla="*/ 0 h 10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4312" h="1039018">
                <a:moveTo>
                  <a:pt x="1484312" y="0"/>
                </a:moveTo>
                <a:lnTo>
                  <a:pt x="1484312" y="675362"/>
                </a:lnTo>
                <a:lnTo>
                  <a:pt x="742156" y="1039018"/>
                </a:lnTo>
                <a:lnTo>
                  <a:pt x="0" y="675362"/>
                </a:lnTo>
                <a:lnTo>
                  <a:pt x="0" y="0"/>
                </a:lnTo>
                <a:lnTo>
                  <a:pt x="742156" y="363656"/>
                </a:lnTo>
                <a:lnTo>
                  <a:pt x="1484312" y="0"/>
                </a:lnTo>
                <a:close/>
              </a:path>
            </a:pathLst>
          </a:custGeom>
          <a:gradFill rotWithShape="1">
            <a:gsLst>
              <a:gs pos="98000">
                <a:srgbClr val="6DAA2D">
                  <a:lumMod val="60000"/>
                  <a:lumOff val="40000"/>
                </a:srgbClr>
              </a:gs>
              <a:gs pos="100000">
                <a:srgbClr val="6DAA2D">
                  <a:lumMod val="40000"/>
                  <a:lumOff val="60000"/>
                </a:srgbClr>
              </a:gs>
              <a:gs pos="51657">
                <a:srgbClr val="6DAA2D"/>
              </a:gs>
              <a:gs pos="50000">
                <a:srgbClr val="6DAA2D">
                  <a:alpha val="70000"/>
                </a:srgbClr>
              </a:gs>
              <a:gs pos="8000">
                <a:srgbClr val="6DAA2D">
                  <a:lumMod val="60000"/>
                  <a:lumOff val="40000"/>
                </a:srgbClr>
              </a:gs>
            </a:gsLst>
            <a:lin ang="5400000" scaled="1"/>
          </a:gradFill>
          <a:ln w="9525">
            <a:noFill/>
            <a:round/>
          </a:ln>
        </p:spPr>
        <p:txBody>
          <a:bodyPr tIns="180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kern="0" dirty="0">
                <a:solidFill>
                  <a:srgbClr val="FFFFFF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1</a:t>
            </a:r>
            <a:endParaRPr lang="zh-CN" altLang="en-US" sz="2800" b="0" kern="0" dirty="0">
              <a:solidFill>
                <a:srgbClr val="FFFFFF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8" name="任意多边形 75"/>
          <p:cNvSpPr>
            <a:spLocks noChangeArrowheads="1"/>
          </p:cNvSpPr>
          <p:nvPr/>
        </p:nvSpPr>
        <p:spPr bwMode="auto">
          <a:xfrm>
            <a:off x="7326587" y="1738010"/>
            <a:ext cx="3812058" cy="608950"/>
          </a:xfrm>
          <a:custGeom>
            <a:avLst/>
            <a:gdLst>
              <a:gd name="T0" fmla="*/ 695090569 w 590103"/>
              <a:gd name="T1" fmla="*/ 0 h 5460503"/>
              <a:gd name="T2" fmla="*/ 2147483647 w 590103"/>
              <a:gd name="T3" fmla="*/ 0 h 5460503"/>
              <a:gd name="T4" fmla="*/ 2147483647 w 590103"/>
              <a:gd name="T5" fmla="*/ 11 h 5460503"/>
              <a:gd name="T6" fmla="*/ 2147483647 w 590103"/>
              <a:gd name="T7" fmla="*/ 629 h 5460503"/>
              <a:gd name="T8" fmla="*/ 2147483647 w 590103"/>
              <a:gd name="T9" fmla="*/ 629 h 5460503"/>
              <a:gd name="T10" fmla="*/ 0 w 590103"/>
              <a:gd name="T11" fmla="*/ 629 h 5460503"/>
              <a:gd name="T12" fmla="*/ 0 w 590103"/>
              <a:gd name="T13" fmla="*/ 629 h 5460503"/>
              <a:gd name="T14" fmla="*/ 0 w 590103"/>
              <a:gd name="T15" fmla="*/ 11 h 5460503"/>
              <a:gd name="T16" fmla="*/ 695090569 w 590103"/>
              <a:gd name="T17" fmla="*/ 0 h 546050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90103"/>
              <a:gd name="T28" fmla="*/ 0 h 5460503"/>
              <a:gd name="T29" fmla="*/ 590103 w 590103"/>
              <a:gd name="T30" fmla="*/ 5460503 h 546050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90103" h="5460503">
                <a:moveTo>
                  <a:pt x="590103" y="910101"/>
                </a:moveTo>
                <a:lnTo>
                  <a:pt x="590103" y="4550402"/>
                </a:lnTo>
                <a:cubicBezTo>
                  <a:pt x="590103" y="5053032"/>
                  <a:pt x="585344" y="5460498"/>
                  <a:pt x="579474" y="5460498"/>
                </a:cubicBezTo>
                <a:lnTo>
                  <a:pt x="0" y="5460498"/>
                </a:lnTo>
                <a:lnTo>
                  <a:pt x="0" y="5"/>
                </a:lnTo>
                <a:lnTo>
                  <a:pt x="579474" y="5"/>
                </a:lnTo>
                <a:cubicBezTo>
                  <a:pt x="585344" y="5"/>
                  <a:pt x="590103" y="407471"/>
                  <a:pt x="590103" y="910101"/>
                </a:cubicBezTo>
                <a:close/>
              </a:path>
            </a:pathLst>
          </a:custGeom>
          <a:gradFill rotWithShape="1">
            <a:gsLst>
              <a:gs pos="0">
                <a:srgbClr val="F8F8F8"/>
              </a:gs>
              <a:gs pos="8000">
                <a:srgbClr val="F8F8F8"/>
              </a:gs>
              <a:gs pos="50000">
                <a:srgbClr val="ECECEC"/>
              </a:gs>
              <a:gs pos="51657">
                <a:srgbClr val="E8E8E8"/>
              </a:gs>
              <a:gs pos="98000">
                <a:srgbClr val="F9F9F9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5F5F5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 smtClean="0">
                <a:solidFill>
                  <a:srgbClr val="5F5F5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微信小程序是干什么的</a:t>
            </a:r>
            <a:r>
              <a:rPr lang="en-US" altLang="zh-CN" dirty="0" smtClean="0">
                <a:solidFill>
                  <a:srgbClr val="5F5F5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?</a:t>
            </a:r>
            <a:endParaRPr lang="zh-CN" altLang="en-US" dirty="0">
              <a:solidFill>
                <a:srgbClr val="5F5F5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任意多边形 8"/>
          <p:cNvSpPr/>
          <p:nvPr/>
        </p:nvSpPr>
        <p:spPr bwMode="auto">
          <a:xfrm>
            <a:off x="6706278" y="3313168"/>
            <a:ext cx="620307" cy="898686"/>
          </a:xfrm>
          <a:custGeom>
            <a:avLst/>
            <a:gdLst>
              <a:gd name="connsiteX0" fmla="*/ 0 w 1484312"/>
              <a:gd name="connsiteY0" fmla="*/ 0 h 1039018"/>
              <a:gd name="connsiteX1" fmla="*/ 964803 w 1484312"/>
              <a:gd name="connsiteY1" fmla="*/ 0 h 1039018"/>
              <a:gd name="connsiteX2" fmla="*/ 1484312 w 1484312"/>
              <a:gd name="connsiteY2" fmla="*/ 519509 h 1039018"/>
              <a:gd name="connsiteX3" fmla="*/ 964803 w 1484312"/>
              <a:gd name="connsiteY3" fmla="*/ 1039018 h 1039018"/>
              <a:gd name="connsiteX4" fmla="*/ 0 w 1484312"/>
              <a:gd name="connsiteY4" fmla="*/ 1039018 h 1039018"/>
              <a:gd name="connsiteX5" fmla="*/ 519509 w 1484312"/>
              <a:gd name="connsiteY5" fmla="*/ 519509 h 1039018"/>
              <a:gd name="connsiteX6" fmla="*/ 0 w 1484312"/>
              <a:gd name="connsiteY6" fmla="*/ 0 h 10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4312" h="1039018">
                <a:moveTo>
                  <a:pt x="1484312" y="0"/>
                </a:moveTo>
                <a:lnTo>
                  <a:pt x="1484312" y="675362"/>
                </a:lnTo>
                <a:lnTo>
                  <a:pt x="742156" y="1039018"/>
                </a:lnTo>
                <a:lnTo>
                  <a:pt x="0" y="675362"/>
                </a:lnTo>
                <a:lnTo>
                  <a:pt x="0" y="0"/>
                </a:lnTo>
                <a:lnTo>
                  <a:pt x="742156" y="363656"/>
                </a:lnTo>
                <a:lnTo>
                  <a:pt x="1484312" y="0"/>
                </a:lnTo>
                <a:close/>
              </a:path>
            </a:pathLst>
          </a:custGeom>
          <a:gradFill rotWithShape="1">
            <a:gsLst>
              <a:gs pos="98000">
                <a:srgbClr val="6DAA2D">
                  <a:lumMod val="60000"/>
                  <a:lumOff val="40000"/>
                </a:srgbClr>
              </a:gs>
              <a:gs pos="100000">
                <a:srgbClr val="6DAA2D">
                  <a:lumMod val="40000"/>
                  <a:lumOff val="60000"/>
                </a:srgbClr>
              </a:gs>
              <a:gs pos="51657">
                <a:srgbClr val="6DAA2D"/>
              </a:gs>
              <a:gs pos="50000">
                <a:srgbClr val="6DAA2D">
                  <a:alpha val="70000"/>
                </a:srgbClr>
              </a:gs>
              <a:gs pos="8000">
                <a:srgbClr val="6DAA2D">
                  <a:lumMod val="60000"/>
                  <a:lumOff val="40000"/>
                </a:srgbClr>
              </a:gs>
            </a:gsLst>
            <a:lin ang="5400000" scaled="1"/>
          </a:gradFill>
          <a:ln w="9525">
            <a:noFill/>
            <a:round/>
          </a:ln>
        </p:spPr>
        <p:txBody>
          <a:bodyPr tIns="180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kern="0" dirty="0">
                <a:solidFill>
                  <a:srgbClr val="FFFFFF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3</a:t>
            </a:r>
            <a:endParaRPr lang="zh-CN" altLang="en-US" sz="2800" b="0" kern="0" dirty="0">
              <a:solidFill>
                <a:srgbClr val="FFFFFF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0" name="任意多边形 75"/>
          <p:cNvSpPr>
            <a:spLocks noChangeArrowheads="1"/>
          </p:cNvSpPr>
          <p:nvPr/>
        </p:nvSpPr>
        <p:spPr bwMode="auto">
          <a:xfrm>
            <a:off x="7326584" y="3309901"/>
            <a:ext cx="3812058" cy="608950"/>
          </a:xfrm>
          <a:custGeom>
            <a:avLst/>
            <a:gdLst>
              <a:gd name="T0" fmla="*/ 695090569 w 590103"/>
              <a:gd name="T1" fmla="*/ 0 h 5460503"/>
              <a:gd name="T2" fmla="*/ 2147483647 w 590103"/>
              <a:gd name="T3" fmla="*/ 0 h 5460503"/>
              <a:gd name="T4" fmla="*/ 2147483647 w 590103"/>
              <a:gd name="T5" fmla="*/ 11 h 5460503"/>
              <a:gd name="T6" fmla="*/ 2147483647 w 590103"/>
              <a:gd name="T7" fmla="*/ 629 h 5460503"/>
              <a:gd name="T8" fmla="*/ 2147483647 w 590103"/>
              <a:gd name="T9" fmla="*/ 629 h 5460503"/>
              <a:gd name="T10" fmla="*/ 0 w 590103"/>
              <a:gd name="T11" fmla="*/ 629 h 5460503"/>
              <a:gd name="T12" fmla="*/ 0 w 590103"/>
              <a:gd name="T13" fmla="*/ 629 h 5460503"/>
              <a:gd name="T14" fmla="*/ 0 w 590103"/>
              <a:gd name="T15" fmla="*/ 11 h 5460503"/>
              <a:gd name="T16" fmla="*/ 695090569 w 590103"/>
              <a:gd name="T17" fmla="*/ 0 h 546050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90103"/>
              <a:gd name="T28" fmla="*/ 0 h 5460503"/>
              <a:gd name="T29" fmla="*/ 590103 w 590103"/>
              <a:gd name="T30" fmla="*/ 5460503 h 546050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90103" h="5460503">
                <a:moveTo>
                  <a:pt x="590103" y="910101"/>
                </a:moveTo>
                <a:lnTo>
                  <a:pt x="590103" y="4550402"/>
                </a:lnTo>
                <a:cubicBezTo>
                  <a:pt x="590103" y="5053032"/>
                  <a:pt x="585344" y="5460498"/>
                  <a:pt x="579474" y="5460498"/>
                </a:cubicBezTo>
                <a:lnTo>
                  <a:pt x="0" y="5460498"/>
                </a:lnTo>
                <a:lnTo>
                  <a:pt x="0" y="5"/>
                </a:lnTo>
                <a:lnTo>
                  <a:pt x="579474" y="5"/>
                </a:lnTo>
                <a:cubicBezTo>
                  <a:pt x="585344" y="5"/>
                  <a:pt x="590103" y="407471"/>
                  <a:pt x="590103" y="910101"/>
                </a:cubicBezTo>
                <a:close/>
              </a:path>
            </a:pathLst>
          </a:custGeom>
          <a:gradFill rotWithShape="1">
            <a:gsLst>
              <a:gs pos="0">
                <a:srgbClr val="F8F8F8"/>
              </a:gs>
              <a:gs pos="8000">
                <a:srgbClr val="F8F8F8"/>
              </a:gs>
              <a:gs pos="50000">
                <a:srgbClr val="ECECEC"/>
              </a:gs>
              <a:gs pos="51657">
                <a:srgbClr val="E8E8E8"/>
              </a:gs>
              <a:gs pos="98000">
                <a:srgbClr val="F9F9F9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5F5F5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 smtClean="0">
                <a:solidFill>
                  <a:srgbClr val="5F5F5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微信小程序有什么特点</a:t>
            </a:r>
            <a:r>
              <a:rPr lang="en-US" altLang="zh-CN" dirty="0" smtClean="0">
                <a:solidFill>
                  <a:srgbClr val="5F5F5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?</a:t>
            </a:r>
            <a:endParaRPr lang="zh-CN" altLang="en-US" dirty="0">
              <a:solidFill>
                <a:srgbClr val="5F5F5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任意多边形 10"/>
          <p:cNvSpPr/>
          <p:nvPr/>
        </p:nvSpPr>
        <p:spPr bwMode="auto">
          <a:xfrm>
            <a:off x="6706279" y="4108297"/>
            <a:ext cx="620307" cy="898686"/>
          </a:xfrm>
          <a:custGeom>
            <a:avLst/>
            <a:gdLst>
              <a:gd name="connsiteX0" fmla="*/ 0 w 1484312"/>
              <a:gd name="connsiteY0" fmla="*/ 0 h 1039018"/>
              <a:gd name="connsiteX1" fmla="*/ 964803 w 1484312"/>
              <a:gd name="connsiteY1" fmla="*/ 0 h 1039018"/>
              <a:gd name="connsiteX2" fmla="*/ 1484312 w 1484312"/>
              <a:gd name="connsiteY2" fmla="*/ 519509 h 1039018"/>
              <a:gd name="connsiteX3" fmla="*/ 964803 w 1484312"/>
              <a:gd name="connsiteY3" fmla="*/ 1039018 h 1039018"/>
              <a:gd name="connsiteX4" fmla="*/ 0 w 1484312"/>
              <a:gd name="connsiteY4" fmla="*/ 1039018 h 1039018"/>
              <a:gd name="connsiteX5" fmla="*/ 519509 w 1484312"/>
              <a:gd name="connsiteY5" fmla="*/ 519509 h 1039018"/>
              <a:gd name="connsiteX6" fmla="*/ 0 w 1484312"/>
              <a:gd name="connsiteY6" fmla="*/ 0 h 10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4312" h="1039018">
                <a:moveTo>
                  <a:pt x="1484312" y="0"/>
                </a:moveTo>
                <a:lnTo>
                  <a:pt x="1484312" y="675362"/>
                </a:lnTo>
                <a:lnTo>
                  <a:pt x="742156" y="1039018"/>
                </a:lnTo>
                <a:lnTo>
                  <a:pt x="0" y="675362"/>
                </a:lnTo>
                <a:lnTo>
                  <a:pt x="0" y="0"/>
                </a:lnTo>
                <a:lnTo>
                  <a:pt x="742156" y="363656"/>
                </a:lnTo>
                <a:lnTo>
                  <a:pt x="1484312" y="0"/>
                </a:lnTo>
                <a:close/>
              </a:path>
            </a:pathLst>
          </a:custGeom>
          <a:gradFill rotWithShape="1">
            <a:gsLst>
              <a:gs pos="98000">
                <a:srgbClr val="6DAA2D">
                  <a:lumMod val="60000"/>
                  <a:lumOff val="40000"/>
                </a:srgbClr>
              </a:gs>
              <a:gs pos="100000">
                <a:srgbClr val="6DAA2D">
                  <a:lumMod val="40000"/>
                  <a:lumOff val="60000"/>
                </a:srgbClr>
              </a:gs>
              <a:gs pos="51657">
                <a:srgbClr val="6DAA2D"/>
              </a:gs>
              <a:gs pos="50000">
                <a:srgbClr val="6DAA2D">
                  <a:alpha val="70000"/>
                </a:srgbClr>
              </a:gs>
              <a:gs pos="8000">
                <a:srgbClr val="6DAA2D">
                  <a:lumMod val="60000"/>
                  <a:lumOff val="40000"/>
                </a:srgbClr>
              </a:gs>
            </a:gsLst>
            <a:lin ang="5400000" scaled="1"/>
          </a:gradFill>
          <a:ln w="9525">
            <a:noFill/>
            <a:round/>
          </a:ln>
        </p:spPr>
        <p:txBody>
          <a:bodyPr tIns="180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kern="0" dirty="0">
                <a:solidFill>
                  <a:srgbClr val="FFFFFF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4</a:t>
            </a:r>
            <a:endParaRPr lang="zh-CN" altLang="en-US" sz="2800" b="0" kern="0" dirty="0">
              <a:solidFill>
                <a:srgbClr val="FFFFFF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2" name="任意多边形 75"/>
          <p:cNvSpPr>
            <a:spLocks noChangeArrowheads="1"/>
          </p:cNvSpPr>
          <p:nvPr/>
        </p:nvSpPr>
        <p:spPr bwMode="auto">
          <a:xfrm>
            <a:off x="7326586" y="4123361"/>
            <a:ext cx="3812058" cy="608950"/>
          </a:xfrm>
          <a:custGeom>
            <a:avLst/>
            <a:gdLst>
              <a:gd name="T0" fmla="*/ 695090569 w 590103"/>
              <a:gd name="T1" fmla="*/ 0 h 5460503"/>
              <a:gd name="T2" fmla="*/ 2147483647 w 590103"/>
              <a:gd name="T3" fmla="*/ 0 h 5460503"/>
              <a:gd name="T4" fmla="*/ 2147483647 w 590103"/>
              <a:gd name="T5" fmla="*/ 11 h 5460503"/>
              <a:gd name="T6" fmla="*/ 2147483647 w 590103"/>
              <a:gd name="T7" fmla="*/ 629 h 5460503"/>
              <a:gd name="T8" fmla="*/ 2147483647 w 590103"/>
              <a:gd name="T9" fmla="*/ 629 h 5460503"/>
              <a:gd name="T10" fmla="*/ 0 w 590103"/>
              <a:gd name="T11" fmla="*/ 629 h 5460503"/>
              <a:gd name="T12" fmla="*/ 0 w 590103"/>
              <a:gd name="T13" fmla="*/ 629 h 5460503"/>
              <a:gd name="T14" fmla="*/ 0 w 590103"/>
              <a:gd name="T15" fmla="*/ 11 h 5460503"/>
              <a:gd name="T16" fmla="*/ 695090569 w 590103"/>
              <a:gd name="T17" fmla="*/ 0 h 546050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90103"/>
              <a:gd name="T28" fmla="*/ 0 h 5460503"/>
              <a:gd name="T29" fmla="*/ 590103 w 590103"/>
              <a:gd name="T30" fmla="*/ 5460503 h 546050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90103" h="5460503">
                <a:moveTo>
                  <a:pt x="590103" y="910101"/>
                </a:moveTo>
                <a:lnTo>
                  <a:pt x="590103" y="4550402"/>
                </a:lnTo>
                <a:cubicBezTo>
                  <a:pt x="590103" y="5053032"/>
                  <a:pt x="585344" y="5460498"/>
                  <a:pt x="579474" y="5460498"/>
                </a:cubicBezTo>
                <a:lnTo>
                  <a:pt x="0" y="5460498"/>
                </a:lnTo>
                <a:lnTo>
                  <a:pt x="0" y="5"/>
                </a:lnTo>
                <a:lnTo>
                  <a:pt x="579474" y="5"/>
                </a:lnTo>
                <a:cubicBezTo>
                  <a:pt x="585344" y="5"/>
                  <a:pt x="590103" y="407471"/>
                  <a:pt x="590103" y="910101"/>
                </a:cubicBezTo>
                <a:close/>
              </a:path>
            </a:pathLst>
          </a:custGeom>
          <a:gradFill rotWithShape="1">
            <a:gsLst>
              <a:gs pos="0">
                <a:srgbClr val="F8F8F8"/>
              </a:gs>
              <a:gs pos="8000">
                <a:srgbClr val="F8F8F8"/>
              </a:gs>
              <a:gs pos="50000">
                <a:srgbClr val="ECECEC"/>
              </a:gs>
              <a:gs pos="51657">
                <a:srgbClr val="E8E8E8"/>
              </a:gs>
              <a:gs pos="98000">
                <a:srgbClr val="F9F9F9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5F5F5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 smtClean="0">
                <a:solidFill>
                  <a:srgbClr val="5F5F5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有什么团队是使用微信小程序</a:t>
            </a:r>
            <a:r>
              <a:rPr lang="en-US" altLang="zh-CN" dirty="0" smtClean="0">
                <a:solidFill>
                  <a:srgbClr val="5F5F5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?</a:t>
            </a:r>
            <a:endParaRPr lang="zh-CN" altLang="en-US" dirty="0">
              <a:solidFill>
                <a:srgbClr val="5F5F5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任意多边形 12"/>
          <p:cNvSpPr/>
          <p:nvPr/>
        </p:nvSpPr>
        <p:spPr bwMode="auto">
          <a:xfrm>
            <a:off x="6706277" y="4927950"/>
            <a:ext cx="620307" cy="898686"/>
          </a:xfrm>
          <a:custGeom>
            <a:avLst/>
            <a:gdLst>
              <a:gd name="connsiteX0" fmla="*/ 0 w 1484312"/>
              <a:gd name="connsiteY0" fmla="*/ 0 h 1039018"/>
              <a:gd name="connsiteX1" fmla="*/ 964803 w 1484312"/>
              <a:gd name="connsiteY1" fmla="*/ 0 h 1039018"/>
              <a:gd name="connsiteX2" fmla="*/ 1484312 w 1484312"/>
              <a:gd name="connsiteY2" fmla="*/ 519509 h 1039018"/>
              <a:gd name="connsiteX3" fmla="*/ 964803 w 1484312"/>
              <a:gd name="connsiteY3" fmla="*/ 1039018 h 1039018"/>
              <a:gd name="connsiteX4" fmla="*/ 0 w 1484312"/>
              <a:gd name="connsiteY4" fmla="*/ 1039018 h 1039018"/>
              <a:gd name="connsiteX5" fmla="*/ 519509 w 1484312"/>
              <a:gd name="connsiteY5" fmla="*/ 519509 h 1039018"/>
              <a:gd name="connsiteX6" fmla="*/ 0 w 1484312"/>
              <a:gd name="connsiteY6" fmla="*/ 0 h 10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4312" h="1039018">
                <a:moveTo>
                  <a:pt x="1484312" y="0"/>
                </a:moveTo>
                <a:lnTo>
                  <a:pt x="1484312" y="675362"/>
                </a:lnTo>
                <a:lnTo>
                  <a:pt x="742156" y="1039018"/>
                </a:lnTo>
                <a:lnTo>
                  <a:pt x="0" y="675362"/>
                </a:lnTo>
                <a:lnTo>
                  <a:pt x="0" y="0"/>
                </a:lnTo>
                <a:lnTo>
                  <a:pt x="742156" y="363656"/>
                </a:lnTo>
                <a:lnTo>
                  <a:pt x="1484312" y="0"/>
                </a:lnTo>
                <a:close/>
              </a:path>
            </a:pathLst>
          </a:custGeom>
          <a:gradFill rotWithShape="1">
            <a:gsLst>
              <a:gs pos="98000">
                <a:srgbClr val="6DAA2D">
                  <a:lumMod val="60000"/>
                  <a:lumOff val="40000"/>
                </a:srgbClr>
              </a:gs>
              <a:gs pos="100000">
                <a:srgbClr val="6DAA2D">
                  <a:lumMod val="40000"/>
                  <a:lumOff val="60000"/>
                </a:srgbClr>
              </a:gs>
              <a:gs pos="51657">
                <a:srgbClr val="6DAA2D"/>
              </a:gs>
              <a:gs pos="50000">
                <a:srgbClr val="6DAA2D">
                  <a:alpha val="70000"/>
                </a:srgbClr>
              </a:gs>
              <a:gs pos="8000">
                <a:srgbClr val="6DAA2D">
                  <a:lumMod val="60000"/>
                  <a:lumOff val="40000"/>
                </a:srgbClr>
              </a:gs>
            </a:gsLst>
            <a:lin ang="5400000" scaled="1"/>
          </a:gradFill>
          <a:ln w="9525">
            <a:noFill/>
            <a:round/>
          </a:ln>
        </p:spPr>
        <p:txBody>
          <a:bodyPr tIns="180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kern="0" dirty="0">
                <a:solidFill>
                  <a:srgbClr val="FFFFFF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5</a:t>
            </a:r>
            <a:endParaRPr lang="zh-CN" altLang="en-US" sz="2800" b="0" kern="0" dirty="0">
              <a:solidFill>
                <a:srgbClr val="FFFFFF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4" name="任意多边形 75"/>
          <p:cNvSpPr>
            <a:spLocks noChangeArrowheads="1"/>
          </p:cNvSpPr>
          <p:nvPr/>
        </p:nvSpPr>
        <p:spPr bwMode="auto">
          <a:xfrm>
            <a:off x="7326584" y="4943014"/>
            <a:ext cx="3812058" cy="608950"/>
          </a:xfrm>
          <a:custGeom>
            <a:avLst/>
            <a:gdLst>
              <a:gd name="T0" fmla="*/ 695090569 w 590103"/>
              <a:gd name="T1" fmla="*/ 0 h 5460503"/>
              <a:gd name="T2" fmla="*/ 2147483647 w 590103"/>
              <a:gd name="T3" fmla="*/ 0 h 5460503"/>
              <a:gd name="T4" fmla="*/ 2147483647 w 590103"/>
              <a:gd name="T5" fmla="*/ 11 h 5460503"/>
              <a:gd name="T6" fmla="*/ 2147483647 w 590103"/>
              <a:gd name="T7" fmla="*/ 629 h 5460503"/>
              <a:gd name="T8" fmla="*/ 2147483647 w 590103"/>
              <a:gd name="T9" fmla="*/ 629 h 5460503"/>
              <a:gd name="T10" fmla="*/ 0 w 590103"/>
              <a:gd name="T11" fmla="*/ 629 h 5460503"/>
              <a:gd name="T12" fmla="*/ 0 w 590103"/>
              <a:gd name="T13" fmla="*/ 629 h 5460503"/>
              <a:gd name="T14" fmla="*/ 0 w 590103"/>
              <a:gd name="T15" fmla="*/ 11 h 5460503"/>
              <a:gd name="T16" fmla="*/ 695090569 w 590103"/>
              <a:gd name="T17" fmla="*/ 0 h 546050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90103"/>
              <a:gd name="T28" fmla="*/ 0 h 5460503"/>
              <a:gd name="T29" fmla="*/ 590103 w 590103"/>
              <a:gd name="T30" fmla="*/ 5460503 h 546050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90103" h="5460503">
                <a:moveTo>
                  <a:pt x="590103" y="910101"/>
                </a:moveTo>
                <a:lnTo>
                  <a:pt x="590103" y="4550402"/>
                </a:lnTo>
                <a:cubicBezTo>
                  <a:pt x="590103" y="5053032"/>
                  <a:pt x="585344" y="5460498"/>
                  <a:pt x="579474" y="5460498"/>
                </a:cubicBezTo>
                <a:lnTo>
                  <a:pt x="0" y="5460498"/>
                </a:lnTo>
                <a:lnTo>
                  <a:pt x="0" y="5"/>
                </a:lnTo>
                <a:lnTo>
                  <a:pt x="579474" y="5"/>
                </a:lnTo>
                <a:cubicBezTo>
                  <a:pt x="585344" y="5"/>
                  <a:pt x="590103" y="407471"/>
                  <a:pt x="590103" y="910101"/>
                </a:cubicBezTo>
                <a:close/>
              </a:path>
            </a:pathLst>
          </a:custGeom>
          <a:gradFill rotWithShape="1">
            <a:gsLst>
              <a:gs pos="0">
                <a:srgbClr val="F8F8F8"/>
              </a:gs>
              <a:gs pos="8000">
                <a:srgbClr val="F8F8F8"/>
              </a:gs>
              <a:gs pos="50000">
                <a:srgbClr val="ECECEC"/>
              </a:gs>
              <a:gs pos="51657">
                <a:srgbClr val="E8E8E8"/>
              </a:gs>
              <a:gs pos="98000">
                <a:srgbClr val="F9F9F9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5F5F5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微信小程序在开发中有什么注意</a:t>
            </a:r>
            <a:r>
              <a:rPr lang="en-US" altLang="zh-CN" dirty="0" smtClean="0">
                <a:solidFill>
                  <a:srgbClr val="5F5F5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?</a:t>
            </a:r>
            <a:endParaRPr lang="zh-CN" altLang="en-US" dirty="0">
              <a:solidFill>
                <a:srgbClr val="5F5F5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任意多边形 14"/>
          <p:cNvSpPr/>
          <p:nvPr/>
        </p:nvSpPr>
        <p:spPr bwMode="auto">
          <a:xfrm>
            <a:off x="6706278" y="2531325"/>
            <a:ext cx="620307" cy="898686"/>
          </a:xfrm>
          <a:custGeom>
            <a:avLst/>
            <a:gdLst>
              <a:gd name="connsiteX0" fmla="*/ 0 w 1484312"/>
              <a:gd name="connsiteY0" fmla="*/ 0 h 1039018"/>
              <a:gd name="connsiteX1" fmla="*/ 964803 w 1484312"/>
              <a:gd name="connsiteY1" fmla="*/ 0 h 1039018"/>
              <a:gd name="connsiteX2" fmla="*/ 1484312 w 1484312"/>
              <a:gd name="connsiteY2" fmla="*/ 519509 h 1039018"/>
              <a:gd name="connsiteX3" fmla="*/ 964803 w 1484312"/>
              <a:gd name="connsiteY3" fmla="*/ 1039018 h 1039018"/>
              <a:gd name="connsiteX4" fmla="*/ 0 w 1484312"/>
              <a:gd name="connsiteY4" fmla="*/ 1039018 h 1039018"/>
              <a:gd name="connsiteX5" fmla="*/ 519509 w 1484312"/>
              <a:gd name="connsiteY5" fmla="*/ 519509 h 1039018"/>
              <a:gd name="connsiteX6" fmla="*/ 0 w 1484312"/>
              <a:gd name="connsiteY6" fmla="*/ 0 h 10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4312" h="1039018">
                <a:moveTo>
                  <a:pt x="1484312" y="0"/>
                </a:moveTo>
                <a:lnTo>
                  <a:pt x="1484312" y="675362"/>
                </a:lnTo>
                <a:lnTo>
                  <a:pt x="742156" y="1039018"/>
                </a:lnTo>
                <a:lnTo>
                  <a:pt x="0" y="675362"/>
                </a:lnTo>
                <a:lnTo>
                  <a:pt x="0" y="0"/>
                </a:lnTo>
                <a:lnTo>
                  <a:pt x="742156" y="363656"/>
                </a:lnTo>
                <a:lnTo>
                  <a:pt x="1484312" y="0"/>
                </a:lnTo>
                <a:close/>
              </a:path>
            </a:pathLst>
          </a:custGeom>
          <a:gradFill rotWithShape="1">
            <a:gsLst>
              <a:gs pos="98000">
                <a:srgbClr val="6DAA2D">
                  <a:lumMod val="60000"/>
                  <a:lumOff val="40000"/>
                </a:srgbClr>
              </a:gs>
              <a:gs pos="100000">
                <a:srgbClr val="6DAA2D">
                  <a:lumMod val="40000"/>
                  <a:lumOff val="60000"/>
                </a:srgbClr>
              </a:gs>
              <a:gs pos="51657">
                <a:srgbClr val="6DAA2D"/>
              </a:gs>
              <a:gs pos="50000">
                <a:srgbClr val="6DAA2D">
                  <a:alpha val="70000"/>
                </a:srgbClr>
              </a:gs>
              <a:gs pos="8000">
                <a:srgbClr val="6DAA2D">
                  <a:lumMod val="60000"/>
                  <a:lumOff val="40000"/>
                </a:srgbClr>
              </a:gs>
            </a:gsLst>
            <a:lin ang="5400000" scaled="1"/>
          </a:gradFill>
          <a:ln w="9525">
            <a:noFill/>
            <a:round/>
          </a:ln>
        </p:spPr>
        <p:txBody>
          <a:bodyPr tIns="180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kern="0" dirty="0">
                <a:solidFill>
                  <a:srgbClr val="FFFFFF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2</a:t>
            </a:r>
            <a:endParaRPr lang="zh-CN" altLang="en-US" sz="2800" b="0" kern="0" dirty="0">
              <a:solidFill>
                <a:srgbClr val="FFFFFF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6" name="任意多边形 75"/>
          <p:cNvSpPr>
            <a:spLocks noChangeArrowheads="1"/>
          </p:cNvSpPr>
          <p:nvPr/>
        </p:nvSpPr>
        <p:spPr bwMode="auto">
          <a:xfrm>
            <a:off x="7326584" y="2549622"/>
            <a:ext cx="3812058" cy="608950"/>
          </a:xfrm>
          <a:custGeom>
            <a:avLst/>
            <a:gdLst>
              <a:gd name="T0" fmla="*/ 695090569 w 590103"/>
              <a:gd name="T1" fmla="*/ 0 h 5460503"/>
              <a:gd name="T2" fmla="*/ 2147483647 w 590103"/>
              <a:gd name="T3" fmla="*/ 0 h 5460503"/>
              <a:gd name="T4" fmla="*/ 2147483647 w 590103"/>
              <a:gd name="T5" fmla="*/ 11 h 5460503"/>
              <a:gd name="T6" fmla="*/ 2147483647 w 590103"/>
              <a:gd name="T7" fmla="*/ 629 h 5460503"/>
              <a:gd name="T8" fmla="*/ 2147483647 w 590103"/>
              <a:gd name="T9" fmla="*/ 629 h 5460503"/>
              <a:gd name="T10" fmla="*/ 0 w 590103"/>
              <a:gd name="T11" fmla="*/ 629 h 5460503"/>
              <a:gd name="T12" fmla="*/ 0 w 590103"/>
              <a:gd name="T13" fmla="*/ 629 h 5460503"/>
              <a:gd name="T14" fmla="*/ 0 w 590103"/>
              <a:gd name="T15" fmla="*/ 11 h 5460503"/>
              <a:gd name="T16" fmla="*/ 695090569 w 590103"/>
              <a:gd name="T17" fmla="*/ 0 h 546050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90103"/>
              <a:gd name="T28" fmla="*/ 0 h 5460503"/>
              <a:gd name="T29" fmla="*/ 590103 w 590103"/>
              <a:gd name="T30" fmla="*/ 5460503 h 546050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90103" h="5460503">
                <a:moveTo>
                  <a:pt x="590103" y="910101"/>
                </a:moveTo>
                <a:lnTo>
                  <a:pt x="590103" y="4550402"/>
                </a:lnTo>
                <a:cubicBezTo>
                  <a:pt x="590103" y="5053032"/>
                  <a:pt x="585344" y="5460498"/>
                  <a:pt x="579474" y="5460498"/>
                </a:cubicBezTo>
                <a:lnTo>
                  <a:pt x="0" y="5460498"/>
                </a:lnTo>
                <a:lnTo>
                  <a:pt x="0" y="5"/>
                </a:lnTo>
                <a:lnTo>
                  <a:pt x="579474" y="5"/>
                </a:lnTo>
                <a:cubicBezTo>
                  <a:pt x="585344" y="5"/>
                  <a:pt x="590103" y="407471"/>
                  <a:pt x="590103" y="910101"/>
                </a:cubicBezTo>
                <a:close/>
              </a:path>
            </a:pathLst>
          </a:custGeom>
          <a:gradFill rotWithShape="1">
            <a:gsLst>
              <a:gs pos="0">
                <a:srgbClr val="F8F8F8"/>
              </a:gs>
              <a:gs pos="8000">
                <a:srgbClr val="F8F8F8"/>
              </a:gs>
              <a:gs pos="50000">
                <a:srgbClr val="ECECEC"/>
              </a:gs>
              <a:gs pos="51657">
                <a:srgbClr val="E8E8E8"/>
              </a:gs>
              <a:gs pos="98000">
                <a:srgbClr val="F9F9F9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5F5F5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 smtClean="0">
                <a:solidFill>
                  <a:srgbClr val="5F5F5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微信小程序想干什么</a:t>
            </a:r>
            <a:r>
              <a:rPr lang="en-US" altLang="zh-CN" dirty="0" smtClean="0">
                <a:solidFill>
                  <a:srgbClr val="5F5F5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?</a:t>
            </a:r>
            <a:endParaRPr lang="zh-CN" altLang="en-US" dirty="0">
              <a:solidFill>
                <a:srgbClr val="5F5F5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内容占位符 2"/>
          <p:cNvSpPr txBox="1"/>
          <p:nvPr/>
        </p:nvSpPr>
        <p:spPr>
          <a:xfrm rot="9924904" flipH="1" flipV="1">
            <a:off x="9054263" y="5956523"/>
            <a:ext cx="2920639" cy="30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latin typeface="方正舒体" panose="02010601030101010101" pitchFamily="2" charset="-122"/>
                <a:ea typeface="方正舒体" panose="02010601030101010101" pitchFamily="2" charset="-122"/>
              </a:rPr>
              <a:t>淘手游前端小分队</a:t>
            </a:r>
            <a:endParaRPr lang="zh-CN" altLang="en-US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微信小程序是什么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1" y="2541246"/>
            <a:ext cx="10018713" cy="3124201"/>
          </a:xfrm>
        </p:spPr>
        <p:txBody>
          <a:bodyPr/>
          <a:lstStyle/>
          <a:p>
            <a:r>
              <a:rPr lang="zh-CN" altLang="en-US" dirty="0"/>
              <a:t>小程序是一种</a:t>
            </a:r>
            <a:r>
              <a:rPr lang="zh-CN" altLang="en-US" dirty="0">
                <a:solidFill>
                  <a:srgbClr val="FF0000"/>
                </a:solidFill>
              </a:rPr>
              <a:t>不需要下载安装</a:t>
            </a:r>
            <a:r>
              <a:rPr lang="zh-CN" altLang="en-US" dirty="0"/>
              <a:t>即可使用的应用，它实现了应用“</a:t>
            </a:r>
            <a:r>
              <a:rPr lang="zh-CN" altLang="en-US" dirty="0">
                <a:solidFill>
                  <a:srgbClr val="FF0000"/>
                </a:solidFill>
              </a:rPr>
              <a:t>触手可及</a:t>
            </a:r>
            <a:r>
              <a:rPr lang="zh-CN" altLang="en-US" dirty="0"/>
              <a:t>”的梦想，用户扫一扫或者搜一下即可打开应用。也体现了“</a:t>
            </a:r>
            <a:r>
              <a:rPr lang="zh-CN" altLang="en-US" dirty="0">
                <a:solidFill>
                  <a:srgbClr val="FF0000"/>
                </a:solidFill>
              </a:rPr>
              <a:t>用完即走</a:t>
            </a:r>
            <a:r>
              <a:rPr lang="zh-CN" altLang="en-US" dirty="0"/>
              <a:t>”的理念，用户不用关心是否安装太多应用的问题。应用将无处不在，随时可用，但又无需安装卸载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简单说，就是把你手机上的</a:t>
            </a:r>
            <a:r>
              <a:rPr lang="en-US" altLang="zh-CN" dirty="0"/>
              <a:t>APP</a:t>
            </a:r>
            <a:r>
              <a:rPr lang="zh-CN" altLang="en-US" dirty="0"/>
              <a:t>搬到微信里面去，</a:t>
            </a:r>
            <a:r>
              <a:rPr lang="zh-CN" altLang="en-US" dirty="0">
                <a:solidFill>
                  <a:srgbClr val="FF0000"/>
                </a:solidFill>
              </a:rPr>
              <a:t>再不用下载</a:t>
            </a:r>
            <a:r>
              <a:rPr lang="zh-CN" altLang="en-US" dirty="0"/>
              <a:t>，也不用安装，直接点开用就好了。妈妈，我再也不担心</a:t>
            </a:r>
            <a:r>
              <a:rPr lang="en-US" altLang="zh-CN" dirty="0"/>
              <a:t>16G</a:t>
            </a:r>
            <a:r>
              <a:rPr lang="zh-CN" altLang="en-US" dirty="0"/>
              <a:t>内存了！</a:t>
            </a:r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9656119" y="366929"/>
            <a:ext cx="2021976" cy="2007229"/>
            <a:chOff x="1366422" y="1777241"/>
            <a:chExt cx="3219346" cy="3195866"/>
          </a:xfrm>
        </p:grpSpPr>
        <p:sp>
          <p:nvSpPr>
            <p:cNvPr id="14" name="Teardrop 7"/>
            <p:cNvSpPr/>
            <p:nvPr/>
          </p:nvSpPr>
          <p:spPr>
            <a:xfrm rot="16200000">
              <a:off x="3194258" y="3581596"/>
              <a:ext cx="1391508" cy="1391513"/>
            </a:xfrm>
            <a:prstGeom prst="teardrop">
              <a:avLst/>
            </a:prstGeom>
            <a:solidFill>
              <a:srgbClr val="F4726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vert="vert" lIns="36000" tIns="36000" rIns="108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th-TH" sz="3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Cordia New"/>
              </a:endParaRPr>
            </a:p>
          </p:txBody>
        </p:sp>
        <p:sp>
          <p:nvSpPr>
            <p:cNvPr id="15" name="Teardrop 10"/>
            <p:cNvSpPr/>
            <p:nvPr/>
          </p:nvSpPr>
          <p:spPr>
            <a:xfrm rot="10800000">
              <a:off x="3194254" y="2121189"/>
              <a:ext cx="1391511" cy="1391510"/>
            </a:xfrm>
            <a:prstGeom prst="teardrop">
              <a:avLst/>
            </a:prstGeom>
            <a:solidFill>
              <a:srgbClr val="29B9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vert="vert270" tIns="36000" r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th-TH" sz="36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Cordia New"/>
              </a:endParaRPr>
            </a:p>
          </p:txBody>
        </p:sp>
        <p:sp>
          <p:nvSpPr>
            <p:cNvPr id="16" name="Teardrop 6"/>
            <p:cNvSpPr/>
            <p:nvPr/>
          </p:nvSpPr>
          <p:spPr>
            <a:xfrm>
              <a:off x="1734760" y="3581595"/>
              <a:ext cx="1391511" cy="1391510"/>
            </a:xfrm>
            <a:prstGeom prst="teardrop">
              <a:avLst/>
            </a:prstGeom>
            <a:solidFill>
              <a:srgbClr val="84CBC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tIns="72000" rIns="108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th-TH" sz="3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Cordia New"/>
              </a:endParaRPr>
            </a:p>
          </p:txBody>
        </p:sp>
        <p:sp>
          <p:nvSpPr>
            <p:cNvPr id="17" name="Teardrop 8"/>
            <p:cNvSpPr/>
            <p:nvPr/>
          </p:nvSpPr>
          <p:spPr>
            <a:xfrm rot="5400000">
              <a:off x="1367817" y="1775846"/>
              <a:ext cx="1749498" cy="1752288"/>
            </a:xfrm>
            <a:prstGeom prst="teardrop">
              <a:avLst/>
            </a:prstGeom>
            <a:solidFill>
              <a:srgbClr val="F8D35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vert="vert270" lIns="108000" tIns="3600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th-TH" sz="3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Cordia New"/>
              </a:endParaRPr>
            </a:p>
          </p:txBody>
        </p:sp>
        <p:sp>
          <p:nvSpPr>
            <p:cNvPr id="18" name="Freeform 52"/>
            <p:cNvSpPr>
              <a:spLocks noEditPoints="1"/>
            </p:cNvSpPr>
            <p:nvPr/>
          </p:nvSpPr>
          <p:spPr bwMode="auto">
            <a:xfrm>
              <a:off x="2144656" y="3933546"/>
              <a:ext cx="571718" cy="615086"/>
            </a:xfrm>
            <a:custGeom>
              <a:avLst/>
              <a:gdLst/>
              <a:ahLst/>
              <a:cxnLst>
                <a:cxn ang="0">
                  <a:pos x="67" y="67"/>
                </a:cxn>
                <a:cxn ang="0">
                  <a:pos x="61" y="72"/>
                </a:cxn>
                <a:cxn ang="0">
                  <a:pos x="5" y="72"/>
                </a:cxn>
                <a:cxn ang="0">
                  <a:pos x="0" y="67"/>
                </a:cxn>
                <a:cxn ang="0">
                  <a:pos x="0" y="16"/>
                </a:cxn>
                <a:cxn ang="0">
                  <a:pos x="5" y="11"/>
                </a:cxn>
                <a:cxn ang="0">
                  <a:pos x="10" y="11"/>
                </a:cxn>
                <a:cxn ang="0">
                  <a:pos x="10" y="7"/>
                </a:cxn>
                <a:cxn ang="0">
                  <a:pos x="16" y="0"/>
                </a:cxn>
                <a:cxn ang="0">
                  <a:pos x="19" y="0"/>
                </a:cxn>
                <a:cxn ang="0">
                  <a:pos x="25" y="7"/>
                </a:cxn>
                <a:cxn ang="0">
                  <a:pos x="25" y="11"/>
                </a:cxn>
                <a:cxn ang="0">
                  <a:pos x="41" y="11"/>
                </a:cxn>
                <a:cxn ang="0">
                  <a:pos x="41" y="7"/>
                </a:cxn>
                <a:cxn ang="0">
                  <a:pos x="47" y="0"/>
                </a:cxn>
                <a:cxn ang="0">
                  <a:pos x="50" y="0"/>
                </a:cxn>
                <a:cxn ang="0">
                  <a:pos x="56" y="7"/>
                </a:cxn>
                <a:cxn ang="0">
                  <a:pos x="56" y="11"/>
                </a:cxn>
                <a:cxn ang="0">
                  <a:pos x="61" y="11"/>
                </a:cxn>
                <a:cxn ang="0">
                  <a:pos x="67" y="16"/>
                </a:cxn>
                <a:cxn ang="0">
                  <a:pos x="67" y="67"/>
                </a:cxn>
                <a:cxn ang="0">
                  <a:pos x="61" y="67"/>
                </a:cxn>
                <a:cxn ang="0">
                  <a:pos x="61" y="26"/>
                </a:cxn>
                <a:cxn ang="0">
                  <a:pos x="5" y="26"/>
                </a:cxn>
                <a:cxn ang="0">
                  <a:pos x="5" y="67"/>
                </a:cxn>
                <a:cxn ang="0">
                  <a:pos x="61" y="67"/>
                </a:cxn>
                <a:cxn ang="0">
                  <a:pos x="20" y="7"/>
                </a:cxn>
                <a:cxn ang="0">
                  <a:pos x="19" y="5"/>
                </a:cxn>
                <a:cxn ang="0">
                  <a:pos x="16" y="5"/>
                </a:cxn>
                <a:cxn ang="0">
                  <a:pos x="15" y="7"/>
                </a:cxn>
                <a:cxn ang="0">
                  <a:pos x="15" y="18"/>
                </a:cxn>
                <a:cxn ang="0">
                  <a:pos x="16" y="20"/>
                </a:cxn>
                <a:cxn ang="0">
                  <a:pos x="19" y="20"/>
                </a:cxn>
                <a:cxn ang="0">
                  <a:pos x="20" y="18"/>
                </a:cxn>
                <a:cxn ang="0">
                  <a:pos x="20" y="7"/>
                </a:cxn>
                <a:cxn ang="0">
                  <a:pos x="51" y="7"/>
                </a:cxn>
                <a:cxn ang="0">
                  <a:pos x="50" y="5"/>
                </a:cxn>
                <a:cxn ang="0">
                  <a:pos x="47" y="5"/>
                </a:cxn>
                <a:cxn ang="0">
                  <a:pos x="46" y="7"/>
                </a:cxn>
                <a:cxn ang="0">
                  <a:pos x="46" y="18"/>
                </a:cxn>
                <a:cxn ang="0">
                  <a:pos x="47" y="20"/>
                </a:cxn>
                <a:cxn ang="0">
                  <a:pos x="50" y="20"/>
                </a:cxn>
                <a:cxn ang="0">
                  <a:pos x="51" y="18"/>
                </a:cxn>
                <a:cxn ang="0">
                  <a:pos x="51" y="7"/>
                </a:cxn>
              </a:cxnLst>
              <a:rect l="0" t="0" r="r" b="b"/>
              <a:pathLst>
                <a:path w="67" h="72">
                  <a:moveTo>
                    <a:pt x="67" y="67"/>
                  </a:moveTo>
                  <a:cubicBezTo>
                    <a:pt x="67" y="70"/>
                    <a:pt x="64" y="72"/>
                    <a:pt x="61" y="72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2" y="72"/>
                    <a:pt x="0" y="70"/>
                    <a:pt x="0" y="6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3"/>
                    <a:pt x="2" y="11"/>
                    <a:pt x="5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3"/>
                    <a:pt x="13" y="0"/>
                    <a:pt x="16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0"/>
                    <a:pt x="25" y="3"/>
                    <a:pt x="25" y="7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41" y="11"/>
                    <a:pt x="41" y="11"/>
                    <a:pt x="41" y="11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1" y="3"/>
                    <a:pt x="44" y="0"/>
                    <a:pt x="47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3" y="0"/>
                    <a:pt x="56" y="3"/>
                    <a:pt x="56" y="7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61" y="11"/>
                    <a:pt x="61" y="11"/>
                    <a:pt x="61" y="11"/>
                  </a:cubicBezTo>
                  <a:cubicBezTo>
                    <a:pt x="64" y="11"/>
                    <a:pt x="67" y="13"/>
                    <a:pt x="67" y="16"/>
                  </a:cubicBezTo>
                  <a:lnTo>
                    <a:pt x="67" y="67"/>
                  </a:lnTo>
                  <a:close/>
                  <a:moveTo>
                    <a:pt x="61" y="67"/>
                  </a:moveTo>
                  <a:cubicBezTo>
                    <a:pt x="61" y="26"/>
                    <a:pt x="61" y="26"/>
                    <a:pt x="61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67"/>
                    <a:pt x="5" y="67"/>
                    <a:pt x="5" y="67"/>
                  </a:cubicBezTo>
                  <a:lnTo>
                    <a:pt x="61" y="67"/>
                  </a:lnTo>
                  <a:close/>
                  <a:moveTo>
                    <a:pt x="20" y="7"/>
                  </a:moveTo>
                  <a:cubicBezTo>
                    <a:pt x="20" y="6"/>
                    <a:pt x="20" y="5"/>
                    <a:pt x="19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5" y="6"/>
                    <a:pt x="15" y="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9"/>
                    <a:pt x="16" y="20"/>
                    <a:pt x="16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0" y="20"/>
                    <a:pt x="20" y="19"/>
                    <a:pt x="20" y="18"/>
                  </a:cubicBezTo>
                  <a:lnTo>
                    <a:pt x="20" y="7"/>
                  </a:lnTo>
                  <a:close/>
                  <a:moveTo>
                    <a:pt x="51" y="7"/>
                  </a:moveTo>
                  <a:cubicBezTo>
                    <a:pt x="51" y="6"/>
                    <a:pt x="51" y="5"/>
                    <a:pt x="50" y="5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7" y="5"/>
                    <a:pt x="46" y="6"/>
                    <a:pt x="46" y="7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6" y="19"/>
                    <a:pt x="47" y="20"/>
                    <a:pt x="47" y="20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1" y="20"/>
                    <a:pt x="51" y="19"/>
                    <a:pt x="51" y="18"/>
                  </a:cubicBezTo>
                  <a:lnTo>
                    <a:pt x="51" y="7"/>
                  </a:lnTo>
                  <a:close/>
                </a:path>
              </a:pathLst>
            </a:custGeom>
            <a:solidFill>
              <a:sysClr val="window" lastClr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Freeform 42"/>
            <p:cNvSpPr>
              <a:spLocks noEditPoints="1"/>
            </p:cNvSpPr>
            <p:nvPr/>
          </p:nvSpPr>
          <p:spPr bwMode="auto">
            <a:xfrm>
              <a:off x="3505800" y="3933546"/>
              <a:ext cx="622975" cy="536230"/>
            </a:xfrm>
            <a:custGeom>
              <a:avLst/>
              <a:gdLst/>
              <a:ahLst/>
              <a:cxnLst>
                <a:cxn ang="0">
                  <a:pos x="73" y="47"/>
                </a:cxn>
                <a:cxn ang="0">
                  <a:pos x="67" y="53"/>
                </a:cxn>
                <a:cxn ang="0">
                  <a:pos x="46" y="53"/>
                </a:cxn>
                <a:cxn ang="0">
                  <a:pos x="48" y="60"/>
                </a:cxn>
                <a:cxn ang="0">
                  <a:pos x="46" y="63"/>
                </a:cxn>
                <a:cxn ang="0">
                  <a:pos x="26" y="63"/>
                </a:cxn>
                <a:cxn ang="0">
                  <a:pos x="24" y="60"/>
                </a:cxn>
                <a:cxn ang="0">
                  <a:pos x="26" y="53"/>
                </a:cxn>
                <a:cxn ang="0">
                  <a:pos x="6" y="53"/>
                </a:cxn>
                <a:cxn ang="0">
                  <a:pos x="0" y="47"/>
                </a:cxn>
                <a:cxn ang="0">
                  <a:pos x="0" y="6"/>
                </a:cxn>
                <a:cxn ang="0">
                  <a:pos x="6" y="0"/>
                </a:cxn>
                <a:cxn ang="0">
                  <a:pos x="67" y="0"/>
                </a:cxn>
                <a:cxn ang="0">
                  <a:pos x="73" y="6"/>
                </a:cxn>
                <a:cxn ang="0">
                  <a:pos x="73" y="47"/>
                </a:cxn>
                <a:cxn ang="0">
                  <a:pos x="68" y="6"/>
                </a:cxn>
                <a:cxn ang="0">
                  <a:pos x="67" y="5"/>
                </a:cxn>
                <a:cxn ang="0">
                  <a:pos x="6" y="5"/>
                </a:cxn>
                <a:cxn ang="0">
                  <a:pos x="5" y="6"/>
                </a:cxn>
                <a:cxn ang="0">
                  <a:pos x="5" y="37"/>
                </a:cxn>
                <a:cxn ang="0">
                  <a:pos x="6" y="39"/>
                </a:cxn>
                <a:cxn ang="0">
                  <a:pos x="67" y="39"/>
                </a:cxn>
                <a:cxn ang="0">
                  <a:pos x="68" y="37"/>
                </a:cxn>
                <a:cxn ang="0">
                  <a:pos x="68" y="6"/>
                </a:cxn>
              </a:cxnLst>
              <a:rect l="0" t="0" r="r" b="b"/>
              <a:pathLst>
                <a:path w="73" h="63">
                  <a:moveTo>
                    <a:pt x="73" y="47"/>
                  </a:moveTo>
                  <a:cubicBezTo>
                    <a:pt x="73" y="50"/>
                    <a:pt x="70" y="53"/>
                    <a:pt x="67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6"/>
                    <a:pt x="48" y="59"/>
                    <a:pt x="48" y="60"/>
                  </a:cubicBezTo>
                  <a:cubicBezTo>
                    <a:pt x="48" y="62"/>
                    <a:pt x="47" y="63"/>
                    <a:pt x="4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5" y="63"/>
                    <a:pt x="24" y="62"/>
                    <a:pt x="24" y="60"/>
                  </a:cubicBezTo>
                  <a:cubicBezTo>
                    <a:pt x="24" y="59"/>
                    <a:pt x="26" y="56"/>
                    <a:pt x="26" y="53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2" y="53"/>
                    <a:pt x="0" y="50"/>
                    <a:pt x="0" y="4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70" y="0"/>
                    <a:pt x="73" y="2"/>
                    <a:pt x="73" y="6"/>
                  </a:cubicBezTo>
                  <a:lnTo>
                    <a:pt x="73" y="47"/>
                  </a:lnTo>
                  <a:close/>
                  <a:moveTo>
                    <a:pt x="68" y="6"/>
                  </a:moveTo>
                  <a:cubicBezTo>
                    <a:pt x="68" y="5"/>
                    <a:pt x="67" y="5"/>
                    <a:pt x="67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5"/>
                    <a:pt x="5" y="5"/>
                    <a:pt x="5" y="6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8"/>
                    <a:pt x="5" y="39"/>
                    <a:pt x="6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7" y="39"/>
                    <a:pt x="68" y="38"/>
                    <a:pt x="68" y="37"/>
                  </a:cubicBezTo>
                  <a:lnTo>
                    <a:pt x="68" y="6"/>
                  </a:lnTo>
                  <a:close/>
                </a:path>
              </a:pathLst>
            </a:custGeom>
            <a:solidFill>
              <a:sysClr val="window" lastClr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Freeform 178"/>
            <p:cNvSpPr>
              <a:spLocks noEditPoints="1"/>
            </p:cNvSpPr>
            <p:nvPr/>
          </p:nvSpPr>
          <p:spPr bwMode="auto">
            <a:xfrm>
              <a:off x="3578522" y="2596379"/>
              <a:ext cx="622974" cy="469202"/>
            </a:xfrm>
            <a:custGeom>
              <a:avLst/>
              <a:gdLst/>
              <a:ahLst/>
              <a:cxnLst>
                <a:cxn ang="0">
                  <a:pos x="158" y="119"/>
                </a:cxn>
                <a:cxn ang="0">
                  <a:pos x="0" y="119"/>
                </a:cxn>
                <a:cxn ang="0">
                  <a:pos x="0" y="0"/>
                </a:cxn>
                <a:cxn ang="0">
                  <a:pos x="9" y="0"/>
                </a:cxn>
                <a:cxn ang="0">
                  <a:pos x="9" y="108"/>
                </a:cxn>
                <a:cxn ang="0">
                  <a:pos x="158" y="108"/>
                </a:cxn>
                <a:cxn ang="0">
                  <a:pos x="158" y="119"/>
                </a:cxn>
                <a:cxn ang="0">
                  <a:pos x="50" y="99"/>
                </a:cxn>
                <a:cxn ang="0">
                  <a:pos x="29" y="99"/>
                </a:cxn>
                <a:cxn ang="0">
                  <a:pos x="29" y="60"/>
                </a:cxn>
                <a:cxn ang="0">
                  <a:pos x="50" y="60"/>
                </a:cxn>
                <a:cxn ang="0">
                  <a:pos x="50" y="99"/>
                </a:cxn>
                <a:cxn ang="0">
                  <a:pos x="78" y="99"/>
                </a:cxn>
                <a:cxn ang="0">
                  <a:pos x="59" y="99"/>
                </a:cxn>
                <a:cxn ang="0">
                  <a:pos x="59" y="19"/>
                </a:cxn>
                <a:cxn ang="0">
                  <a:pos x="78" y="19"/>
                </a:cxn>
                <a:cxn ang="0">
                  <a:pos x="78" y="99"/>
                </a:cxn>
                <a:cxn ang="0">
                  <a:pos x="109" y="99"/>
                </a:cxn>
                <a:cxn ang="0">
                  <a:pos x="89" y="99"/>
                </a:cxn>
                <a:cxn ang="0">
                  <a:pos x="89" y="39"/>
                </a:cxn>
                <a:cxn ang="0">
                  <a:pos x="109" y="39"/>
                </a:cxn>
                <a:cxn ang="0">
                  <a:pos x="109" y="99"/>
                </a:cxn>
                <a:cxn ang="0">
                  <a:pos x="139" y="99"/>
                </a:cxn>
                <a:cxn ang="0">
                  <a:pos x="119" y="99"/>
                </a:cxn>
                <a:cxn ang="0">
                  <a:pos x="119" y="11"/>
                </a:cxn>
                <a:cxn ang="0">
                  <a:pos x="139" y="11"/>
                </a:cxn>
                <a:cxn ang="0">
                  <a:pos x="139" y="99"/>
                </a:cxn>
              </a:cxnLst>
              <a:rect l="0" t="0" r="r" b="b"/>
              <a:pathLst>
                <a:path w="158" h="119">
                  <a:moveTo>
                    <a:pt x="158" y="119"/>
                  </a:moveTo>
                  <a:lnTo>
                    <a:pt x="0" y="119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108"/>
                  </a:lnTo>
                  <a:lnTo>
                    <a:pt x="158" y="108"/>
                  </a:lnTo>
                  <a:lnTo>
                    <a:pt x="158" y="119"/>
                  </a:lnTo>
                  <a:close/>
                  <a:moveTo>
                    <a:pt x="50" y="99"/>
                  </a:moveTo>
                  <a:lnTo>
                    <a:pt x="29" y="99"/>
                  </a:lnTo>
                  <a:lnTo>
                    <a:pt x="29" y="60"/>
                  </a:lnTo>
                  <a:lnTo>
                    <a:pt x="50" y="60"/>
                  </a:lnTo>
                  <a:lnTo>
                    <a:pt x="50" y="99"/>
                  </a:lnTo>
                  <a:close/>
                  <a:moveTo>
                    <a:pt x="78" y="99"/>
                  </a:moveTo>
                  <a:lnTo>
                    <a:pt x="59" y="99"/>
                  </a:lnTo>
                  <a:lnTo>
                    <a:pt x="59" y="19"/>
                  </a:lnTo>
                  <a:lnTo>
                    <a:pt x="78" y="19"/>
                  </a:lnTo>
                  <a:lnTo>
                    <a:pt x="78" y="99"/>
                  </a:lnTo>
                  <a:close/>
                  <a:moveTo>
                    <a:pt x="109" y="99"/>
                  </a:moveTo>
                  <a:lnTo>
                    <a:pt x="89" y="99"/>
                  </a:lnTo>
                  <a:lnTo>
                    <a:pt x="89" y="39"/>
                  </a:lnTo>
                  <a:lnTo>
                    <a:pt x="109" y="39"/>
                  </a:lnTo>
                  <a:lnTo>
                    <a:pt x="109" y="99"/>
                  </a:lnTo>
                  <a:close/>
                  <a:moveTo>
                    <a:pt x="139" y="99"/>
                  </a:moveTo>
                  <a:lnTo>
                    <a:pt x="119" y="99"/>
                  </a:lnTo>
                  <a:lnTo>
                    <a:pt x="119" y="11"/>
                  </a:lnTo>
                  <a:lnTo>
                    <a:pt x="139" y="11"/>
                  </a:lnTo>
                  <a:lnTo>
                    <a:pt x="139" y="99"/>
                  </a:lnTo>
                  <a:close/>
                </a:path>
              </a:pathLst>
            </a:custGeom>
            <a:solidFill>
              <a:sysClr val="window" lastClr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Freeform 86"/>
            <p:cNvSpPr>
              <a:spLocks noEditPoints="1"/>
            </p:cNvSpPr>
            <p:nvPr/>
          </p:nvSpPr>
          <p:spPr bwMode="auto">
            <a:xfrm>
              <a:off x="1939671" y="2235839"/>
              <a:ext cx="704155" cy="983074"/>
            </a:xfrm>
            <a:custGeom>
              <a:avLst/>
              <a:gdLst/>
              <a:ahLst/>
              <a:cxnLst>
                <a:cxn ang="0">
                  <a:pos x="29" y="44"/>
                </a:cxn>
                <a:cxn ang="0">
                  <a:pos x="24" y="49"/>
                </a:cxn>
                <a:cxn ang="0">
                  <a:pos x="5" y="49"/>
                </a:cxn>
                <a:cxn ang="0">
                  <a:pos x="0" y="44"/>
                </a:cxn>
                <a:cxn ang="0">
                  <a:pos x="0" y="5"/>
                </a:cxn>
                <a:cxn ang="0">
                  <a:pos x="5" y="0"/>
                </a:cxn>
                <a:cxn ang="0">
                  <a:pos x="24" y="0"/>
                </a:cxn>
                <a:cxn ang="0">
                  <a:pos x="29" y="5"/>
                </a:cxn>
                <a:cxn ang="0">
                  <a:pos x="29" y="44"/>
                </a:cxn>
                <a:cxn ang="0">
                  <a:pos x="25" y="11"/>
                </a:cxn>
                <a:cxn ang="0">
                  <a:pos x="24" y="10"/>
                </a:cxn>
                <a:cxn ang="0">
                  <a:pos x="5" y="10"/>
                </a:cxn>
                <a:cxn ang="0">
                  <a:pos x="3" y="11"/>
                </a:cxn>
                <a:cxn ang="0">
                  <a:pos x="3" y="38"/>
                </a:cxn>
                <a:cxn ang="0">
                  <a:pos x="5" y="39"/>
                </a:cxn>
                <a:cxn ang="0">
                  <a:pos x="24" y="39"/>
                </a:cxn>
                <a:cxn ang="0">
                  <a:pos x="25" y="38"/>
                </a:cxn>
                <a:cxn ang="0">
                  <a:pos x="25" y="11"/>
                </a:cxn>
                <a:cxn ang="0">
                  <a:pos x="17" y="5"/>
                </a:cxn>
                <a:cxn ang="0">
                  <a:pos x="11" y="5"/>
                </a:cxn>
                <a:cxn ang="0">
                  <a:pos x="11" y="6"/>
                </a:cxn>
                <a:cxn ang="0">
                  <a:pos x="11" y="6"/>
                </a:cxn>
                <a:cxn ang="0">
                  <a:pos x="17" y="6"/>
                </a:cxn>
                <a:cxn ang="0">
                  <a:pos x="18" y="6"/>
                </a:cxn>
                <a:cxn ang="0">
                  <a:pos x="17" y="5"/>
                </a:cxn>
                <a:cxn ang="0">
                  <a:pos x="14" y="41"/>
                </a:cxn>
                <a:cxn ang="0">
                  <a:pos x="11" y="44"/>
                </a:cxn>
                <a:cxn ang="0">
                  <a:pos x="14" y="47"/>
                </a:cxn>
                <a:cxn ang="0">
                  <a:pos x="17" y="44"/>
                </a:cxn>
                <a:cxn ang="0">
                  <a:pos x="14" y="41"/>
                </a:cxn>
              </a:cxnLst>
              <a:rect l="0" t="0" r="r" b="b"/>
              <a:pathLst>
                <a:path w="29" h="49">
                  <a:moveTo>
                    <a:pt x="29" y="44"/>
                  </a:moveTo>
                  <a:cubicBezTo>
                    <a:pt x="29" y="47"/>
                    <a:pt x="27" y="49"/>
                    <a:pt x="24" y="49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0" y="47"/>
                    <a:pt x="0" y="4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7" y="0"/>
                    <a:pt x="29" y="3"/>
                    <a:pt x="29" y="5"/>
                  </a:cubicBezTo>
                  <a:lnTo>
                    <a:pt x="29" y="44"/>
                  </a:lnTo>
                  <a:close/>
                  <a:moveTo>
                    <a:pt x="25" y="11"/>
                  </a:moveTo>
                  <a:cubicBezTo>
                    <a:pt x="25" y="11"/>
                    <a:pt x="25" y="10"/>
                    <a:pt x="2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3" y="11"/>
                    <a:pt x="3" y="11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9"/>
                    <a:pt x="4" y="39"/>
                    <a:pt x="5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5" y="39"/>
                    <a:pt x="25" y="39"/>
                    <a:pt x="25" y="38"/>
                  </a:cubicBezTo>
                  <a:lnTo>
                    <a:pt x="25" y="11"/>
                  </a:lnTo>
                  <a:close/>
                  <a:moveTo>
                    <a:pt x="17" y="5"/>
                  </a:move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5"/>
                    <a:pt x="17" y="5"/>
                  </a:cubicBezTo>
                  <a:close/>
                  <a:moveTo>
                    <a:pt x="14" y="41"/>
                  </a:moveTo>
                  <a:cubicBezTo>
                    <a:pt x="13" y="41"/>
                    <a:pt x="11" y="42"/>
                    <a:pt x="11" y="44"/>
                  </a:cubicBezTo>
                  <a:cubicBezTo>
                    <a:pt x="11" y="46"/>
                    <a:pt x="13" y="47"/>
                    <a:pt x="14" y="47"/>
                  </a:cubicBezTo>
                  <a:cubicBezTo>
                    <a:pt x="16" y="47"/>
                    <a:pt x="17" y="46"/>
                    <a:pt x="17" y="44"/>
                  </a:cubicBezTo>
                  <a:cubicBezTo>
                    <a:pt x="17" y="42"/>
                    <a:pt x="16" y="41"/>
                    <a:pt x="14" y="41"/>
                  </a:cubicBezTo>
                  <a:close/>
                </a:path>
              </a:pathLst>
            </a:custGeom>
            <a:solidFill>
              <a:sysClr val="window" lastClr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2" name="内容占位符 2"/>
          <p:cNvSpPr txBox="1"/>
          <p:nvPr/>
        </p:nvSpPr>
        <p:spPr>
          <a:xfrm rot="9924904" flipH="1" flipV="1">
            <a:off x="9054263" y="5956523"/>
            <a:ext cx="2920639" cy="30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latin typeface="方正舒体" panose="02010601030101010101" pitchFamily="2" charset="-122"/>
                <a:ea typeface="方正舒体" panose="02010601030101010101" pitchFamily="2" charset="-122"/>
              </a:rPr>
              <a:t>淘手游前端小分队</a:t>
            </a:r>
            <a:endParaRPr lang="zh-CN" altLang="en-US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252728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微信通过小程序想干什么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 rot="9924904" flipH="1" flipV="1">
            <a:off x="9054263" y="5956523"/>
            <a:ext cx="2920639" cy="303797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淘手游前端小分队</a:t>
            </a:r>
            <a:endParaRPr lang="zh-CN" altLang="en-US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12648" y="1170372"/>
            <a:ext cx="11448288" cy="5141189"/>
            <a:chOff x="-1387993" y="1858195"/>
            <a:chExt cx="10972542" cy="4474453"/>
          </a:xfrm>
        </p:grpSpPr>
        <p:pic>
          <p:nvPicPr>
            <p:cNvPr id="5" name="Picture 125"/>
            <p:cNvPicPr>
              <a:picLocks noChangeAspect="1" noChangeArrowheads="1"/>
            </p:cNvPicPr>
            <p:nvPr/>
          </p:nvPicPr>
          <p:blipFill>
            <a:blip r:embed="rId1" cstate="screen">
              <a:lum bright="-30000"/>
            </a:blip>
            <a:srcRect/>
            <a:stretch>
              <a:fillRect/>
            </a:stretch>
          </p:blipFill>
          <p:spPr bwMode="auto">
            <a:xfrm>
              <a:off x="2433638" y="5027066"/>
              <a:ext cx="4110037" cy="1138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" name="Group 166"/>
            <p:cNvGrpSpPr/>
            <p:nvPr/>
          </p:nvGrpSpPr>
          <p:grpSpPr bwMode="auto">
            <a:xfrm>
              <a:off x="2767013" y="2047329"/>
              <a:ext cx="3471862" cy="3467100"/>
              <a:chOff x="1749" y="1113"/>
              <a:chExt cx="2187" cy="2184"/>
            </a:xfrm>
            <a:effectLst>
              <a:outerShdw blurRad="50800" dist="50800" dir="5400000" algn="ctr" rotWithShape="0">
                <a:srgbClr val="000000">
                  <a:alpha val="36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</p:grpSpPr>
          <p:sp>
            <p:nvSpPr>
              <p:cNvPr id="78" name="Oval 6"/>
              <p:cNvSpPr>
                <a:spLocks noChangeArrowheads="1"/>
              </p:cNvSpPr>
              <p:nvPr/>
            </p:nvSpPr>
            <p:spPr bwMode="gray">
              <a:xfrm>
                <a:off x="1749" y="1113"/>
                <a:ext cx="2187" cy="2184"/>
              </a:xfrm>
              <a:prstGeom prst="ellipse">
                <a:avLst/>
              </a:prstGeom>
              <a:solidFill>
                <a:srgbClr val="777777"/>
              </a:solidFill>
              <a:ln w="9525">
                <a:noFill/>
                <a:round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txBody>
              <a:bodyPr>
                <a:flatTx/>
              </a:bodyPr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79" name="Oval 8"/>
              <p:cNvSpPr>
                <a:spLocks noChangeArrowheads="1"/>
              </p:cNvSpPr>
              <p:nvPr/>
            </p:nvSpPr>
            <p:spPr bwMode="gray">
              <a:xfrm>
                <a:off x="1756" y="1119"/>
                <a:ext cx="2173" cy="2172"/>
              </a:xfrm>
              <a:prstGeom prst="ellipse">
                <a:avLst/>
              </a:prstGeom>
              <a:gradFill rotWithShape="1">
                <a:gsLst>
                  <a:gs pos="0">
                    <a:srgbClr val="B6B6B6"/>
                  </a:gs>
                  <a:gs pos="75000">
                    <a:srgbClr val="9F9F9F">
                      <a:gamma/>
                      <a:tint val="28235"/>
                      <a:invGamma/>
                    </a:srgbClr>
                  </a:gs>
                </a:gsLst>
                <a:lin ang="2700000" scaled="1"/>
              </a:gradFill>
              <a:ln w="19050">
                <a:noFill/>
                <a:round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txBody>
              <a:bodyPr wrap="none"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80" name="Oval 9"/>
              <p:cNvSpPr>
                <a:spLocks noChangeArrowheads="1"/>
              </p:cNvSpPr>
              <p:nvPr/>
            </p:nvSpPr>
            <p:spPr bwMode="gray">
              <a:xfrm>
                <a:off x="1980" y="1343"/>
                <a:ext cx="1726" cy="17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19050">
                <a:noFill/>
                <a:round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txBody>
              <a:bodyPr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81" name="Oval 10"/>
              <p:cNvSpPr>
                <a:spLocks noChangeArrowheads="1"/>
              </p:cNvSpPr>
              <p:nvPr/>
            </p:nvSpPr>
            <p:spPr bwMode="gray">
              <a:xfrm>
                <a:off x="2196" y="1558"/>
                <a:ext cx="1293" cy="1294"/>
              </a:xfrm>
              <a:prstGeom prst="ellipse">
                <a:avLst/>
              </a:prstGeom>
              <a:gradFill rotWithShape="1">
                <a:gsLst>
                  <a:gs pos="0">
                    <a:srgbClr val="333333"/>
                  </a:gs>
                  <a:gs pos="100000">
                    <a:srgbClr val="333333">
                      <a:gamma/>
                      <a:tint val="38431"/>
                      <a:invGamma/>
                    </a:srgbClr>
                  </a:gs>
                </a:gsLst>
                <a:lin ang="2700000" scaled="1"/>
              </a:gradFill>
              <a:ln w="19050">
                <a:noFill/>
                <a:round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txBody>
              <a:bodyPr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82" name="Oval 11"/>
              <p:cNvSpPr>
                <a:spLocks noChangeArrowheads="1"/>
              </p:cNvSpPr>
              <p:nvPr/>
            </p:nvSpPr>
            <p:spPr bwMode="gray">
              <a:xfrm>
                <a:off x="2400" y="1763"/>
                <a:ext cx="887" cy="884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19050">
                <a:noFill/>
                <a:round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txBody>
              <a:bodyPr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83" name="Oval 12"/>
              <p:cNvSpPr>
                <a:spLocks noChangeArrowheads="1"/>
              </p:cNvSpPr>
              <p:nvPr/>
            </p:nvSpPr>
            <p:spPr bwMode="gray">
              <a:xfrm flipV="1">
                <a:off x="2577" y="1939"/>
                <a:ext cx="533" cy="533"/>
              </a:xfrm>
              <a:prstGeom prst="ellipse">
                <a:avLst/>
              </a:prstGeom>
              <a:solidFill>
                <a:srgbClr val="C0504D"/>
              </a:solidFill>
              <a:ln w="9525">
                <a:noFill/>
                <a:round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txBody>
              <a:bodyPr rot="10800000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" name="Group 117"/>
            <p:cNvGrpSpPr/>
            <p:nvPr/>
          </p:nvGrpSpPr>
          <p:grpSpPr bwMode="auto">
            <a:xfrm>
              <a:off x="3743325" y="3166516"/>
              <a:ext cx="609600" cy="609600"/>
              <a:chOff x="-180" y="2946"/>
              <a:chExt cx="384" cy="384"/>
            </a:xfrm>
          </p:grpSpPr>
          <p:sp>
            <p:nvSpPr>
              <p:cNvPr id="75" name="Oval 113"/>
              <p:cNvSpPr>
                <a:spLocks noChangeArrowheads="1"/>
              </p:cNvSpPr>
              <p:nvPr/>
            </p:nvSpPr>
            <p:spPr bwMode="auto">
              <a:xfrm>
                <a:off x="-120" y="3006"/>
                <a:ext cx="264" cy="264"/>
              </a:xfrm>
              <a:prstGeom prst="ellips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76" name="Oval 115"/>
              <p:cNvSpPr>
                <a:spLocks noChangeArrowheads="1"/>
              </p:cNvSpPr>
              <p:nvPr/>
            </p:nvSpPr>
            <p:spPr bwMode="auto">
              <a:xfrm>
                <a:off x="-44" y="3082"/>
                <a:ext cx="112" cy="112"/>
              </a:xfrm>
              <a:prstGeom prst="ellipse">
                <a:avLst/>
              </a:prstGeom>
              <a:solidFill>
                <a:srgbClr val="BCBCBC"/>
              </a:solidFill>
              <a:ln w="9525">
                <a:solidFill>
                  <a:sysClr val="windowText" lastClr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77" name="Oval 116"/>
              <p:cNvSpPr>
                <a:spLocks noChangeArrowheads="1"/>
              </p:cNvSpPr>
              <p:nvPr/>
            </p:nvSpPr>
            <p:spPr bwMode="auto">
              <a:xfrm>
                <a:off x="-180" y="2946"/>
                <a:ext cx="384" cy="384"/>
              </a:xfrm>
              <a:prstGeom prst="ellips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" name="Group 135"/>
            <p:cNvGrpSpPr/>
            <p:nvPr/>
          </p:nvGrpSpPr>
          <p:grpSpPr bwMode="auto">
            <a:xfrm>
              <a:off x="4870450" y="2956966"/>
              <a:ext cx="609600" cy="609600"/>
              <a:chOff x="-180" y="2946"/>
              <a:chExt cx="384" cy="384"/>
            </a:xfrm>
          </p:grpSpPr>
          <p:sp>
            <p:nvSpPr>
              <p:cNvPr id="72" name="Oval 136"/>
              <p:cNvSpPr>
                <a:spLocks noChangeArrowheads="1"/>
              </p:cNvSpPr>
              <p:nvPr/>
            </p:nvSpPr>
            <p:spPr bwMode="auto">
              <a:xfrm>
                <a:off x="-120" y="3006"/>
                <a:ext cx="264" cy="264"/>
              </a:xfrm>
              <a:prstGeom prst="ellips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73" name="Oval 137"/>
              <p:cNvSpPr>
                <a:spLocks noChangeArrowheads="1"/>
              </p:cNvSpPr>
              <p:nvPr/>
            </p:nvSpPr>
            <p:spPr bwMode="auto">
              <a:xfrm>
                <a:off x="-44" y="3082"/>
                <a:ext cx="112" cy="112"/>
              </a:xfrm>
              <a:prstGeom prst="ellipse">
                <a:avLst/>
              </a:prstGeom>
              <a:solidFill>
                <a:srgbClr val="5F5F5F"/>
              </a:solidFill>
              <a:ln w="9525">
                <a:solidFill>
                  <a:sysClr val="windowText" lastClr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74" name="Oval 138"/>
              <p:cNvSpPr>
                <a:spLocks noChangeArrowheads="1"/>
              </p:cNvSpPr>
              <p:nvPr/>
            </p:nvSpPr>
            <p:spPr bwMode="auto">
              <a:xfrm>
                <a:off x="-180" y="2946"/>
                <a:ext cx="384" cy="384"/>
              </a:xfrm>
              <a:prstGeom prst="ellips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" name="Group 139"/>
            <p:cNvGrpSpPr/>
            <p:nvPr/>
          </p:nvGrpSpPr>
          <p:grpSpPr bwMode="auto">
            <a:xfrm>
              <a:off x="4251325" y="3650704"/>
              <a:ext cx="609600" cy="609600"/>
              <a:chOff x="-180" y="2946"/>
              <a:chExt cx="384" cy="384"/>
            </a:xfrm>
          </p:grpSpPr>
          <p:sp>
            <p:nvSpPr>
              <p:cNvPr id="69" name="Oval 140"/>
              <p:cNvSpPr>
                <a:spLocks noChangeArrowheads="1"/>
              </p:cNvSpPr>
              <p:nvPr/>
            </p:nvSpPr>
            <p:spPr bwMode="auto">
              <a:xfrm>
                <a:off x="-120" y="3006"/>
                <a:ext cx="264" cy="264"/>
              </a:xfrm>
              <a:prstGeom prst="ellips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70" name="Oval 141"/>
              <p:cNvSpPr>
                <a:spLocks noChangeArrowheads="1"/>
              </p:cNvSpPr>
              <p:nvPr/>
            </p:nvSpPr>
            <p:spPr bwMode="auto">
              <a:xfrm>
                <a:off x="-44" y="3082"/>
                <a:ext cx="112" cy="112"/>
              </a:xfrm>
              <a:prstGeom prst="ellipse">
                <a:avLst/>
              </a:prstGeom>
              <a:solidFill>
                <a:srgbClr val="6D0303"/>
              </a:solidFill>
              <a:ln w="9525">
                <a:solidFill>
                  <a:sysClr val="windowText" lastClr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71" name="Oval 142"/>
              <p:cNvSpPr>
                <a:spLocks noChangeArrowheads="1"/>
              </p:cNvSpPr>
              <p:nvPr/>
            </p:nvSpPr>
            <p:spPr bwMode="auto">
              <a:xfrm>
                <a:off x="-180" y="2946"/>
                <a:ext cx="384" cy="384"/>
              </a:xfrm>
              <a:prstGeom prst="ellips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" name="Group 203"/>
            <p:cNvGrpSpPr/>
            <p:nvPr/>
          </p:nvGrpSpPr>
          <p:grpSpPr bwMode="auto">
            <a:xfrm rot="30600762">
              <a:off x="2111379" y="2436263"/>
              <a:ext cx="1655762" cy="1571625"/>
              <a:chOff x="3097" y="1092"/>
              <a:chExt cx="788" cy="748"/>
            </a:xfrm>
          </p:grpSpPr>
          <p:grpSp>
            <p:nvGrpSpPr>
              <p:cNvPr id="53" name="Group 204"/>
              <p:cNvGrpSpPr/>
              <p:nvPr/>
            </p:nvGrpSpPr>
            <p:grpSpPr bwMode="auto">
              <a:xfrm>
                <a:off x="3146" y="1103"/>
                <a:ext cx="739" cy="737"/>
                <a:chOff x="3146" y="1103"/>
                <a:chExt cx="739" cy="737"/>
              </a:xfrm>
            </p:grpSpPr>
            <p:sp>
              <p:nvSpPr>
                <p:cNvPr id="64" name="Freeform 205"/>
                <p:cNvSpPr/>
                <p:nvPr/>
              </p:nvSpPr>
              <p:spPr bwMode="gray">
                <a:xfrm rot="10521890">
                  <a:off x="3146" y="1103"/>
                  <a:ext cx="371" cy="414"/>
                </a:xfrm>
                <a:custGeom>
                  <a:avLst/>
                  <a:gdLst>
                    <a:gd name="T0" fmla="*/ 306 w 365"/>
                    <a:gd name="T1" fmla="*/ 321 h 456"/>
                    <a:gd name="T2" fmla="*/ 210 w 365"/>
                    <a:gd name="T3" fmla="*/ 212 h 456"/>
                    <a:gd name="T4" fmla="*/ 23 w 365"/>
                    <a:gd name="T5" fmla="*/ 42 h 456"/>
                    <a:gd name="T6" fmla="*/ 23 w 365"/>
                    <a:gd name="T7" fmla="*/ 86 h 456"/>
                    <a:gd name="T8" fmla="*/ 145 w 365"/>
                    <a:gd name="T9" fmla="*/ 276 h 456"/>
                    <a:gd name="T10" fmla="*/ 238 w 365"/>
                    <a:gd name="T11" fmla="*/ 382 h 456"/>
                    <a:gd name="T12" fmla="*/ 326 w 365"/>
                    <a:gd name="T13" fmla="*/ 451 h 456"/>
                    <a:gd name="T14" fmla="*/ 365 w 365"/>
                    <a:gd name="T15" fmla="*/ 412 h 456"/>
                    <a:gd name="T16" fmla="*/ 306 w 365"/>
                    <a:gd name="T17" fmla="*/ 321 h 4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65" h="456">
                      <a:moveTo>
                        <a:pt x="306" y="321"/>
                      </a:moveTo>
                      <a:cubicBezTo>
                        <a:pt x="210" y="212"/>
                        <a:pt x="210" y="212"/>
                        <a:pt x="210" y="212"/>
                      </a:cubicBezTo>
                      <a:cubicBezTo>
                        <a:pt x="23" y="42"/>
                        <a:pt x="23" y="42"/>
                        <a:pt x="23" y="42"/>
                      </a:cubicBezTo>
                      <a:cubicBezTo>
                        <a:pt x="23" y="42"/>
                        <a:pt x="0" y="0"/>
                        <a:pt x="23" y="86"/>
                      </a:cubicBezTo>
                      <a:cubicBezTo>
                        <a:pt x="145" y="276"/>
                        <a:pt x="145" y="276"/>
                        <a:pt x="145" y="276"/>
                      </a:cubicBezTo>
                      <a:cubicBezTo>
                        <a:pt x="238" y="382"/>
                        <a:pt x="238" y="382"/>
                        <a:pt x="238" y="382"/>
                      </a:cubicBezTo>
                      <a:cubicBezTo>
                        <a:pt x="326" y="451"/>
                        <a:pt x="326" y="451"/>
                        <a:pt x="326" y="451"/>
                      </a:cubicBezTo>
                      <a:cubicBezTo>
                        <a:pt x="326" y="451"/>
                        <a:pt x="364" y="456"/>
                        <a:pt x="365" y="412"/>
                      </a:cubicBezTo>
                      <a:lnTo>
                        <a:pt x="306" y="32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61B2">
                        <a:gamma/>
                        <a:shade val="6275"/>
                        <a:invGamma/>
                      </a:srgbClr>
                    </a:gs>
                    <a:gs pos="100000">
                      <a:srgbClr val="0061B2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defPPr>
                    <a:defRPr lang="de-DE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" name="Freeform 206"/>
                <p:cNvSpPr/>
                <p:nvPr/>
              </p:nvSpPr>
              <p:spPr bwMode="gray">
                <a:xfrm rot="10521890">
                  <a:off x="3376" y="1238"/>
                  <a:ext cx="509" cy="347"/>
                </a:xfrm>
                <a:custGeom>
                  <a:avLst/>
                  <a:gdLst>
                    <a:gd name="T0" fmla="*/ 201 w 501"/>
                    <a:gd name="T1" fmla="*/ 0 h 383"/>
                    <a:gd name="T2" fmla="*/ 27 w 501"/>
                    <a:gd name="T3" fmla="*/ 50 h 383"/>
                    <a:gd name="T4" fmla="*/ 431 w 501"/>
                    <a:gd name="T5" fmla="*/ 383 h 383"/>
                    <a:gd name="T6" fmla="*/ 501 w 501"/>
                    <a:gd name="T7" fmla="*/ 317 h 383"/>
                    <a:gd name="T8" fmla="*/ 201 w 501"/>
                    <a:gd name="T9" fmla="*/ 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1" h="383">
                      <a:moveTo>
                        <a:pt x="201" y="0"/>
                      </a:moveTo>
                      <a:cubicBezTo>
                        <a:pt x="201" y="0"/>
                        <a:pt x="36" y="6"/>
                        <a:pt x="27" y="50"/>
                      </a:cubicBezTo>
                      <a:cubicBezTo>
                        <a:pt x="0" y="179"/>
                        <a:pt x="431" y="383"/>
                        <a:pt x="431" y="383"/>
                      </a:cubicBezTo>
                      <a:cubicBezTo>
                        <a:pt x="501" y="317"/>
                        <a:pt x="501" y="317"/>
                        <a:pt x="501" y="317"/>
                      </a:cubicBezTo>
                      <a:lnTo>
                        <a:pt x="201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69A2E1"/>
                    </a:gs>
                    <a:gs pos="100000">
                      <a:srgbClr val="69A2E1">
                        <a:gamma/>
                        <a:tint val="60784"/>
                        <a:invGamma/>
                      </a:srgbClr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defPPr>
                    <a:defRPr lang="de-DE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" name="Freeform 207"/>
                <p:cNvSpPr/>
                <p:nvPr/>
              </p:nvSpPr>
              <p:spPr bwMode="gray">
                <a:xfrm rot="10521890">
                  <a:off x="3304" y="1309"/>
                  <a:ext cx="389" cy="531"/>
                </a:xfrm>
                <a:custGeom>
                  <a:avLst/>
                  <a:gdLst>
                    <a:gd name="T0" fmla="*/ 126 w 383"/>
                    <a:gd name="T1" fmla="*/ 5 h 586"/>
                    <a:gd name="T2" fmla="*/ 0 w 383"/>
                    <a:gd name="T3" fmla="*/ 269 h 586"/>
                    <a:gd name="T4" fmla="*/ 300 w 383"/>
                    <a:gd name="T5" fmla="*/ 586 h 586"/>
                    <a:gd name="T6" fmla="*/ 383 w 383"/>
                    <a:gd name="T7" fmla="*/ 442 h 586"/>
                    <a:gd name="T8" fmla="*/ 126 w 383"/>
                    <a:gd name="T9" fmla="*/ 5 h 5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3" h="586">
                      <a:moveTo>
                        <a:pt x="126" y="5"/>
                      </a:moveTo>
                      <a:cubicBezTo>
                        <a:pt x="53" y="8"/>
                        <a:pt x="0" y="269"/>
                        <a:pt x="0" y="269"/>
                      </a:cubicBezTo>
                      <a:cubicBezTo>
                        <a:pt x="300" y="586"/>
                        <a:pt x="300" y="586"/>
                        <a:pt x="300" y="586"/>
                      </a:cubicBezTo>
                      <a:cubicBezTo>
                        <a:pt x="383" y="442"/>
                        <a:pt x="383" y="442"/>
                        <a:pt x="383" y="442"/>
                      </a:cubicBezTo>
                      <a:cubicBezTo>
                        <a:pt x="383" y="442"/>
                        <a:pt x="252" y="0"/>
                        <a:pt x="126" y="5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69A2E1">
                        <a:gamma/>
                        <a:tint val="76863"/>
                        <a:invGamma/>
                      </a:srgbClr>
                    </a:gs>
                    <a:gs pos="100000">
                      <a:srgbClr val="69A2E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defPPr>
                    <a:defRPr lang="de-DE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" name="Freeform 208"/>
                <p:cNvSpPr/>
                <p:nvPr/>
              </p:nvSpPr>
              <p:spPr bwMode="gray">
                <a:xfrm rot="10521890">
                  <a:off x="3374" y="1172"/>
                  <a:ext cx="305" cy="422"/>
                </a:xfrm>
                <a:custGeom>
                  <a:avLst/>
                  <a:gdLst>
                    <a:gd name="T0" fmla="*/ 0 w 300"/>
                    <a:gd name="T1" fmla="*/ 0 h 466"/>
                    <a:gd name="T2" fmla="*/ 40 w 300"/>
                    <a:gd name="T3" fmla="*/ 280 h 466"/>
                    <a:gd name="T4" fmla="*/ 269 w 300"/>
                    <a:gd name="T5" fmla="*/ 466 h 466"/>
                    <a:gd name="T6" fmla="*/ 300 w 300"/>
                    <a:gd name="T7" fmla="*/ 317 h 466"/>
                    <a:gd name="T8" fmla="*/ 0 w 300"/>
                    <a:gd name="T9" fmla="*/ 0 h 4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0" h="466">
                      <a:moveTo>
                        <a:pt x="0" y="0"/>
                      </a:moveTo>
                      <a:cubicBezTo>
                        <a:pt x="0" y="0"/>
                        <a:pt x="5" y="219"/>
                        <a:pt x="40" y="280"/>
                      </a:cubicBezTo>
                      <a:cubicBezTo>
                        <a:pt x="77" y="344"/>
                        <a:pt x="269" y="466"/>
                        <a:pt x="269" y="466"/>
                      </a:cubicBezTo>
                      <a:cubicBezTo>
                        <a:pt x="300" y="317"/>
                        <a:pt x="300" y="317"/>
                        <a:pt x="300" y="317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61B2"/>
                    </a:gs>
                    <a:gs pos="100000">
                      <a:srgbClr val="0061B2">
                        <a:gamma/>
                        <a:shade val="46275"/>
                        <a:invGamma/>
                      </a:srgbClr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defPPr>
                    <a:defRPr lang="de-DE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" name="Freeform 209"/>
                <p:cNvSpPr/>
                <p:nvPr/>
              </p:nvSpPr>
              <p:spPr bwMode="gray">
                <a:xfrm rot="10521890">
                  <a:off x="3244" y="1312"/>
                  <a:ext cx="441" cy="321"/>
                </a:xfrm>
                <a:custGeom>
                  <a:avLst/>
                  <a:gdLst>
                    <a:gd name="T0" fmla="*/ 0 w 435"/>
                    <a:gd name="T1" fmla="*/ 37 h 354"/>
                    <a:gd name="T2" fmla="*/ 279 w 435"/>
                    <a:gd name="T3" fmla="*/ 35 h 354"/>
                    <a:gd name="T4" fmla="*/ 435 w 435"/>
                    <a:gd name="T5" fmla="*/ 300 h 354"/>
                    <a:gd name="T6" fmla="*/ 300 w 435"/>
                    <a:gd name="T7" fmla="*/ 354 h 354"/>
                    <a:gd name="T8" fmla="*/ 0 w 435"/>
                    <a:gd name="T9" fmla="*/ 37 h 3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5" h="354">
                      <a:moveTo>
                        <a:pt x="0" y="37"/>
                      </a:moveTo>
                      <a:cubicBezTo>
                        <a:pt x="0" y="37"/>
                        <a:pt x="219" y="0"/>
                        <a:pt x="279" y="35"/>
                      </a:cubicBezTo>
                      <a:cubicBezTo>
                        <a:pt x="346" y="73"/>
                        <a:pt x="435" y="300"/>
                        <a:pt x="435" y="300"/>
                      </a:cubicBezTo>
                      <a:cubicBezTo>
                        <a:pt x="300" y="354"/>
                        <a:pt x="300" y="354"/>
                        <a:pt x="300" y="354"/>
                      </a:cubicBezTo>
                      <a:lnTo>
                        <a:pt x="0" y="37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61B2">
                        <a:gamma/>
                        <a:shade val="30196"/>
                        <a:invGamma/>
                      </a:srgbClr>
                    </a:gs>
                    <a:gs pos="100000">
                      <a:srgbClr val="0061B2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defPPr>
                    <a:defRPr lang="de-DE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54" name="Group 210"/>
              <p:cNvGrpSpPr/>
              <p:nvPr/>
            </p:nvGrpSpPr>
            <p:grpSpPr bwMode="auto">
              <a:xfrm>
                <a:off x="3097" y="1092"/>
                <a:ext cx="141" cy="122"/>
                <a:chOff x="3097" y="1092"/>
                <a:chExt cx="141" cy="122"/>
              </a:xfrm>
            </p:grpSpPr>
            <p:sp>
              <p:nvSpPr>
                <p:cNvPr id="62" name="Freeform 211"/>
                <p:cNvSpPr/>
                <p:nvPr/>
              </p:nvSpPr>
              <p:spPr bwMode="gray">
                <a:xfrm rot="10521890">
                  <a:off x="3097" y="1092"/>
                  <a:ext cx="62" cy="61"/>
                </a:xfrm>
                <a:custGeom>
                  <a:avLst/>
                  <a:gdLst>
                    <a:gd name="T0" fmla="*/ 61 w 61"/>
                    <a:gd name="T1" fmla="*/ 68 h 68"/>
                    <a:gd name="T2" fmla="*/ 3 w 61"/>
                    <a:gd name="T3" fmla="*/ 16 h 68"/>
                    <a:gd name="T4" fmla="*/ 0 w 61"/>
                    <a:gd name="T5" fmla="*/ 13 h 68"/>
                    <a:gd name="T6" fmla="*/ 8 w 61"/>
                    <a:gd name="T7" fmla="*/ 0 h 68"/>
                    <a:gd name="T8" fmla="*/ 10 w 61"/>
                    <a:gd name="T9" fmla="*/ 3 h 68"/>
                    <a:gd name="T10" fmla="*/ 61 w 61"/>
                    <a:gd name="T11" fmla="*/ 67 h 68"/>
                    <a:gd name="T12" fmla="*/ 61 w 61"/>
                    <a:gd name="T13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1" h="68">
                      <a:moveTo>
                        <a:pt x="61" y="68"/>
                      </a:move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13"/>
                        <a:pt x="4" y="4"/>
                        <a:pt x="8" y="0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61" y="67"/>
                        <a:pt x="61" y="67"/>
                        <a:pt x="61" y="67"/>
                      </a:cubicBezTo>
                      <a:lnTo>
                        <a:pt x="61" y="68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EA501">
                        <a:gamma/>
                        <a:shade val="46275"/>
                        <a:invGamma/>
                      </a:srgbClr>
                    </a:gs>
                    <a:gs pos="100000">
                      <a:srgbClr val="FEA501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defPPr>
                    <a:defRPr lang="de-DE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" name="Freeform 212"/>
                <p:cNvSpPr/>
                <p:nvPr/>
              </p:nvSpPr>
              <p:spPr bwMode="gray">
                <a:xfrm rot="10521890">
                  <a:off x="3131" y="1112"/>
                  <a:ext cx="107" cy="102"/>
                </a:xfrm>
                <a:custGeom>
                  <a:avLst/>
                  <a:gdLst>
                    <a:gd name="T0" fmla="*/ 60 w 106"/>
                    <a:gd name="T1" fmla="*/ 0 h 113"/>
                    <a:gd name="T2" fmla="*/ 41 w 106"/>
                    <a:gd name="T3" fmla="*/ 41 h 113"/>
                    <a:gd name="T4" fmla="*/ 0 w 106"/>
                    <a:gd name="T5" fmla="*/ 56 h 113"/>
                    <a:gd name="T6" fmla="*/ 64 w 106"/>
                    <a:gd name="T7" fmla="*/ 106 h 113"/>
                    <a:gd name="T8" fmla="*/ 103 w 106"/>
                    <a:gd name="T9" fmla="*/ 67 h 113"/>
                    <a:gd name="T10" fmla="*/ 60 w 106"/>
                    <a:gd name="T11" fmla="*/ 0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6" h="113">
                      <a:moveTo>
                        <a:pt x="60" y="0"/>
                      </a:moveTo>
                      <a:cubicBezTo>
                        <a:pt x="60" y="0"/>
                        <a:pt x="62" y="20"/>
                        <a:pt x="41" y="41"/>
                      </a:cubicBezTo>
                      <a:cubicBezTo>
                        <a:pt x="17" y="63"/>
                        <a:pt x="0" y="56"/>
                        <a:pt x="0" y="56"/>
                      </a:cubicBezTo>
                      <a:cubicBezTo>
                        <a:pt x="64" y="106"/>
                        <a:pt x="64" y="106"/>
                        <a:pt x="64" y="106"/>
                      </a:cubicBezTo>
                      <a:cubicBezTo>
                        <a:pt x="64" y="106"/>
                        <a:pt x="106" y="113"/>
                        <a:pt x="103" y="67"/>
                      </a:cubicBezTo>
                      <a:lnTo>
                        <a:pt x="6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EA501">
                        <a:gamma/>
                        <a:shade val="0"/>
                        <a:invGamma/>
                      </a:srgbClr>
                    </a:gs>
                    <a:gs pos="100000">
                      <a:srgbClr val="FEA501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defPPr>
                    <a:defRPr lang="de-DE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55" name="Group 213"/>
              <p:cNvGrpSpPr/>
              <p:nvPr/>
            </p:nvGrpSpPr>
            <p:grpSpPr bwMode="auto">
              <a:xfrm rot="10521890">
                <a:off x="3136" y="1122"/>
                <a:ext cx="96" cy="86"/>
                <a:chOff x="2760" y="2156"/>
                <a:chExt cx="224" cy="225"/>
              </a:xfrm>
            </p:grpSpPr>
            <p:sp>
              <p:nvSpPr>
                <p:cNvPr id="56" name="Freeform 214"/>
                <p:cNvSpPr/>
                <p:nvPr/>
              </p:nvSpPr>
              <p:spPr bwMode="gray">
                <a:xfrm>
                  <a:off x="2781" y="2180"/>
                  <a:ext cx="142" cy="130"/>
                </a:xfrm>
                <a:custGeom>
                  <a:avLst/>
                  <a:gdLst>
                    <a:gd name="T0" fmla="*/ 57 w 60"/>
                    <a:gd name="T1" fmla="*/ 0 h 55"/>
                    <a:gd name="T2" fmla="*/ 41 w 60"/>
                    <a:gd name="T3" fmla="*/ 41 h 55"/>
                    <a:gd name="T4" fmla="*/ 0 w 60"/>
                    <a:gd name="T5" fmla="*/ 50 h 55"/>
                    <a:gd name="T6" fmla="*/ 43 w 60"/>
                    <a:gd name="T7" fmla="*/ 42 h 55"/>
                    <a:gd name="T8" fmla="*/ 57 w 60"/>
                    <a:gd name="T9" fmla="*/ 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0" h="55">
                      <a:moveTo>
                        <a:pt x="57" y="0"/>
                      </a:moveTo>
                      <a:cubicBezTo>
                        <a:pt x="58" y="15"/>
                        <a:pt x="53" y="31"/>
                        <a:pt x="41" y="41"/>
                      </a:cubicBezTo>
                      <a:cubicBezTo>
                        <a:pt x="30" y="51"/>
                        <a:pt x="14" y="53"/>
                        <a:pt x="0" y="50"/>
                      </a:cubicBezTo>
                      <a:cubicBezTo>
                        <a:pt x="14" y="55"/>
                        <a:pt x="31" y="53"/>
                        <a:pt x="43" y="42"/>
                      </a:cubicBezTo>
                      <a:cubicBezTo>
                        <a:pt x="55" y="32"/>
                        <a:pt x="60" y="16"/>
                        <a:pt x="57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0061B2">
                        <a:gamma/>
                        <a:shade val="30196"/>
                        <a:invGamma/>
                      </a:srgbClr>
                    </a:gs>
                    <a:gs pos="50000">
                      <a:srgbClr val="0061B2"/>
                    </a:gs>
                    <a:gs pos="100000">
                      <a:srgbClr val="0061B2">
                        <a:gamma/>
                        <a:shade val="30196"/>
                        <a:invGamma/>
                      </a:srgbClr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defPPr>
                    <a:defRPr lang="de-DE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" name="Freeform 215"/>
                <p:cNvSpPr/>
                <p:nvPr/>
              </p:nvSpPr>
              <p:spPr bwMode="gray">
                <a:xfrm>
                  <a:off x="2760" y="2156"/>
                  <a:ext cx="148" cy="137"/>
                </a:xfrm>
                <a:custGeom>
                  <a:avLst/>
                  <a:gdLst>
                    <a:gd name="T0" fmla="*/ 60 w 63"/>
                    <a:gd name="T1" fmla="*/ 0 h 58"/>
                    <a:gd name="T2" fmla="*/ 43 w 63"/>
                    <a:gd name="T3" fmla="*/ 43 h 58"/>
                    <a:gd name="T4" fmla="*/ 0 w 63"/>
                    <a:gd name="T5" fmla="*/ 53 h 58"/>
                    <a:gd name="T6" fmla="*/ 45 w 63"/>
                    <a:gd name="T7" fmla="*/ 45 h 58"/>
                    <a:gd name="T8" fmla="*/ 60 w 63"/>
                    <a:gd name="T9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58">
                      <a:moveTo>
                        <a:pt x="60" y="0"/>
                      </a:moveTo>
                      <a:cubicBezTo>
                        <a:pt x="61" y="16"/>
                        <a:pt x="56" y="33"/>
                        <a:pt x="43" y="43"/>
                      </a:cubicBezTo>
                      <a:cubicBezTo>
                        <a:pt x="31" y="54"/>
                        <a:pt x="15" y="57"/>
                        <a:pt x="0" y="53"/>
                      </a:cubicBezTo>
                      <a:cubicBezTo>
                        <a:pt x="15" y="58"/>
                        <a:pt x="32" y="55"/>
                        <a:pt x="45" y="45"/>
                      </a:cubicBezTo>
                      <a:cubicBezTo>
                        <a:pt x="58" y="34"/>
                        <a:pt x="63" y="17"/>
                        <a:pt x="6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0061B2">
                        <a:gamma/>
                        <a:shade val="30196"/>
                        <a:invGamma/>
                      </a:srgbClr>
                    </a:gs>
                    <a:gs pos="50000">
                      <a:srgbClr val="0061B2"/>
                    </a:gs>
                    <a:gs pos="100000">
                      <a:srgbClr val="0061B2">
                        <a:gamma/>
                        <a:shade val="30196"/>
                        <a:invGamma/>
                      </a:srgbClr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defPPr>
                    <a:defRPr lang="de-DE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" name="Freeform 216"/>
                <p:cNvSpPr/>
                <p:nvPr/>
              </p:nvSpPr>
              <p:spPr bwMode="gray">
                <a:xfrm>
                  <a:off x="2800" y="2201"/>
                  <a:ext cx="137" cy="123"/>
                </a:xfrm>
                <a:custGeom>
                  <a:avLst/>
                  <a:gdLst>
                    <a:gd name="T0" fmla="*/ 55 w 58"/>
                    <a:gd name="T1" fmla="*/ 0 h 52"/>
                    <a:gd name="T2" fmla="*/ 40 w 58"/>
                    <a:gd name="T3" fmla="*/ 39 h 52"/>
                    <a:gd name="T4" fmla="*/ 0 w 58"/>
                    <a:gd name="T5" fmla="*/ 48 h 52"/>
                    <a:gd name="T6" fmla="*/ 41 w 58"/>
                    <a:gd name="T7" fmla="*/ 40 h 52"/>
                    <a:gd name="T8" fmla="*/ 55 w 58"/>
                    <a:gd name="T9" fmla="*/ 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" h="52">
                      <a:moveTo>
                        <a:pt x="55" y="0"/>
                      </a:moveTo>
                      <a:cubicBezTo>
                        <a:pt x="57" y="15"/>
                        <a:pt x="52" y="29"/>
                        <a:pt x="40" y="39"/>
                      </a:cubicBezTo>
                      <a:cubicBezTo>
                        <a:pt x="29" y="48"/>
                        <a:pt x="14" y="51"/>
                        <a:pt x="0" y="48"/>
                      </a:cubicBezTo>
                      <a:cubicBezTo>
                        <a:pt x="15" y="52"/>
                        <a:pt x="30" y="50"/>
                        <a:pt x="41" y="40"/>
                      </a:cubicBezTo>
                      <a:cubicBezTo>
                        <a:pt x="53" y="30"/>
                        <a:pt x="58" y="15"/>
                        <a:pt x="55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0061B2">
                        <a:gamma/>
                        <a:shade val="30196"/>
                        <a:invGamma/>
                      </a:srgbClr>
                    </a:gs>
                    <a:gs pos="50000">
                      <a:srgbClr val="0061B2"/>
                    </a:gs>
                    <a:gs pos="100000">
                      <a:srgbClr val="0061B2">
                        <a:gamma/>
                        <a:shade val="30196"/>
                        <a:invGamma/>
                      </a:srgbClr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defPPr>
                    <a:defRPr lang="de-DE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" name="Freeform 217"/>
                <p:cNvSpPr/>
                <p:nvPr/>
              </p:nvSpPr>
              <p:spPr bwMode="gray">
                <a:xfrm>
                  <a:off x="2856" y="2262"/>
                  <a:ext cx="116" cy="104"/>
                </a:xfrm>
                <a:custGeom>
                  <a:avLst/>
                  <a:gdLst>
                    <a:gd name="T0" fmla="*/ 47 w 49"/>
                    <a:gd name="T1" fmla="*/ 0 h 44"/>
                    <a:gd name="T2" fmla="*/ 34 w 49"/>
                    <a:gd name="T3" fmla="*/ 33 h 44"/>
                    <a:gd name="T4" fmla="*/ 0 w 49"/>
                    <a:gd name="T5" fmla="*/ 40 h 44"/>
                    <a:gd name="T6" fmla="*/ 35 w 49"/>
                    <a:gd name="T7" fmla="*/ 34 h 44"/>
                    <a:gd name="T8" fmla="*/ 47 w 49"/>
                    <a:gd name="T9" fmla="*/ 0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" h="44">
                      <a:moveTo>
                        <a:pt x="47" y="0"/>
                      </a:moveTo>
                      <a:cubicBezTo>
                        <a:pt x="48" y="12"/>
                        <a:pt x="44" y="25"/>
                        <a:pt x="34" y="33"/>
                      </a:cubicBezTo>
                      <a:cubicBezTo>
                        <a:pt x="25" y="41"/>
                        <a:pt x="12" y="43"/>
                        <a:pt x="0" y="40"/>
                      </a:cubicBezTo>
                      <a:cubicBezTo>
                        <a:pt x="12" y="44"/>
                        <a:pt x="25" y="42"/>
                        <a:pt x="35" y="34"/>
                      </a:cubicBezTo>
                      <a:cubicBezTo>
                        <a:pt x="45" y="26"/>
                        <a:pt x="49" y="12"/>
                        <a:pt x="47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0061B2">
                        <a:gamma/>
                        <a:shade val="30196"/>
                        <a:invGamma/>
                      </a:srgbClr>
                    </a:gs>
                    <a:gs pos="50000">
                      <a:srgbClr val="0061B2"/>
                    </a:gs>
                    <a:gs pos="100000">
                      <a:srgbClr val="0061B2">
                        <a:gamma/>
                        <a:shade val="30196"/>
                        <a:invGamma/>
                      </a:srgbClr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defPPr>
                    <a:defRPr lang="de-DE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" name="Freeform 218"/>
                <p:cNvSpPr/>
                <p:nvPr/>
              </p:nvSpPr>
              <p:spPr bwMode="gray">
                <a:xfrm>
                  <a:off x="2840" y="2244"/>
                  <a:ext cx="120" cy="111"/>
                </a:xfrm>
                <a:custGeom>
                  <a:avLst/>
                  <a:gdLst>
                    <a:gd name="T0" fmla="*/ 49 w 51"/>
                    <a:gd name="T1" fmla="*/ 0 h 47"/>
                    <a:gd name="T2" fmla="*/ 35 w 51"/>
                    <a:gd name="T3" fmla="*/ 35 h 47"/>
                    <a:gd name="T4" fmla="*/ 0 w 51"/>
                    <a:gd name="T5" fmla="*/ 42 h 47"/>
                    <a:gd name="T6" fmla="*/ 37 w 51"/>
                    <a:gd name="T7" fmla="*/ 36 h 47"/>
                    <a:gd name="T8" fmla="*/ 49 w 51"/>
                    <a:gd name="T9" fmla="*/ 0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47">
                      <a:moveTo>
                        <a:pt x="49" y="0"/>
                      </a:moveTo>
                      <a:cubicBezTo>
                        <a:pt x="50" y="13"/>
                        <a:pt x="46" y="26"/>
                        <a:pt x="35" y="35"/>
                      </a:cubicBezTo>
                      <a:cubicBezTo>
                        <a:pt x="26" y="43"/>
                        <a:pt x="12" y="46"/>
                        <a:pt x="0" y="42"/>
                      </a:cubicBezTo>
                      <a:cubicBezTo>
                        <a:pt x="12" y="47"/>
                        <a:pt x="26" y="45"/>
                        <a:pt x="37" y="36"/>
                      </a:cubicBezTo>
                      <a:cubicBezTo>
                        <a:pt x="47" y="27"/>
                        <a:pt x="51" y="13"/>
                        <a:pt x="49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0061B2">
                        <a:gamma/>
                        <a:shade val="30196"/>
                        <a:invGamma/>
                      </a:srgbClr>
                    </a:gs>
                    <a:gs pos="50000">
                      <a:srgbClr val="0061B2"/>
                    </a:gs>
                    <a:gs pos="100000">
                      <a:srgbClr val="0061B2">
                        <a:gamma/>
                        <a:shade val="30196"/>
                        <a:invGamma/>
                      </a:srgbClr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defPPr>
                    <a:defRPr lang="de-DE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" name="Freeform 219"/>
                <p:cNvSpPr/>
                <p:nvPr/>
              </p:nvSpPr>
              <p:spPr bwMode="gray">
                <a:xfrm>
                  <a:off x="2873" y="2279"/>
                  <a:ext cx="111" cy="102"/>
                </a:xfrm>
                <a:custGeom>
                  <a:avLst/>
                  <a:gdLst>
                    <a:gd name="T0" fmla="*/ 45 w 47"/>
                    <a:gd name="T1" fmla="*/ 0 h 43"/>
                    <a:gd name="T2" fmla="*/ 33 w 47"/>
                    <a:gd name="T3" fmla="*/ 32 h 43"/>
                    <a:gd name="T4" fmla="*/ 0 w 47"/>
                    <a:gd name="T5" fmla="*/ 39 h 43"/>
                    <a:gd name="T6" fmla="*/ 34 w 47"/>
                    <a:gd name="T7" fmla="*/ 33 h 43"/>
                    <a:gd name="T8" fmla="*/ 45 w 47"/>
                    <a:gd name="T9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3">
                      <a:moveTo>
                        <a:pt x="45" y="0"/>
                      </a:moveTo>
                      <a:cubicBezTo>
                        <a:pt x="46" y="12"/>
                        <a:pt x="42" y="24"/>
                        <a:pt x="33" y="32"/>
                      </a:cubicBezTo>
                      <a:cubicBezTo>
                        <a:pt x="24" y="39"/>
                        <a:pt x="12" y="42"/>
                        <a:pt x="0" y="39"/>
                      </a:cubicBezTo>
                      <a:cubicBezTo>
                        <a:pt x="12" y="43"/>
                        <a:pt x="25" y="41"/>
                        <a:pt x="34" y="33"/>
                      </a:cubicBezTo>
                      <a:cubicBezTo>
                        <a:pt x="43" y="25"/>
                        <a:pt x="47" y="12"/>
                        <a:pt x="45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0061B2">
                        <a:gamma/>
                        <a:shade val="30196"/>
                        <a:invGamma/>
                      </a:srgbClr>
                    </a:gs>
                    <a:gs pos="50000">
                      <a:srgbClr val="0061B2"/>
                    </a:gs>
                    <a:gs pos="100000">
                      <a:srgbClr val="0061B2">
                        <a:gamma/>
                        <a:shade val="30196"/>
                        <a:invGamma/>
                      </a:srgbClr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defPPr>
                    <a:defRPr lang="de-DE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11" name="Group 257"/>
            <p:cNvGrpSpPr/>
            <p:nvPr/>
          </p:nvGrpSpPr>
          <p:grpSpPr bwMode="auto">
            <a:xfrm>
              <a:off x="5192716" y="2193380"/>
              <a:ext cx="1846263" cy="1365251"/>
              <a:chOff x="3295" y="1211"/>
              <a:chExt cx="1163" cy="860"/>
            </a:xfrm>
          </p:grpSpPr>
          <p:grpSp>
            <p:nvGrpSpPr>
              <p:cNvPr id="37" name="Group 254"/>
              <p:cNvGrpSpPr/>
              <p:nvPr/>
            </p:nvGrpSpPr>
            <p:grpSpPr bwMode="auto">
              <a:xfrm>
                <a:off x="3420" y="1211"/>
                <a:ext cx="1038" cy="860"/>
                <a:chOff x="3420" y="1211"/>
                <a:chExt cx="1038" cy="860"/>
              </a:xfrm>
            </p:grpSpPr>
            <p:sp>
              <p:nvSpPr>
                <p:cNvPr id="48" name="Freeform 239"/>
                <p:cNvSpPr/>
                <p:nvPr/>
              </p:nvSpPr>
              <p:spPr bwMode="gray">
                <a:xfrm rot="28823090">
                  <a:off x="3448" y="1520"/>
                  <a:ext cx="491" cy="548"/>
                </a:xfrm>
                <a:custGeom>
                  <a:avLst/>
                  <a:gdLst>
                    <a:gd name="T0" fmla="*/ 306 w 365"/>
                    <a:gd name="T1" fmla="*/ 321 h 456"/>
                    <a:gd name="T2" fmla="*/ 210 w 365"/>
                    <a:gd name="T3" fmla="*/ 212 h 456"/>
                    <a:gd name="T4" fmla="*/ 23 w 365"/>
                    <a:gd name="T5" fmla="*/ 42 h 456"/>
                    <a:gd name="T6" fmla="*/ 23 w 365"/>
                    <a:gd name="T7" fmla="*/ 86 h 456"/>
                    <a:gd name="T8" fmla="*/ 145 w 365"/>
                    <a:gd name="T9" fmla="*/ 276 h 456"/>
                    <a:gd name="T10" fmla="*/ 238 w 365"/>
                    <a:gd name="T11" fmla="*/ 382 h 456"/>
                    <a:gd name="T12" fmla="*/ 326 w 365"/>
                    <a:gd name="T13" fmla="*/ 451 h 456"/>
                    <a:gd name="T14" fmla="*/ 365 w 365"/>
                    <a:gd name="T15" fmla="*/ 412 h 456"/>
                    <a:gd name="T16" fmla="*/ 306 w 365"/>
                    <a:gd name="T17" fmla="*/ 321 h 4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65" h="456">
                      <a:moveTo>
                        <a:pt x="306" y="321"/>
                      </a:moveTo>
                      <a:cubicBezTo>
                        <a:pt x="210" y="212"/>
                        <a:pt x="210" y="212"/>
                        <a:pt x="210" y="212"/>
                      </a:cubicBezTo>
                      <a:cubicBezTo>
                        <a:pt x="23" y="42"/>
                        <a:pt x="23" y="42"/>
                        <a:pt x="23" y="42"/>
                      </a:cubicBezTo>
                      <a:cubicBezTo>
                        <a:pt x="23" y="42"/>
                        <a:pt x="0" y="0"/>
                        <a:pt x="23" y="86"/>
                      </a:cubicBezTo>
                      <a:cubicBezTo>
                        <a:pt x="145" y="276"/>
                        <a:pt x="145" y="276"/>
                        <a:pt x="145" y="276"/>
                      </a:cubicBezTo>
                      <a:cubicBezTo>
                        <a:pt x="238" y="382"/>
                        <a:pt x="238" y="382"/>
                        <a:pt x="238" y="382"/>
                      </a:cubicBezTo>
                      <a:cubicBezTo>
                        <a:pt x="326" y="451"/>
                        <a:pt x="326" y="451"/>
                        <a:pt x="326" y="451"/>
                      </a:cubicBezTo>
                      <a:cubicBezTo>
                        <a:pt x="326" y="451"/>
                        <a:pt x="364" y="456"/>
                        <a:pt x="365" y="412"/>
                      </a:cubicBezTo>
                      <a:lnTo>
                        <a:pt x="306" y="32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61B2">
                        <a:gamma/>
                        <a:shade val="6275"/>
                        <a:invGamma/>
                      </a:srgbClr>
                    </a:gs>
                    <a:gs pos="100000">
                      <a:srgbClr val="0061B2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defPPr>
                    <a:defRPr lang="de-DE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" name="Freeform 240"/>
                <p:cNvSpPr/>
                <p:nvPr/>
              </p:nvSpPr>
              <p:spPr bwMode="gray">
                <a:xfrm rot="28823090">
                  <a:off x="3694" y="1318"/>
                  <a:ext cx="674" cy="459"/>
                </a:xfrm>
                <a:custGeom>
                  <a:avLst/>
                  <a:gdLst>
                    <a:gd name="T0" fmla="*/ 201 w 501"/>
                    <a:gd name="T1" fmla="*/ 0 h 383"/>
                    <a:gd name="T2" fmla="*/ 27 w 501"/>
                    <a:gd name="T3" fmla="*/ 50 h 383"/>
                    <a:gd name="T4" fmla="*/ 431 w 501"/>
                    <a:gd name="T5" fmla="*/ 383 h 383"/>
                    <a:gd name="T6" fmla="*/ 501 w 501"/>
                    <a:gd name="T7" fmla="*/ 317 h 383"/>
                    <a:gd name="T8" fmla="*/ 201 w 501"/>
                    <a:gd name="T9" fmla="*/ 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1" h="383">
                      <a:moveTo>
                        <a:pt x="201" y="0"/>
                      </a:moveTo>
                      <a:cubicBezTo>
                        <a:pt x="201" y="0"/>
                        <a:pt x="36" y="6"/>
                        <a:pt x="27" y="50"/>
                      </a:cubicBezTo>
                      <a:cubicBezTo>
                        <a:pt x="0" y="179"/>
                        <a:pt x="431" y="383"/>
                        <a:pt x="431" y="383"/>
                      </a:cubicBezTo>
                      <a:cubicBezTo>
                        <a:pt x="501" y="317"/>
                        <a:pt x="501" y="317"/>
                        <a:pt x="501" y="317"/>
                      </a:cubicBezTo>
                      <a:lnTo>
                        <a:pt x="201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69A2E1"/>
                    </a:gs>
                    <a:gs pos="100000">
                      <a:srgbClr val="69A2E1">
                        <a:gamma/>
                        <a:tint val="60784"/>
                        <a:invGamma/>
                      </a:srgbClr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defPPr>
                    <a:defRPr lang="de-DE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" name="Freeform 241"/>
                <p:cNvSpPr/>
                <p:nvPr/>
              </p:nvSpPr>
              <p:spPr bwMode="gray">
                <a:xfrm rot="28823090">
                  <a:off x="3849" y="1463"/>
                  <a:ext cx="515" cy="702"/>
                </a:xfrm>
                <a:custGeom>
                  <a:avLst/>
                  <a:gdLst>
                    <a:gd name="T0" fmla="*/ 126 w 383"/>
                    <a:gd name="T1" fmla="*/ 5 h 586"/>
                    <a:gd name="T2" fmla="*/ 0 w 383"/>
                    <a:gd name="T3" fmla="*/ 269 h 586"/>
                    <a:gd name="T4" fmla="*/ 300 w 383"/>
                    <a:gd name="T5" fmla="*/ 586 h 586"/>
                    <a:gd name="T6" fmla="*/ 383 w 383"/>
                    <a:gd name="T7" fmla="*/ 442 h 586"/>
                    <a:gd name="T8" fmla="*/ 126 w 383"/>
                    <a:gd name="T9" fmla="*/ 5 h 5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3" h="586">
                      <a:moveTo>
                        <a:pt x="126" y="5"/>
                      </a:moveTo>
                      <a:cubicBezTo>
                        <a:pt x="53" y="8"/>
                        <a:pt x="0" y="269"/>
                        <a:pt x="0" y="269"/>
                      </a:cubicBezTo>
                      <a:cubicBezTo>
                        <a:pt x="300" y="586"/>
                        <a:pt x="300" y="586"/>
                        <a:pt x="300" y="586"/>
                      </a:cubicBezTo>
                      <a:cubicBezTo>
                        <a:pt x="383" y="442"/>
                        <a:pt x="383" y="442"/>
                        <a:pt x="383" y="442"/>
                      </a:cubicBezTo>
                      <a:cubicBezTo>
                        <a:pt x="383" y="442"/>
                        <a:pt x="252" y="0"/>
                        <a:pt x="126" y="5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69A2E1">
                        <a:gamma/>
                        <a:tint val="76863"/>
                        <a:invGamma/>
                      </a:srgbClr>
                    </a:gs>
                    <a:gs pos="100000">
                      <a:srgbClr val="69A2E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defPPr>
                    <a:defRPr lang="de-DE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" name="Freeform 242"/>
                <p:cNvSpPr/>
                <p:nvPr/>
              </p:nvSpPr>
              <p:spPr bwMode="gray">
                <a:xfrm rot="28823090">
                  <a:off x="3719" y="1358"/>
                  <a:ext cx="403" cy="559"/>
                </a:xfrm>
                <a:custGeom>
                  <a:avLst/>
                  <a:gdLst>
                    <a:gd name="T0" fmla="*/ 0 w 300"/>
                    <a:gd name="T1" fmla="*/ 0 h 466"/>
                    <a:gd name="T2" fmla="*/ 40 w 300"/>
                    <a:gd name="T3" fmla="*/ 280 h 466"/>
                    <a:gd name="T4" fmla="*/ 269 w 300"/>
                    <a:gd name="T5" fmla="*/ 466 h 466"/>
                    <a:gd name="T6" fmla="*/ 300 w 300"/>
                    <a:gd name="T7" fmla="*/ 317 h 466"/>
                    <a:gd name="T8" fmla="*/ 0 w 300"/>
                    <a:gd name="T9" fmla="*/ 0 h 4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0" h="466">
                      <a:moveTo>
                        <a:pt x="0" y="0"/>
                      </a:moveTo>
                      <a:cubicBezTo>
                        <a:pt x="0" y="0"/>
                        <a:pt x="5" y="219"/>
                        <a:pt x="40" y="280"/>
                      </a:cubicBezTo>
                      <a:cubicBezTo>
                        <a:pt x="77" y="344"/>
                        <a:pt x="269" y="466"/>
                        <a:pt x="269" y="466"/>
                      </a:cubicBezTo>
                      <a:cubicBezTo>
                        <a:pt x="300" y="317"/>
                        <a:pt x="300" y="317"/>
                        <a:pt x="300" y="317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61B2"/>
                    </a:gs>
                    <a:gs pos="100000">
                      <a:srgbClr val="0061B2">
                        <a:gamma/>
                        <a:shade val="46275"/>
                        <a:invGamma/>
                      </a:srgbClr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defPPr>
                    <a:defRPr lang="de-DE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" name="Freeform 243"/>
                <p:cNvSpPr/>
                <p:nvPr/>
              </p:nvSpPr>
              <p:spPr bwMode="gray">
                <a:xfrm rot="28823090">
                  <a:off x="3679" y="1560"/>
                  <a:ext cx="583" cy="425"/>
                </a:xfrm>
                <a:custGeom>
                  <a:avLst/>
                  <a:gdLst>
                    <a:gd name="T0" fmla="*/ 0 w 435"/>
                    <a:gd name="T1" fmla="*/ 37 h 354"/>
                    <a:gd name="T2" fmla="*/ 279 w 435"/>
                    <a:gd name="T3" fmla="*/ 35 h 354"/>
                    <a:gd name="T4" fmla="*/ 435 w 435"/>
                    <a:gd name="T5" fmla="*/ 300 h 354"/>
                    <a:gd name="T6" fmla="*/ 300 w 435"/>
                    <a:gd name="T7" fmla="*/ 354 h 354"/>
                    <a:gd name="T8" fmla="*/ 0 w 435"/>
                    <a:gd name="T9" fmla="*/ 37 h 3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5" h="354">
                      <a:moveTo>
                        <a:pt x="0" y="37"/>
                      </a:moveTo>
                      <a:cubicBezTo>
                        <a:pt x="0" y="37"/>
                        <a:pt x="219" y="0"/>
                        <a:pt x="279" y="35"/>
                      </a:cubicBezTo>
                      <a:cubicBezTo>
                        <a:pt x="346" y="73"/>
                        <a:pt x="435" y="300"/>
                        <a:pt x="435" y="300"/>
                      </a:cubicBezTo>
                      <a:cubicBezTo>
                        <a:pt x="300" y="354"/>
                        <a:pt x="300" y="354"/>
                        <a:pt x="300" y="354"/>
                      </a:cubicBezTo>
                      <a:lnTo>
                        <a:pt x="0" y="37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61B2">
                        <a:gamma/>
                        <a:shade val="30196"/>
                        <a:invGamma/>
                      </a:srgbClr>
                    </a:gs>
                    <a:gs pos="100000">
                      <a:srgbClr val="0061B2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defPPr>
                    <a:defRPr lang="de-DE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8" name="Group 256"/>
              <p:cNvGrpSpPr/>
              <p:nvPr/>
            </p:nvGrpSpPr>
            <p:grpSpPr bwMode="auto">
              <a:xfrm>
                <a:off x="3295" y="1770"/>
                <a:ext cx="195" cy="143"/>
                <a:chOff x="3295" y="1770"/>
                <a:chExt cx="195" cy="143"/>
              </a:xfrm>
            </p:grpSpPr>
            <p:sp>
              <p:nvSpPr>
                <p:cNvPr id="46" name="Freeform 245"/>
                <p:cNvSpPr/>
                <p:nvPr/>
              </p:nvSpPr>
              <p:spPr bwMode="gray">
                <a:xfrm rot="28823090">
                  <a:off x="3295" y="1831"/>
                  <a:ext cx="82" cy="81"/>
                </a:xfrm>
                <a:custGeom>
                  <a:avLst/>
                  <a:gdLst>
                    <a:gd name="T0" fmla="*/ 61 w 61"/>
                    <a:gd name="T1" fmla="*/ 68 h 68"/>
                    <a:gd name="T2" fmla="*/ 3 w 61"/>
                    <a:gd name="T3" fmla="*/ 16 h 68"/>
                    <a:gd name="T4" fmla="*/ 0 w 61"/>
                    <a:gd name="T5" fmla="*/ 13 h 68"/>
                    <a:gd name="T6" fmla="*/ 8 w 61"/>
                    <a:gd name="T7" fmla="*/ 0 h 68"/>
                    <a:gd name="T8" fmla="*/ 10 w 61"/>
                    <a:gd name="T9" fmla="*/ 3 h 68"/>
                    <a:gd name="T10" fmla="*/ 61 w 61"/>
                    <a:gd name="T11" fmla="*/ 67 h 68"/>
                    <a:gd name="T12" fmla="*/ 61 w 61"/>
                    <a:gd name="T13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1" h="68">
                      <a:moveTo>
                        <a:pt x="61" y="68"/>
                      </a:move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13"/>
                        <a:pt x="4" y="4"/>
                        <a:pt x="8" y="0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61" y="67"/>
                        <a:pt x="61" y="67"/>
                        <a:pt x="61" y="67"/>
                      </a:cubicBezTo>
                      <a:lnTo>
                        <a:pt x="61" y="68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EA501">
                        <a:gamma/>
                        <a:shade val="46275"/>
                        <a:invGamma/>
                      </a:srgbClr>
                    </a:gs>
                    <a:gs pos="100000">
                      <a:srgbClr val="FEA501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defPPr>
                    <a:defRPr lang="de-DE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" name="Freeform 246"/>
                <p:cNvSpPr/>
                <p:nvPr/>
              </p:nvSpPr>
              <p:spPr bwMode="gray">
                <a:xfrm rot="28823090">
                  <a:off x="3352" y="1773"/>
                  <a:ext cx="142" cy="135"/>
                </a:xfrm>
                <a:custGeom>
                  <a:avLst/>
                  <a:gdLst>
                    <a:gd name="T0" fmla="*/ 60 w 106"/>
                    <a:gd name="T1" fmla="*/ 0 h 113"/>
                    <a:gd name="T2" fmla="*/ 41 w 106"/>
                    <a:gd name="T3" fmla="*/ 41 h 113"/>
                    <a:gd name="T4" fmla="*/ 0 w 106"/>
                    <a:gd name="T5" fmla="*/ 56 h 113"/>
                    <a:gd name="T6" fmla="*/ 64 w 106"/>
                    <a:gd name="T7" fmla="*/ 106 h 113"/>
                    <a:gd name="T8" fmla="*/ 103 w 106"/>
                    <a:gd name="T9" fmla="*/ 67 h 113"/>
                    <a:gd name="T10" fmla="*/ 60 w 106"/>
                    <a:gd name="T11" fmla="*/ 0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6" h="113">
                      <a:moveTo>
                        <a:pt x="60" y="0"/>
                      </a:moveTo>
                      <a:cubicBezTo>
                        <a:pt x="60" y="0"/>
                        <a:pt x="62" y="20"/>
                        <a:pt x="41" y="41"/>
                      </a:cubicBezTo>
                      <a:cubicBezTo>
                        <a:pt x="17" y="63"/>
                        <a:pt x="0" y="56"/>
                        <a:pt x="0" y="56"/>
                      </a:cubicBezTo>
                      <a:cubicBezTo>
                        <a:pt x="64" y="106"/>
                        <a:pt x="64" y="106"/>
                        <a:pt x="64" y="106"/>
                      </a:cubicBezTo>
                      <a:cubicBezTo>
                        <a:pt x="64" y="106"/>
                        <a:pt x="106" y="113"/>
                        <a:pt x="103" y="67"/>
                      </a:cubicBezTo>
                      <a:lnTo>
                        <a:pt x="6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EA501">
                        <a:gamma/>
                        <a:shade val="0"/>
                        <a:invGamma/>
                      </a:srgbClr>
                    </a:gs>
                    <a:gs pos="100000">
                      <a:srgbClr val="FEA501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defPPr>
                    <a:defRPr lang="de-DE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9" name="Group 255"/>
              <p:cNvGrpSpPr/>
              <p:nvPr/>
            </p:nvGrpSpPr>
            <p:grpSpPr bwMode="auto">
              <a:xfrm>
                <a:off x="3357" y="1793"/>
                <a:ext cx="133" cy="92"/>
                <a:chOff x="3357" y="1793"/>
                <a:chExt cx="133" cy="92"/>
              </a:xfrm>
            </p:grpSpPr>
            <p:sp>
              <p:nvSpPr>
                <p:cNvPr id="40" name="Freeform 248"/>
                <p:cNvSpPr/>
                <p:nvPr/>
              </p:nvSpPr>
              <p:spPr bwMode="gray">
                <a:xfrm rot="28823090">
                  <a:off x="3402" y="1805"/>
                  <a:ext cx="80" cy="66"/>
                </a:xfrm>
                <a:custGeom>
                  <a:avLst/>
                  <a:gdLst>
                    <a:gd name="T0" fmla="*/ 57 w 60"/>
                    <a:gd name="T1" fmla="*/ 0 h 55"/>
                    <a:gd name="T2" fmla="*/ 41 w 60"/>
                    <a:gd name="T3" fmla="*/ 41 h 55"/>
                    <a:gd name="T4" fmla="*/ 0 w 60"/>
                    <a:gd name="T5" fmla="*/ 50 h 55"/>
                    <a:gd name="T6" fmla="*/ 43 w 60"/>
                    <a:gd name="T7" fmla="*/ 42 h 55"/>
                    <a:gd name="T8" fmla="*/ 57 w 60"/>
                    <a:gd name="T9" fmla="*/ 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0" h="55">
                      <a:moveTo>
                        <a:pt x="57" y="0"/>
                      </a:moveTo>
                      <a:cubicBezTo>
                        <a:pt x="58" y="15"/>
                        <a:pt x="53" y="31"/>
                        <a:pt x="41" y="41"/>
                      </a:cubicBezTo>
                      <a:cubicBezTo>
                        <a:pt x="30" y="51"/>
                        <a:pt x="14" y="53"/>
                        <a:pt x="0" y="50"/>
                      </a:cubicBezTo>
                      <a:cubicBezTo>
                        <a:pt x="14" y="55"/>
                        <a:pt x="31" y="53"/>
                        <a:pt x="43" y="42"/>
                      </a:cubicBezTo>
                      <a:cubicBezTo>
                        <a:pt x="55" y="32"/>
                        <a:pt x="60" y="16"/>
                        <a:pt x="57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0061B2">
                        <a:gamma/>
                        <a:shade val="30196"/>
                        <a:invGamma/>
                      </a:srgbClr>
                    </a:gs>
                    <a:gs pos="50000">
                      <a:srgbClr val="0061B2"/>
                    </a:gs>
                    <a:gs pos="100000">
                      <a:srgbClr val="0061B2">
                        <a:gamma/>
                        <a:shade val="30196"/>
                        <a:invGamma/>
                      </a:srgbClr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defPPr>
                    <a:defRPr lang="de-DE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" name="Freeform 249"/>
                <p:cNvSpPr/>
                <p:nvPr/>
              </p:nvSpPr>
              <p:spPr bwMode="gray">
                <a:xfrm rot="28823090">
                  <a:off x="3414" y="1800"/>
                  <a:ext cx="84" cy="69"/>
                </a:xfrm>
                <a:custGeom>
                  <a:avLst/>
                  <a:gdLst>
                    <a:gd name="T0" fmla="*/ 60 w 63"/>
                    <a:gd name="T1" fmla="*/ 0 h 58"/>
                    <a:gd name="T2" fmla="*/ 43 w 63"/>
                    <a:gd name="T3" fmla="*/ 43 h 58"/>
                    <a:gd name="T4" fmla="*/ 0 w 63"/>
                    <a:gd name="T5" fmla="*/ 53 h 58"/>
                    <a:gd name="T6" fmla="*/ 45 w 63"/>
                    <a:gd name="T7" fmla="*/ 45 h 58"/>
                    <a:gd name="T8" fmla="*/ 60 w 63"/>
                    <a:gd name="T9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58">
                      <a:moveTo>
                        <a:pt x="60" y="0"/>
                      </a:moveTo>
                      <a:cubicBezTo>
                        <a:pt x="61" y="16"/>
                        <a:pt x="56" y="33"/>
                        <a:pt x="43" y="43"/>
                      </a:cubicBezTo>
                      <a:cubicBezTo>
                        <a:pt x="31" y="54"/>
                        <a:pt x="15" y="57"/>
                        <a:pt x="0" y="53"/>
                      </a:cubicBezTo>
                      <a:cubicBezTo>
                        <a:pt x="15" y="58"/>
                        <a:pt x="32" y="55"/>
                        <a:pt x="45" y="45"/>
                      </a:cubicBezTo>
                      <a:cubicBezTo>
                        <a:pt x="58" y="34"/>
                        <a:pt x="63" y="17"/>
                        <a:pt x="6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0061B2">
                        <a:gamma/>
                        <a:shade val="30196"/>
                        <a:invGamma/>
                      </a:srgbClr>
                    </a:gs>
                    <a:gs pos="50000">
                      <a:srgbClr val="0061B2"/>
                    </a:gs>
                    <a:gs pos="100000">
                      <a:srgbClr val="0061B2">
                        <a:gamma/>
                        <a:shade val="30196"/>
                        <a:invGamma/>
                      </a:srgbClr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defPPr>
                    <a:defRPr lang="de-DE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" name="Freeform 250"/>
                <p:cNvSpPr/>
                <p:nvPr/>
              </p:nvSpPr>
              <p:spPr bwMode="gray">
                <a:xfrm rot="28823090">
                  <a:off x="3390" y="1811"/>
                  <a:ext cx="77" cy="62"/>
                </a:xfrm>
                <a:custGeom>
                  <a:avLst/>
                  <a:gdLst>
                    <a:gd name="T0" fmla="*/ 55 w 58"/>
                    <a:gd name="T1" fmla="*/ 0 h 52"/>
                    <a:gd name="T2" fmla="*/ 40 w 58"/>
                    <a:gd name="T3" fmla="*/ 39 h 52"/>
                    <a:gd name="T4" fmla="*/ 0 w 58"/>
                    <a:gd name="T5" fmla="*/ 48 h 52"/>
                    <a:gd name="T6" fmla="*/ 41 w 58"/>
                    <a:gd name="T7" fmla="*/ 40 h 52"/>
                    <a:gd name="T8" fmla="*/ 55 w 58"/>
                    <a:gd name="T9" fmla="*/ 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" h="52">
                      <a:moveTo>
                        <a:pt x="55" y="0"/>
                      </a:moveTo>
                      <a:cubicBezTo>
                        <a:pt x="57" y="15"/>
                        <a:pt x="52" y="29"/>
                        <a:pt x="40" y="39"/>
                      </a:cubicBezTo>
                      <a:cubicBezTo>
                        <a:pt x="29" y="48"/>
                        <a:pt x="14" y="51"/>
                        <a:pt x="0" y="48"/>
                      </a:cubicBezTo>
                      <a:cubicBezTo>
                        <a:pt x="15" y="52"/>
                        <a:pt x="30" y="50"/>
                        <a:pt x="41" y="40"/>
                      </a:cubicBezTo>
                      <a:cubicBezTo>
                        <a:pt x="53" y="30"/>
                        <a:pt x="58" y="15"/>
                        <a:pt x="55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0061B2">
                        <a:gamma/>
                        <a:shade val="30196"/>
                        <a:invGamma/>
                      </a:srgbClr>
                    </a:gs>
                    <a:gs pos="50000">
                      <a:srgbClr val="0061B2"/>
                    </a:gs>
                    <a:gs pos="100000">
                      <a:srgbClr val="0061B2">
                        <a:gamma/>
                        <a:shade val="30196"/>
                        <a:invGamma/>
                      </a:srgbClr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defPPr>
                    <a:defRPr lang="de-DE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" name="Freeform 251"/>
                <p:cNvSpPr/>
                <p:nvPr/>
              </p:nvSpPr>
              <p:spPr bwMode="gray">
                <a:xfrm rot="28823090">
                  <a:off x="3361" y="1825"/>
                  <a:ext cx="66" cy="52"/>
                </a:xfrm>
                <a:custGeom>
                  <a:avLst/>
                  <a:gdLst>
                    <a:gd name="T0" fmla="*/ 47 w 49"/>
                    <a:gd name="T1" fmla="*/ 0 h 44"/>
                    <a:gd name="T2" fmla="*/ 34 w 49"/>
                    <a:gd name="T3" fmla="*/ 33 h 44"/>
                    <a:gd name="T4" fmla="*/ 0 w 49"/>
                    <a:gd name="T5" fmla="*/ 40 h 44"/>
                    <a:gd name="T6" fmla="*/ 35 w 49"/>
                    <a:gd name="T7" fmla="*/ 34 h 44"/>
                    <a:gd name="T8" fmla="*/ 47 w 49"/>
                    <a:gd name="T9" fmla="*/ 0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" h="44">
                      <a:moveTo>
                        <a:pt x="47" y="0"/>
                      </a:moveTo>
                      <a:cubicBezTo>
                        <a:pt x="48" y="12"/>
                        <a:pt x="44" y="25"/>
                        <a:pt x="34" y="33"/>
                      </a:cubicBezTo>
                      <a:cubicBezTo>
                        <a:pt x="25" y="41"/>
                        <a:pt x="12" y="43"/>
                        <a:pt x="0" y="40"/>
                      </a:cubicBezTo>
                      <a:cubicBezTo>
                        <a:pt x="12" y="44"/>
                        <a:pt x="25" y="42"/>
                        <a:pt x="35" y="34"/>
                      </a:cubicBezTo>
                      <a:cubicBezTo>
                        <a:pt x="45" y="26"/>
                        <a:pt x="49" y="12"/>
                        <a:pt x="47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0061B2">
                        <a:gamma/>
                        <a:shade val="30196"/>
                        <a:invGamma/>
                      </a:srgbClr>
                    </a:gs>
                    <a:gs pos="50000">
                      <a:srgbClr val="0061B2"/>
                    </a:gs>
                    <a:gs pos="100000">
                      <a:srgbClr val="0061B2">
                        <a:gamma/>
                        <a:shade val="30196"/>
                        <a:invGamma/>
                      </a:srgbClr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defPPr>
                    <a:defRPr lang="de-DE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" name="Freeform 252"/>
                <p:cNvSpPr/>
                <p:nvPr/>
              </p:nvSpPr>
              <p:spPr bwMode="gray">
                <a:xfrm rot="28823090">
                  <a:off x="3370" y="1819"/>
                  <a:ext cx="68" cy="56"/>
                </a:xfrm>
                <a:custGeom>
                  <a:avLst/>
                  <a:gdLst>
                    <a:gd name="T0" fmla="*/ 49 w 51"/>
                    <a:gd name="T1" fmla="*/ 0 h 47"/>
                    <a:gd name="T2" fmla="*/ 35 w 51"/>
                    <a:gd name="T3" fmla="*/ 35 h 47"/>
                    <a:gd name="T4" fmla="*/ 0 w 51"/>
                    <a:gd name="T5" fmla="*/ 42 h 47"/>
                    <a:gd name="T6" fmla="*/ 37 w 51"/>
                    <a:gd name="T7" fmla="*/ 36 h 47"/>
                    <a:gd name="T8" fmla="*/ 49 w 51"/>
                    <a:gd name="T9" fmla="*/ 0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47">
                      <a:moveTo>
                        <a:pt x="49" y="0"/>
                      </a:moveTo>
                      <a:cubicBezTo>
                        <a:pt x="50" y="13"/>
                        <a:pt x="46" y="26"/>
                        <a:pt x="35" y="35"/>
                      </a:cubicBezTo>
                      <a:cubicBezTo>
                        <a:pt x="26" y="43"/>
                        <a:pt x="12" y="46"/>
                        <a:pt x="0" y="42"/>
                      </a:cubicBezTo>
                      <a:cubicBezTo>
                        <a:pt x="12" y="47"/>
                        <a:pt x="26" y="45"/>
                        <a:pt x="37" y="36"/>
                      </a:cubicBezTo>
                      <a:cubicBezTo>
                        <a:pt x="47" y="27"/>
                        <a:pt x="51" y="13"/>
                        <a:pt x="49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0061B2">
                        <a:gamma/>
                        <a:shade val="30196"/>
                        <a:invGamma/>
                      </a:srgbClr>
                    </a:gs>
                    <a:gs pos="50000">
                      <a:srgbClr val="0061B2"/>
                    </a:gs>
                    <a:gs pos="100000">
                      <a:srgbClr val="0061B2">
                        <a:gamma/>
                        <a:shade val="30196"/>
                        <a:invGamma/>
                      </a:srgbClr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defPPr>
                    <a:defRPr lang="de-DE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" name="Freeform 253"/>
                <p:cNvSpPr/>
                <p:nvPr/>
              </p:nvSpPr>
              <p:spPr bwMode="gray">
                <a:xfrm rot="28823090">
                  <a:off x="3351" y="1828"/>
                  <a:ext cx="63" cy="52"/>
                </a:xfrm>
                <a:custGeom>
                  <a:avLst/>
                  <a:gdLst>
                    <a:gd name="T0" fmla="*/ 45 w 47"/>
                    <a:gd name="T1" fmla="*/ 0 h 43"/>
                    <a:gd name="T2" fmla="*/ 33 w 47"/>
                    <a:gd name="T3" fmla="*/ 32 h 43"/>
                    <a:gd name="T4" fmla="*/ 0 w 47"/>
                    <a:gd name="T5" fmla="*/ 39 h 43"/>
                    <a:gd name="T6" fmla="*/ 34 w 47"/>
                    <a:gd name="T7" fmla="*/ 33 h 43"/>
                    <a:gd name="T8" fmla="*/ 45 w 47"/>
                    <a:gd name="T9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3">
                      <a:moveTo>
                        <a:pt x="45" y="0"/>
                      </a:moveTo>
                      <a:cubicBezTo>
                        <a:pt x="46" y="12"/>
                        <a:pt x="42" y="24"/>
                        <a:pt x="33" y="32"/>
                      </a:cubicBezTo>
                      <a:cubicBezTo>
                        <a:pt x="24" y="39"/>
                        <a:pt x="12" y="42"/>
                        <a:pt x="0" y="39"/>
                      </a:cubicBezTo>
                      <a:cubicBezTo>
                        <a:pt x="12" y="43"/>
                        <a:pt x="25" y="41"/>
                        <a:pt x="34" y="33"/>
                      </a:cubicBezTo>
                      <a:cubicBezTo>
                        <a:pt x="43" y="25"/>
                        <a:pt x="47" y="12"/>
                        <a:pt x="45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0061B2">
                        <a:gamma/>
                        <a:shade val="30196"/>
                        <a:invGamma/>
                      </a:srgbClr>
                    </a:gs>
                    <a:gs pos="50000">
                      <a:srgbClr val="0061B2"/>
                    </a:gs>
                    <a:gs pos="100000">
                      <a:srgbClr val="0061B2">
                        <a:gamma/>
                        <a:shade val="30196"/>
                        <a:invGamma/>
                      </a:srgbClr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defPPr>
                    <a:defRPr lang="de-DE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12" name="Group 295"/>
            <p:cNvGrpSpPr/>
            <p:nvPr/>
          </p:nvGrpSpPr>
          <p:grpSpPr bwMode="auto">
            <a:xfrm>
              <a:off x="4552950" y="3953916"/>
              <a:ext cx="1547813" cy="1592263"/>
              <a:chOff x="2860" y="2298"/>
              <a:chExt cx="975" cy="1003"/>
            </a:xfrm>
          </p:grpSpPr>
          <p:grpSp>
            <p:nvGrpSpPr>
              <p:cNvPr id="21" name="Group 292"/>
              <p:cNvGrpSpPr/>
              <p:nvPr/>
            </p:nvGrpSpPr>
            <p:grpSpPr bwMode="auto">
              <a:xfrm>
                <a:off x="2900" y="2334"/>
                <a:ext cx="935" cy="967"/>
                <a:chOff x="2900" y="2334"/>
                <a:chExt cx="935" cy="967"/>
              </a:xfrm>
            </p:grpSpPr>
            <p:sp>
              <p:nvSpPr>
                <p:cNvPr id="32" name="Freeform 277"/>
                <p:cNvSpPr/>
                <p:nvPr/>
              </p:nvSpPr>
              <p:spPr bwMode="gray">
                <a:xfrm rot="10843907">
                  <a:off x="2900" y="2334"/>
                  <a:ext cx="476" cy="532"/>
                </a:xfrm>
                <a:custGeom>
                  <a:avLst/>
                  <a:gdLst>
                    <a:gd name="T0" fmla="*/ 306 w 365"/>
                    <a:gd name="T1" fmla="*/ 321 h 456"/>
                    <a:gd name="T2" fmla="*/ 210 w 365"/>
                    <a:gd name="T3" fmla="*/ 212 h 456"/>
                    <a:gd name="T4" fmla="*/ 23 w 365"/>
                    <a:gd name="T5" fmla="*/ 42 h 456"/>
                    <a:gd name="T6" fmla="*/ 23 w 365"/>
                    <a:gd name="T7" fmla="*/ 86 h 456"/>
                    <a:gd name="T8" fmla="*/ 145 w 365"/>
                    <a:gd name="T9" fmla="*/ 276 h 456"/>
                    <a:gd name="T10" fmla="*/ 238 w 365"/>
                    <a:gd name="T11" fmla="*/ 382 h 456"/>
                    <a:gd name="T12" fmla="*/ 326 w 365"/>
                    <a:gd name="T13" fmla="*/ 451 h 456"/>
                    <a:gd name="T14" fmla="*/ 365 w 365"/>
                    <a:gd name="T15" fmla="*/ 412 h 456"/>
                    <a:gd name="T16" fmla="*/ 306 w 365"/>
                    <a:gd name="T17" fmla="*/ 321 h 4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65" h="456">
                      <a:moveTo>
                        <a:pt x="306" y="321"/>
                      </a:moveTo>
                      <a:cubicBezTo>
                        <a:pt x="210" y="212"/>
                        <a:pt x="210" y="212"/>
                        <a:pt x="210" y="212"/>
                      </a:cubicBezTo>
                      <a:cubicBezTo>
                        <a:pt x="23" y="42"/>
                        <a:pt x="23" y="42"/>
                        <a:pt x="23" y="42"/>
                      </a:cubicBezTo>
                      <a:cubicBezTo>
                        <a:pt x="23" y="42"/>
                        <a:pt x="0" y="0"/>
                        <a:pt x="23" y="86"/>
                      </a:cubicBezTo>
                      <a:cubicBezTo>
                        <a:pt x="145" y="276"/>
                        <a:pt x="145" y="276"/>
                        <a:pt x="145" y="276"/>
                      </a:cubicBezTo>
                      <a:cubicBezTo>
                        <a:pt x="238" y="382"/>
                        <a:pt x="238" y="382"/>
                        <a:pt x="238" y="382"/>
                      </a:cubicBezTo>
                      <a:cubicBezTo>
                        <a:pt x="326" y="451"/>
                        <a:pt x="326" y="451"/>
                        <a:pt x="326" y="451"/>
                      </a:cubicBezTo>
                      <a:cubicBezTo>
                        <a:pt x="326" y="451"/>
                        <a:pt x="364" y="456"/>
                        <a:pt x="365" y="412"/>
                      </a:cubicBezTo>
                      <a:lnTo>
                        <a:pt x="306" y="32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AB0505"/>
                    </a:gs>
                    <a:gs pos="100000">
                      <a:srgbClr val="AB0505">
                        <a:gamma/>
                        <a:shade val="46275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10800000" vert="eaVert"/>
                <a:lstStyle>
                  <a:defPPr>
                    <a:defRPr lang="de-DE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" name="Freeform 278"/>
                <p:cNvSpPr/>
                <p:nvPr/>
              </p:nvSpPr>
              <p:spPr bwMode="gray">
                <a:xfrm rot="10843907">
                  <a:off x="3181" y="2543"/>
                  <a:ext cx="654" cy="446"/>
                </a:xfrm>
                <a:custGeom>
                  <a:avLst/>
                  <a:gdLst>
                    <a:gd name="T0" fmla="*/ 201 w 501"/>
                    <a:gd name="T1" fmla="*/ 0 h 383"/>
                    <a:gd name="T2" fmla="*/ 27 w 501"/>
                    <a:gd name="T3" fmla="*/ 50 h 383"/>
                    <a:gd name="T4" fmla="*/ 431 w 501"/>
                    <a:gd name="T5" fmla="*/ 383 h 383"/>
                    <a:gd name="T6" fmla="*/ 501 w 501"/>
                    <a:gd name="T7" fmla="*/ 317 h 383"/>
                    <a:gd name="T8" fmla="*/ 201 w 501"/>
                    <a:gd name="T9" fmla="*/ 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1" h="383">
                      <a:moveTo>
                        <a:pt x="201" y="0"/>
                      </a:moveTo>
                      <a:cubicBezTo>
                        <a:pt x="201" y="0"/>
                        <a:pt x="36" y="6"/>
                        <a:pt x="27" y="50"/>
                      </a:cubicBezTo>
                      <a:cubicBezTo>
                        <a:pt x="0" y="179"/>
                        <a:pt x="431" y="383"/>
                        <a:pt x="431" y="383"/>
                      </a:cubicBezTo>
                      <a:cubicBezTo>
                        <a:pt x="501" y="317"/>
                        <a:pt x="501" y="317"/>
                        <a:pt x="501" y="317"/>
                      </a:cubicBezTo>
                      <a:lnTo>
                        <a:pt x="201" y="0"/>
                      </a:lnTo>
                      <a:close/>
                    </a:path>
                  </a:pathLst>
                </a:custGeom>
                <a:solidFill>
                  <a:srgbClr val="AB050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10800000" vert="eaVert"/>
                <a:lstStyle>
                  <a:defPPr>
                    <a:defRPr lang="de-DE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4" name="Freeform 279"/>
                <p:cNvSpPr/>
                <p:nvPr/>
              </p:nvSpPr>
              <p:spPr bwMode="gray">
                <a:xfrm rot="10843907">
                  <a:off x="3070" y="2619"/>
                  <a:ext cx="499" cy="682"/>
                </a:xfrm>
                <a:custGeom>
                  <a:avLst/>
                  <a:gdLst>
                    <a:gd name="T0" fmla="*/ 126 w 383"/>
                    <a:gd name="T1" fmla="*/ 5 h 586"/>
                    <a:gd name="T2" fmla="*/ 0 w 383"/>
                    <a:gd name="T3" fmla="*/ 269 h 586"/>
                    <a:gd name="T4" fmla="*/ 300 w 383"/>
                    <a:gd name="T5" fmla="*/ 586 h 586"/>
                    <a:gd name="T6" fmla="*/ 383 w 383"/>
                    <a:gd name="T7" fmla="*/ 442 h 586"/>
                    <a:gd name="T8" fmla="*/ 126 w 383"/>
                    <a:gd name="T9" fmla="*/ 5 h 5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3" h="586">
                      <a:moveTo>
                        <a:pt x="126" y="5"/>
                      </a:moveTo>
                      <a:cubicBezTo>
                        <a:pt x="53" y="8"/>
                        <a:pt x="0" y="269"/>
                        <a:pt x="0" y="269"/>
                      </a:cubicBezTo>
                      <a:cubicBezTo>
                        <a:pt x="300" y="586"/>
                        <a:pt x="300" y="586"/>
                        <a:pt x="300" y="586"/>
                      </a:cubicBezTo>
                      <a:cubicBezTo>
                        <a:pt x="383" y="442"/>
                        <a:pt x="383" y="442"/>
                        <a:pt x="383" y="442"/>
                      </a:cubicBezTo>
                      <a:cubicBezTo>
                        <a:pt x="383" y="442"/>
                        <a:pt x="252" y="0"/>
                        <a:pt x="126" y="5"/>
                      </a:cubicBezTo>
                      <a:close/>
                    </a:path>
                  </a:pathLst>
                </a:custGeom>
                <a:solidFill>
                  <a:srgbClr val="AB050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10800000" vert="eaVert"/>
                <a:lstStyle>
                  <a:defPPr>
                    <a:defRPr lang="de-DE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" name="Freeform 280"/>
                <p:cNvSpPr/>
                <p:nvPr/>
              </p:nvSpPr>
              <p:spPr bwMode="gray">
                <a:xfrm rot="10843907">
                  <a:off x="3183" y="2446"/>
                  <a:ext cx="391" cy="542"/>
                </a:xfrm>
                <a:custGeom>
                  <a:avLst/>
                  <a:gdLst>
                    <a:gd name="T0" fmla="*/ 0 w 300"/>
                    <a:gd name="T1" fmla="*/ 0 h 466"/>
                    <a:gd name="T2" fmla="*/ 40 w 300"/>
                    <a:gd name="T3" fmla="*/ 280 h 466"/>
                    <a:gd name="T4" fmla="*/ 269 w 300"/>
                    <a:gd name="T5" fmla="*/ 466 h 466"/>
                    <a:gd name="T6" fmla="*/ 300 w 300"/>
                    <a:gd name="T7" fmla="*/ 317 h 466"/>
                    <a:gd name="T8" fmla="*/ 0 w 300"/>
                    <a:gd name="T9" fmla="*/ 0 h 4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0" h="466">
                      <a:moveTo>
                        <a:pt x="0" y="0"/>
                      </a:moveTo>
                      <a:cubicBezTo>
                        <a:pt x="0" y="0"/>
                        <a:pt x="5" y="219"/>
                        <a:pt x="40" y="280"/>
                      </a:cubicBezTo>
                      <a:cubicBezTo>
                        <a:pt x="77" y="344"/>
                        <a:pt x="269" y="466"/>
                        <a:pt x="269" y="466"/>
                      </a:cubicBezTo>
                      <a:cubicBezTo>
                        <a:pt x="300" y="317"/>
                        <a:pt x="300" y="317"/>
                        <a:pt x="300" y="317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40505"/>
                    </a:gs>
                    <a:gs pos="100000">
                      <a:srgbClr val="C40505">
                        <a:gamma/>
                        <a:shade val="46275"/>
                        <a:invGamma/>
                      </a:srgbClr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defPPr>
                    <a:defRPr lang="de-DE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" name="Freeform 281"/>
                <p:cNvSpPr/>
                <p:nvPr/>
              </p:nvSpPr>
              <p:spPr bwMode="gray">
                <a:xfrm rot="10843907">
                  <a:off x="3006" y="2617"/>
                  <a:ext cx="566" cy="413"/>
                </a:xfrm>
                <a:custGeom>
                  <a:avLst/>
                  <a:gdLst>
                    <a:gd name="T0" fmla="*/ 0 w 435"/>
                    <a:gd name="T1" fmla="*/ 37 h 354"/>
                    <a:gd name="T2" fmla="*/ 279 w 435"/>
                    <a:gd name="T3" fmla="*/ 35 h 354"/>
                    <a:gd name="T4" fmla="*/ 435 w 435"/>
                    <a:gd name="T5" fmla="*/ 300 h 354"/>
                    <a:gd name="T6" fmla="*/ 300 w 435"/>
                    <a:gd name="T7" fmla="*/ 354 h 354"/>
                    <a:gd name="T8" fmla="*/ 0 w 435"/>
                    <a:gd name="T9" fmla="*/ 37 h 3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5" h="354">
                      <a:moveTo>
                        <a:pt x="0" y="37"/>
                      </a:moveTo>
                      <a:cubicBezTo>
                        <a:pt x="0" y="37"/>
                        <a:pt x="219" y="0"/>
                        <a:pt x="279" y="35"/>
                      </a:cubicBezTo>
                      <a:cubicBezTo>
                        <a:pt x="346" y="73"/>
                        <a:pt x="435" y="300"/>
                        <a:pt x="435" y="300"/>
                      </a:cubicBezTo>
                      <a:cubicBezTo>
                        <a:pt x="300" y="354"/>
                        <a:pt x="300" y="354"/>
                        <a:pt x="300" y="354"/>
                      </a:cubicBezTo>
                      <a:lnTo>
                        <a:pt x="0" y="37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6D0303"/>
                    </a:gs>
                    <a:gs pos="100000">
                      <a:srgbClr val="6D0303">
                        <a:gamma/>
                        <a:shade val="46275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10800000" vert="eaVert"/>
                <a:lstStyle>
                  <a:defPPr>
                    <a:defRPr lang="de-DE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2" name="Group 294"/>
              <p:cNvGrpSpPr/>
              <p:nvPr/>
            </p:nvGrpSpPr>
            <p:grpSpPr bwMode="auto">
              <a:xfrm>
                <a:off x="2860" y="2298"/>
                <a:ext cx="176" cy="164"/>
                <a:chOff x="2860" y="2298"/>
                <a:chExt cx="176" cy="164"/>
              </a:xfrm>
            </p:grpSpPr>
            <p:sp>
              <p:nvSpPr>
                <p:cNvPr id="30" name="Freeform 283"/>
                <p:cNvSpPr/>
                <p:nvPr/>
              </p:nvSpPr>
              <p:spPr bwMode="gray">
                <a:xfrm rot="10843907">
                  <a:off x="2860" y="2298"/>
                  <a:ext cx="80" cy="79"/>
                </a:xfrm>
                <a:custGeom>
                  <a:avLst/>
                  <a:gdLst>
                    <a:gd name="T0" fmla="*/ 61 w 61"/>
                    <a:gd name="T1" fmla="*/ 68 h 68"/>
                    <a:gd name="T2" fmla="*/ 3 w 61"/>
                    <a:gd name="T3" fmla="*/ 16 h 68"/>
                    <a:gd name="T4" fmla="*/ 0 w 61"/>
                    <a:gd name="T5" fmla="*/ 13 h 68"/>
                    <a:gd name="T6" fmla="*/ 8 w 61"/>
                    <a:gd name="T7" fmla="*/ 0 h 68"/>
                    <a:gd name="T8" fmla="*/ 10 w 61"/>
                    <a:gd name="T9" fmla="*/ 3 h 68"/>
                    <a:gd name="T10" fmla="*/ 61 w 61"/>
                    <a:gd name="T11" fmla="*/ 67 h 68"/>
                    <a:gd name="T12" fmla="*/ 61 w 61"/>
                    <a:gd name="T13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1" h="68">
                      <a:moveTo>
                        <a:pt x="61" y="68"/>
                      </a:move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13"/>
                        <a:pt x="4" y="4"/>
                        <a:pt x="8" y="0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61" y="67"/>
                        <a:pt x="61" y="67"/>
                        <a:pt x="61" y="67"/>
                      </a:cubicBezTo>
                      <a:lnTo>
                        <a:pt x="61" y="68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>
                        <a:gamma/>
                        <a:shade val="46275"/>
                        <a:invGamma/>
                      </a:srgbClr>
                    </a:gs>
                    <a:gs pos="100000">
                      <a:srgbClr val="DDDDDD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defPPr>
                    <a:defRPr lang="de-DE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" name="Freeform 284"/>
                <p:cNvSpPr/>
                <p:nvPr/>
              </p:nvSpPr>
              <p:spPr bwMode="gray">
                <a:xfrm rot="10843907">
                  <a:off x="2899" y="2331"/>
                  <a:ext cx="137" cy="131"/>
                </a:xfrm>
                <a:custGeom>
                  <a:avLst/>
                  <a:gdLst>
                    <a:gd name="T0" fmla="*/ 60 w 106"/>
                    <a:gd name="T1" fmla="*/ 0 h 113"/>
                    <a:gd name="T2" fmla="*/ 41 w 106"/>
                    <a:gd name="T3" fmla="*/ 41 h 113"/>
                    <a:gd name="T4" fmla="*/ 0 w 106"/>
                    <a:gd name="T5" fmla="*/ 56 h 113"/>
                    <a:gd name="T6" fmla="*/ 64 w 106"/>
                    <a:gd name="T7" fmla="*/ 106 h 113"/>
                    <a:gd name="T8" fmla="*/ 103 w 106"/>
                    <a:gd name="T9" fmla="*/ 67 h 113"/>
                    <a:gd name="T10" fmla="*/ 60 w 106"/>
                    <a:gd name="T11" fmla="*/ 0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6" h="113">
                      <a:moveTo>
                        <a:pt x="60" y="0"/>
                      </a:moveTo>
                      <a:cubicBezTo>
                        <a:pt x="60" y="0"/>
                        <a:pt x="62" y="20"/>
                        <a:pt x="41" y="41"/>
                      </a:cubicBezTo>
                      <a:cubicBezTo>
                        <a:pt x="17" y="63"/>
                        <a:pt x="0" y="56"/>
                        <a:pt x="0" y="56"/>
                      </a:cubicBezTo>
                      <a:cubicBezTo>
                        <a:pt x="64" y="106"/>
                        <a:pt x="64" y="106"/>
                        <a:pt x="64" y="106"/>
                      </a:cubicBezTo>
                      <a:cubicBezTo>
                        <a:pt x="64" y="106"/>
                        <a:pt x="106" y="113"/>
                        <a:pt x="103" y="67"/>
                      </a:cubicBezTo>
                      <a:lnTo>
                        <a:pt x="6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00"/>
                    </a:gs>
                    <a:gs pos="100000">
                      <a:srgbClr val="FEA501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10800000" vert="eaVert"/>
                <a:lstStyle>
                  <a:defPPr>
                    <a:defRPr lang="de-DE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3" name="Group 293"/>
              <p:cNvGrpSpPr/>
              <p:nvPr/>
            </p:nvGrpSpPr>
            <p:grpSpPr bwMode="auto">
              <a:xfrm>
                <a:off x="2905" y="2343"/>
                <a:ext cx="124" cy="110"/>
                <a:chOff x="2905" y="2343"/>
                <a:chExt cx="124" cy="110"/>
              </a:xfrm>
            </p:grpSpPr>
            <p:sp>
              <p:nvSpPr>
                <p:cNvPr id="24" name="Freeform 286"/>
                <p:cNvSpPr/>
                <p:nvPr/>
              </p:nvSpPr>
              <p:spPr bwMode="gray">
                <a:xfrm rot="10843907">
                  <a:off x="2939" y="2378"/>
                  <a:ext cx="78" cy="63"/>
                </a:xfrm>
                <a:custGeom>
                  <a:avLst/>
                  <a:gdLst>
                    <a:gd name="T0" fmla="*/ 57 w 60"/>
                    <a:gd name="T1" fmla="*/ 0 h 55"/>
                    <a:gd name="T2" fmla="*/ 41 w 60"/>
                    <a:gd name="T3" fmla="*/ 41 h 55"/>
                    <a:gd name="T4" fmla="*/ 0 w 60"/>
                    <a:gd name="T5" fmla="*/ 50 h 55"/>
                    <a:gd name="T6" fmla="*/ 43 w 60"/>
                    <a:gd name="T7" fmla="*/ 42 h 55"/>
                    <a:gd name="T8" fmla="*/ 57 w 60"/>
                    <a:gd name="T9" fmla="*/ 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0" h="55">
                      <a:moveTo>
                        <a:pt x="57" y="0"/>
                      </a:moveTo>
                      <a:cubicBezTo>
                        <a:pt x="58" y="15"/>
                        <a:pt x="53" y="31"/>
                        <a:pt x="41" y="41"/>
                      </a:cubicBezTo>
                      <a:cubicBezTo>
                        <a:pt x="30" y="51"/>
                        <a:pt x="14" y="53"/>
                        <a:pt x="0" y="50"/>
                      </a:cubicBezTo>
                      <a:cubicBezTo>
                        <a:pt x="14" y="55"/>
                        <a:pt x="31" y="53"/>
                        <a:pt x="43" y="42"/>
                      </a:cubicBezTo>
                      <a:cubicBezTo>
                        <a:pt x="55" y="32"/>
                        <a:pt x="60" y="16"/>
                        <a:pt x="57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D03737">
                        <a:gamma/>
                        <a:shade val="30196"/>
                        <a:invGamma/>
                      </a:srgbClr>
                    </a:gs>
                    <a:gs pos="50000">
                      <a:srgbClr val="D03737"/>
                    </a:gs>
                    <a:gs pos="100000">
                      <a:srgbClr val="D03737">
                        <a:gamma/>
                        <a:shade val="30196"/>
                        <a:invGamma/>
                      </a:srgbClr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defPPr>
                    <a:defRPr lang="de-DE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" name="Freeform 287"/>
                <p:cNvSpPr/>
                <p:nvPr/>
              </p:nvSpPr>
              <p:spPr bwMode="gray">
                <a:xfrm rot="10843907">
                  <a:off x="2947" y="2386"/>
                  <a:ext cx="82" cy="67"/>
                </a:xfrm>
                <a:custGeom>
                  <a:avLst/>
                  <a:gdLst>
                    <a:gd name="T0" fmla="*/ 60 w 63"/>
                    <a:gd name="T1" fmla="*/ 0 h 58"/>
                    <a:gd name="T2" fmla="*/ 43 w 63"/>
                    <a:gd name="T3" fmla="*/ 43 h 58"/>
                    <a:gd name="T4" fmla="*/ 0 w 63"/>
                    <a:gd name="T5" fmla="*/ 53 h 58"/>
                    <a:gd name="T6" fmla="*/ 45 w 63"/>
                    <a:gd name="T7" fmla="*/ 45 h 58"/>
                    <a:gd name="T8" fmla="*/ 60 w 63"/>
                    <a:gd name="T9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58">
                      <a:moveTo>
                        <a:pt x="60" y="0"/>
                      </a:moveTo>
                      <a:cubicBezTo>
                        <a:pt x="61" y="16"/>
                        <a:pt x="56" y="33"/>
                        <a:pt x="43" y="43"/>
                      </a:cubicBezTo>
                      <a:cubicBezTo>
                        <a:pt x="31" y="54"/>
                        <a:pt x="15" y="57"/>
                        <a:pt x="0" y="53"/>
                      </a:cubicBezTo>
                      <a:cubicBezTo>
                        <a:pt x="15" y="58"/>
                        <a:pt x="32" y="55"/>
                        <a:pt x="45" y="45"/>
                      </a:cubicBezTo>
                      <a:cubicBezTo>
                        <a:pt x="58" y="34"/>
                        <a:pt x="63" y="17"/>
                        <a:pt x="6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D03737">
                        <a:gamma/>
                        <a:shade val="30196"/>
                        <a:invGamma/>
                      </a:srgbClr>
                    </a:gs>
                    <a:gs pos="50000">
                      <a:srgbClr val="D03737"/>
                    </a:gs>
                    <a:gs pos="100000">
                      <a:srgbClr val="D03737">
                        <a:gamma/>
                        <a:shade val="30196"/>
                        <a:invGamma/>
                      </a:srgbClr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defPPr>
                    <a:defRPr lang="de-DE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" name="Freeform 288"/>
                <p:cNvSpPr/>
                <p:nvPr/>
              </p:nvSpPr>
              <p:spPr bwMode="gray">
                <a:xfrm rot="10843907">
                  <a:off x="2931" y="2372"/>
                  <a:ext cx="76" cy="60"/>
                </a:xfrm>
                <a:custGeom>
                  <a:avLst/>
                  <a:gdLst>
                    <a:gd name="T0" fmla="*/ 55 w 58"/>
                    <a:gd name="T1" fmla="*/ 0 h 52"/>
                    <a:gd name="T2" fmla="*/ 40 w 58"/>
                    <a:gd name="T3" fmla="*/ 39 h 52"/>
                    <a:gd name="T4" fmla="*/ 0 w 58"/>
                    <a:gd name="T5" fmla="*/ 48 h 52"/>
                    <a:gd name="T6" fmla="*/ 41 w 58"/>
                    <a:gd name="T7" fmla="*/ 40 h 52"/>
                    <a:gd name="T8" fmla="*/ 55 w 58"/>
                    <a:gd name="T9" fmla="*/ 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" h="52">
                      <a:moveTo>
                        <a:pt x="55" y="0"/>
                      </a:moveTo>
                      <a:cubicBezTo>
                        <a:pt x="57" y="15"/>
                        <a:pt x="52" y="29"/>
                        <a:pt x="40" y="39"/>
                      </a:cubicBezTo>
                      <a:cubicBezTo>
                        <a:pt x="29" y="48"/>
                        <a:pt x="14" y="51"/>
                        <a:pt x="0" y="48"/>
                      </a:cubicBezTo>
                      <a:cubicBezTo>
                        <a:pt x="15" y="52"/>
                        <a:pt x="30" y="50"/>
                        <a:pt x="41" y="40"/>
                      </a:cubicBezTo>
                      <a:cubicBezTo>
                        <a:pt x="53" y="30"/>
                        <a:pt x="58" y="15"/>
                        <a:pt x="55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D03737">
                        <a:gamma/>
                        <a:shade val="30196"/>
                        <a:invGamma/>
                      </a:srgbClr>
                    </a:gs>
                    <a:gs pos="50000">
                      <a:srgbClr val="D03737"/>
                    </a:gs>
                    <a:gs pos="100000">
                      <a:srgbClr val="D03737">
                        <a:gamma/>
                        <a:shade val="30196"/>
                        <a:invGamma/>
                      </a:srgbClr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defPPr>
                    <a:defRPr lang="de-DE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" name="Freeform 289"/>
                <p:cNvSpPr/>
                <p:nvPr/>
              </p:nvSpPr>
              <p:spPr bwMode="gray">
                <a:xfrm rot="10843907">
                  <a:off x="2913" y="2349"/>
                  <a:ext cx="64" cy="51"/>
                </a:xfrm>
                <a:custGeom>
                  <a:avLst/>
                  <a:gdLst>
                    <a:gd name="T0" fmla="*/ 47 w 49"/>
                    <a:gd name="T1" fmla="*/ 0 h 44"/>
                    <a:gd name="T2" fmla="*/ 34 w 49"/>
                    <a:gd name="T3" fmla="*/ 33 h 44"/>
                    <a:gd name="T4" fmla="*/ 0 w 49"/>
                    <a:gd name="T5" fmla="*/ 40 h 44"/>
                    <a:gd name="T6" fmla="*/ 35 w 49"/>
                    <a:gd name="T7" fmla="*/ 34 h 44"/>
                    <a:gd name="T8" fmla="*/ 47 w 49"/>
                    <a:gd name="T9" fmla="*/ 0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" h="44">
                      <a:moveTo>
                        <a:pt x="47" y="0"/>
                      </a:moveTo>
                      <a:cubicBezTo>
                        <a:pt x="48" y="12"/>
                        <a:pt x="44" y="25"/>
                        <a:pt x="34" y="33"/>
                      </a:cubicBezTo>
                      <a:cubicBezTo>
                        <a:pt x="25" y="41"/>
                        <a:pt x="12" y="43"/>
                        <a:pt x="0" y="40"/>
                      </a:cubicBezTo>
                      <a:cubicBezTo>
                        <a:pt x="12" y="44"/>
                        <a:pt x="25" y="42"/>
                        <a:pt x="35" y="34"/>
                      </a:cubicBezTo>
                      <a:cubicBezTo>
                        <a:pt x="45" y="26"/>
                        <a:pt x="49" y="12"/>
                        <a:pt x="47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D03737">
                        <a:gamma/>
                        <a:shade val="30196"/>
                        <a:invGamma/>
                      </a:srgbClr>
                    </a:gs>
                    <a:gs pos="50000">
                      <a:srgbClr val="D03737"/>
                    </a:gs>
                    <a:gs pos="100000">
                      <a:srgbClr val="D03737">
                        <a:gamma/>
                        <a:shade val="30196"/>
                        <a:invGamma/>
                      </a:srgbClr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defPPr>
                    <a:defRPr lang="de-DE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" name="Freeform 290"/>
                <p:cNvSpPr/>
                <p:nvPr/>
              </p:nvSpPr>
              <p:spPr bwMode="gray">
                <a:xfrm rot="10843907">
                  <a:off x="2918" y="2356"/>
                  <a:ext cx="67" cy="54"/>
                </a:xfrm>
                <a:custGeom>
                  <a:avLst/>
                  <a:gdLst>
                    <a:gd name="T0" fmla="*/ 49 w 51"/>
                    <a:gd name="T1" fmla="*/ 0 h 47"/>
                    <a:gd name="T2" fmla="*/ 35 w 51"/>
                    <a:gd name="T3" fmla="*/ 35 h 47"/>
                    <a:gd name="T4" fmla="*/ 0 w 51"/>
                    <a:gd name="T5" fmla="*/ 42 h 47"/>
                    <a:gd name="T6" fmla="*/ 37 w 51"/>
                    <a:gd name="T7" fmla="*/ 36 h 47"/>
                    <a:gd name="T8" fmla="*/ 49 w 51"/>
                    <a:gd name="T9" fmla="*/ 0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47">
                      <a:moveTo>
                        <a:pt x="49" y="0"/>
                      </a:moveTo>
                      <a:cubicBezTo>
                        <a:pt x="50" y="13"/>
                        <a:pt x="46" y="26"/>
                        <a:pt x="35" y="35"/>
                      </a:cubicBezTo>
                      <a:cubicBezTo>
                        <a:pt x="26" y="43"/>
                        <a:pt x="12" y="46"/>
                        <a:pt x="0" y="42"/>
                      </a:cubicBezTo>
                      <a:cubicBezTo>
                        <a:pt x="12" y="47"/>
                        <a:pt x="26" y="45"/>
                        <a:pt x="37" y="36"/>
                      </a:cubicBezTo>
                      <a:cubicBezTo>
                        <a:pt x="47" y="27"/>
                        <a:pt x="51" y="13"/>
                        <a:pt x="49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D03737">
                        <a:gamma/>
                        <a:shade val="30196"/>
                        <a:invGamma/>
                      </a:srgbClr>
                    </a:gs>
                    <a:gs pos="50000">
                      <a:srgbClr val="D03737"/>
                    </a:gs>
                    <a:gs pos="100000">
                      <a:srgbClr val="D03737">
                        <a:gamma/>
                        <a:shade val="30196"/>
                        <a:invGamma/>
                      </a:srgbClr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defPPr>
                    <a:defRPr lang="de-DE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" name="Freeform 291"/>
                <p:cNvSpPr/>
                <p:nvPr/>
              </p:nvSpPr>
              <p:spPr bwMode="gray">
                <a:xfrm rot="10843907">
                  <a:off x="2905" y="2343"/>
                  <a:ext cx="61" cy="50"/>
                </a:xfrm>
                <a:custGeom>
                  <a:avLst/>
                  <a:gdLst>
                    <a:gd name="T0" fmla="*/ 45 w 47"/>
                    <a:gd name="T1" fmla="*/ 0 h 43"/>
                    <a:gd name="T2" fmla="*/ 33 w 47"/>
                    <a:gd name="T3" fmla="*/ 32 h 43"/>
                    <a:gd name="T4" fmla="*/ 0 w 47"/>
                    <a:gd name="T5" fmla="*/ 39 h 43"/>
                    <a:gd name="T6" fmla="*/ 34 w 47"/>
                    <a:gd name="T7" fmla="*/ 33 h 43"/>
                    <a:gd name="T8" fmla="*/ 45 w 47"/>
                    <a:gd name="T9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3">
                      <a:moveTo>
                        <a:pt x="45" y="0"/>
                      </a:moveTo>
                      <a:cubicBezTo>
                        <a:pt x="46" y="12"/>
                        <a:pt x="42" y="24"/>
                        <a:pt x="33" y="32"/>
                      </a:cubicBezTo>
                      <a:cubicBezTo>
                        <a:pt x="24" y="39"/>
                        <a:pt x="12" y="42"/>
                        <a:pt x="0" y="39"/>
                      </a:cubicBezTo>
                      <a:cubicBezTo>
                        <a:pt x="12" y="43"/>
                        <a:pt x="25" y="41"/>
                        <a:pt x="34" y="33"/>
                      </a:cubicBezTo>
                      <a:cubicBezTo>
                        <a:pt x="43" y="25"/>
                        <a:pt x="47" y="12"/>
                        <a:pt x="45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D03737">
                        <a:gamma/>
                        <a:shade val="30196"/>
                        <a:invGamma/>
                      </a:srgbClr>
                    </a:gs>
                    <a:gs pos="50000">
                      <a:srgbClr val="D03737"/>
                    </a:gs>
                    <a:gs pos="100000">
                      <a:srgbClr val="D03737">
                        <a:gamma/>
                        <a:shade val="30196"/>
                        <a:invGamma/>
                      </a:srgbClr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defPPr>
                    <a:defRPr lang="de-DE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3" name="TextBox 128"/>
            <p:cNvSpPr txBox="1"/>
            <p:nvPr/>
          </p:nvSpPr>
          <p:spPr>
            <a:xfrm>
              <a:off x="-1387993" y="2359750"/>
              <a:ext cx="3951899" cy="2142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latin typeface="微软雅黑" panose="020B0503020204020204" charset="-122"/>
                  <a:ea typeface="微软雅黑" panose="020B0503020204020204" charset="-122"/>
                </a:rPr>
                <a:t>无论是网站，还是</a:t>
              </a:r>
              <a:r>
                <a:rPr lang="en-US" altLang="zh-CN" sz="1400" dirty="0" smtClean="0">
                  <a:latin typeface="微软雅黑" panose="020B0503020204020204" charset="-122"/>
                  <a:ea typeface="微软雅黑" panose="020B0503020204020204" charset="-122"/>
                </a:rPr>
                <a:t>APP</a:t>
              </a:r>
              <a:r>
                <a:rPr lang="zh-CN" altLang="en-US" sz="1400" dirty="0" smtClean="0">
                  <a:latin typeface="微软雅黑" panose="020B0503020204020204" charset="-122"/>
                  <a:ea typeface="微软雅黑" panose="020B0503020204020204" charset="-122"/>
                </a:rPr>
                <a:t>，又或者是实体商店，都变成微信里的一个小程序。用户从此不用再去访问网站，下载</a:t>
              </a:r>
              <a:r>
                <a:rPr lang="en-US" altLang="zh-CN" sz="1400" dirty="0" smtClean="0">
                  <a:latin typeface="微软雅黑" panose="020B0503020204020204" charset="-122"/>
                  <a:ea typeface="微软雅黑" panose="020B0503020204020204" charset="-122"/>
                </a:rPr>
                <a:t>APP</a:t>
              </a:r>
              <a:r>
                <a:rPr lang="zh-CN" altLang="en-US" sz="1400" dirty="0" smtClean="0">
                  <a:latin typeface="微软雅黑" panose="020B0503020204020204" charset="-122"/>
                  <a:ea typeface="微软雅黑" panose="020B0503020204020204" charset="-122"/>
                </a:rPr>
                <a:t>。同时，它也是微信对未来的一次赌博，即：移动互联网时代的入口是二维码。你可以这么想象：未来你在街上走着，看到一家餐厅，你掏出手机用微信扫描一下门口的二维码，就可以启动餐厅的小程序。可以看到详细菜单、包间情况以及评价，也可以用小程序定位、订餐、提醒。也就是说，实体的世界通过二维码进入微信，用户通过小程序了解实体世界的信息，并且和它发生互动</a:t>
              </a:r>
              <a:endParaRPr lang="en-US" altLang="zh-CN" sz="1400" dirty="0" smtClean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" name="TextBox 129"/>
            <p:cNvSpPr txBox="1"/>
            <p:nvPr/>
          </p:nvSpPr>
          <p:spPr>
            <a:xfrm>
              <a:off x="-1202355" y="1858195"/>
              <a:ext cx="2973817" cy="321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zh-CN" altLang="en-US" b="1" dirty="0">
                  <a:solidFill>
                    <a:srgbClr val="0070C0"/>
                  </a:solidFill>
                  <a:latin typeface="微软雅黑" panose="020B0503020204020204" charset="-122"/>
                  <a:ea typeface="微软雅黑" panose="020B0503020204020204" charset="-122"/>
                </a:rPr>
                <a:t>颠覆整个网络</a:t>
              </a:r>
              <a:r>
                <a:rPr lang="zh-CN" altLang="en-US" b="1" dirty="0" smtClean="0">
                  <a:solidFill>
                    <a:srgbClr val="0070C0"/>
                  </a:solidFill>
                  <a:latin typeface="微软雅黑" panose="020B0503020204020204" charset="-122"/>
                  <a:ea typeface="微软雅黑" panose="020B0503020204020204" charset="-122"/>
                </a:rPr>
                <a:t>应用存在</a:t>
              </a:r>
              <a:r>
                <a:rPr lang="zh-CN" altLang="en-US" b="1" dirty="0">
                  <a:solidFill>
                    <a:srgbClr val="0070C0"/>
                  </a:solidFill>
                  <a:latin typeface="微软雅黑" panose="020B0503020204020204" charset="-122"/>
                  <a:ea typeface="微软雅黑" panose="020B0503020204020204" charset="-122"/>
                </a:rPr>
                <a:t>方式</a:t>
              </a:r>
              <a:endPara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TextBox 130"/>
            <p:cNvSpPr txBox="1"/>
            <p:nvPr/>
          </p:nvSpPr>
          <p:spPr>
            <a:xfrm>
              <a:off x="6492157" y="3945667"/>
              <a:ext cx="3092392" cy="642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latin typeface="微软雅黑" panose="020B0503020204020204" charset="-122"/>
                  <a:ea typeface="微软雅黑" panose="020B0503020204020204" charset="-122"/>
                </a:rPr>
                <a:t>手机开机 </a:t>
              </a:r>
              <a:r>
                <a:rPr lang="en-US" altLang="zh-CN" sz="1400" dirty="0" smtClean="0">
                  <a:latin typeface="微软雅黑" panose="020B0503020204020204" charset="-122"/>
                  <a:ea typeface="微软雅黑" panose="020B0503020204020204" charset="-122"/>
                </a:rPr>
                <a:t>—&gt; </a:t>
              </a:r>
              <a:r>
                <a:rPr lang="zh-CN" altLang="en-US" sz="1400" dirty="0" smtClean="0">
                  <a:latin typeface="微软雅黑" panose="020B0503020204020204" charset="-122"/>
                  <a:ea typeface="微软雅黑" panose="020B0503020204020204" charset="-122"/>
                </a:rPr>
                <a:t>微信 </a:t>
              </a:r>
              <a:r>
                <a:rPr lang="en-US" altLang="zh-CN" sz="1400" dirty="0" smtClean="0">
                  <a:latin typeface="微软雅黑" panose="020B0503020204020204" charset="-122"/>
                  <a:ea typeface="微软雅黑" panose="020B0503020204020204" charset="-122"/>
                </a:rPr>
                <a:t>—&gt; </a:t>
              </a:r>
              <a:r>
                <a:rPr lang="zh-CN" altLang="en-US" sz="1400" dirty="0" smtClean="0">
                  <a:latin typeface="微软雅黑" panose="020B0503020204020204" charset="-122"/>
                  <a:ea typeface="微软雅黑" panose="020B0503020204020204" charset="-122"/>
                </a:rPr>
                <a:t>（社交</a:t>
              </a:r>
              <a:r>
                <a:rPr lang="en-US" altLang="zh-CN" sz="1400" dirty="0" smtClean="0">
                  <a:latin typeface="微软雅黑" panose="020B0503020204020204" charset="-122"/>
                  <a:ea typeface="微软雅黑" panose="020B0503020204020204" charset="-122"/>
                </a:rPr>
                <a:t>+</a:t>
              </a:r>
              <a:r>
                <a:rPr lang="zh-CN" altLang="en-US" sz="1400" dirty="0" smtClean="0">
                  <a:latin typeface="微软雅黑" panose="020B0503020204020204" charset="-122"/>
                  <a:ea typeface="微软雅黑" panose="020B0503020204020204" charset="-122"/>
                </a:rPr>
                <a:t>购物</a:t>
              </a:r>
              <a:r>
                <a:rPr lang="en-US" altLang="zh-CN" sz="1400" dirty="0" smtClean="0">
                  <a:latin typeface="微软雅黑" panose="020B0503020204020204" charset="-122"/>
                  <a:ea typeface="微软雅黑" panose="020B0503020204020204" charset="-122"/>
                </a:rPr>
                <a:t>+</a:t>
              </a:r>
              <a:r>
                <a:rPr lang="zh-CN" altLang="en-US" sz="1400" dirty="0" smtClean="0">
                  <a:latin typeface="微软雅黑" panose="020B0503020204020204" charset="-122"/>
                  <a:ea typeface="微软雅黑" panose="020B0503020204020204" charset="-122"/>
                </a:rPr>
                <a:t>吃饭</a:t>
              </a:r>
              <a:r>
                <a:rPr lang="en-US" altLang="zh-CN" sz="1400" dirty="0" smtClean="0">
                  <a:latin typeface="微软雅黑" panose="020B0503020204020204" charset="-122"/>
                  <a:ea typeface="微软雅黑" panose="020B0503020204020204" charset="-122"/>
                </a:rPr>
                <a:t>+</a:t>
              </a:r>
              <a:r>
                <a:rPr lang="zh-CN" altLang="en-US" sz="1400" dirty="0" smtClean="0">
                  <a:latin typeface="微软雅黑" panose="020B0503020204020204" charset="-122"/>
                  <a:ea typeface="微软雅黑" panose="020B0503020204020204" charset="-122"/>
                </a:rPr>
                <a:t>金融</a:t>
              </a:r>
              <a:r>
                <a:rPr lang="en-US" altLang="zh-CN" sz="1400" dirty="0" smtClean="0">
                  <a:latin typeface="微软雅黑" panose="020B0503020204020204" charset="-122"/>
                  <a:ea typeface="微软雅黑" panose="020B0503020204020204" charset="-122"/>
                </a:rPr>
                <a:t>...</a:t>
              </a:r>
              <a:r>
                <a:rPr lang="zh-CN" altLang="en-US" sz="1400" dirty="0" smtClean="0">
                  <a:latin typeface="微软雅黑" panose="020B0503020204020204" charset="-122"/>
                  <a:ea typeface="微软雅黑" panose="020B0503020204020204" charset="-122"/>
                </a:rPr>
                <a:t>） </a:t>
              </a:r>
              <a:r>
                <a:rPr lang="en-US" altLang="zh-CN" sz="1400" dirty="0" smtClean="0">
                  <a:latin typeface="微软雅黑" panose="020B0503020204020204" charset="-122"/>
                  <a:ea typeface="微软雅黑" panose="020B0503020204020204" charset="-122"/>
                </a:rPr>
                <a:t>—&gt; </a:t>
              </a:r>
              <a:r>
                <a:rPr lang="zh-CN" altLang="en-US" sz="1400" dirty="0" smtClean="0">
                  <a:latin typeface="微软雅黑" panose="020B0503020204020204" charset="-122"/>
                  <a:ea typeface="微软雅黑" panose="020B0503020204020204" charset="-122"/>
                </a:rPr>
                <a:t>手机关机 </a:t>
              </a:r>
              <a:r>
                <a:rPr lang="en-US" altLang="zh-CN" sz="1400" dirty="0" smtClean="0">
                  <a:latin typeface="微软雅黑" panose="020B0503020204020204" charset="-122"/>
                  <a:ea typeface="微软雅黑" panose="020B0503020204020204" charset="-122"/>
                </a:rPr>
                <a:t>—&gt; </a:t>
              </a:r>
              <a:r>
                <a:rPr lang="zh-CN" altLang="en-US" sz="1400" dirty="0" smtClean="0">
                  <a:latin typeface="微软雅黑" panose="020B0503020204020204" charset="-122"/>
                  <a:ea typeface="微软雅黑" panose="020B0503020204020204" charset="-122"/>
                </a:rPr>
                <a:t>循环以上步骤</a:t>
              </a:r>
              <a:endParaRPr lang="en-US" altLang="zh-CN" sz="1400" dirty="0" smtClean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TextBox 131"/>
            <p:cNvSpPr txBox="1"/>
            <p:nvPr/>
          </p:nvSpPr>
          <p:spPr>
            <a:xfrm>
              <a:off x="6891430" y="3471318"/>
              <a:ext cx="2123877" cy="321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CN" altLang="en-US" b="1" dirty="0">
                  <a:solidFill>
                    <a:srgbClr val="0070C0"/>
                  </a:solidFill>
                  <a:latin typeface="微软雅黑" panose="020B0503020204020204" charset="-122"/>
                  <a:ea typeface="微软雅黑" panose="020B0503020204020204" charset="-122"/>
                </a:rPr>
                <a:t>微信的想法</a:t>
              </a:r>
              <a:endPara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" name="TextBox 132"/>
            <p:cNvSpPr txBox="1"/>
            <p:nvPr/>
          </p:nvSpPr>
          <p:spPr>
            <a:xfrm>
              <a:off x="-280251" y="5676384"/>
              <a:ext cx="6761223" cy="656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最终目标</a:t>
              </a:r>
              <a:endPara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  <a:p>
              <a:r>
                <a:rPr lang="zh-CN" altLang="en-US" sz="1600" dirty="0" smtClean="0">
                  <a:latin typeface="微软雅黑" panose="020B0503020204020204" charset="-122"/>
                  <a:ea typeface="微软雅黑" panose="020B0503020204020204" charset="-122"/>
                </a:rPr>
                <a:t>如 果 手 机 只 能 安 装 一 个 </a:t>
              </a:r>
              <a:r>
                <a:rPr lang="en-US" altLang="zh-CN" sz="1600" dirty="0" smtClean="0">
                  <a:latin typeface="微软雅黑" panose="020B0503020204020204" charset="-122"/>
                  <a:ea typeface="微软雅黑" panose="020B0503020204020204" charset="-122"/>
                </a:rPr>
                <a:t>app , </a:t>
              </a:r>
              <a:r>
                <a:rPr lang="zh-CN" altLang="en-US" sz="1600" dirty="0" smtClean="0">
                  <a:latin typeface="微软雅黑" panose="020B0503020204020204" charset="-122"/>
                  <a:ea typeface="微软雅黑" panose="020B0503020204020204" charset="-122"/>
                </a:rPr>
                <a:t>那 么 就 是 微 信</a:t>
              </a:r>
              <a:endParaRPr lang="en-US" altLang="zh-CN" sz="1600" dirty="0" smtClean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3372592" y="3990109"/>
              <a:ext cx="1140031" cy="1615044"/>
            </a:xfrm>
            <a:custGeom>
              <a:avLst/>
              <a:gdLst>
                <a:gd name="connsiteX0" fmla="*/ 1140031 w 1140031"/>
                <a:gd name="connsiteY0" fmla="*/ 0 h 1615044"/>
                <a:gd name="connsiteX1" fmla="*/ 0 w 1140031"/>
                <a:gd name="connsiteY1" fmla="*/ 1615044 h 1615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031" h="1615044">
                  <a:moveTo>
                    <a:pt x="1140031" y="0"/>
                  </a:moveTo>
                  <a:lnTo>
                    <a:pt x="0" y="1615044"/>
                  </a:lnTo>
                </a:path>
              </a:pathLst>
            </a:custGeom>
            <a:noFill/>
            <a:ln w="19050" cap="flat" cmpd="sng" algn="ctr">
              <a:solidFill>
                <a:srgbClr val="DF3A07"/>
              </a:solidFill>
              <a:prstDash val="dash"/>
              <a:headEnd type="diamond" w="med" len="med"/>
              <a:tailEnd type="diamond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roadway BT"/>
                <a:ea typeface="微软雅黑" panose="020B0503020204020204" charset="-122"/>
              </a:endParaRPr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5165766" y="3325090"/>
              <a:ext cx="1235034" cy="368135"/>
            </a:xfrm>
            <a:custGeom>
              <a:avLst/>
              <a:gdLst>
                <a:gd name="connsiteX0" fmla="*/ 0 w 1235034"/>
                <a:gd name="connsiteY0" fmla="*/ 0 h 368135"/>
                <a:gd name="connsiteX1" fmla="*/ 0 w 1235034"/>
                <a:gd name="connsiteY1" fmla="*/ 368135 h 368135"/>
                <a:gd name="connsiteX2" fmla="*/ 1235034 w 1235034"/>
                <a:gd name="connsiteY2" fmla="*/ 368135 h 368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35034" h="368135">
                  <a:moveTo>
                    <a:pt x="0" y="0"/>
                  </a:moveTo>
                  <a:lnTo>
                    <a:pt x="0" y="368135"/>
                  </a:lnTo>
                  <a:lnTo>
                    <a:pt x="1235034" y="368135"/>
                  </a:lnTo>
                </a:path>
              </a:pathLst>
            </a:custGeom>
            <a:noFill/>
            <a:ln w="19050" cap="flat" cmpd="sng" algn="ctr">
              <a:solidFill>
                <a:srgbClr val="00B0F0"/>
              </a:solidFill>
              <a:prstDash val="dash"/>
              <a:headEnd type="diamond" w="med" len="med"/>
              <a:tailEnd type="diamond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roadway BT"/>
                <a:ea typeface="微软雅黑" panose="020B0503020204020204" charset="-122"/>
              </a:endParaRPr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1830004" y="2006055"/>
              <a:ext cx="2219482" cy="1402164"/>
            </a:xfrm>
            <a:custGeom>
              <a:avLst/>
              <a:gdLst>
                <a:gd name="connsiteX0" fmla="*/ 1662546 w 1662546"/>
                <a:gd name="connsiteY0" fmla="*/ 1769423 h 1769423"/>
                <a:gd name="connsiteX1" fmla="*/ 1662546 w 1662546"/>
                <a:gd name="connsiteY1" fmla="*/ 0 h 1769423"/>
                <a:gd name="connsiteX2" fmla="*/ 0 w 1662546"/>
                <a:gd name="connsiteY2" fmla="*/ 0 h 1769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2546" h="1769423">
                  <a:moveTo>
                    <a:pt x="1662546" y="1769423"/>
                  </a:moveTo>
                  <a:lnTo>
                    <a:pt x="1662546" y="0"/>
                  </a:lnTo>
                  <a:lnTo>
                    <a:pt x="0" y="0"/>
                  </a:lnTo>
                </a:path>
              </a:pathLst>
            </a:custGeom>
            <a:noFill/>
            <a:ln w="19050" cap="flat" cmpd="sng" algn="ctr">
              <a:solidFill>
                <a:srgbClr val="00B0F0"/>
              </a:solidFill>
              <a:prstDash val="dash"/>
              <a:headEnd type="diamond" w="med" len="med"/>
              <a:tailEnd type="diamond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roadway BT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0" y="42015"/>
            <a:ext cx="10018713" cy="1752599"/>
          </a:xfrm>
        </p:spPr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微信小程序有什么特点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 rot="19949047" flipH="1">
            <a:off x="9686962" y="5704091"/>
            <a:ext cx="2107865" cy="390316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dirty="0">
                <a:latin typeface="方正舒体" panose="02010601030101010101" pitchFamily="2" charset="-122"/>
                <a:ea typeface="方正舒体" panose="02010601030101010101" pitchFamily="2" charset="-122"/>
              </a:rPr>
              <a:t>淘手游前端小分队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517541" y="1918303"/>
            <a:ext cx="4685257" cy="3207267"/>
            <a:chOff x="-722371" y="1008438"/>
            <a:chExt cx="5363317" cy="3671430"/>
          </a:xfrm>
        </p:grpSpPr>
        <p:pic>
          <p:nvPicPr>
            <p:cNvPr id="5" name="Picture 5" descr="E:\PPT背景\05.png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17347">
              <a:off x="-722371" y="1008438"/>
              <a:ext cx="2623180" cy="354419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E:\PPT背景\05.png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018681">
              <a:off x="2036533" y="1161026"/>
              <a:ext cx="2604413" cy="351884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3" descr="E:\PPT背景\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035666"/>
            <a:ext cx="10872216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E:\PPT背景\05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1888">
            <a:off x="6255732" y="2112025"/>
            <a:ext cx="2275149" cy="307397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E:\PPT背景\05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68835">
            <a:off x="8609429" y="2144834"/>
            <a:ext cx="2275149" cy="307397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26"/>
          <p:cNvSpPr txBox="1"/>
          <p:nvPr/>
        </p:nvSpPr>
        <p:spPr>
          <a:xfrm rot="1717024">
            <a:off x="1830133" y="2749266"/>
            <a:ext cx="1896746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五个更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TextBox 27"/>
          <p:cNvSpPr txBox="1"/>
          <p:nvPr/>
        </p:nvSpPr>
        <p:spPr>
          <a:xfrm rot="1831543">
            <a:off x="1741395" y="4404768"/>
            <a:ext cx="1998418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30000"/>
              </a:lnSpc>
              <a:defRPr/>
            </a:pPr>
            <a:r>
              <a:rPr lang="en-US" altLang="zh-CN" kern="0" dirty="0" smtClean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4 . </a:t>
            </a:r>
            <a:r>
              <a:rPr lang="zh-CN" altLang="en-US" dirty="0" smtClean="0"/>
              <a:t>更封闭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TextBox 27"/>
          <p:cNvSpPr txBox="1"/>
          <p:nvPr/>
        </p:nvSpPr>
        <p:spPr>
          <a:xfrm rot="1831543">
            <a:off x="1593794" y="3135695"/>
            <a:ext cx="1998418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30000"/>
              </a:lnSpc>
              <a:defRPr/>
            </a:pPr>
            <a:r>
              <a:rPr lang="en-US" altLang="zh-CN" kern="0" dirty="0" smtClean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1 . </a:t>
            </a:r>
            <a:r>
              <a:rPr lang="zh-CN" altLang="en-US" dirty="0" smtClean="0"/>
              <a:t>更</a:t>
            </a:r>
            <a:r>
              <a:rPr lang="zh-CN" altLang="en-US" dirty="0"/>
              <a:t>完善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TextBox 27"/>
          <p:cNvSpPr txBox="1"/>
          <p:nvPr/>
        </p:nvSpPr>
        <p:spPr>
          <a:xfrm rot="1831543">
            <a:off x="1645985" y="3569845"/>
            <a:ext cx="1998418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30000"/>
              </a:lnSpc>
              <a:defRPr/>
            </a:pPr>
            <a:r>
              <a:rPr lang="en-US" altLang="zh-CN" kern="0" dirty="0" smtClean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2 . </a:t>
            </a:r>
            <a:r>
              <a:rPr lang="zh-CN" altLang="en-US" dirty="0" smtClean="0"/>
              <a:t>更优质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TextBox 27"/>
          <p:cNvSpPr txBox="1"/>
          <p:nvPr/>
        </p:nvSpPr>
        <p:spPr>
          <a:xfrm rot="1831543">
            <a:off x="1762569" y="4033323"/>
            <a:ext cx="1998418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30000"/>
              </a:lnSpc>
              <a:defRPr/>
            </a:pPr>
            <a:r>
              <a:rPr lang="en-US" altLang="zh-CN" kern="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en-US" altLang="zh-CN" kern="0" dirty="0" smtClean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 . </a:t>
            </a:r>
            <a:r>
              <a:rPr lang="zh-CN" altLang="en-US" dirty="0" smtClean="0"/>
              <a:t>更原生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TextBox 27"/>
          <p:cNvSpPr txBox="1"/>
          <p:nvPr/>
        </p:nvSpPr>
        <p:spPr>
          <a:xfrm rot="1831543">
            <a:off x="1857979" y="4873706"/>
            <a:ext cx="1998418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30000"/>
              </a:lnSpc>
              <a:defRPr/>
            </a:pPr>
            <a:r>
              <a:rPr lang="en-US" altLang="zh-CN" kern="0" dirty="0" smtClean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5 . </a:t>
            </a:r>
            <a:r>
              <a:rPr lang="zh-CN" altLang="en-US" dirty="0" smtClean="0"/>
              <a:t>更小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TextBox 27"/>
          <p:cNvSpPr txBox="1"/>
          <p:nvPr/>
        </p:nvSpPr>
        <p:spPr>
          <a:xfrm rot="21195216">
            <a:off x="4160324" y="2931743"/>
            <a:ext cx="1998418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30000"/>
              </a:lnSpc>
              <a:defRPr/>
            </a:pPr>
            <a:r>
              <a:rPr lang="zh-CN" altLang="en-US" dirty="0"/>
              <a:t>不需要下载</a:t>
            </a:r>
            <a:r>
              <a:rPr lang="zh-CN" altLang="en-US" dirty="0" smtClean="0"/>
              <a:t>就可以使用</a:t>
            </a:r>
            <a:r>
              <a:rPr lang="zh-CN" altLang="en-US" dirty="0"/>
              <a:t>应用</a:t>
            </a:r>
            <a:r>
              <a:rPr lang="en-US" altLang="zh-CN" dirty="0"/>
              <a:t>,</a:t>
            </a:r>
            <a:r>
              <a:rPr lang="zh-CN" altLang="en-US" dirty="0"/>
              <a:t>不占用桌面</a:t>
            </a:r>
            <a:r>
              <a:rPr lang="zh-CN" altLang="en-US" dirty="0" smtClean="0"/>
              <a:t>内存</a:t>
            </a:r>
            <a:endParaRPr lang="en-US" altLang="zh-CN" dirty="0" smtClean="0"/>
          </a:p>
          <a:p>
            <a:pPr lvl="0" algn="just">
              <a:lnSpc>
                <a:spcPct val="130000"/>
              </a:lnSpc>
              <a:defRPr/>
            </a:pPr>
            <a:r>
              <a:rPr lang="zh-CN" altLang="en-US" dirty="0"/>
              <a:t>应用无处不在</a:t>
            </a:r>
            <a:r>
              <a:rPr lang="zh-CN" altLang="en-US" dirty="0" smtClean="0"/>
              <a:t>，        </a:t>
            </a:r>
            <a:r>
              <a:rPr lang="en-US" altLang="zh-CN" dirty="0" smtClean="0"/>
              <a:t>`````````</a:t>
            </a:r>
            <a:r>
              <a:rPr lang="zh-CN" altLang="en-US" dirty="0" smtClean="0"/>
              <a:t>随时可用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TextBox 27"/>
          <p:cNvSpPr txBox="1"/>
          <p:nvPr/>
        </p:nvSpPr>
        <p:spPr>
          <a:xfrm rot="1042440">
            <a:off x="6311875" y="3068775"/>
            <a:ext cx="1998418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30000"/>
              </a:lnSpc>
              <a:defRPr/>
            </a:pPr>
            <a:r>
              <a:rPr lang="zh-CN" altLang="en-US" dirty="0" smtClean="0"/>
              <a:t>相比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特点</a:t>
            </a:r>
            <a:endParaRPr lang="en-US" altLang="zh-CN" dirty="0" smtClean="0"/>
          </a:p>
          <a:p>
            <a:pPr lvl="0" algn="just">
              <a:lnSpc>
                <a:spcPct val="130000"/>
              </a:lnSpc>
              <a:defRPr/>
            </a:pPr>
            <a:r>
              <a:rPr lang="zh-CN" altLang="en-US" dirty="0" smtClean="0"/>
              <a:t>         开发周期短</a:t>
            </a:r>
            <a:endParaRPr lang="en-US" altLang="zh-CN" dirty="0" smtClean="0"/>
          </a:p>
          <a:p>
            <a:pPr lvl="0" algn="just">
              <a:lnSpc>
                <a:spcPct val="130000"/>
              </a:lnSpc>
              <a:defRPr/>
            </a:pPr>
            <a:r>
              <a:rPr lang="en-US" altLang="zh-CN" dirty="0" smtClean="0"/>
              <a:t>         </a:t>
            </a:r>
            <a:r>
              <a:rPr lang="zh-CN" altLang="en-US" dirty="0" smtClean="0"/>
              <a:t>兼容问题少</a:t>
            </a:r>
            <a:endParaRPr lang="en-US" altLang="zh-CN" dirty="0" smtClean="0"/>
          </a:p>
          <a:p>
            <a:pPr lvl="0" algn="just">
              <a:lnSpc>
                <a:spcPct val="130000"/>
              </a:lnSpc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耗费流量少</a:t>
            </a:r>
            <a:endParaRPr lang="en-US" altLang="zh-CN" dirty="0" smtClean="0"/>
          </a:p>
          <a:p>
            <a:pPr lvl="0" algn="just">
              <a:lnSpc>
                <a:spcPct val="130000"/>
              </a:lnSpc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推广成本低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09" y="-146304"/>
            <a:ext cx="10018713" cy="1752599"/>
          </a:xfrm>
        </p:spPr>
        <p:txBody>
          <a:bodyPr/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谁在使用微信小程序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 rot="19795012">
            <a:off x="10040764" y="6160271"/>
            <a:ext cx="786255" cy="185928"/>
          </a:xfrm>
        </p:spPr>
        <p:txBody>
          <a:bodyPr>
            <a:normAutofit fontScale="25000" lnSpcReduction="20000"/>
          </a:bodyPr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grpSp>
        <p:nvGrpSpPr>
          <p:cNvPr id="4" name="Group 18"/>
          <p:cNvGrpSpPr/>
          <p:nvPr/>
        </p:nvGrpSpPr>
        <p:grpSpPr bwMode="auto">
          <a:xfrm>
            <a:off x="1672597" y="1384678"/>
            <a:ext cx="1858963" cy="4933826"/>
            <a:chOff x="769938" y="1520825"/>
            <a:chExt cx="3857625" cy="1857375"/>
          </a:xfrm>
        </p:grpSpPr>
        <p:sp>
          <p:nvSpPr>
            <p:cNvPr id="5" name="Rectangle 27"/>
            <p:cNvSpPr>
              <a:spLocks noChangeArrowheads="1"/>
            </p:cNvSpPr>
            <p:nvPr/>
          </p:nvSpPr>
          <p:spPr bwMode="auto">
            <a:xfrm>
              <a:off x="769938" y="1759057"/>
              <a:ext cx="3857625" cy="1619143"/>
            </a:xfrm>
            <a:prstGeom prst="rect">
              <a:avLst/>
            </a:prstGeom>
            <a:gradFill rotWithShape="1">
              <a:gsLst>
                <a:gs pos="0">
                  <a:sysClr val="window" lastClr="FFFFFF">
                    <a:lumMod val="75000"/>
                  </a:sysClr>
                </a:gs>
                <a:gs pos="100000">
                  <a:sysClr val="windowText" lastClr="000000">
                    <a:lumMod val="85000"/>
                    <a:lumOff val="15000"/>
                  </a:sysClr>
                </a:gs>
              </a:gsLst>
              <a:lin ang="16200000"/>
            </a:gradFill>
            <a:ln w="9525">
              <a:noFill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-97" charset="-128"/>
              </a:endParaRPr>
            </a:p>
          </p:txBody>
        </p:sp>
        <p:sp>
          <p:nvSpPr>
            <p:cNvPr id="6" name="Rectangle 39"/>
            <p:cNvSpPr>
              <a:spLocks noChangeArrowheads="1"/>
            </p:cNvSpPr>
            <p:nvPr/>
          </p:nvSpPr>
          <p:spPr bwMode="auto">
            <a:xfrm>
              <a:off x="769938" y="1520825"/>
              <a:ext cx="3857625" cy="297097"/>
            </a:xfrm>
            <a:prstGeom prst="rect">
              <a:avLst/>
            </a:prstGeom>
            <a:gradFill rotWithShape="1">
              <a:gsLst>
                <a:gs pos="0">
                  <a:srgbClr val="03C6ED"/>
                </a:gs>
                <a:gs pos="100000">
                  <a:srgbClr val="004D86"/>
                </a:gs>
              </a:gsLst>
              <a:lin ang="16200000"/>
            </a:gradFill>
            <a:ln w="9525">
              <a:noFill/>
              <a:miter lim="800000"/>
            </a:ln>
            <a:effectLst>
              <a:outerShdw blurRad="635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00" b="1" i="0" u="none" strike="noStrike" kern="0" cap="none" spc="0" normalizeH="0" baseline="0" noProof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-97" charset="-128"/>
              </a:endParaRPr>
            </a:p>
          </p:txBody>
        </p:sp>
        <p:sp>
          <p:nvSpPr>
            <p:cNvPr id="7" name="Rectangle 39"/>
            <p:cNvSpPr>
              <a:spLocks noChangeArrowheads="1"/>
            </p:cNvSpPr>
            <p:nvPr/>
          </p:nvSpPr>
          <p:spPr bwMode="auto">
            <a:xfrm>
              <a:off x="769938" y="1520825"/>
              <a:ext cx="3857625" cy="297097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outerShdw blurRad="635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lvl="0" algn="ctr">
                <a:defRPr/>
              </a:pPr>
              <a:r>
                <a:rPr lang="en-US" altLang="zh-CN" sz="1600" b="1" dirty="0"/>
                <a:t>.</a:t>
              </a:r>
              <a:r>
                <a:rPr lang="zh-CN" altLang="en-US" sz="1600" b="1" dirty="0"/>
                <a:t>网易有道词典</a:t>
              </a:r>
              <a:endParaRPr kumimoji="0" lang="en-US" sz="1600" b="1" i="0" u="none" strike="noStrike" kern="0" cap="none" spc="0" normalizeH="0" baseline="0" noProof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-97" charset="-128"/>
              </a:endParaRPr>
            </a:p>
          </p:txBody>
        </p:sp>
        <p:sp>
          <p:nvSpPr>
            <p:cNvPr id="8" name="Tekstboks 31"/>
            <p:cNvSpPr txBox="1">
              <a:spLocks noChangeArrowheads="1"/>
            </p:cNvSpPr>
            <p:nvPr/>
          </p:nvSpPr>
          <p:spPr bwMode="auto">
            <a:xfrm>
              <a:off x="1339853" y="1949503"/>
              <a:ext cx="2859451" cy="12745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endParaRPr kumimoji="0" lang="da-DK" sz="16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-97" charset="-128"/>
              </a:endParaRPr>
            </a:p>
          </p:txBody>
        </p:sp>
      </p:grpSp>
      <p:sp>
        <p:nvSpPr>
          <p:cNvPr id="9" name="内容占位符 2"/>
          <p:cNvSpPr txBox="1"/>
          <p:nvPr/>
        </p:nvSpPr>
        <p:spPr>
          <a:xfrm rot="19949047" flipH="1">
            <a:off x="9961282" y="5780578"/>
            <a:ext cx="2107865" cy="390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淘手游前端小分队</a:t>
            </a:r>
            <a:endParaRPr lang="zh-CN" altLang="en-US" dirty="0"/>
          </a:p>
        </p:txBody>
      </p:sp>
      <p:pic>
        <p:nvPicPr>
          <p:cNvPr id="2050" name="Picture 2" descr="https://pic1.zhimg.com/v2-200087a71d891bcf33d85f8241aef6cc_b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597" y="2343454"/>
            <a:ext cx="1858963" cy="3244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1672597" y="5606404"/>
            <a:ext cx="182587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0" i="0" dirty="0" smtClean="0">
                <a:solidFill>
                  <a:srgbClr val="222222"/>
                </a:solidFill>
                <a:effectLst/>
                <a:latin typeface="Helvetica Neue"/>
              </a:rPr>
              <a:t>评价：说实在，早知到有这么轻量的词典，我还要你</a:t>
            </a:r>
            <a:r>
              <a:rPr lang="en-US" altLang="zh-CN" sz="1400" b="0" i="0" dirty="0" smtClean="0">
                <a:solidFill>
                  <a:srgbClr val="222222"/>
                </a:solidFill>
                <a:effectLst/>
                <a:latin typeface="Helvetica Neue"/>
              </a:rPr>
              <a:t>app</a:t>
            </a:r>
            <a:r>
              <a:rPr lang="zh-CN" altLang="en-US" sz="1400" b="0" i="0" dirty="0" smtClean="0">
                <a:solidFill>
                  <a:srgbClr val="222222"/>
                </a:solidFill>
                <a:effectLst/>
                <a:latin typeface="Helvetica Neue"/>
              </a:rPr>
              <a:t>干嘛</a:t>
            </a:r>
            <a:endParaRPr lang="zh-CN" altLang="en-US" sz="1400" dirty="0"/>
          </a:p>
        </p:txBody>
      </p:sp>
      <p:grpSp>
        <p:nvGrpSpPr>
          <p:cNvPr id="12" name="Group 19"/>
          <p:cNvGrpSpPr/>
          <p:nvPr/>
        </p:nvGrpSpPr>
        <p:grpSpPr bwMode="auto">
          <a:xfrm>
            <a:off x="3845985" y="1365361"/>
            <a:ext cx="1858962" cy="4953143"/>
            <a:chOff x="4699000" y="1520825"/>
            <a:chExt cx="3857625" cy="1857375"/>
          </a:xfrm>
        </p:grpSpPr>
        <p:sp>
          <p:nvSpPr>
            <p:cNvPr id="13" name="Rectangle 27"/>
            <p:cNvSpPr>
              <a:spLocks noChangeArrowheads="1"/>
            </p:cNvSpPr>
            <p:nvPr/>
          </p:nvSpPr>
          <p:spPr bwMode="auto">
            <a:xfrm>
              <a:off x="4699000" y="1759057"/>
              <a:ext cx="3857625" cy="1619143"/>
            </a:xfrm>
            <a:prstGeom prst="rect">
              <a:avLst/>
            </a:prstGeom>
            <a:gradFill rotWithShape="1">
              <a:gsLst>
                <a:gs pos="0">
                  <a:sysClr val="window" lastClr="FFFFFF">
                    <a:lumMod val="75000"/>
                  </a:sysClr>
                </a:gs>
                <a:gs pos="100000">
                  <a:sysClr val="windowText" lastClr="000000">
                    <a:lumMod val="85000"/>
                    <a:lumOff val="15000"/>
                  </a:sysClr>
                </a:gs>
              </a:gsLst>
              <a:lin ang="16200000"/>
            </a:gradFill>
            <a:ln w="9525">
              <a:noFill/>
              <a:miter lim="800000"/>
            </a:ln>
            <a:effectLst/>
          </p:spPr>
          <p:txBody>
            <a:bodyPr anchor="ctr"/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-97" charset="-128"/>
              </a:endParaRPr>
            </a:p>
          </p:txBody>
        </p:sp>
        <p:sp>
          <p:nvSpPr>
            <p:cNvPr id="14" name="Rectangle 39"/>
            <p:cNvSpPr>
              <a:spLocks noChangeArrowheads="1"/>
            </p:cNvSpPr>
            <p:nvPr/>
          </p:nvSpPr>
          <p:spPr bwMode="auto">
            <a:xfrm>
              <a:off x="4699000" y="1520825"/>
              <a:ext cx="3857625" cy="297097"/>
            </a:xfrm>
            <a:prstGeom prst="rect">
              <a:avLst/>
            </a:prstGeom>
            <a:gradFill rotWithShape="1">
              <a:gsLst>
                <a:gs pos="0">
                  <a:srgbClr val="FFC000"/>
                </a:gs>
                <a:gs pos="70000">
                  <a:srgbClr val="FFFF00"/>
                </a:gs>
                <a:gs pos="100000">
                  <a:srgbClr val="FFFF00"/>
                </a:gs>
              </a:gsLst>
              <a:lin ang="5400000" scaled="1"/>
            </a:gradFill>
            <a:ln w="3175">
              <a:solidFill>
                <a:srgbClr val="FFCC00"/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00" b="1" i="0" u="none" strike="noStrike" kern="0" cap="none" spc="0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-97" charset="-128"/>
              </a:endParaRPr>
            </a:p>
          </p:txBody>
        </p:sp>
        <p:sp>
          <p:nvSpPr>
            <p:cNvPr id="15" name="Rectangle 39"/>
            <p:cNvSpPr>
              <a:spLocks noChangeArrowheads="1"/>
            </p:cNvSpPr>
            <p:nvPr/>
          </p:nvSpPr>
          <p:spPr bwMode="auto">
            <a:xfrm>
              <a:off x="4699000" y="1520825"/>
              <a:ext cx="3857625" cy="296863"/>
            </a:xfrm>
            <a:prstGeom prst="rect">
              <a:avLst/>
            </a:prstGeom>
            <a:noFill/>
            <a:ln w="3175">
              <a:noFill/>
              <a:miter lim="800000"/>
            </a:ln>
          </p:spPr>
          <p:txBody>
            <a:bodyPr anchor="ctr"/>
            <a:lstStyle/>
            <a:p>
              <a:pPr lvl="0" algn="ctr">
                <a:defRPr/>
              </a:pPr>
              <a:r>
                <a:rPr lang="en-US" altLang="zh-CN" sz="1600" b="1" dirty="0"/>
                <a:t>.</a:t>
              </a:r>
              <a:r>
                <a:rPr lang="zh-CN" altLang="en-US" sz="1600" b="1" dirty="0"/>
                <a:t>美柚</a:t>
              </a:r>
              <a:r>
                <a:rPr lang="en-US" altLang="zh-CN" sz="1600" b="1" dirty="0"/>
                <a:t>App</a:t>
              </a:r>
              <a:endParaRPr kumimoji="0" lang="en-US" sz="1600" b="1" i="0" u="none" strike="noStrike" kern="0" cap="none" spc="0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</a:endParaRPr>
            </a:p>
          </p:txBody>
        </p:sp>
        <p:sp>
          <p:nvSpPr>
            <p:cNvPr id="16" name="Tekstboks 34"/>
            <p:cNvSpPr txBox="1">
              <a:spLocks noChangeArrowheads="1"/>
            </p:cNvSpPr>
            <p:nvPr/>
          </p:nvSpPr>
          <p:spPr bwMode="auto">
            <a:xfrm>
              <a:off x="5268913" y="1949503"/>
              <a:ext cx="2859453" cy="1269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endParaRPr kumimoji="0" lang="da-DK" sz="16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-97" charset="-128"/>
              </a:endParaRPr>
            </a:p>
          </p:txBody>
        </p:sp>
      </p:grpSp>
      <p:pic>
        <p:nvPicPr>
          <p:cNvPr id="2052" name="Picture 4" descr="https://pic1.zhimg.com/v2-94afbb453f77544e2905d791048407e0_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985" y="2343454"/>
            <a:ext cx="1858962" cy="3244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/>
        </p:nvSpPr>
        <p:spPr>
          <a:xfrm>
            <a:off x="3845985" y="5635205"/>
            <a:ext cx="18589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0" i="0" dirty="0" smtClean="0">
                <a:solidFill>
                  <a:srgbClr val="222222"/>
                </a:solidFill>
                <a:effectLst/>
                <a:latin typeface="Helvetica Neue"/>
              </a:rPr>
              <a:t>美柚小程序，一查便知</a:t>
            </a:r>
            <a:r>
              <a:rPr lang="en-US" altLang="zh-CN" sz="1400" b="0" i="0" dirty="0" smtClean="0">
                <a:solidFill>
                  <a:srgbClr val="222222"/>
                </a:solidFill>
                <a:effectLst/>
                <a:latin typeface="Helvetica Neue"/>
              </a:rPr>
              <a:t>,</a:t>
            </a:r>
            <a:r>
              <a:rPr lang="zh-CN" altLang="en-US" sz="1400" b="0" i="0" dirty="0" smtClean="0">
                <a:solidFill>
                  <a:srgbClr val="222222"/>
                </a:solidFill>
                <a:effectLst/>
                <a:latin typeface="Helvetica Neue"/>
              </a:rPr>
              <a:t>多的不做解释</a:t>
            </a:r>
            <a:endParaRPr lang="zh-CN" altLang="en-US" sz="1400" dirty="0"/>
          </a:p>
        </p:txBody>
      </p:sp>
      <p:grpSp>
        <p:nvGrpSpPr>
          <p:cNvPr id="19" name="Group 21"/>
          <p:cNvGrpSpPr/>
          <p:nvPr/>
        </p:nvGrpSpPr>
        <p:grpSpPr bwMode="auto">
          <a:xfrm>
            <a:off x="6041954" y="1384674"/>
            <a:ext cx="1858962" cy="4933824"/>
            <a:chOff x="769938" y="3521075"/>
            <a:chExt cx="3857625" cy="1857375"/>
          </a:xfrm>
        </p:grpSpPr>
        <p:sp>
          <p:nvSpPr>
            <p:cNvPr id="20" name="Rectangle 27"/>
            <p:cNvSpPr>
              <a:spLocks noChangeArrowheads="1"/>
            </p:cNvSpPr>
            <p:nvPr/>
          </p:nvSpPr>
          <p:spPr bwMode="auto">
            <a:xfrm>
              <a:off x="769938" y="3759307"/>
              <a:ext cx="3857625" cy="1619143"/>
            </a:xfrm>
            <a:prstGeom prst="rect">
              <a:avLst/>
            </a:prstGeom>
            <a:gradFill rotWithShape="1">
              <a:gsLst>
                <a:gs pos="0">
                  <a:sysClr val="window" lastClr="FFFFFF">
                    <a:lumMod val="75000"/>
                  </a:sysClr>
                </a:gs>
                <a:gs pos="100000">
                  <a:sysClr val="windowText" lastClr="000000">
                    <a:lumMod val="85000"/>
                    <a:lumOff val="15000"/>
                  </a:sysClr>
                </a:gs>
              </a:gsLst>
              <a:lin ang="16200000"/>
            </a:gradFill>
            <a:ln w="9525">
              <a:noFill/>
              <a:miter lim="800000"/>
            </a:ln>
            <a:effectLst/>
          </p:spPr>
          <p:txBody>
            <a:bodyPr anchor="ctr"/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-97" charset="-128"/>
              </a:endParaRPr>
            </a:p>
          </p:txBody>
        </p:sp>
        <p:sp>
          <p:nvSpPr>
            <p:cNvPr id="21" name="Rectangle 39"/>
            <p:cNvSpPr>
              <a:spLocks noChangeArrowheads="1"/>
            </p:cNvSpPr>
            <p:nvPr/>
          </p:nvSpPr>
          <p:spPr bwMode="auto">
            <a:xfrm>
              <a:off x="769938" y="3521075"/>
              <a:ext cx="3857625" cy="297097"/>
            </a:xfrm>
            <a:prstGeom prst="rect">
              <a:avLst/>
            </a:prstGeom>
            <a:gradFill rotWithShape="1">
              <a:gsLst>
                <a:gs pos="0">
                  <a:srgbClr val="208A00"/>
                </a:gs>
                <a:gs pos="100000">
                  <a:srgbClr val="5AF300"/>
                </a:gs>
              </a:gsLst>
              <a:lin ang="5400000" scaled="1"/>
            </a:gradFill>
            <a:ln w="19050">
              <a:noFill/>
              <a:rou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00" b="1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-97" charset="-128"/>
              </a:endParaRPr>
            </a:p>
          </p:txBody>
        </p:sp>
        <p:sp>
          <p:nvSpPr>
            <p:cNvPr id="22" name="Rectangle 39"/>
            <p:cNvSpPr>
              <a:spLocks noChangeArrowheads="1"/>
            </p:cNvSpPr>
            <p:nvPr/>
          </p:nvSpPr>
          <p:spPr bwMode="auto">
            <a:xfrm>
              <a:off x="769938" y="3521075"/>
              <a:ext cx="3857625" cy="296863"/>
            </a:xfrm>
            <a:prstGeom prst="rect">
              <a:avLst/>
            </a:prstGeom>
            <a:noFill/>
            <a:ln w="19050">
              <a:noFill/>
              <a:round/>
            </a:ln>
          </p:spPr>
          <p:txBody>
            <a:bodyPr anchor="ctr"/>
            <a:lstStyle/>
            <a:p>
              <a:pPr lvl="0" algn="ctr">
                <a:defRPr/>
              </a:pPr>
              <a:r>
                <a:rPr lang="en-US" altLang="zh-CN" sz="1600" b="1" dirty="0"/>
                <a:t>.</a:t>
              </a:r>
              <a:r>
                <a:rPr lang="zh-CN" altLang="en-US" sz="1600" b="1" dirty="0"/>
                <a:t>随手记</a:t>
              </a:r>
              <a:endParaRPr kumimoji="0" lang="en-US" sz="1600" b="1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</a:endParaRPr>
            </a:p>
          </p:txBody>
        </p:sp>
        <p:sp>
          <p:nvSpPr>
            <p:cNvPr id="23" name="Tekstboks 36"/>
            <p:cNvSpPr txBox="1">
              <a:spLocks noChangeArrowheads="1"/>
            </p:cNvSpPr>
            <p:nvPr/>
          </p:nvSpPr>
          <p:spPr bwMode="auto">
            <a:xfrm>
              <a:off x="873845" y="5133142"/>
              <a:ext cx="3358539" cy="19697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1400" dirty="0"/>
                <a:t>随手记账，随手算账，记多人账。</a:t>
              </a:r>
              <a:endParaRPr kumimoji="0" lang="da-DK" sz="1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-97" charset="-128"/>
              </a:endParaRPr>
            </a:p>
          </p:txBody>
        </p:sp>
      </p:grpSp>
      <p:pic>
        <p:nvPicPr>
          <p:cNvPr id="2054" name="Picture 6" descr="https://pic2.zhimg.com/v2-16ff8f6c38620f6057ee7b928610a79d_b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1954" y="2343454"/>
            <a:ext cx="1858962" cy="327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0"/>
          <p:cNvGrpSpPr/>
          <p:nvPr/>
        </p:nvGrpSpPr>
        <p:grpSpPr bwMode="auto">
          <a:xfrm>
            <a:off x="8237923" y="1388210"/>
            <a:ext cx="1858963" cy="4930288"/>
            <a:chOff x="4699000" y="3521075"/>
            <a:chExt cx="3857625" cy="1857375"/>
          </a:xfrm>
        </p:grpSpPr>
        <p:sp>
          <p:nvSpPr>
            <p:cNvPr id="26" name="Rectangle 27"/>
            <p:cNvSpPr>
              <a:spLocks noChangeArrowheads="1"/>
            </p:cNvSpPr>
            <p:nvPr/>
          </p:nvSpPr>
          <p:spPr bwMode="auto">
            <a:xfrm>
              <a:off x="4699000" y="3759307"/>
              <a:ext cx="3857625" cy="1619143"/>
            </a:xfrm>
            <a:prstGeom prst="rect">
              <a:avLst/>
            </a:prstGeom>
            <a:gradFill rotWithShape="1">
              <a:gsLst>
                <a:gs pos="0">
                  <a:sysClr val="window" lastClr="FFFFFF">
                    <a:lumMod val="75000"/>
                  </a:sysClr>
                </a:gs>
                <a:gs pos="100000">
                  <a:sysClr val="windowText" lastClr="000000">
                    <a:lumMod val="85000"/>
                    <a:lumOff val="15000"/>
                  </a:sysClr>
                </a:gs>
              </a:gsLst>
              <a:lin ang="16200000"/>
            </a:gradFill>
            <a:ln w="9525">
              <a:noFill/>
              <a:miter lim="800000"/>
            </a:ln>
            <a:effectLst/>
          </p:spPr>
          <p:txBody>
            <a:bodyPr anchor="ctr"/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-97" charset="-128"/>
              </a:endParaRPr>
            </a:p>
          </p:txBody>
        </p:sp>
        <p:sp>
          <p:nvSpPr>
            <p:cNvPr id="27" name="Rectangle 39"/>
            <p:cNvSpPr>
              <a:spLocks noChangeArrowheads="1"/>
            </p:cNvSpPr>
            <p:nvPr/>
          </p:nvSpPr>
          <p:spPr bwMode="auto">
            <a:xfrm>
              <a:off x="4699000" y="3521075"/>
              <a:ext cx="3857625" cy="297097"/>
            </a:xfrm>
            <a:prstGeom prst="rect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800000"/>
                </a:gs>
              </a:gsLst>
              <a:lin ang="13500000" scaled="1"/>
            </a:gradFill>
            <a:ln w="9525">
              <a:noFill/>
              <a:miter lim="800000"/>
            </a:ln>
            <a:effectLst>
              <a:outerShdw blurRad="635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600" b="1" i="0" u="none" strike="noStrike" kern="0" cap="none" spc="0" normalizeH="0" baseline="0" noProof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-97" charset="-128"/>
              </a:endParaRPr>
            </a:p>
          </p:txBody>
        </p:sp>
        <p:sp>
          <p:nvSpPr>
            <p:cNvPr id="28" name="Rectangle 39"/>
            <p:cNvSpPr>
              <a:spLocks noChangeArrowheads="1"/>
            </p:cNvSpPr>
            <p:nvPr/>
          </p:nvSpPr>
          <p:spPr bwMode="auto">
            <a:xfrm>
              <a:off x="4699000" y="3521075"/>
              <a:ext cx="3857625" cy="297097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outerShdw blurRad="635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lvl="0" algn="ctr">
                <a:defRPr/>
              </a:pPr>
              <a:r>
                <a:rPr kumimoji="0" lang="en-US" altLang="zh-CN" sz="1600" b="1" i="0" u="none" strike="noStrike" kern="0" cap="none" spc="0" normalizeH="0" baseline="0" noProof="1" smtClean="0">
                  <a:ln>
                    <a:noFill/>
                  </a:ln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-97" charset="-128"/>
                </a:rPr>
                <a:t>.</a:t>
              </a:r>
              <a:r>
                <a:rPr lang="zh-CN" altLang="en-US" sz="1600" b="1" dirty="0"/>
                <a:t>豆瓣评分</a:t>
              </a:r>
              <a:endParaRPr kumimoji="0" lang="en-US" sz="1600" b="1" i="0" u="none" strike="noStrike" kern="0" cap="none" spc="0" normalizeH="0" baseline="0" noProof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-97" charset="-128"/>
              </a:endParaRPr>
            </a:p>
          </p:txBody>
        </p:sp>
        <p:sp>
          <p:nvSpPr>
            <p:cNvPr id="29" name="Tekstboks 37"/>
            <p:cNvSpPr txBox="1">
              <a:spLocks noChangeArrowheads="1"/>
            </p:cNvSpPr>
            <p:nvPr/>
          </p:nvSpPr>
          <p:spPr bwMode="auto">
            <a:xfrm>
              <a:off x="5268915" y="3949753"/>
              <a:ext cx="2859451" cy="12754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endParaRPr kumimoji="0" lang="da-DK" sz="16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-97" charset="-128"/>
              </a:endParaRPr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7922" y="2342724"/>
            <a:ext cx="1858963" cy="3263680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8254577" y="5606404"/>
            <a:ext cx="183267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0" i="0" dirty="0" smtClean="0">
                <a:solidFill>
                  <a:srgbClr val="222222"/>
                </a:solidFill>
                <a:effectLst/>
                <a:latin typeface="Helvetica Neue"/>
              </a:rPr>
              <a:t>这个小程序非常简洁实用，看电影之前不用打开网站查分了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10575" y="0"/>
            <a:ext cx="10018713" cy="1752599"/>
          </a:xfrm>
        </p:spPr>
        <p:txBody>
          <a:bodyPr/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谁在使用微信小程序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10575" y="1021079"/>
            <a:ext cx="10018713" cy="3124201"/>
          </a:xfrm>
        </p:spPr>
        <p:txBody>
          <a:bodyPr/>
          <a:lstStyle/>
          <a:p>
            <a:r>
              <a:rPr lang="zh-CN" altLang="en-US" b="1" dirty="0"/>
              <a:t>微信官方规定了</a:t>
            </a:r>
            <a:r>
              <a:rPr lang="en-US" altLang="zh-CN" b="1" dirty="0"/>
              <a:t>19</a:t>
            </a:r>
            <a:r>
              <a:rPr lang="zh-CN" altLang="en-US" b="1" dirty="0"/>
              <a:t>个可选服务大类（游戏和直播是不让做的）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en-US" b="1" dirty="0"/>
              <a:t>根据这</a:t>
            </a:r>
            <a:r>
              <a:rPr lang="en-US" altLang="zh-CN" b="1" dirty="0"/>
              <a:t>19</a:t>
            </a:r>
            <a:r>
              <a:rPr lang="zh-CN" altLang="en-US" b="1" dirty="0"/>
              <a:t>大类对目前的</a:t>
            </a:r>
            <a:r>
              <a:rPr lang="en-US" altLang="zh-CN" b="1" dirty="0"/>
              <a:t>306</a:t>
            </a:r>
            <a:r>
              <a:rPr lang="zh-CN" altLang="en-US" b="1" dirty="0"/>
              <a:t>款小程序进行了分类（其中快递业与邮政被并入生活服务）</a:t>
            </a:r>
            <a:endParaRPr lang="zh-CN" altLang="en-US" dirty="0"/>
          </a:p>
          <a:p>
            <a:r>
              <a:rPr lang="zh-CN" altLang="en-US" dirty="0" smtClean="0"/>
              <a:t>详情参考    </a:t>
            </a:r>
            <a:r>
              <a:rPr lang="en-US" altLang="zh-CN" dirty="0" smtClean="0"/>
              <a:t>https</a:t>
            </a:r>
            <a:r>
              <a:rPr lang="en-US" altLang="zh-CN" dirty="0"/>
              <a:t>://www.zhihu.com/question/54556984?rf=54557807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5" name="Picture 2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6137" y="3319271"/>
            <a:ext cx="3023151" cy="3135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248" y="4145280"/>
            <a:ext cx="4968552" cy="2744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内容占位符 2"/>
          <p:cNvSpPr txBox="1"/>
          <p:nvPr/>
        </p:nvSpPr>
        <p:spPr>
          <a:xfrm rot="19949047" flipH="1">
            <a:off x="10065817" y="6002849"/>
            <a:ext cx="2107865" cy="390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淘手游前端小分队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09" y="-118872"/>
            <a:ext cx="10018713" cy="1752599"/>
          </a:xfrm>
        </p:spPr>
        <p:txBody>
          <a:bodyPr/>
          <a:lstStyle/>
          <a:p>
            <a:r>
              <a:rPr lang="en-US" altLang="zh-CN" dirty="0" smtClean="0"/>
              <a:t>5.</a:t>
            </a:r>
            <a:r>
              <a:rPr lang="zh-CN" altLang="en-US" dirty="0" smtClean="0"/>
              <a:t>微信小程序在开发中有什么注意点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08" y="1453896"/>
            <a:ext cx="10018713" cy="3767328"/>
          </a:xfrm>
        </p:spPr>
        <p:txBody>
          <a:bodyPr/>
          <a:lstStyle/>
          <a:p>
            <a:r>
              <a:rPr lang="en-US" altLang="zh-CN" dirty="0" smtClean="0"/>
              <a:t>1 . </a:t>
            </a:r>
            <a:r>
              <a:rPr lang="zh-CN" altLang="en-US" dirty="0" smtClean="0"/>
              <a:t>对于前端</a:t>
            </a:r>
            <a:endParaRPr lang="en-US" altLang="zh-CN" dirty="0" smtClean="0"/>
          </a:p>
          <a:p>
            <a:r>
              <a:rPr lang="en-US" altLang="zh-CN" sz="1800" dirty="0" smtClean="0"/>
              <a:t>1.1   </a:t>
            </a:r>
            <a:r>
              <a:rPr lang="zh-CN" altLang="en-US" sz="1800" dirty="0" smtClean="0"/>
              <a:t>开发工具的改变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微信小程序设有自己的开发工具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集成了开发调试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代码编辑和程序发布</a:t>
            </a:r>
            <a:endParaRPr lang="en-US" altLang="zh-CN" sz="1800" dirty="0" smtClean="0"/>
          </a:p>
          <a:p>
            <a:r>
              <a:rPr lang="en-US" altLang="zh-CN" sz="1800" dirty="0" smtClean="0"/>
              <a:t>1.2   </a:t>
            </a:r>
            <a:r>
              <a:rPr lang="zh-CN" altLang="en-US" sz="1800" dirty="0" smtClean="0"/>
              <a:t>代码规范的一些尝试  </a:t>
            </a:r>
            <a:endParaRPr lang="en-US" altLang="zh-CN" sz="1800" dirty="0" smtClean="0"/>
          </a:p>
          <a:p>
            <a:r>
              <a:rPr lang="zh-CN" altLang="en-US" sz="1800" dirty="0" smtClean="0"/>
              <a:t> </a:t>
            </a:r>
            <a:r>
              <a:rPr lang="en-US" altLang="zh-CN" sz="1800" dirty="0" smtClean="0"/>
              <a:t>1.3  </a:t>
            </a:r>
            <a:r>
              <a:rPr lang="zh-CN" altLang="en-US" sz="1800" dirty="0" smtClean="0"/>
              <a:t>和传统页面的布局差异</a:t>
            </a:r>
            <a:endParaRPr lang="en-US" altLang="zh-CN" sz="1800" dirty="0" smtClean="0"/>
          </a:p>
          <a:p>
            <a:r>
              <a:rPr lang="en-US" altLang="zh-CN" sz="1800" dirty="0" smtClean="0"/>
              <a:t> 1.4  JS</a:t>
            </a:r>
            <a:r>
              <a:rPr lang="zh-CN" altLang="en-US" sz="1800" dirty="0" smtClean="0"/>
              <a:t>差异</a:t>
            </a:r>
            <a:r>
              <a:rPr lang="en-US" altLang="zh-CN" sz="1800" dirty="0" smtClean="0"/>
              <a:t>  </a:t>
            </a:r>
            <a:endParaRPr lang="en-US" altLang="zh-CN" sz="1800" dirty="0"/>
          </a:p>
        </p:txBody>
      </p:sp>
      <p:pic>
        <p:nvPicPr>
          <p:cNvPr id="4" name="Picture 2" descr="C:\Documents and Settings\Administrator.WWW-D1797C5692D\桌面\2商务礼仪\素材\精选32 (4)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876564" y="3577796"/>
            <a:ext cx="4178532" cy="3133899"/>
          </a:xfrm>
          <a:prstGeom prst="rect">
            <a:avLst/>
          </a:prstGeom>
          <a:noFill/>
        </p:spPr>
      </p:pic>
      <p:sp>
        <p:nvSpPr>
          <p:cNvPr id="5" name="内容占位符 2"/>
          <p:cNvSpPr txBox="1"/>
          <p:nvPr/>
        </p:nvSpPr>
        <p:spPr>
          <a:xfrm rot="19949047" flipH="1">
            <a:off x="10001163" y="5856544"/>
            <a:ext cx="2107865" cy="390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淘手游前端小分队</a:t>
            </a:r>
            <a:endParaRPr lang="zh-CN" altLang="en-US" dirty="0"/>
          </a:p>
        </p:txBody>
      </p:sp>
      <p:sp>
        <p:nvSpPr>
          <p:cNvPr id="6" name="TextBox 4"/>
          <p:cNvSpPr txBox="1"/>
          <p:nvPr/>
        </p:nvSpPr>
        <p:spPr>
          <a:xfrm>
            <a:off x="2321177" y="5636203"/>
            <a:ext cx="4006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ea typeface="微软雅黑" panose="020B0503020204020204" charset="-122"/>
              </a:rPr>
              <a:t>想跑得更</a:t>
            </a:r>
            <a:r>
              <a:rPr lang="zh-CN" altLang="en-US" sz="4800" b="1" dirty="0" smtClean="0">
                <a:solidFill>
                  <a:srgbClr val="FF0000"/>
                </a:solidFill>
                <a:ea typeface="微软雅黑" panose="020B0503020204020204" charset="-122"/>
              </a:rPr>
              <a:t>快</a:t>
            </a:r>
            <a:r>
              <a:rPr lang="zh-CN" altLang="en-US" sz="4000" b="1" dirty="0" smtClean="0">
                <a:ea typeface="微软雅黑" panose="020B0503020204020204" charset="-122"/>
              </a:rPr>
              <a:t>更</a:t>
            </a:r>
            <a:r>
              <a:rPr lang="zh-CN" altLang="en-US" sz="4800" b="1" dirty="0" smtClean="0">
                <a:solidFill>
                  <a:srgbClr val="FF0000"/>
                </a:solidFill>
                <a:ea typeface="微软雅黑" panose="020B0503020204020204" charset="-122"/>
              </a:rPr>
              <a:t>远</a:t>
            </a:r>
            <a:endParaRPr lang="zh-CN" altLang="en-US" sz="4800" b="1" dirty="0">
              <a:solidFill>
                <a:srgbClr val="FF0000"/>
              </a:solidFill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0" y="164593"/>
            <a:ext cx="10018713" cy="768096"/>
          </a:xfrm>
        </p:spPr>
        <p:txBody>
          <a:bodyPr/>
          <a:lstStyle/>
          <a:p>
            <a:r>
              <a:rPr lang="zh-CN" altLang="en-US" dirty="0" smtClean="0"/>
              <a:t>微信小程序答疑解惑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0" y="932689"/>
            <a:ext cx="10018713" cy="4858511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小程序相对安全吗</a:t>
            </a:r>
            <a:r>
              <a:rPr lang="en-US" altLang="zh-CN" dirty="0" smtClean="0">
                <a:solidFill>
                  <a:srgbClr val="FF0000"/>
                </a:solidFill>
              </a:rPr>
              <a:t>?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sz="1800" dirty="0">
                <a:solidFill>
                  <a:srgbClr val="0070C0"/>
                </a:solidFill>
              </a:rPr>
              <a:t>程序完全处在微信的控制之下，任何一家公司开发小程序，都需要严格按照微信的规范制作，而且在上线前需要得到微信的</a:t>
            </a:r>
            <a:r>
              <a:rPr lang="zh-CN" altLang="en-US" sz="1800" dirty="0" smtClean="0">
                <a:solidFill>
                  <a:srgbClr val="0070C0"/>
                </a:solidFill>
              </a:rPr>
              <a:t>审判</a:t>
            </a:r>
            <a:r>
              <a:rPr lang="en-US" altLang="zh-CN" sz="1800" dirty="0" smtClean="0">
                <a:solidFill>
                  <a:srgbClr val="0070C0"/>
                </a:solidFill>
              </a:rPr>
              <a:t>.</a:t>
            </a:r>
            <a:r>
              <a:rPr lang="zh-CN" altLang="en-US" sz="1800" dirty="0">
                <a:solidFill>
                  <a:srgbClr val="0070C0"/>
                </a:solidFill>
              </a:rPr>
              <a:t>小程序不允许跳转到外部网站，不允许放链接，不允许相互之间跳</a:t>
            </a:r>
            <a:r>
              <a:rPr lang="zh-CN" altLang="en-US" sz="1800" dirty="0" smtClean="0">
                <a:solidFill>
                  <a:srgbClr val="0070C0"/>
                </a:solidFill>
              </a:rPr>
              <a:t>转</a:t>
            </a:r>
            <a:r>
              <a:rPr lang="en-US" altLang="zh-CN" sz="1800" dirty="0" smtClean="0">
                <a:solidFill>
                  <a:srgbClr val="0070C0"/>
                </a:solidFill>
              </a:rPr>
              <a:t>.</a:t>
            </a:r>
            <a:r>
              <a:rPr lang="zh-CN" altLang="en-US" sz="1800" dirty="0" smtClean="0">
                <a:solidFill>
                  <a:srgbClr val="0070C0"/>
                </a:solidFill>
              </a:rPr>
              <a:t>所以</a:t>
            </a:r>
            <a:r>
              <a:rPr lang="zh-CN" altLang="en-US" sz="1800" dirty="0">
                <a:solidFill>
                  <a:srgbClr val="0070C0"/>
                </a:solidFill>
              </a:rPr>
              <a:t>，小程序的安全性得到了足够的</a:t>
            </a:r>
            <a:r>
              <a:rPr lang="zh-CN" altLang="en-US" sz="1800" dirty="0" smtClean="0">
                <a:solidFill>
                  <a:srgbClr val="0070C0"/>
                </a:solidFill>
              </a:rPr>
              <a:t>保障</a:t>
            </a:r>
            <a:r>
              <a:rPr lang="en-US" altLang="zh-CN" sz="1800" dirty="0" smtClean="0">
                <a:solidFill>
                  <a:srgbClr val="0070C0"/>
                </a:solidFill>
              </a:rPr>
              <a:t>.</a:t>
            </a:r>
            <a:endParaRPr lang="en-US" altLang="zh-CN" sz="1800" dirty="0" smtClean="0">
              <a:solidFill>
                <a:srgbClr val="0070C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小程序很耗流量吗</a:t>
            </a:r>
            <a:r>
              <a:rPr lang="en-US" altLang="zh-CN" dirty="0" smtClean="0">
                <a:solidFill>
                  <a:srgbClr val="FF0000"/>
                </a:solidFill>
              </a:rPr>
              <a:t>?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sz="1800" dirty="0">
                <a:solidFill>
                  <a:srgbClr val="0070C0"/>
                </a:solidFill>
              </a:rPr>
              <a:t>小程序是</a:t>
            </a:r>
            <a:r>
              <a:rPr lang="zh-CN" altLang="en-US" sz="1800" dirty="0" smtClean="0">
                <a:solidFill>
                  <a:srgbClr val="0070C0"/>
                </a:solidFill>
              </a:rPr>
              <a:t>网页 </a:t>
            </a:r>
            <a:r>
              <a:rPr lang="en-US" altLang="zh-CN" sz="1800" dirty="0" smtClean="0">
                <a:solidFill>
                  <a:srgbClr val="0070C0"/>
                </a:solidFill>
              </a:rPr>
              <a:t>, </a:t>
            </a:r>
            <a:r>
              <a:rPr lang="zh-CN" altLang="en-US" sz="1800" dirty="0" smtClean="0">
                <a:solidFill>
                  <a:srgbClr val="0070C0"/>
                </a:solidFill>
              </a:rPr>
              <a:t>它</a:t>
            </a:r>
            <a:r>
              <a:rPr lang="zh-CN" altLang="en-US" sz="1800" dirty="0">
                <a:solidFill>
                  <a:srgbClr val="0070C0"/>
                </a:solidFill>
              </a:rPr>
              <a:t>不是你平常需要下载的</a:t>
            </a:r>
            <a:r>
              <a:rPr lang="en-US" altLang="zh-CN" sz="1800" dirty="0">
                <a:solidFill>
                  <a:srgbClr val="0070C0"/>
                </a:solidFill>
              </a:rPr>
              <a:t>APP</a:t>
            </a:r>
            <a:r>
              <a:rPr lang="zh-CN" altLang="en-US" sz="1800" dirty="0">
                <a:solidFill>
                  <a:srgbClr val="0070C0"/>
                </a:solidFill>
              </a:rPr>
              <a:t>，无需下载，无需安装，甚至界面都是微信规定好的样式，无需额外耗费流量下载小程序</a:t>
            </a:r>
            <a:r>
              <a:rPr lang="zh-CN" altLang="en-US" sz="1800" dirty="0" smtClean="0">
                <a:solidFill>
                  <a:srgbClr val="0070C0"/>
                </a:solidFill>
              </a:rPr>
              <a:t>本身</a:t>
            </a:r>
            <a:r>
              <a:rPr lang="en-US" altLang="zh-CN" sz="1800" dirty="0" smtClean="0">
                <a:solidFill>
                  <a:srgbClr val="0070C0"/>
                </a:solidFill>
              </a:rPr>
              <a:t>.</a:t>
            </a:r>
            <a:r>
              <a:rPr lang="zh-CN" altLang="en-US" sz="1800" dirty="0" smtClean="0">
                <a:solidFill>
                  <a:srgbClr val="0070C0"/>
                </a:solidFill>
              </a:rPr>
              <a:t>启动</a:t>
            </a:r>
            <a:r>
              <a:rPr lang="zh-CN" altLang="en-US" sz="1800" dirty="0">
                <a:solidFill>
                  <a:srgbClr val="0070C0"/>
                </a:solidFill>
              </a:rPr>
              <a:t>小程序之后，只存在业务数据的</a:t>
            </a:r>
            <a:r>
              <a:rPr lang="zh-CN" altLang="en-US" sz="1800" dirty="0" smtClean="0">
                <a:solidFill>
                  <a:srgbClr val="0070C0"/>
                </a:solidFill>
              </a:rPr>
              <a:t>交换</a:t>
            </a:r>
            <a:r>
              <a:rPr lang="en-US" altLang="zh-CN" sz="1800" dirty="0" smtClean="0">
                <a:solidFill>
                  <a:srgbClr val="0070C0"/>
                </a:solidFill>
              </a:rPr>
              <a:t>.</a:t>
            </a:r>
            <a:endParaRPr lang="en-US" altLang="zh-CN" sz="1800" dirty="0" smtClean="0">
              <a:solidFill>
                <a:srgbClr val="0070C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小程序会不会很骚扰</a:t>
            </a:r>
            <a:r>
              <a:rPr lang="en-US" altLang="zh-CN" dirty="0" smtClean="0">
                <a:solidFill>
                  <a:srgbClr val="FF0000"/>
                </a:solidFill>
              </a:rPr>
              <a:t>?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sz="1800" dirty="0">
                <a:solidFill>
                  <a:srgbClr val="0070C0"/>
                </a:solidFill>
              </a:rPr>
              <a:t>小程序不允许分享朋友圈，有些小程序连分享功能都没有。小程序不允许推送，不允许主动跳出来打搅用户。也就是说，你不去找小程序，小程序就待在发现里不动。</a:t>
            </a:r>
            <a:endParaRPr lang="zh-CN" altLang="en-US" sz="1800" dirty="0">
              <a:solidFill>
                <a:srgbClr val="0070C0"/>
              </a:solidFill>
            </a:endParaRPr>
          </a:p>
        </p:txBody>
      </p:sp>
      <p:sp>
        <p:nvSpPr>
          <p:cNvPr id="4" name="内容占位符 2"/>
          <p:cNvSpPr txBox="1"/>
          <p:nvPr/>
        </p:nvSpPr>
        <p:spPr>
          <a:xfrm rot="19949047" flipH="1">
            <a:off x="9961282" y="5780578"/>
            <a:ext cx="2107865" cy="390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淘手游前端小分队</a:t>
            </a:r>
            <a:endParaRPr lang="zh-CN" altLang="en-US" dirty="0"/>
          </a:p>
        </p:txBody>
      </p:sp>
      <p:pic>
        <p:nvPicPr>
          <p:cNvPr id="6" name="Picture 2" descr="精选35（www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7668" y="5315742"/>
            <a:ext cx="1611616" cy="1546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/>
          <p:cNvSpPr>
            <a:spLocks noGrp="1" noChangeAspect="1" noChangeArrowheads="1"/>
          </p:cNvSpPr>
          <p:nvPr/>
        </p:nvSpPr>
        <p:spPr bwMode="auto">
          <a:xfrm>
            <a:off x="9582912" y="1"/>
            <a:ext cx="1773936" cy="1773936"/>
          </a:xfrm>
          <a:prstGeom prst="rect">
            <a:avLst/>
          </a:prstGeom>
          <a:blipFill dpi="0" rotWithShape="1">
            <a:blip r:embed="rId2"/>
            <a:srcRect/>
            <a:stretch>
              <a:fillRect t="5042" b="-3051"/>
            </a:stretch>
          </a:blipFill>
          <a:ln w="9525">
            <a:noFill/>
            <a:miter lim="800000"/>
          </a:ln>
        </p:spPr>
        <p:txBody>
          <a:bodyPr/>
          <a:lstStyle/>
          <a:p>
            <a:pPr>
              <a:defRPr/>
            </a:pPr>
            <a:endParaRPr lang="zh-CN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视差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TM03457496[[fn=视差]]</Template>
  <TotalTime>0</TotalTime>
  <Words>1754</Words>
  <Application>WPS 演示</Application>
  <PresentationFormat>宽屏</PresentationFormat>
  <Paragraphs>156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32" baseType="lpstr">
      <vt:lpstr>Arial</vt:lpstr>
      <vt:lpstr>宋体</vt:lpstr>
      <vt:lpstr>Wingdings</vt:lpstr>
      <vt:lpstr>Arial</vt:lpstr>
      <vt:lpstr>华文细黑</vt:lpstr>
      <vt:lpstr>Impact</vt:lpstr>
      <vt:lpstr>黑体</vt:lpstr>
      <vt:lpstr>方正舒体</vt:lpstr>
      <vt:lpstr>Calibri</vt:lpstr>
      <vt:lpstr>Cordia New</vt:lpstr>
      <vt:lpstr>微软雅黑</vt:lpstr>
      <vt:lpstr>Broadway BT</vt:lpstr>
      <vt:lpstr>Calibri</vt:lpstr>
      <vt:lpstr>MS PGothic</vt:lpstr>
      <vt:lpstr>Helvetica Neue</vt:lpstr>
      <vt:lpstr>华文楷体</vt:lpstr>
      <vt:lpstr>Corbel</vt:lpstr>
      <vt:lpstr>Arial Unicode MS</vt:lpstr>
      <vt:lpstr>Broadway</vt:lpstr>
      <vt:lpstr>Segoe Print</vt:lpstr>
      <vt:lpstr>视差</vt:lpstr>
      <vt:lpstr>微信小程序分享  </vt:lpstr>
      <vt:lpstr>何为微信小程序?</vt:lpstr>
      <vt:lpstr>1.微信小程序是什么?</vt:lpstr>
      <vt:lpstr>2.微信通过小程序想干什么?</vt:lpstr>
      <vt:lpstr>3.微信小程序有什么特点?</vt:lpstr>
      <vt:lpstr>4.谁在使用微信小程序?</vt:lpstr>
      <vt:lpstr>4.谁在使用微信小程序</vt:lpstr>
      <vt:lpstr>5.微信小程序在开发中有什么注意点?</vt:lpstr>
      <vt:lpstr>微信小程序答疑解惑</vt:lpstr>
      <vt:lpstr>小程序的相对优与劣</vt:lpstr>
      <vt:lpstr>写在最后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微信小程序分享  </dc:title>
  <dc:creator>XianLing</dc:creator>
  <cp:lastModifiedBy>1379321789</cp:lastModifiedBy>
  <cp:revision>23</cp:revision>
  <dcterms:created xsi:type="dcterms:W3CDTF">2017-01-17T02:27:00Z</dcterms:created>
  <dcterms:modified xsi:type="dcterms:W3CDTF">2017-11-22T06:07:47Z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