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60" r:id="rId3"/>
    <p:sldId id="815" r:id="rId4"/>
    <p:sldId id="278" r:id="rId5"/>
    <p:sldId id="823" r:id="rId6"/>
    <p:sldId id="820" r:id="rId7"/>
    <p:sldId id="821" r:id="rId8"/>
    <p:sldId id="824" r:id="rId9"/>
    <p:sldId id="825" r:id="rId10"/>
    <p:sldId id="819" r:id="rId11"/>
    <p:sldId id="822" r:id="rId12"/>
    <p:sldId id="279" r:id="rId13"/>
    <p:sldId id="817" r:id="rId14"/>
    <p:sldId id="816" r:id="rId15"/>
    <p:sldId id="283" r:id="rId16"/>
    <p:sldId id="835" r:id="rId17"/>
    <p:sldId id="837" r:id="rId18"/>
    <p:sldId id="836" r:id="rId19"/>
    <p:sldId id="834" r:id="rId20"/>
    <p:sldId id="828" r:id="rId21"/>
    <p:sldId id="831" r:id="rId22"/>
    <p:sldId id="830" r:id="rId23"/>
    <p:sldId id="829" r:id="rId24"/>
    <p:sldId id="832" r:id="rId25"/>
    <p:sldId id="827" r:id="rId26"/>
    <p:sldId id="257" r:id="rId27"/>
    <p:sldId id="838" r:id="rId28"/>
    <p:sldId id="258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89" d="100"/>
          <a:sy n="89" d="100"/>
        </p:scale>
        <p:origin x="13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4A8AA-3395-4E3A-88F4-2AFDD9E092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562BC-BCCE-46CA-A71A-056ADDBD795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62650" y="6467475"/>
            <a:ext cx="1252538" cy="461963"/>
          </a:xfrm>
          <a:prstGeom prst="rect">
            <a:avLst/>
          </a:prstGeom>
          <a:solidFill>
            <a:schemeClr val="accent6">
              <a:lumMod val="20000"/>
              <a:lumOff val="80000"/>
              <a:alpha val="21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anose="02060903040505020403" pitchFamily="18" charset="0"/>
                <a:ea typeface="宋体" panose="02010600030101010101" pitchFamily="2" charset="-122"/>
              </a:rPr>
              <a:t>HL-2A</a:t>
            </a:r>
            <a:endParaRPr lang="zh-CN" altLang="en-US" sz="24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Rockwell Extra Bold" panose="02060903040505020403" pitchFamily="18" charset="0"/>
              <a:ea typeface="宋体" panose="02010600030101010101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36625" y="5670"/>
            <a:ext cx="7235825" cy="6969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84F3D9-110A-4942-89B8-5B11E78E4558}" type="datetime1">
              <a:rPr lang="zh-CN" altLang="en-US">
                <a:solidFill>
                  <a:srgbClr val="000000"/>
                </a:solidFill>
              </a:rPr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Presented by X.M.SONG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4A2CE6-AD17-41AE-A4F5-E638D332C43C}" type="slidenum">
              <a:rPr lang="en-US">
                <a:solidFill>
                  <a:srgbClr val="000000"/>
                </a:solidFill>
              </a:rPr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863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9B9D1-2496-4EF9-B073-D183E3DB75E5}" type="datetime1">
              <a:rPr lang="zh-CN" altLang="en-US" smtClean="0">
                <a:solidFill>
                  <a:srgbClr val="000000"/>
                </a:solidFill>
              </a:rPr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Presented by X.M.SONG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6126F-C19D-474C-90FC-C21582A329FB}" type="slidenum">
              <a:rPr lang="en-US">
                <a:solidFill>
                  <a:srgbClr val="000000"/>
                </a:solidFill>
              </a:rPr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fld id="{7D5D7C02-5EC6-4E7D-969E-7CAA1A02AD35}" type="datetime1">
              <a:rPr lang="zh-CN" altLang="en-US"/>
            </a:fld>
            <a:endParaRPr lang="zh-CN" altLang="en-US" dirty="0"/>
          </a:p>
        </p:txBody>
      </p:sp>
      <p:sp>
        <p:nvSpPr>
          <p:cNvPr id="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dirty="0" smtClean="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Presented by X.M.SONG</a:t>
            </a:r>
            <a:endParaRPr lang="en-US" altLang="zh-CN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fld id="{8C7BAF1E-4450-464C-831C-BA0B37A057B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1259632" y="44624"/>
            <a:ext cx="6480720" cy="72251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fld id="{8AB8EE7E-FACE-4F26-83B9-FDB7F41B884B}" type="datetime1">
              <a:rPr lang="zh-CN" altLang="en-US"/>
            </a:fld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Presented by X.M.SONG</a:t>
            </a: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fld id="{266D4FEF-7DB9-4827-9C24-BF8523CCDAB6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3F772-E2CB-415E-9827-F49DC8EEAFAB}" type="datetime1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Presented by X.M.SONG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7ABE0-E6F4-4248-A0FD-813EAA799184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5175"/>
            <a:ext cx="8229600" cy="863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44675"/>
            <a:ext cx="8229600" cy="42814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AC90F22-8C61-47CF-B3EA-84709E5ECAD2}" type="datetime1">
              <a:rPr lang="zh-CN" altLang="en-US">
                <a:solidFill>
                  <a:srgbClr val="000000"/>
                </a:solidFill>
              </a:rPr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Presented by X.M.SONG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143AF90-B807-44FE-B904-4A71B0B69F7C}" type="slidenum">
              <a:rPr lang="en-US">
                <a:solidFill>
                  <a:srgbClr val="000000"/>
                </a:solidFill>
              </a:rPr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1271" name="Picture 9" descr="1234 副本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0" y="0"/>
            <a:ext cx="9144000" cy="687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矩形 1"/>
          <p:cNvSpPr>
            <a:spLocks noChangeArrowheads="1"/>
          </p:cNvSpPr>
          <p:nvPr/>
        </p:nvSpPr>
        <p:spPr bwMode="auto">
          <a:xfrm>
            <a:off x="141288" y="44450"/>
            <a:ext cx="8894762" cy="765175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91000">
                <a:srgbClr val="85C2FF"/>
              </a:gs>
              <a:gs pos="100000">
                <a:srgbClr val="C4D6EB"/>
              </a:gs>
              <a:gs pos="100000">
                <a:srgbClr val="FFEBFA"/>
              </a:gs>
            </a:gsLst>
            <a:lin ang="10800000" scaled="1"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http://www.youdao.com/w/oscilloscope/#keyfrom=E2Ctranslation" TargetMode="Externa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hyperlink" Target="http://www.youdao.com/w/oscilloscope/#keyfrom=E2Ctranslation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How to use DP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标题 1"/>
          <p:cNvSpPr txBox="1"/>
          <p:nvPr/>
        </p:nvSpPr>
        <p:spPr bwMode="auto">
          <a:xfrm>
            <a:off x="1079612" y="1340768"/>
            <a:ext cx="6984776" cy="432048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vl="0">
              <a:defRPr/>
            </a:pPr>
            <a:r>
              <a:rPr lang="en-US" altLang="zh-CN" sz="3600" b="1" kern="0" dirty="0">
                <a:solidFill>
                  <a:schemeClr val="bg1"/>
                </a:solidFill>
                <a:ea typeface="宋体" panose="02010600030101010101" pitchFamily="2" charset="-122"/>
              </a:rPr>
              <a:t>SONG </a:t>
            </a:r>
            <a:r>
              <a:rPr lang="en-US" altLang="zh-CN" sz="3600" b="1" kern="0" dirty="0" err="1">
                <a:solidFill>
                  <a:schemeClr val="bg1"/>
                </a:solidFill>
                <a:ea typeface="宋体" panose="02010600030101010101" pitchFamily="2" charset="-122"/>
              </a:rPr>
              <a:t>Xianming</a:t>
            </a:r>
            <a:endParaRPr lang="en-US" altLang="zh-CN" sz="3600" b="1" kern="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lvl="0">
              <a:defRPr/>
            </a:pPr>
            <a:r>
              <a:rPr lang="en-US" altLang="zh-CN" sz="3600" b="1" kern="0" dirty="0">
                <a:solidFill>
                  <a:schemeClr val="bg1"/>
                </a:solidFill>
                <a:ea typeface="宋体" panose="02010600030101010101" pitchFamily="2" charset="-122"/>
              </a:rPr>
              <a:t>2019.12.10 </a:t>
            </a:r>
            <a:endParaRPr lang="en-US" altLang="zh-CN" sz="3600" b="1" kern="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algn="l"/>
            <a:endParaRPr lang="zh-CN" altLang="en-US" sz="2400" b="1" kern="0" dirty="0">
              <a:solidFill>
                <a:schemeClr val="accent3">
                  <a:lumMod val="75000"/>
                </a:scheme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标题 1"/>
          <p:cNvSpPr>
            <a:spLocks noGrp="1"/>
          </p:cNvSpPr>
          <p:nvPr>
            <p:ph type="ctrTitle" idx="4294967295"/>
          </p:nvPr>
        </p:nvSpPr>
        <p:spPr>
          <a:xfrm>
            <a:off x="457200" y="115888"/>
            <a:ext cx="8507413" cy="757237"/>
          </a:xfrm>
        </p:spPr>
        <p:txBody>
          <a:bodyPr/>
          <a:lstStyle/>
          <a:p>
            <a:r>
              <a:rPr lang="en-US" altLang="zh-CN" sz="3600" b="1" dirty="0">
                <a:solidFill>
                  <a:schemeClr val="bg1"/>
                </a:solidFill>
                <a:ea typeface="宋体" panose="02010600030101010101" pitchFamily="2" charset="-122"/>
              </a:rPr>
              <a:t>GUI (easy to use)</a:t>
            </a:r>
            <a:endParaRPr lang="zh-CN" altLang="en-US" sz="36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57" y="1052736"/>
            <a:ext cx="8641085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标题 1"/>
          <p:cNvSpPr>
            <a:spLocks noGrp="1"/>
          </p:cNvSpPr>
          <p:nvPr>
            <p:ph type="ctrTitle" idx="4294967295"/>
          </p:nvPr>
        </p:nvSpPr>
        <p:spPr>
          <a:xfrm>
            <a:off x="457200" y="115888"/>
            <a:ext cx="8507413" cy="757237"/>
          </a:xfrm>
        </p:spPr>
        <p:txBody>
          <a:bodyPr/>
          <a:lstStyle/>
          <a:p>
            <a:r>
              <a:rPr lang="en-US" altLang="zh-CN" sz="3600" b="1" dirty="0">
                <a:solidFill>
                  <a:schemeClr val="bg1"/>
                </a:solidFill>
                <a:ea typeface="宋体" panose="02010600030101010101" pitchFamily="2" charset="-122"/>
              </a:rPr>
              <a:t>GUI(recommended)</a:t>
            </a:r>
            <a:endParaRPr lang="zh-CN" altLang="en-US" sz="36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935596" y="1196752"/>
            <a:ext cx="7272808" cy="4832092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2800" dirty="0"/>
              <a:t>GUI is easier to use, suitable for beginners.</a:t>
            </a:r>
            <a:endParaRPr lang="en-US" sz="2800" dirty="0"/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altLang="zh-CN" sz="2800" b="1" dirty="0">
                <a:solidFill>
                  <a:srgbClr val="FF0000"/>
                </a:solidFill>
              </a:rPr>
              <a:t>TIPs</a:t>
            </a:r>
            <a:r>
              <a:rPr lang="zh-CN" altLang="en-US" sz="2800" b="1" dirty="0">
                <a:solidFill>
                  <a:srgbClr val="FF0000"/>
                </a:solidFill>
              </a:rPr>
              <a:t>：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en-US" sz="2800" dirty="0"/>
              <a:t>1) Set the system display configuration before launching the </a:t>
            </a:r>
            <a:r>
              <a:rPr lang="en-US" sz="2800" dirty="0" err="1"/>
              <a:t>matlab</a:t>
            </a:r>
            <a:r>
              <a:rPr lang="en-US" sz="2800" dirty="0"/>
              <a:t>.</a:t>
            </a:r>
            <a:endParaRPr lang="en-US" sz="2800" dirty="0"/>
          </a:p>
          <a:p>
            <a:r>
              <a:rPr lang="en-US" sz="2800" dirty="0"/>
              <a:t>2) The GUI set DP GUI according to the screen, if you change display configuration after you launch the </a:t>
            </a:r>
            <a:r>
              <a:rPr lang="en-US" sz="2800" dirty="0" err="1"/>
              <a:t>matlab</a:t>
            </a:r>
            <a:r>
              <a:rPr lang="en-US" sz="2800" dirty="0"/>
              <a:t>, the GUI size may confuse you.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标题 1"/>
          <p:cNvSpPr>
            <a:spLocks noGrp="1"/>
          </p:cNvSpPr>
          <p:nvPr>
            <p:ph type="ctrTitle" idx="4294967295"/>
          </p:nvPr>
        </p:nvSpPr>
        <p:spPr>
          <a:xfrm>
            <a:off x="457200" y="115888"/>
            <a:ext cx="8507413" cy="757237"/>
          </a:xfrm>
        </p:spPr>
        <p:txBody>
          <a:bodyPr/>
          <a:lstStyle/>
          <a:p>
            <a:r>
              <a:rPr lang="en-US" altLang="zh-CN" sz="3600" b="1" dirty="0">
                <a:solidFill>
                  <a:schemeClr val="bg1"/>
                </a:solidFill>
                <a:ea typeface="宋体" panose="02010600030101010101" pitchFamily="2" charset="-122"/>
              </a:rPr>
              <a:t>GUI</a:t>
            </a:r>
            <a:endParaRPr lang="zh-CN" altLang="en-US" sz="36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8064896" cy="4401205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2800" dirty="0"/>
              <a:t>2.1 use regular expression for channel pattern for search the channels. 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2.2 click the upper right magenta Browser button to switch to </a:t>
            </a:r>
            <a:r>
              <a:rPr lang="en-US" sz="2800" dirty="0" err="1"/>
              <a:t>Broswer</a:t>
            </a:r>
            <a:r>
              <a:rPr lang="en-US" sz="2800" dirty="0"/>
              <a:t>+ add mode for adding  more channel data to for later drawing. 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2.3 click the upper left magenta Draw button to draw more channels in a new figure.</a:t>
            </a: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标题 1"/>
          <p:cNvSpPr>
            <a:spLocks noGrp="1"/>
          </p:cNvSpPr>
          <p:nvPr>
            <p:ph type="ctrTitle" idx="4294967295"/>
          </p:nvPr>
        </p:nvSpPr>
        <p:spPr>
          <a:xfrm>
            <a:off x="457200" y="115888"/>
            <a:ext cx="8507413" cy="757237"/>
          </a:xfrm>
        </p:spPr>
        <p:txBody>
          <a:bodyPr/>
          <a:lstStyle/>
          <a:p>
            <a:r>
              <a:rPr lang="en-US" altLang="zh-CN" sz="3600" b="1" dirty="0">
                <a:solidFill>
                  <a:schemeClr val="bg1"/>
                </a:solidFill>
                <a:ea typeface="宋体" panose="02010600030101010101" pitchFamily="2" charset="-122"/>
              </a:rPr>
              <a:t>GUI</a:t>
            </a:r>
            <a:endParaRPr lang="zh-CN" altLang="en-US" sz="36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387" y="873125"/>
            <a:ext cx="8785225" cy="5262979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2800" dirty="0"/>
              <a:t>2.4 use gesture to manipulate the figure.</a:t>
            </a:r>
            <a:endParaRPr lang="en-US" sz="2800" dirty="0"/>
          </a:p>
          <a:p>
            <a:r>
              <a:rPr lang="en-US" sz="2800" dirty="0"/>
              <a:t>Up to zoom in and down return. </a:t>
            </a:r>
            <a:endParaRPr lang="en-US" sz="2800" dirty="0"/>
          </a:p>
          <a:p>
            <a:r>
              <a:rPr lang="en-US" sz="2800" dirty="0"/>
              <a:t>Right to zoom in and Left to return.</a:t>
            </a:r>
            <a:endParaRPr lang="en-US" sz="2800" dirty="0"/>
          </a:p>
          <a:p>
            <a:endParaRPr lang="en-US" sz="2800" dirty="0"/>
          </a:p>
          <a:p>
            <a:r>
              <a:rPr lang="en-US" altLang="zh-CN" sz="2800" dirty="0"/>
              <a:t>zoom in    		zoom out </a:t>
            </a:r>
            <a:endParaRPr lang="en-US" altLang="zh-CN" sz="2800" dirty="0"/>
          </a:p>
          <a:p>
            <a:r>
              <a:rPr lang="en-US" altLang="zh-CN" sz="2800" dirty="0"/>
              <a:t> 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2.5 press the F5 key to turn on the </a:t>
            </a:r>
            <a:r>
              <a:rPr lang="en-US" sz="2800" dirty="0">
                <a:hlinkClick r:id="rId2"/>
              </a:rPr>
              <a:t>oscilloscope</a:t>
            </a:r>
            <a:r>
              <a:rPr lang="en-US" sz="2800" dirty="0"/>
              <a:t> mode and press the escape key to return to normal mode. 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2.6 choose the layout mode for curve layout.</a:t>
            </a:r>
            <a:endParaRPr lang="en-US" sz="2800" dirty="0"/>
          </a:p>
          <a:p>
            <a:endParaRPr lang="en-US" sz="2800" dirty="0"/>
          </a:p>
        </p:txBody>
      </p:sp>
      <p:cxnSp>
        <p:nvCxnSpPr>
          <p:cNvPr id="4" name="直接箭头连接符 3"/>
          <p:cNvCxnSpPr/>
          <p:nvPr/>
        </p:nvCxnSpPr>
        <p:spPr bwMode="auto">
          <a:xfrm flipV="1">
            <a:off x="1619672" y="2167460"/>
            <a:ext cx="0" cy="126154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接箭头连接符 5"/>
          <p:cNvCxnSpPr/>
          <p:nvPr/>
        </p:nvCxnSpPr>
        <p:spPr bwMode="auto">
          <a:xfrm>
            <a:off x="4599320" y="2167460"/>
            <a:ext cx="0" cy="129458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箭头连接符 6"/>
          <p:cNvCxnSpPr/>
          <p:nvPr/>
        </p:nvCxnSpPr>
        <p:spPr bwMode="auto">
          <a:xfrm>
            <a:off x="323528" y="3356992"/>
            <a:ext cx="1152128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箭头连接符 8"/>
          <p:cNvCxnSpPr/>
          <p:nvPr/>
        </p:nvCxnSpPr>
        <p:spPr bwMode="auto">
          <a:xfrm flipH="1">
            <a:off x="3059832" y="3212976"/>
            <a:ext cx="1368152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标题 1"/>
          <p:cNvSpPr>
            <a:spLocks noGrp="1"/>
          </p:cNvSpPr>
          <p:nvPr>
            <p:ph type="ctrTitle" idx="4294967295"/>
          </p:nvPr>
        </p:nvSpPr>
        <p:spPr>
          <a:xfrm>
            <a:off x="457200" y="115888"/>
            <a:ext cx="8507413" cy="757237"/>
          </a:xfrm>
        </p:spPr>
        <p:txBody>
          <a:bodyPr/>
          <a:lstStyle/>
          <a:p>
            <a:r>
              <a:rPr lang="en-US" altLang="zh-CN" sz="3600" b="1" dirty="0">
                <a:solidFill>
                  <a:schemeClr val="bg1"/>
                </a:solidFill>
                <a:ea typeface="宋体" panose="02010600030101010101" pitchFamily="2" charset="-122"/>
              </a:rPr>
              <a:t>GUI</a:t>
            </a:r>
            <a:endParaRPr lang="zh-CN" altLang="en-US" sz="36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980728"/>
            <a:ext cx="7992888" cy="5262979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2800" dirty="0"/>
              <a:t>2.7  Click the update button to update the curves for the same channels  </a:t>
            </a:r>
            <a:endParaRPr lang="en-US" sz="2800" dirty="0"/>
          </a:p>
          <a:p>
            <a:r>
              <a:rPr lang="en-US" sz="2800" dirty="0"/>
              <a:t>2.8 In the menu, click the </a:t>
            </a:r>
            <a:r>
              <a:rPr lang="en-US" sz="2800" dirty="0" err="1"/>
              <a:t>savedata</a:t>
            </a:r>
            <a:r>
              <a:rPr lang="en-US" sz="2800" dirty="0"/>
              <a:t> save the data for the curves into a file; click the load data to load the data from a file (the format you save before)into the curves.</a:t>
            </a:r>
            <a:endParaRPr lang="en-US" sz="2800" dirty="0"/>
          </a:p>
          <a:p>
            <a:r>
              <a:rPr lang="en-US" sz="2800" dirty="0"/>
              <a:t>2.9 you can define a default channel to show when you come into a new shot. (Press f6, click a channel in curve list, and select the number 2</a:t>
            </a:r>
            <a:endParaRPr lang="en-US" sz="2800" dirty="0"/>
          </a:p>
          <a:p>
            <a:r>
              <a:rPr lang="en-US" sz="2800" dirty="0"/>
              <a:t>2.10  click the </a:t>
            </a:r>
            <a:r>
              <a:rPr lang="en-US" sz="2800" dirty="0" err="1"/>
              <a:t>shottogether</a:t>
            </a:r>
            <a:r>
              <a:rPr lang="en-US" sz="2800" dirty="0"/>
              <a:t> button to compare the data for more shot.</a:t>
            </a: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标题 1"/>
          <p:cNvSpPr>
            <a:spLocks noGrp="1"/>
          </p:cNvSpPr>
          <p:nvPr>
            <p:ph type="ctrTitle" idx="4294967295"/>
          </p:nvPr>
        </p:nvSpPr>
        <p:spPr>
          <a:xfrm>
            <a:off x="457200" y="115888"/>
            <a:ext cx="8507413" cy="757237"/>
          </a:xfrm>
        </p:spPr>
        <p:txBody>
          <a:bodyPr/>
          <a:lstStyle/>
          <a:p>
            <a:r>
              <a:rPr lang="en-US" altLang="zh-CN" sz="3600" b="1" dirty="0">
                <a:solidFill>
                  <a:schemeClr val="bg1"/>
                </a:solidFill>
                <a:ea typeface="宋体" panose="02010600030101010101" pitchFamily="2" charset="-122"/>
              </a:rPr>
              <a:t>GUI</a:t>
            </a:r>
            <a:endParaRPr lang="zh-CN" altLang="en-US" sz="36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5556" y="1268760"/>
            <a:ext cx="7992888" cy="954107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2800" dirty="0"/>
              <a:t>2.11 prepare data in (</a:t>
            </a:r>
            <a:r>
              <a:rPr lang="en-US" sz="2800" dirty="0" err="1"/>
              <a:t>t:y</a:t>
            </a:r>
            <a:r>
              <a:rPr lang="en-US" sz="2800" dirty="0"/>
              <a:t>) then press enter</a:t>
            </a:r>
            <a:endParaRPr lang="en-US" sz="2800" dirty="0"/>
          </a:p>
          <a:p>
            <a:r>
              <a:rPr lang="en-US" sz="2800" dirty="0"/>
              <a:t>2.12 </a:t>
            </a:r>
            <a:r>
              <a:rPr lang="en-US" sz="2800" dirty="0" err="1"/>
              <a:t>shotcut</a:t>
            </a:r>
            <a:r>
              <a:rPr lang="en-US" sz="2800" dirty="0"/>
              <a:t> for graph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标题 1"/>
          <p:cNvSpPr>
            <a:spLocks noGrp="1"/>
          </p:cNvSpPr>
          <p:nvPr>
            <p:ph type="ctrTitle" idx="4294967295"/>
          </p:nvPr>
        </p:nvSpPr>
        <p:spPr>
          <a:xfrm>
            <a:off x="457200" y="115888"/>
            <a:ext cx="8507413" cy="757237"/>
          </a:xfrm>
        </p:spPr>
        <p:txBody>
          <a:bodyPr/>
          <a:lstStyle/>
          <a:p>
            <a:r>
              <a:rPr lang="en-US" altLang="zh-CN" sz="3600" b="1" dirty="0" err="1">
                <a:solidFill>
                  <a:schemeClr val="bg1"/>
                </a:solidFill>
                <a:ea typeface="宋体" panose="02010600030101010101" pitchFamily="2" charset="-122"/>
              </a:rPr>
              <a:t>shotcut</a:t>
            </a:r>
            <a:endParaRPr lang="zh-CN" altLang="en-US" sz="36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5556" y="1268760"/>
            <a:ext cx="7992888" cy="4708981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 </a:t>
            </a:r>
            <a:r>
              <a:rPr lang="zh-CN" altLang="en-US" sz="2400" b="1" dirty="0"/>
              <a:t>图片位置调整</a:t>
            </a:r>
            <a:endParaRPr lang="zh-CN" altLang="en-US" sz="2400" b="1" dirty="0"/>
          </a:p>
          <a:p>
            <a:r>
              <a:rPr lang="en-US" altLang="zh-CN" sz="2400" dirty="0"/>
              <a:t>C</a:t>
            </a:r>
            <a:r>
              <a:rPr lang="zh-CN" altLang="en-US" sz="2400" dirty="0"/>
              <a:t>：</a:t>
            </a:r>
            <a:r>
              <a:rPr lang="en-US" altLang="zh-CN" sz="2400" dirty="0"/>
              <a:t>right</a:t>
            </a:r>
            <a:endParaRPr lang="en-US" altLang="zh-CN" sz="2400" dirty="0"/>
          </a:p>
          <a:p>
            <a:r>
              <a:rPr lang="en-US" altLang="zh-CN" sz="2400" dirty="0"/>
              <a:t>V</a:t>
            </a:r>
            <a:r>
              <a:rPr lang="zh-CN" altLang="en-US" sz="2400" dirty="0"/>
              <a:t>：</a:t>
            </a:r>
            <a:r>
              <a:rPr lang="en-US" altLang="zh-CN" sz="2400" dirty="0"/>
              <a:t>down</a:t>
            </a:r>
            <a:endParaRPr lang="en-US" altLang="zh-CN" sz="2400" dirty="0"/>
          </a:p>
          <a:p>
            <a:r>
              <a:rPr lang="en-US" altLang="zh-CN" sz="2400" dirty="0"/>
              <a:t>B</a:t>
            </a:r>
            <a:r>
              <a:rPr lang="zh-CN" altLang="en-US" sz="2400" dirty="0"/>
              <a:t>：</a:t>
            </a:r>
            <a:r>
              <a:rPr lang="en-US" altLang="zh-CN" sz="2400" dirty="0"/>
              <a:t>left</a:t>
            </a:r>
            <a:endParaRPr lang="en-US" altLang="zh-CN" sz="2400" dirty="0"/>
          </a:p>
          <a:p>
            <a:r>
              <a:rPr lang="en-US" altLang="zh-CN" sz="2400" dirty="0"/>
              <a:t>N</a:t>
            </a:r>
            <a:r>
              <a:rPr lang="zh-CN" altLang="en-US" sz="2400" dirty="0"/>
              <a:t>：</a:t>
            </a:r>
            <a:r>
              <a:rPr lang="en-US" altLang="zh-CN" sz="2400" dirty="0"/>
              <a:t>up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/>
              <a:t>2 </a:t>
            </a:r>
            <a:r>
              <a:rPr lang="zh-CN" altLang="en-US" sz="2400" b="1" dirty="0"/>
              <a:t>高采样率数据分片浏览</a:t>
            </a:r>
            <a:endParaRPr lang="zh-CN" altLang="en-US" sz="2400" b="1" dirty="0"/>
          </a:p>
          <a:p>
            <a:r>
              <a:rPr lang="en-US" altLang="zh-CN" sz="2400" dirty="0"/>
              <a:t>Right</a:t>
            </a:r>
            <a:r>
              <a:rPr lang="zh-CN" altLang="en-US" sz="2400" dirty="0"/>
              <a:t>：向右浏览</a:t>
            </a:r>
            <a:endParaRPr lang="zh-CN" altLang="en-US" sz="2400" dirty="0"/>
          </a:p>
          <a:p>
            <a:r>
              <a:rPr lang="en-US" altLang="zh-CN" sz="2400" dirty="0"/>
              <a:t>Down</a:t>
            </a:r>
            <a:r>
              <a:rPr lang="zh-CN" altLang="en-US" sz="2400" dirty="0"/>
              <a:t>：减小移动步长</a:t>
            </a:r>
            <a:endParaRPr lang="zh-CN" altLang="en-US" sz="2400" dirty="0"/>
          </a:p>
          <a:p>
            <a:r>
              <a:rPr lang="en-US" altLang="zh-CN" sz="2400" dirty="0"/>
              <a:t>Left</a:t>
            </a:r>
            <a:r>
              <a:rPr lang="zh-CN" altLang="en-US" sz="2400" dirty="0"/>
              <a:t>：向左浏览</a:t>
            </a:r>
            <a:endParaRPr lang="zh-CN" altLang="en-US" sz="2400" dirty="0"/>
          </a:p>
          <a:p>
            <a:r>
              <a:rPr lang="en-US" altLang="zh-CN" sz="2400" dirty="0"/>
              <a:t>Up</a:t>
            </a:r>
            <a:r>
              <a:rPr lang="zh-CN" altLang="en-US" sz="2400" dirty="0"/>
              <a:t>：增加移动步长</a:t>
            </a:r>
            <a:endParaRPr lang="zh-CN" altLang="en-US" sz="2400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标题 1"/>
          <p:cNvSpPr>
            <a:spLocks noGrp="1"/>
          </p:cNvSpPr>
          <p:nvPr>
            <p:ph type="ctrTitle" idx="4294967295"/>
          </p:nvPr>
        </p:nvSpPr>
        <p:spPr>
          <a:xfrm>
            <a:off x="457200" y="115888"/>
            <a:ext cx="8507413" cy="757237"/>
          </a:xfrm>
        </p:spPr>
        <p:txBody>
          <a:bodyPr/>
          <a:lstStyle/>
          <a:p>
            <a:r>
              <a:rPr lang="en-US" altLang="zh-CN" sz="3600" b="1" dirty="0" err="1">
                <a:solidFill>
                  <a:schemeClr val="bg1"/>
                </a:solidFill>
                <a:ea typeface="宋体" panose="02010600030101010101" pitchFamily="2" charset="-122"/>
              </a:rPr>
              <a:t>shotcut</a:t>
            </a:r>
            <a:endParaRPr lang="zh-CN" altLang="en-US" sz="36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5556" y="873125"/>
            <a:ext cx="7992888" cy="5908040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 </a:t>
            </a:r>
            <a:r>
              <a:rPr lang="zh-CN" altLang="en-US" sz="2400" b="1" dirty="0"/>
              <a:t>属性控制</a:t>
            </a:r>
            <a:endParaRPr lang="zh-CN" altLang="en-US" sz="2400" b="1" dirty="0"/>
          </a:p>
          <a:p>
            <a:r>
              <a:rPr lang="en-US" altLang="zh-CN" sz="2400" dirty="0"/>
              <a:t>Z: </a:t>
            </a:r>
            <a:r>
              <a:rPr lang="zh-CN" altLang="en-US" sz="2400" dirty="0"/>
              <a:t>交换图像元素层次</a:t>
            </a:r>
            <a:endParaRPr lang="zh-CN" altLang="en-US" sz="2400" dirty="0"/>
          </a:p>
          <a:p>
            <a:r>
              <a:rPr lang="en-US" altLang="zh-CN" sz="2400" dirty="0"/>
              <a:t>X</a:t>
            </a:r>
            <a:r>
              <a:rPr lang="zh-CN" altLang="en-US" sz="2400" dirty="0"/>
              <a:t>：修改图形属性</a:t>
            </a:r>
            <a:endParaRPr lang="zh-CN" altLang="en-US" sz="2400" dirty="0"/>
          </a:p>
          <a:p>
            <a:r>
              <a:rPr lang="en-US" altLang="zh-CN" sz="2400" dirty="0"/>
              <a:t>T</a:t>
            </a:r>
            <a:r>
              <a:rPr lang="zh-CN" altLang="en-US" sz="2400" dirty="0"/>
              <a:t>：详细设置图形属性</a:t>
            </a:r>
            <a:endParaRPr lang="zh-CN" altLang="en-US" sz="2400" dirty="0"/>
          </a:p>
          <a:p>
            <a:r>
              <a:rPr lang="en-US" altLang="zh-CN" sz="2400" dirty="0" smtClean="0"/>
              <a:t>S</a:t>
            </a:r>
            <a:r>
              <a:rPr lang="zh-CN" altLang="en-US" sz="2400" dirty="0" smtClean="0"/>
              <a:t>：修改尺寸大小</a:t>
            </a:r>
            <a:endParaRPr lang="en-US" altLang="zh-CN" sz="2400" dirty="0" smtClean="0"/>
          </a:p>
          <a:p>
            <a:r>
              <a:rPr lang="en-US" altLang="zh-CN" sz="2400" dirty="0" smtClean="0"/>
              <a:t>M</a:t>
            </a:r>
            <a:r>
              <a:rPr lang="zh-CN" altLang="en-US" sz="2400" dirty="0"/>
              <a:t>：</a:t>
            </a:r>
            <a:r>
              <a:rPr lang="en-US" altLang="zh-CN" sz="2400" dirty="0"/>
              <a:t>toggle menu</a:t>
            </a:r>
            <a:endParaRPr lang="en-US" altLang="zh-CN" sz="2400" dirty="0"/>
          </a:p>
          <a:p>
            <a:r>
              <a:rPr lang="en-US" altLang="zh-CN" sz="2400" dirty="0"/>
              <a:t>R </a:t>
            </a:r>
            <a:r>
              <a:rPr lang="zh-CN" altLang="en-US" sz="2400" dirty="0"/>
              <a:t>：</a:t>
            </a:r>
            <a:r>
              <a:rPr lang="en-US" altLang="zh-CN" sz="2400" dirty="0"/>
              <a:t>toggle resizable</a:t>
            </a:r>
            <a:endParaRPr lang="en-US" altLang="zh-CN" sz="2400" dirty="0"/>
          </a:p>
          <a:p>
            <a:r>
              <a:rPr lang="en-US" altLang="zh-CN" sz="2400" dirty="0"/>
              <a:t>K: toggle y tick number (3,5)</a:t>
            </a:r>
            <a:endParaRPr lang="en-US" altLang="zh-CN" sz="2400" dirty="0"/>
          </a:p>
          <a:p>
            <a:r>
              <a:rPr lang="en-US" altLang="zh-CN" sz="2400" dirty="0"/>
              <a:t>L: toggle Label, legend and text</a:t>
            </a:r>
            <a:endParaRPr lang="en-US" altLang="zh-CN" sz="2400" dirty="0"/>
          </a:p>
          <a:p>
            <a:r>
              <a:rPr lang="pl-PL" altLang="zh-CN" sz="2400" dirty="0"/>
              <a:t>W: toggle y range style</a:t>
            </a:r>
            <a:endParaRPr lang="pl-PL" altLang="zh-CN" sz="2400" dirty="0"/>
          </a:p>
          <a:p>
            <a:r>
              <a:rPr lang="en-US" altLang="zh-CN" sz="2400" dirty="0"/>
              <a:t>U: update y range</a:t>
            </a:r>
            <a:endParaRPr lang="en-US" altLang="zh-CN" sz="2400" dirty="0"/>
          </a:p>
          <a:p>
            <a:r>
              <a:rPr lang="en-US" altLang="zh-CN" sz="2400" dirty="0"/>
              <a:t>P: toggle publish style</a:t>
            </a:r>
            <a:endParaRPr lang="en-US" altLang="zh-CN" sz="2400" dirty="0"/>
          </a:p>
          <a:p>
            <a:r>
              <a:rPr lang="en-US" altLang="zh-CN" sz="2400" dirty="0"/>
              <a:t>O: add a Line to indicate a value  </a:t>
            </a:r>
            <a:endParaRPr lang="en-US" altLang="zh-CN" sz="2400" dirty="0"/>
          </a:p>
          <a:p>
            <a:r>
              <a:rPr lang="en-US" altLang="zh-CN" sz="2400" dirty="0"/>
              <a:t>A/E :  adding column/row shadow(menu add shadow) </a:t>
            </a:r>
            <a:endParaRPr lang="en-US" altLang="zh-CN" sz="2400" dirty="0"/>
          </a:p>
          <a:p>
            <a:r>
              <a:rPr lang="en-US" altLang="zh-CN" sz="2400" dirty="0"/>
              <a:t>Z: exchange layer</a:t>
            </a:r>
            <a:endParaRPr lang="en-US" altLang="zh-CN" sz="24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标题 1"/>
          <p:cNvSpPr>
            <a:spLocks noGrp="1"/>
          </p:cNvSpPr>
          <p:nvPr>
            <p:ph type="ctrTitle" idx="4294967295"/>
          </p:nvPr>
        </p:nvSpPr>
        <p:spPr>
          <a:xfrm>
            <a:off x="457200" y="115888"/>
            <a:ext cx="8507413" cy="757237"/>
          </a:xfrm>
        </p:spPr>
        <p:txBody>
          <a:bodyPr/>
          <a:lstStyle/>
          <a:p>
            <a:r>
              <a:rPr lang="en-US" altLang="zh-CN" sz="3600" b="1" dirty="0" err="1">
                <a:solidFill>
                  <a:schemeClr val="bg1"/>
                </a:solidFill>
                <a:ea typeface="宋体" panose="02010600030101010101" pitchFamily="2" charset="-122"/>
              </a:rPr>
              <a:t>shotcut</a:t>
            </a:r>
            <a:endParaRPr lang="zh-CN" altLang="en-US" sz="36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1045" y="2132856"/>
            <a:ext cx="7992888" cy="2492990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4 </a:t>
            </a:r>
            <a:r>
              <a:rPr lang="zh-CN" altLang="en-US" sz="2400" b="1" dirty="0"/>
              <a:t>功能</a:t>
            </a:r>
            <a:endParaRPr lang="zh-CN" altLang="en-US" sz="2400" b="1" dirty="0"/>
          </a:p>
          <a:p>
            <a:r>
              <a:rPr lang="en-US" altLang="zh-CN" sz="2400" dirty="0"/>
              <a:t>F5</a:t>
            </a:r>
            <a:r>
              <a:rPr lang="zh-CN" altLang="en-US" sz="2400" dirty="0"/>
              <a:t>：详细分析曲线</a:t>
            </a:r>
            <a:endParaRPr lang="zh-CN" altLang="en-US" sz="2400" dirty="0"/>
          </a:p>
          <a:p>
            <a:r>
              <a:rPr lang="en-US" altLang="zh-CN" sz="2400" dirty="0"/>
              <a:t>F6</a:t>
            </a:r>
            <a:r>
              <a:rPr lang="zh-CN" altLang="en-US" sz="2400" dirty="0"/>
              <a:t>：获取两条曲线的零漂</a:t>
            </a:r>
            <a:endParaRPr lang="zh-CN" altLang="en-US" sz="2400" dirty="0"/>
          </a:p>
          <a:p>
            <a:r>
              <a:rPr lang="en-US" altLang="zh-CN" sz="2400" dirty="0"/>
              <a:t>F7</a:t>
            </a:r>
            <a:r>
              <a:rPr lang="zh-CN" altLang="en-US" sz="2400" dirty="0"/>
              <a:t>：标定两条曲线的比例系数</a:t>
            </a:r>
            <a:endParaRPr lang="zh-CN" altLang="en-US" sz="2400" dirty="0"/>
          </a:p>
          <a:p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标题 1"/>
          <p:cNvSpPr>
            <a:spLocks noGrp="1"/>
          </p:cNvSpPr>
          <p:nvPr>
            <p:ph type="ctrTitle" idx="4294967295"/>
          </p:nvPr>
        </p:nvSpPr>
        <p:spPr>
          <a:xfrm>
            <a:off x="457200" y="115888"/>
            <a:ext cx="8507413" cy="757237"/>
          </a:xfrm>
        </p:spPr>
        <p:txBody>
          <a:bodyPr/>
          <a:lstStyle/>
          <a:p>
            <a:r>
              <a:rPr lang="en-US" altLang="zh-CN" sz="3600" b="1" dirty="0">
                <a:solidFill>
                  <a:schemeClr val="bg1"/>
                </a:solidFill>
                <a:ea typeface="宋体" panose="02010600030101010101" pitchFamily="2" charset="-122"/>
              </a:rPr>
              <a:t>GUI</a:t>
            </a:r>
            <a:endParaRPr lang="zh-CN" altLang="en-US" sz="36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462" y="2060848"/>
            <a:ext cx="7992888" cy="1815882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2800" dirty="0"/>
              <a:t>ask the experienced user for learning more functions, more drawing skills not present here.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Most functions are in the dropdown menu.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Basic Functions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标题 1"/>
          <p:cNvSpPr txBox="1"/>
          <p:nvPr/>
        </p:nvSpPr>
        <p:spPr bwMode="auto">
          <a:xfrm>
            <a:off x="981944" y="872716"/>
            <a:ext cx="7704856" cy="5364596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j-cs"/>
              </a:rPr>
              <a:t>1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j-cs"/>
              </a:rPr>
              <a:t> 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j-cs"/>
              </a:rPr>
              <a:t>data interface</a:t>
            </a: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j-cs"/>
            </a:endParaRPr>
          </a:p>
          <a:p>
            <a:pPr lvl="1" algn="l">
              <a:defRPr/>
            </a:pPr>
            <a:r>
              <a:rPr lang="en-US" altLang="zh-CN" sz="2800" b="1" kern="0" dirty="0">
                <a:solidFill>
                  <a:schemeClr val="bg1"/>
                </a:solidFill>
                <a:latin typeface="Arial" panose="020B0604020202020204"/>
                <a:ea typeface="宋体" panose="02010600030101010101" pitchFamily="2" charset="-122"/>
              </a:rPr>
              <a:t>1.1 function introduction</a:t>
            </a:r>
            <a:endParaRPr lang="en-US" altLang="zh-CN" sz="2800" b="1" kern="0" dirty="0">
              <a:solidFill>
                <a:schemeClr val="bg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lvl="1" algn="l"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j-cs"/>
              </a:rPr>
              <a:t>1.2 more input or output parameters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j-cs"/>
            </a:endParaRPr>
          </a:p>
          <a:p>
            <a:pPr lvl="1" algn="l">
              <a:defRPr/>
            </a:pPr>
            <a:r>
              <a:rPr lang="en-US" altLang="zh-CN" sz="2800" b="1" kern="0" dirty="0">
                <a:solidFill>
                  <a:schemeClr val="bg1"/>
                </a:solidFill>
                <a:latin typeface="Arial" panose="020B0604020202020204"/>
                <a:ea typeface="宋体" panose="02010600030101010101" pitchFamily="2" charset="-122"/>
                <a:cs typeface="+mj-cs"/>
              </a:rPr>
              <a:t>1.3 function for more channels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j-cs"/>
            </a:endParaRPr>
          </a:p>
          <a:p>
            <a:pPr algn="l"/>
            <a:r>
              <a:rPr lang="en-US" altLang="zh-CN" sz="3600" b="1" kern="0" dirty="0">
                <a:solidFill>
                  <a:schemeClr val="bg1"/>
                </a:solidFill>
                <a:latin typeface="Arial" panose="020B0604020202020204"/>
                <a:ea typeface="宋体" panose="02010600030101010101" pitchFamily="2" charset="-122"/>
              </a:rPr>
              <a:t>2 GUI</a:t>
            </a:r>
            <a:endParaRPr lang="en-US" altLang="zh-CN" sz="3600" b="1" kern="0" dirty="0">
              <a:solidFill>
                <a:schemeClr val="bg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lvl="1" algn="l"/>
            <a:r>
              <a:rPr lang="en-US" altLang="zh-CN" sz="2800" b="1" kern="0" dirty="0">
                <a:solidFill>
                  <a:schemeClr val="bg1"/>
                </a:solidFill>
                <a:latin typeface="Arial" panose="020B0604020202020204"/>
                <a:ea typeface="宋体" panose="02010600030101010101" pitchFamily="2" charset="-122"/>
              </a:rPr>
              <a:t>2.1 find the channel and browser</a:t>
            </a:r>
            <a:endParaRPr lang="en-US" altLang="zh-CN" sz="2800" b="1" kern="0" dirty="0">
              <a:solidFill>
                <a:schemeClr val="bg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lvl="1" algn="l"/>
            <a:r>
              <a:rPr lang="en-US" altLang="zh-CN" sz="2800" b="1" kern="0" dirty="0">
                <a:solidFill>
                  <a:schemeClr val="bg1"/>
                </a:solidFill>
                <a:latin typeface="Arial" panose="020B0604020202020204"/>
                <a:ea typeface="宋体" panose="02010600030101010101" pitchFamily="2" charset="-122"/>
              </a:rPr>
              <a:t>2.2 more channels</a:t>
            </a:r>
            <a:endParaRPr lang="en-US" altLang="zh-CN" sz="2800" b="1" kern="0" dirty="0">
              <a:solidFill>
                <a:schemeClr val="bg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lvl="1" algn="l"/>
            <a:r>
              <a:rPr lang="en-US" altLang="zh-CN" sz="2800" b="1" kern="0" dirty="0">
                <a:solidFill>
                  <a:schemeClr val="bg1"/>
                </a:solidFill>
                <a:latin typeface="Arial" panose="020B0604020202020204"/>
                <a:ea typeface="宋体" panose="02010600030101010101" pitchFamily="2" charset="-122"/>
              </a:rPr>
              <a:t>2.3 draw</a:t>
            </a:r>
            <a:endParaRPr lang="en-US" altLang="zh-CN" sz="2800" b="1" kern="0" dirty="0">
              <a:solidFill>
                <a:schemeClr val="bg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lvl="1" algn="l"/>
            <a:r>
              <a:rPr lang="en-US" altLang="zh-CN" sz="2800" b="1" kern="0" dirty="0">
                <a:solidFill>
                  <a:schemeClr val="bg1"/>
                </a:solidFill>
                <a:latin typeface="Arial" panose="020B0604020202020204"/>
                <a:ea typeface="宋体" panose="02010600030101010101" pitchFamily="2" charset="-122"/>
              </a:rPr>
              <a:t>2.4 zoom in and zoom out</a:t>
            </a:r>
            <a:endParaRPr lang="en-US" altLang="zh-CN" sz="2800" b="1" kern="0" dirty="0">
              <a:solidFill>
                <a:schemeClr val="bg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lvl="1" algn="l"/>
            <a:r>
              <a:rPr lang="en-US" altLang="zh-CN" sz="2800" b="1" kern="0" dirty="0">
                <a:solidFill>
                  <a:schemeClr val="bg1"/>
                </a:solidFill>
                <a:latin typeface="Arial" panose="020B0604020202020204"/>
                <a:ea typeface="宋体" panose="02010600030101010101" pitchFamily="2" charset="-122"/>
              </a:rPr>
              <a:t>2.5 </a:t>
            </a:r>
            <a:r>
              <a:rPr lang="en-US" sz="2800" b="1" kern="0" dirty="0">
                <a:solidFill>
                  <a:schemeClr val="bg1"/>
                </a:solidFill>
                <a:latin typeface="Arial" panose="020B0604020202020204"/>
                <a:ea typeface="宋体" panose="02010600030101010101" pitchFamily="2" charset="-122"/>
                <a:hlinkClick r:id="rId1"/>
              </a:rPr>
              <a:t>oscilloscope</a:t>
            </a:r>
            <a:endParaRPr lang="en-US" sz="2800" b="1" kern="0" dirty="0">
              <a:solidFill>
                <a:schemeClr val="bg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lvl="1" algn="l"/>
            <a:r>
              <a:rPr lang="en-US" altLang="zh-CN" sz="2800" b="1" kern="0" dirty="0">
                <a:solidFill>
                  <a:schemeClr val="bg1"/>
                </a:solidFill>
                <a:latin typeface="Arial" panose="020B0604020202020204"/>
                <a:ea typeface="宋体" panose="02010600030101010101" pitchFamily="2" charset="-122"/>
              </a:rPr>
              <a:t>2.6 group configuration</a:t>
            </a:r>
            <a:endParaRPr lang="en-US" altLang="zh-CN" sz="2800" b="1" kern="0" dirty="0">
              <a:solidFill>
                <a:schemeClr val="bg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lvl="1" algn="l"/>
            <a:r>
              <a:rPr lang="en-US" altLang="zh-CN" sz="2800" b="1" kern="0" dirty="0">
                <a:solidFill>
                  <a:schemeClr val="bg1"/>
                </a:solidFill>
                <a:latin typeface="Arial" panose="020B0604020202020204"/>
                <a:ea typeface="宋体" panose="02010600030101010101" pitchFamily="2" charset="-122"/>
              </a:rPr>
              <a:t>2.7 update</a:t>
            </a:r>
            <a:endParaRPr lang="en-US" altLang="zh-CN" sz="2800" b="1" kern="0" dirty="0">
              <a:solidFill>
                <a:schemeClr val="bg1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标题 1"/>
          <p:cNvSpPr>
            <a:spLocks noGrp="1"/>
          </p:cNvSpPr>
          <p:nvPr>
            <p:ph type="ctrTitle" idx="4294967295"/>
          </p:nvPr>
        </p:nvSpPr>
        <p:spPr>
          <a:xfrm>
            <a:off x="457200" y="115888"/>
            <a:ext cx="8507413" cy="757237"/>
          </a:xfrm>
        </p:spPr>
        <p:txBody>
          <a:bodyPr/>
          <a:lstStyle/>
          <a:p>
            <a:r>
              <a:rPr lang="en-US" altLang="zh-CN" sz="3600" b="1" dirty="0">
                <a:solidFill>
                  <a:schemeClr val="bg1"/>
                </a:solidFill>
                <a:ea typeface="宋体" panose="02010600030101010101" pitchFamily="2" charset="-122"/>
              </a:rPr>
              <a:t>Data into the </a:t>
            </a:r>
            <a:r>
              <a:rPr lang="en-US" altLang="zh-CN" sz="3600" b="1" dirty="0" err="1">
                <a:solidFill>
                  <a:schemeClr val="bg1"/>
                </a:solidFill>
                <a:ea typeface="宋体" panose="02010600030101010101" pitchFamily="2" charset="-122"/>
              </a:rPr>
              <a:t>mds</a:t>
            </a:r>
            <a:r>
              <a:rPr lang="en-US" altLang="zh-CN" sz="3600" b="1" dirty="0">
                <a:solidFill>
                  <a:schemeClr val="bg1"/>
                </a:solidFill>
                <a:ea typeface="宋体" panose="02010600030101010101" pitchFamily="2" charset="-122"/>
              </a:rPr>
              <a:t>+ Database</a:t>
            </a:r>
            <a:endParaRPr lang="zh-CN" altLang="en-US" sz="36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0187" y="882149"/>
            <a:ext cx="7941437" cy="5201424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exl50Upload(</a:t>
            </a:r>
            <a:r>
              <a:rPr lang="en-US" altLang="zh-CN" sz="2800" dirty="0" err="1"/>
              <a:t>t,y,ShotNum,channelName,varargin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endParaRPr lang="en-US" altLang="zh-CN" sz="2400" dirty="0"/>
          </a:p>
          <a:p>
            <a:r>
              <a:rPr lang="en-US" altLang="zh-CN" sz="3200" dirty="0">
                <a:solidFill>
                  <a:srgbClr val="FF0000"/>
                </a:solidFill>
              </a:rPr>
              <a:t>Mandatory input: 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457200" indent="-457200">
              <a:buAutoNum type="arabicParenR"/>
            </a:pPr>
            <a:r>
              <a:rPr lang="en-US" altLang="zh-CN" sz="2400" dirty="0">
                <a:solidFill>
                  <a:srgbClr val="FF0000"/>
                </a:solidFill>
              </a:rPr>
              <a:t>t: time series, int or double.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457200" indent="-457200">
              <a:buFontTx/>
              <a:buAutoNum type="arabicParenR"/>
            </a:pPr>
            <a:r>
              <a:rPr lang="en-US" altLang="zh-CN" sz="2400" dirty="0">
                <a:solidFill>
                  <a:srgbClr val="FF0000"/>
                </a:solidFill>
              </a:rPr>
              <a:t>y: data series, int or double.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457200" indent="-457200">
              <a:buFontTx/>
              <a:buAutoNum type="arabicParenR"/>
            </a:pPr>
            <a:r>
              <a:rPr lang="en-US" altLang="zh-CN" sz="2400" dirty="0" err="1">
                <a:solidFill>
                  <a:srgbClr val="FF0000"/>
                </a:solidFill>
              </a:rPr>
              <a:t>ShotNum</a:t>
            </a:r>
            <a:r>
              <a:rPr lang="en-US" altLang="zh-CN" sz="2400" dirty="0">
                <a:solidFill>
                  <a:srgbClr val="FF0000"/>
                </a:solidFill>
              </a:rPr>
              <a:t> : int or double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4) </a:t>
            </a:r>
            <a:r>
              <a:rPr lang="en-US" altLang="zh-CN" sz="2400" dirty="0" err="1">
                <a:solidFill>
                  <a:srgbClr val="FF0000"/>
                </a:solidFill>
              </a:rPr>
              <a:t>channelName</a:t>
            </a:r>
            <a:r>
              <a:rPr lang="en-US" altLang="zh-CN" sz="2400" dirty="0">
                <a:solidFill>
                  <a:srgbClr val="FF0000"/>
                </a:solidFill>
              </a:rPr>
              <a:t> : string.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3200" dirty="0"/>
              <a:t>Optional input:</a:t>
            </a:r>
            <a:endParaRPr lang="en-US" altLang="zh-CN" sz="3200" dirty="0"/>
          </a:p>
          <a:p>
            <a:pPr indent="-514350">
              <a:buAutoNum type="arabicParenR"/>
            </a:pPr>
            <a:r>
              <a:rPr lang="en-US" altLang="zh-CN" sz="2400" dirty="0"/>
              <a:t>Data Unit: string, e.g. ‘kA’</a:t>
            </a:r>
            <a:endParaRPr lang="en-US" altLang="zh-CN" sz="2400" dirty="0"/>
          </a:p>
          <a:p>
            <a:pPr marL="457200" indent="-457200">
              <a:buAutoNum type="arabicParenR" startAt="2"/>
            </a:pPr>
            <a:r>
              <a:rPr lang="en-US" altLang="zh-CN" sz="2400" dirty="0"/>
              <a:t>Time Unit: string, e.g. ‘s’</a:t>
            </a:r>
            <a:endParaRPr lang="en-US" altLang="zh-CN" sz="2400" dirty="0"/>
          </a:p>
          <a:p>
            <a:pPr marL="457200" indent="-457200">
              <a:buAutoNum type="arabicParenR" startAt="2"/>
            </a:pPr>
            <a:endParaRPr lang="en-US" altLang="zh-CN" sz="2400" dirty="0"/>
          </a:p>
          <a:p>
            <a:r>
              <a:rPr lang="en-US" altLang="zh-CN" sz="2400" dirty="0"/>
              <a:t>TIPS: can not change the order of the inputs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标题 1"/>
          <p:cNvSpPr>
            <a:spLocks noGrp="1"/>
          </p:cNvSpPr>
          <p:nvPr>
            <p:ph type="ctrTitle" idx="4294967295"/>
          </p:nvPr>
        </p:nvSpPr>
        <p:spPr>
          <a:xfrm>
            <a:off x="457200" y="115888"/>
            <a:ext cx="8507413" cy="757237"/>
          </a:xfrm>
        </p:spPr>
        <p:txBody>
          <a:bodyPr/>
          <a:lstStyle/>
          <a:p>
            <a:r>
              <a:rPr lang="en-US" altLang="zh-CN" sz="3600" b="1" dirty="0">
                <a:solidFill>
                  <a:schemeClr val="bg1"/>
                </a:solidFill>
                <a:ea typeface="宋体" panose="02010600030101010101" pitchFamily="2" charset="-122"/>
              </a:rPr>
              <a:t>FAQ</a:t>
            </a:r>
            <a:endParaRPr lang="zh-CN" altLang="en-US" sz="36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7027" y="2348880"/>
            <a:ext cx="7529946" cy="2677656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lvl="1"/>
            <a:r>
              <a:rPr lang="en-US" altLang="zh-CN" sz="2800" b="1" kern="0" dirty="0">
                <a:solidFill>
                  <a:srgbClr val="FF0000"/>
                </a:solidFill>
                <a:ea typeface="宋体" panose="02010600030101010101" pitchFamily="2" charset="-122"/>
              </a:rPr>
              <a:t>4.1 Why DP command doesn’t work?</a:t>
            </a:r>
            <a:endParaRPr lang="en-US" altLang="zh-CN" sz="2800" b="1" kern="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en-US" sz="2800" dirty="0"/>
          </a:p>
          <a:p>
            <a:r>
              <a:rPr lang="en-US" sz="2800" dirty="0"/>
              <a:t>No path for DP command.</a:t>
            </a:r>
            <a:endParaRPr lang="en-US" sz="2800" dirty="0"/>
          </a:p>
          <a:p>
            <a:r>
              <a:rPr lang="en-US" sz="2800" dirty="0"/>
              <a:t>Action:</a:t>
            </a:r>
            <a:endParaRPr lang="en-US" sz="2800" dirty="0"/>
          </a:p>
          <a:p>
            <a:r>
              <a:rPr lang="en-US" sz="2800" dirty="0"/>
              <a:t>save the </a:t>
            </a:r>
            <a:r>
              <a:rPr lang="en-US" sz="2800" dirty="0" err="1"/>
              <a:t>DataProc</a:t>
            </a:r>
            <a:r>
              <a:rPr lang="en-US" sz="2800" dirty="0"/>
              <a:t> path in </a:t>
            </a:r>
            <a:r>
              <a:rPr lang="en-US" sz="2800" dirty="0" err="1"/>
              <a:t>matlab</a:t>
            </a:r>
            <a:r>
              <a:rPr lang="en-US" sz="2800" dirty="0"/>
              <a:t>,</a:t>
            </a:r>
            <a:endParaRPr lang="en-US" sz="2800" dirty="0"/>
          </a:p>
          <a:p>
            <a:r>
              <a:rPr lang="en-US" sz="2800" dirty="0"/>
              <a:t>or cd to </a:t>
            </a:r>
            <a:r>
              <a:rPr lang="en-US" altLang="zh-CN" sz="2800" dirty="0" err="1"/>
              <a:t>DataProc</a:t>
            </a:r>
            <a:r>
              <a:rPr lang="en-US" altLang="zh-CN" sz="2800" dirty="0"/>
              <a:t> root path.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标题 1"/>
          <p:cNvSpPr>
            <a:spLocks noGrp="1"/>
          </p:cNvSpPr>
          <p:nvPr>
            <p:ph type="ctrTitle" idx="4294967295"/>
          </p:nvPr>
        </p:nvSpPr>
        <p:spPr>
          <a:xfrm>
            <a:off x="457200" y="115888"/>
            <a:ext cx="8507413" cy="757237"/>
          </a:xfrm>
        </p:spPr>
        <p:txBody>
          <a:bodyPr/>
          <a:lstStyle/>
          <a:p>
            <a:r>
              <a:rPr lang="en-US" altLang="zh-CN" sz="3600" b="1" dirty="0">
                <a:solidFill>
                  <a:schemeClr val="bg1"/>
                </a:solidFill>
                <a:ea typeface="宋体" panose="02010600030101010101" pitchFamily="2" charset="-122"/>
              </a:rPr>
              <a:t>FAQ</a:t>
            </a:r>
            <a:endParaRPr lang="zh-CN" altLang="en-US" sz="36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5933" y="1412776"/>
            <a:ext cx="7529946" cy="3970318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lvl="1"/>
            <a:r>
              <a:rPr lang="en-US" altLang="zh-CN" sz="2800" b="1" kern="0" dirty="0">
                <a:solidFill>
                  <a:srgbClr val="FF0000"/>
                </a:solidFill>
                <a:ea typeface="宋体" panose="02010600030101010101" pitchFamily="2" charset="-122"/>
              </a:rPr>
              <a:t>4.2 Why exl50 server doesn’t work?</a:t>
            </a:r>
            <a:endParaRPr lang="en-US" altLang="zh-CN" sz="2800" b="1" kern="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en-US" sz="2800" dirty="0"/>
          </a:p>
          <a:p>
            <a:r>
              <a:rPr lang="en-US" sz="2800" dirty="0"/>
              <a:t>No internet connection to server</a:t>
            </a:r>
            <a:endParaRPr lang="en-US" sz="2800" dirty="0"/>
          </a:p>
          <a:p>
            <a:r>
              <a:rPr lang="en-US" sz="2800" dirty="0"/>
              <a:t>Action:</a:t>
            </a:r>
            <a:endParaRPr lang="en-US" sz="2800" dirty="0"/>
          </a:p>
          <a:p>
            <a:r>
              <a:rPr lang="en-US" sz="2800" dirty="0"/>
              <a:t>ask the internet manager for help. </a:t>
            </a:r>
            <a:endParaRPr lang="en-US" sz="2800" dirty="0"/>
          </a:p>
          <a:p>
            <a:r>
              <a:rPr lang="en-US" sz="2800" dirty="0"/>
              <a:t>192.168.20.11 is the server </a:t>
            </a:r>
            <a:r>
              <a:rPr lang="en-US" sz="2800" dirty="0" err="1"/>
              <a:t>ip</a:t>
            </a:r>
            <a:r>
              <a:rPr lang="en-US" sz="2800" dirty="0"/>
              <a:t>, for some reason you may use other server such as</a:t>
            </a:r>
            <a:endParaRPr lang="en-US" sz="2800" dirty="0"/>
          </a:p>
          <a:p>
            <a:r>
              <a:rPr lang="en-US" altLang="zh-CN" sz="2800" dirty="0"/>
              <a:t>192.168.10.11</a:t>
            </a:r>
            <a:endParaRPr lang="en-US" altLang="zh-CN" sz="2800" dirty="0"/>
          </a:p>
          <a:p>
            <a:r>
              <a:rPr lang="en-US" altLang="zh-CN" sz="2800" dirty="0"/>
              <a:t>192.168. 0.11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标题 1"/>
          <p:cNvSpPr>
            <a:spLocks noGrp="1"/>
          </p:cNvSpPr>
          <p:nvPr>
            <p:ph type="ctrTitle" idx="4294967295"/>
          </p:nvPr>
        </p:nvSpPr>
        <p:spPr>
          <a:xfrm>
            <a:off x="457200" y="115888"/>
            <a:ext cx="8507413" cy="757237"/>
          </a:xfrm>
        </p:spPr>
        <p:txBody>
          <a:bodyPr/>
          <a:lstStyle/>
          <a:p>
            <a:r>
              <a:rPr lang="en-US" altLang="zh-CN" sz="3600" b="1" dirty="0">
                <a:solidFill>
                  <a:schemeClr val="bg1"/>
                </a:solidFill>
                <a:ea typeface="宋体" panose="02010600030101010101" pitchFamily="2" charset="-122"/>
              </a:rPr>
              <a:t>FAQ</a:t>
            </a:r>
            <a:endParaRPr lang="zh-CN" altLang="en-US" sz="36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7027" y="1700808"/>
            <a:ext cx="7529946" cy="3970318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lvl="1"/>
            <a:r>
              <a:rPr lang="en-US" altLang="zh-CN" sz="2800" b="1" kern="0" dirty="0">
                <a:solidFill>
                  <a:srgbClr val="FF0000"/>
                </a:solidFill>
                <a:ea typeface="宋体" panose="02010600030101010101" pitchFamily="2" charset="-122"/>
              </a:rPr>
              <a:t>4.3 Why some channels doesn’t work?</a:t>
            </a:r>
            <a:endParaRPr lang="en-US" altLang="zh-CN" sz="2800" b="1" kern="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en-US" sz="2800" dirty="0"/>
          </a:p>
          <a:p>
            <a:r>
              <a:rPr lang="en-US" altLang="zh-CN" sz="2800" dirty="0"/>
              <a:t>Channels are added to server from time to time,  your channels may not be in the index table.</a:t>
            </a:r>
            <a:endParaRPr lang="en-US" altLang="zh-CN" sz="2800" dirty="0"/>
          </a:p>
          <a:p>
            <a:r>
              <a:rPr lang="en-US" altLang="zh-CN" sz="2800" dirty="0"/>
              <a:t>Action:</a:t>
            </a:r>
            <a:endParaRPr lang="en-US" altLang="zh-CN" sz="2800" dirty="0"/>
          </a:p>
          <a:p>
            <a:r>
              <a:rPr lang="en-US" altLang="zh-CN" sz="2800" dirty="0"/>
              <a:t>Scan the tree for new shot to add all channel names in the index table. </a:t>
            </a:r>
            <a:endParaRPr lang="en-US" altLang="zh-CN" sz="2800" dirty="0"/>
          </a:p>
          <a:p>
            <a:r>
              <a:rPr lang="en-US" altLang="zh-CN" sz="2800" dirty="0" err="1"/>
              <a:t>sct</a:t>
            </a:r>
            <a:r>
              <a:rPr lang="en-US" altLang="zh-CN" sz="2800" dirty="0"/>
              <a:t>(‘exl50’, 417)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标题 1"/>
          <p:cNvSpPr>
            <a:spLocks noGrp="1"/>
          </p:cNvSpPr>
          <p:nvPr>
            <p:ph type="ctrTitle" idx="4294967295"/>
          </p:nvPr>
        </p:nvSpPr>
        <p:spPr>
          <a:xfrm>
            <a:off x="457200" y="115888"/>
            <a:ext cx="8507413" cy="757237"/>
          </a:xfrm>
        </p:spPr>
        <p:txBody>
          <a:bodyPr/>
          <a:lstStyle/>
          <a:p>
            <a:pPr marL="0" lvl="1"/>
            <a:r>
              <a:rPr lang="en-US" altLang="zh-CN" sz="3600" b="1" dirty="0">
                <a:solidFill>
                  <a:schemeClr val="bg1"/>
                </a:solidFill>
                <a:latin typeface="Arial" panose="020B0604020202020204"/>
                <a:ea typeface="宋体" panose="02010600030101010101" pitchFamily="2" charset="-122"/>
              </a:rPr>
              <a:t>Future plan</a:t>
            </a:r>
            <a:endParaRPr lang="en-US" altLang="zh-CN" sz="2800" b="1" dirty="0">
              <a:solidFill>
                <a:schemeClr val="bg1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5933" y="1772816"/>
            <a:ext cx="7529946" cy="3108543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800" b="1" kern="0" dirty="0">
                <a:solidFill>
                  <a:srgbClr val="FF0000"/>
                </a:solidFill>
                <a:ea typeface="宋体" panose="02010600030101010101" pitchFamily="2" charset="-122"/>
              </a:rPr>
              <a:t>5.1  implementation of more functions in 2A DP</a:t>
            </a:r>
            <a:endParaRPr lang="en-US" altLang="zh-CN" sz="2800" b="1" kern="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en-US" sz="2800" dirty="0"/>
          </a:p>
          <a:p>
            <a:r>
              <a:rPr lang="en-US" altLang="zh-CN" sz="2800" b="1" kern="0" dirty="0">
                <a:solidFill>
                  <a:srgbClr val="FF0000"/>
                </a:solidFill>
                <a:ea typeface="宋体" panose="02010600030101010101" pitchFamily="2" charset="-122"/>
              </a:rPr>
              <a:t>5.2 Web application</a:t>
            </a:r>
            <a:endParaRPr lang="en-US" altLang="zh-CN" sz="2800" b="1" kern="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en-US" altLang="zh-CN" sz="2800" b="1" kern="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sz="2800" b="1" kern="0" dirty="0">
                <a:solidFill>
                  <a:srgbClr val="FF0000"/>
                </a:solidFill>
                <a:ea typeface="宋体" panose="02010600030101010101" pitchFamily="2" charset="-122"/>
              </a:rPr>
              <a:t>5.3 Domain Account and authentication</a:t>
            </a:r>
            <a:endParaRPr lang="en-US" altLang="zh-CN" sz="2800" b="1" kern="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2000"/>
            <a:ext cx="8229600" cy="1143000"/>
          </a:xfrm>
        </p:spPr>
        <p:txBody>
          <a:bodyPr/>
          <a:lstStyle/>
          <a:p>
            <a:r>
              <a:rPr lang="en-US" altLang="zh-CN" dirty="0"/>
              <a:t>Application Structure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000100" y="1857364"/>
            <a:ext cx="7072362" cy="646331"/>
            <a:chOff x="1000100" y="1857364"/>
            <a:chExt cx="7072362" cy="646331"/>
          </a:xfrm>
        </p:grpSpPr>
        <p:sp>
          <p:nvSpPr>
            <p:cNvPr id="4" name="TextBox 3"/>
            <p:cNvSpPr txBox="1"/>
            <p:nvPr/>
          </p:nvSpPr>
          <p:spPr>
            <a:xfrm>
              <a:off x="1000100" y="2000240"/>
              <a:ext cx="1428760" cy="36933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altLang="zh-CN" dirty="0" err="1"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Html+Jquery</a:t>
              </a:r>
              <a:endParaRPr lang="zh-CN" altLang="en-US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571868" y="2000240"/>
              <a:ext cx="642942" cy="36933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altLang="zh-CN" dirty="0" err="1"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php</a:t>
              </a:r>
              <a:endParaRPr lang="zh-CN" altLang="en-US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52650" y="2000240"/>
              <a:ext cx="928694" cy="36933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altLang="zh-CN" dirty="0" err="1"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matlab</a:t>
              </a:r>
              <a:endParaRPr lang="zh-CN" altLang="en-US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00892" y="1857364"/>
              <a:ext cx="1071570" cy="64633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/>
              <a:r>
                <a:rPr lang="en-US" altLang="zh-CN" dirty="0"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HL-2A Database</a:t>
              </a:r>
              <a:endParaRPr lang="zh-CN" altLang="en-US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4286248" y="2143116"/>
              <a:ext cx="928694" cy="158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2500298" y="2143116"/>
              <a:ext cx="1000132" cy="158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6215074" y="2143116"/>
              <a:ext cx="714380" cy="158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3143240" y="285749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dpmatlab.php</a:t>
            </a:r>
            <a:endParaRPr lang="zh-CN" altLang="en-US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0628" y="285749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phpmatlab.m</a:t>
            </a:r>
            <a:endParaRPr lang="zh-CN" altLang="en-US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57422" y="3643314"/>
            <a:ext cx="4429156" cy="92333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Php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$</a:t>
            </a:r>
            <a:r>
              <a:rPr lang="en-US" altLang="zh-CN" dirty="0" err="1"/>
              <a:t>myport</a:t>
            </a:r>
            <a:r>
              <a:rPr lang="en-US" altLang="zh-CN" dirty="0"/>
              <a:t>=$_SESSION['</a:t>
            </a:r>
            <a:r>
              <a:rPr lang="en-US" altLang="zh-CN" dirty="0" err="1"/>
              <a:t>Localport</a:t>
            </a:r>
            <a:r>
              <a:rPr lang="en-US" altLang="zh-CN" dirty="0"/>
              <a:t>'];</a:t>
            </a:r>
            <a:endParaRPr lang="zh-CN" altLang="en-US" dirty="0"/>
          </a:p>
          <a:p>
            <a:r>
              <a:rPr lang="en-US" altLang="zh-CN" dirty="0"/>
              <a:t>$</a:t>
            </a:r>
            <a:r>
              <a:rPr lang="en-US" altLang="zh-CN" dirty="0" err="1"/>
              <a:t>myclient</a:t>
            </a:r>
            <a:r>
              <a:rPr lang="en-US" altLang="zh-CN" dirty="0"/>
              <a:t>=</a:t>
            </a:r>
            <a:r>
              <a:rPr lang="en-US" altLang="zh-CN" dirty="0" err="1"/>
              <a:t>fsockopen</a:t>
            </a:r>
            <a:r>
              <a:rPr lang="en-US" altLang="zh-CN" dirty="0"/>
              <a:t>("127.0.0.1", $</a:t>
            </a:r>
            <a:r>
              <a:rPr lang="en-US" altLang="zh-CN" dirty="0" err="1"/>
              <a:t>myport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357422" y="5000636"/>
            <a:ext cx="5429288" cy="12003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Matlab:</a:t>
            </a:r>
            <a:endParaRPr lang="en-US" altLang="zh-CN" dirty="0"/>
          </a:p>
          <a:p>
            <a:r>
              <a:rPr lang="en-US" altLang="zh-CN" dirty="0" err="1"/>
              <a:t>phpString</a:t>
            </a:r>
            <a:r>
              <a:rPr lang="en-US" altLang="zh-CN" dirty="0"/>
              <a:t>=</a:t>
            </a:r>
            <a:r>
              <a:rPr lang="en-US" altLang="zh-CN" dirty="0" err="1"/>
              <a:t>phpmatlab</a:t>
            </a:r>
            <a:r>
              <a:rPr lang="en-US" altLang="zh-CN" dirty="0"/>
              <a:t>(</a:t>
            </a:r>
            <a:r>
              <a:rPr lang="en-US" altLang="zh-CN" dirty="0" err="1"/>
              <a:t>receivedmessage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 err="1"/>
              <a:t>output_stream</a:t>
            </a:r>
            <a:r>
              <a:rPr lang="en-US" altLang="zh-CN" dirty="0"/>
              <a:t>   = </a:t>
            </a:r>
            <a:r>
              <a:rPr lang="en-US" altLang="zh-CN" dirty="0" err="1"/>
              <a:t>output_socket.getOutputStream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 err="1"/>
              <a:t>d_output_stream</a:t>
            </a:r>
            <a:r>
              <a:rPr lang="en-US" altLang="zh-CN" dirty="0"/>
              <a:t> = </a:t>
            </a:r>
            <a:r>
              <a:rPr lang="en-US" altLang="zh-CN" dirty="0" err="1"/>
              <a:t>DataOutputStream</a:t>
            </a:r>
            <a:r>
              <a:rPr lang="en-US" altLang="zh-CN" dirty="0"/>
              <a:t>(</a:t>
            </a:r>
            <a:r>
              <a:rPr lang="en-US" altLang="zh-CN" dirty="0" err="1"/>
              <a:t>output_stream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1472" y="385762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dpmatlab.php</a:t>
            </a:r>
            <a:endParaRPr lang="zh-CN" altLang="en-US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1472" y="5429264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phpmatlab.m</a:t>
            </a:r>
            <a:endParaRPr lang="zh-CN" altLang="en-US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5622" y="116632"/>
            <a:ext cx="8229600" cy="634082"/>
          </a:xfrm>
        </p:spPr>
        <p:txBody>
          <a:bodyPr/>
          <a:lstStyle/>
          <a:p>
            <a:r>
              <a:rPr lang="en-US" altLang="zh-CN" dirty="0"/>
              <a:t>UI and functions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 b="4371"/>
          <a:stretch>
            <a:fillRect/>
          </a:stretch>
        </p:blipFill>
        <p:spPr bwMode="auto">
          <a:xfrm>
            <a:off x="714348" y="1285860"/>
            <a:ext cx="7929650" cy="5254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5622" y="116632"/>
            <a:ext cx="8229600" cy="634082"/>
          </a:xfrm>
        </p:spPr>
        <p:txBody>
          <a:bodyPr/>
          <a:lstStyle/>
          <a:p>
            <a:r>
              <a:rPr lang="en-US" altLang="zh-CN" dirty="0"/>
              <a:t>Python version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504" y="908720"/>
            <a:ext cx="9036496" cy="52437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Basic Functions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标题 1"/>
          <p:cNvSpPr txBox="1"/>
          <p:nvPr/>
        </p:nvSpPr>
        <p:spPr bwMode="auto">
          <a:xfrm>
            <a:off x="827584" y="764704"/>
            <a:ext cx="7704856" cy="5724636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vl="1" algn="l"/>
            <a:endParaRPr lang="en-US" altLang="zh-CN" sz="2800" b="1" kern="0" dirty="0">
              <a:solidFill>
                <a:schemeClr val="bg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lvl="1" algn="l"/>
            <a:r>
              <a:rPr lang="en-US" altLang="zh-CN" sz="2800" b="1" kern="0" dirty="0">
                <a:solidFill>
                  <a:schemeClr val="bg1"/>
                </a:solidFill>
                <a:latin typeface="Arial" panose="020B0604020202020204"/>
                <a:ea typeface="宋体" panose="02010600030101010101" pitchFamily="2" charset="-122"/>
              </a:rPr>
              <a:t>2.8 data save and load</a:t>
            </a:r>
            <a:endParaRPr lang="en-US" altLang="zh-CN" sz="2800" b="1" kern="0" dirty="0">
              <a:solidFill>
                <a:schemeClr val="bg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lvl="1" algn="l"/>
            <a:r>
              <a:rPr lang="en-US" altLang="zh-CN" sz="2800" b="1" kern="0" dirty="0">
                <a:solidFill>
                  <a:schemeClr val="bg1"/>
                </a:solidFill>
                <a:latin typeface="Arial" panose="020B0604020202020204"/>
                <a:ea typeface="宋体" panose="02010600030101010101" pitchFamily="2" charset="-122"/>
              </a:rPr>
              <a:t>2.9 default channel show</a:t>
            </a:r>
            <a:endParaRPr lang="en-US" altLang="zh-CN" sz="2800" b="1" kern="0" dirty="0">
              <a:solidFill>
                <a:schemeClr val="bg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lvl="1" algn="l"/>
            <a:r>
              <a:rPr lang="en-US" altLang="zh-CN" sz="2800" b="1" kern="0" dirty="0">
                <a:solidFill>
                  <a:schemeClr val="bg1"/>
                </a:solidFill>
                <a:latin typeface="Arial" panose="020B0604020202020204"/>
                <a:ea typeface="宋体" panose="02010600030101010101" pitchFamily="2" charset="-122"/>
              </a:rPr>
              <a:t>2.10 shot compare</a:t>
            </a:r>
            <a:endParaRPr lang="en-US" altLang="zh-CN" sz="2800" b="1" kern="0" dirty="0">
              <a:solidFill>
                <a:schemeClr val="bg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lvl="1" algn="l"/>
            <a:r>
              <a:rPr lang="en-US" altLang="zh-CN" sz="2800" b="1" kern="0" dirty="0">
                <a:solidFill>
                  <a:schemeClr val="bg1"/>
                </a:solidFill>
                <a:latin typeface="Arial" panose="020B0604020202020204"/>
                <a:ea typeface="宋体" panose="02010600030101010101" pitchFamily="2" charset="-122"/>
              </a:rPr>
              <a:t>2.11 data from workspace</a:t>
            </a:r>
            <a:endParaRPr lang="en-US" altLang="zh-CN" sz="2800" b="1" kern="0" dirty="0">
              <a:solidFill>
                <a:schemeClr val="bg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lvl="1" algn="l"/>
            <a:r>
              <a:rPr lang="en-US" altLang="zh-CN" sz="2800" b="1" kern="0" dirty="0">
                <a:solidFill>
                  <a:schemeClr val="bg1"/>
                </a:solidFill>
                <a:latin typeface="Arial" panose="020B0604020202020204"/>
                <a:ea typeface="宋体" panose="02010600030101010101" pitchFamily="2" charset="-122"/>
              </a:rPr>
              <a:t>2.12 </a:t>
            </a:r>
            <a:r>
              <a:rPr lang="en-US" sz="2800" b="1" kern="0" dirty="0" err="1">
                <a:solidFill>
                  <a:schemeClr val="bg1"/>
                </a:solidFill>
                <a:latin typeface="Arial" panose="020B0604020202020204"/>
                <a:ea typeface="宋体" panose="02010600030101010101" pitchFamily="2" charset="-122"/>
              </a:rPr>
              <a:t>shotcut</a:t>
            </a:r>
            <a:endParaRPr lang="en-US" sz="2800" b="1" kern="0" dirty="0">
              <a:solidFill>
                <a:schemeClr val="bg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algn="l"/>
            <a:r>
              <a:rPr lang="en-US" altLang="zh-CN" sz="3600" b="1" kern="0" dirty="0">
                <a:solidFill>
                  <a:schemeClr val="bg1"/>
                </a:solidFill>
                <a:latin typeface="Arial" panose="020B0604020202020204"/>
                <a:ea typeface="宋体" panose="02010600030101010101" pitchFamily="2" charset="-122"/>
              </a:rPr>
              <a:t>3 </a:t>
            </a:r>
            <a:r>
              <a:rPr lang="en-US" altLang="zh-CN" sz="3600" b="1" kern="0" dirty="0">
                <a:solidFill>
                  <a:schemeClr val="bg1"/>
                </a:solidFill>
                <a:ea typeface="宋体" panose="02010600030101010101" pitchFamily="2" charset="-122"/>
              </a:rPr>
              <a:t>FAQ</a:t>
            </a:r>
            <a:endParaRPr lang="en-US" altLang="zh-CN" sz="3600" b="1" kern="0" dirty="0">
              <a:solidFill>
                <a:schemeClr val="bg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lvl="1" algn="l"/>
            <a:r>
              <a:rPr lang="en-US" altLang="zh-CN" sz="2800" b="1" kern="0" dirty="0">
                <a:solidFill>
                  <a:schemeClr val="bg1"/>
                </a:solidFill>
                <a:latin typeface="Arial" panose="020B0604020202020204"/>
                <a:ea typeface="宋体" panose="02010600030101010101" pitchFamily="2" charset="-122"/>
              </a:rPr>
              <a:t>3.1 interface to put data</a:t>
            </a:r>
            <a:endParaRPr lang="en-US" altLang="zh-CN" sz="2800" b="1" kern="0" dirty="0">
              <a:solidFill>
                <a:schemeClr val="bg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0" lvl="1" algn="l"/>
            <a:r>
              <a:rPr lang="en-US" altLang="zh-CN" sz="3600" b="1" kern="0" dirty="0">
                <a:solidFill>
                  <a:schemeClr val="bg1"/>
                </a:solidFill>
                <a:latin typeface="Arial" panose="020B0604020202020204"/>
                <a:ea typeface="宋体" panose="02010600030101010101" pitchFamily="2" charset="-122"/>
                <a:cs typeface="+mj-cs"/>
              </a:rPr>
              <a:t>4 </a:t>
            </a:r>
            <a:r>
              <a:rPr lang="en-US" altLang="zh-CN" sz="3600" b="1" kern="0" dirty="0">
                <a:solidFill>
                  <a:schemeClr val="bg1"/>
                </a:solidFill>
                <a:latin typeface="Arial" panose="020B0604020202020204"/>
                <a:ea typeface="宋体" panose="02010600030101010101" pitchFamily="2" charset="-122"/>
              </a:rPr>
              <a:t>Data into the </a:t>
            </a:r>
            <a:r>
              <a:rPr lang="en-US" altLang="zh-CN" sz="3600" b="1" kern="0" dirty="0" err="1">
                <a:solidFill>
                  <a:schemeClr val="bg1"/>
                </a:solidFill>
                <a:latin typeface="Arial" panose="020B0604020202020204"/>
                <a:ea typeface="宋体" panose="02010600030101010101" pitchFamily="2" charset="-122"/>
              </a:rPr>
              <a:t>mds</a:t>
            </a:r>
            <a:r>
              <a:rPr lang="en-US" altLang="zh-CN" sz="3600" b="1" kern="0" dirty="0">
                <a:solidFill>
                  <a:schemeClr val="bg1"/>
                </a:solidFill>
                <a:latin typeface="Arial" panose="020B0604020202020204"/>
                <a:ea typeface="宋体" panose="02010600030101010101" pitchFamily="2" charset="-122"/>
              </a:rPr>
              <a:t>+ Database</a:t>
            </a:r>
            <a:endParaRPr lang="en-US" altLang="zh-CN" sz="3600" b="1" kern="0" dirty="0">
              <a:solidFill>
                <a:schemeClr val="bg1"/>
              </a:solidFill>
              <a:latin typeface="Arial" panose="020B0604020202020204"/>
              <a:ea typeface="宋体" panose="02010600030101010101" pitchFamily="2" charset="-122"/>
              <a:cs typeface="+mj-cs"/>
            </a:endParaRPr>
          </a:p>
          <a:p>
            <a:pPr lvl="1" algn="l"/>
            <a:r>
              <a:rPr lang="en-US" altLang="zh-CN" sz="2800" b="1" kern="0" dirty="0">
                <a:solidFill>
                  <a:schemeClr val="bg1"/>
                </a:solidFill>
                <a:latin typeface="Arial" panose="020B0604020202020204"/>
                <a:ea typeface="宋体" panose="02010600030101010101" pitchFamily="2" charset="-122"/>
              </a:rPr>
              <a:t>4.1 Why DP command doesn’t work?</a:t>
            </a:r>
            <a:endParaRPr lang="en-US" altLang="zh-CN" sz="2800" b="1" kern="0" dirty="0">
              <a:solidFill>
                <a:schemeClr val="bg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lvl="1" algn="l"/>
            <a:r>
              <a:rPr lang="en-US" altLang="zh-CN" sz="2800" b="1" kern="0" dirty="0">
                <a:solidFill>
                  <a:schemeClr val="bg1"/>
                </a:solidFill>
                <a:latin typeface="Arial" panose="020B0604020202020204"/>
                <a:ea typeface="宋体" panose="02010600030101010101" pitchFamily="2" charset="-122"/>
              </a:rPr>
              <a:t>4.2 Why exl50 server doesn’t work?</a:t>
            </a:r>
            <a:endParaRPr lang="en-US" altLang="zh-CN" sz="2800" b="1" kern="0" dirty="0">
              <a:solidFill>
                <a:schemeClr val="bg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lvl="1" algn="l"/>
            <a:r>
              <a:rPr lang="en-US" altLang="zh-CN" sz="2800" b="1" kern="0" dirty="0">
                <a:solidFill>
                  <a:schemeClr val="bg1"/>
                </a:solidFill>
                <a:latin typeface="Arial" panose="020B0604020202020204"/>
                <a:ea typeface="宋体" panose="02010600030101010101" pitchFamily="2" charset="-122"/>
              </a:rPr>
              <a:t>4.3 Why some channels doesn’t work? </a:t>
            </a:r>
            <a:endParaRPr lang="en-US" altLang="zh-CN" sz="2800" b="1" kern="0" dirty="0">
              <a:solidFill>
                <a:schemeClr val="bg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0" lvl="1" algn="l"/>
            <a:r>
              <a:rPr lang="en-US" altLang="zh-CN" sz="3600" b="1" kern="0" dirty="0">
                <a:solidFill>
                  <a:schemeClr val="bg1"/>
                </a:solidFill>
                <a:latin typeface="Arial" panose="020B0604020202020204"/>
                <a:ea typeface="宋体" panose="02010600030101010101" pitchFamily="2" charset="-122"/>
                <a:cs typeface="+mj-cs"/>
              </a:rPr>
              <a:t>5 Future plan</a:t>
            </a:r>
            <a:endParaRPr lang="en-US" altLang="zh-CN" sz="2800" b="1" kern="0" dirty="0">
              <a:solidFill>
                <a:schemeClr val="bg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lvl="1" algn="l"/>
            <a:endParaRPr lang="en-US" sz="2800" b="1" kern="0" dirty="0">
              <a:solidFill>
                <a:schemeClr val="bg1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标题 1"/>
          <p:cNvSpPr>
            <a:spLocks noGrp="1"/>
          </p:cNvSpPr>
          <p:nvPr>
            <p:ph type="ctrTitle" idx="4294967295"/>
          </p:nvPr>
        </p:nvSpPr>
        <p:spPr>
          <a:xfrm>
            <a:off x="457200" y="115888"/>
            <a:ext cx="8507413" cy="757237"/>
          </a:xfrm>
        </p:spPr>
        <p:txBody>
          <a:bodyPr/>
          <a:lstStyle/>
          <a:p>
            <a:r>
              <a:rPr lang="en-US" altLang="zh-CN" sz="3600" b="1" dirty="0">
                <a:solidFill>
                  <a:schemeClr val="bg1"/>
                </a:solidFill>
                <a:ea typeface="宋体" panose="02010600030101010101" pitchFamily="2" charset="-122"/>
              </a:rPr>
              <a:t>data interface</a:t>
            </a:r>
            <a:endParaRPr lang="zh-CN" altLang="en-US" sz="36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7976" y="1556792"/>
            <a:ext cx="7899693" cy="4216539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3600" dirty="0"/>
              <a:t>1.1 </a:t>
            </a:r>
            <a:r>
              <a:rPr lang="en-US" sz="3600" b="1" dirty="0"/>
              <a:t>function</a:t>
            </a:r>
            <a:r>
              <a:rPr lang="en-US" sz="3600" dirty="0"/>
              <a:t> </a:t>
            </a:r>
            <a:r>
              <a:rPr lang="en-US" altLang="zh-CN" sz="3600" b="1" kern="0" dirty="0">
                <a:ea typeface="宋体" panose="02010600030101010101" pitchFamily="2" charset="-122"/>
              </a:rPr>
              <a:t>introduction</a:t>
            </a:r>
            <a:r>
              <a:rPr lang="en-US" altLang="zh-CN" sz="3600" b="1" dirty="0">
                <a:ea typeface="宋体" panose="02010600030101010101" pitchFamily="2" charset="-122"/>
              </a:rPr>
              <a:t>: </a:t>
            </a:r>
            <a:endParaRPr lang="en-US" altLang="zh-CN" sz="3600" b="1" dirty="0">
              <a:ea typeface="宋体" panose="02010600030101010101" pitchFamily="2" charset="-122"/>
            </a:endParaRPr>
          </a:p>
          <a:p>
            <a:r>
              <a:rPr lang="en-US" altLang="zh-CN" sz="3600" b="1" dirty="0">
                <a:ea typeface="宋体" panose="02010600030101010101" pitchFamily="2" charset="-122"/>
              </a:rPr>
              <a:t> for experienced users only</a:t>
            </a:r>
            <a:endParaRPr lang="en-US" altLang="zh-CN" sz="3600" b="1" dirty="0">
              <a:ea typeface="宋体" panose="02010600030101010101" pitchFamily="2" charset="-122"/>
            </a:endParaRPr>
          </a:p>
          <a:p>
            <a:endParaRPr lang="en-US" sz="2800" dirty="0"/>
          </a:p>
          <a:p>
            <a:pPr marL="514350" indent="-514350">
              <a:buAutoNum type="arabicParenR"/>
            </a:pPr>
            <a:r>
              <a:rPr lang="en-US" sz="2800" dirty="0" err="1"/>
              <a:t>addpath</a:t>
            </a:r>
            <a:r>
              <a:rPr lang="en-US" sz="2800" dirty="0"/>
              <a:t>(‘C\</a:t>
            </a:r>
            <a:r>
              <a:rPr lang="en-US" altLang="zh-CN" sz="2800" dirty="0" err="1"/>
              <a:t>DataProc</a:t>
            </a:r>
            <a:r>
              <a:rPr lang="en-US" sz="2800" dirty="0"/>
              <a:t>’)  : only one time</a:t>
            </a:r>
            <a:endParaRPr lang="en-US" sz="2800" dirty="0"/>
          </a:p>
          <a:p>
            <a:r>
              <a:rPr lang="en-US" sz="2800" dirty="0"/>
              <a:t> or  cd to </a:t>
            </a:r>
            <a:r>
              <a:rPr lang="en-US" altLang="zh-CN" sz="2800" dirty="0"/>
              <a:t>C\</a:t>
            </a:r>
            <a:r>
              <a:rPr lang="en-US" altLang="zh-CN" sz="2800" dirty="0" err="1"/>
              <a:t>DataProc</a:t>
            </a:r>
            <a:r>
              <a:rPr lang="en-US" sz="2800" dirty="0"/>
              <a:t> : every time when use DP</a:t>
            </a:r>
            <a:endParaRPr lang="en-US" sz="2800" dirty="0"/>
          </a:p>
          <a:p>
            <a:r>
              <a:rPr lang="en-US" sz="2800" dirty="0"/>
              <a:t>2) </a:t>
            </a:r>
            <a:r>
              <a:rPr lang="en-US" sz="2800" dirty="0" err="1"/>
              <a:t>pmds</a:t>
            </a:r>
            <a:r>
              <a:rPr lang="en-US" sz="2800" dirty="0"/>
              <a:t>; %set path first. </a:t>
            </a:r>
            <a:r>
              <a:rPr lang="en-US" sz="2800" dirty="0">
                <a:solidFill>
                  <a:srgbClr val="FF0000"/>
                </a:solidFill>
              </a:rPr>
              <a:t>Mandatory for </a:t>
            </a:r>
            <a:r>
              <a:rPr lang="en-US" sz="2800" dirty="0" err="1">
                <a:solidFill>
                  <a:srgbClr val="FF0000"/>
                </a:solidFill>
              </a:rPr>
              <a:t>MDSplus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3)  For check the data: </a:t>
            </a:r>
            <a:r>
              <a:rPr lang="en-US" sz="2800" dirty="0" err="1"/>
              <a:t>vb</a:t>
            </a:r>
            <a:r>
              <a:rPr lang="en-US" sz="2800" dirty="0"/>
              <a:t>(1); % turn on verbose mode for view. </a:t>
            </a:r>
            <a:r>
              <a:rPr lang="en-US" sz="2800" dirty="0" err="1"/>
              <a:t>vb</a:t>
            </a:r>
            <a:r>
              <a:rPr lang="en-US" sz="2800" dirty="0"/>
              <a:t>(0) turn off.</a:t>
            </a:r>
            <a:endParaRPr lang="en-US" sz="2800" dirty="0"/>
          </a:p>
          <a:p>
            <a:r>
              <a:rPr lang="en-US" sz="2800" dirty="0"/>
              <a:t>4) Get data y and t. Lower and upper case is ok.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标题 1"/>
          <p:cNvSpPr>
            <a:spLocks noGrp="1"/>
          </p:cNvSpPr>
          <p:nvPr>
            <p:ph type="ctrTitle" idx="4294967295"/>
          </p:nvPr>
        </p:nvSpPr>
        <p:spPr>
          <a:xfrm>
            <a:off x="457200" y="115888"/>
            <a:ext cx="8507413" cy="757237"/>
          </a:xfrm>
        </p:spPr>
        <p:txBody>
          <a:bodyPr/>
          <a:lstStyle/>
          <a:p>
            <a:r>
              <a:rPr lang="en-US" altLang="zh-CN" sz="3600" b="1" dirty="0">
                <a:solidFill>
                  <a:schemeClr val="bg1"/>
                </a:solidFill>
                <a:ea typeface="宋体" panose="02010600030101010101" pitchFamily="2" charset="-122"/>
              </a:rPr>
              <a:t>data interface</a:t>
            </a:r>
            <a:endParaRPr lang="zh-CN" altLang="en-US" sz="36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8293" y="1340768"/>
            <a:ext cx="8507413" cy="5078313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1.1 </a:t>
            </a:r>
            <a:r>
              <a:rPr lang="en-US" altLang="zh-CN" sz="3600" b="1" dirty="0"/>
              <a:t>function</a:t>
            </a:r>
            <a:r>
              <a:rPr lang="en-US" altLang="zh-CN" sz="3600" dirty="0"/>
              <a:t> </a:t>
            </a:r>
            <a:r>
              <a:rPr lang="en-US" altLang="zh-CN" sz="3600" b="1" kern="0" dirty="0">
                <a:ea typeface="宋体" panose="02010600030101010101" pitchFamily="2" charset="-122"/>
              </a:rPr>
              <a:t>introduction</a:t>
            </a:r>
            <a:r>
              <a:rPr lang="en-US" altLang="zh-CN" sz="3600" b="1" dirty="0">
                <a:ea typeface="宋体" panose="02010600030101010101" pitchFamily="2" charset="-122"/>
              </a:rPr>
              <a:t>: </a:t>
            </a:r>
            <a:endParaRPr lang="en-US" altLang="zh-CN" sz="3600" b="1" dirty="0">
              <a:ea typeface="宋体" panose="02010600030101010101" pitchFamily="2" charset="-122"/>
            </a:endParaRPr>
          </a:p>
          <a:p>
            <a:r>
              <a:rPr lang="en-US" altLang="zh-CN" sz="3600" b="1" dirty="0">
                <a:ea typeface="宋体" panose="02010600030101010101" pitchFamily="2" charset="-122"/>
              </a:rPr>
              <a:t> for experienced users only</a:t>
            </a:r>
            <a:endParaRPr lang="en-US" altLang="zh-CN" sz="2800" dirty="0"/>
          </a:p>
          <a:p>
            <a:r>
              <a:rPr lang="en-US" sz="2800" dirty="0"/>
              <a:t>For example:</a:t>
            </a:r>
            <a:endParaRPr lang="en-US" sz="2800" dirty="0"/>
          </a:p>
          <a:p>
            <a:r>
              <a:rPr lang="en-US" altLang="zh-CN" sz="2800" dirty="0">
                <a:solidFill>
                  <a:srgbClr val="FF0000"/>
                </a:solidFill>
              </a:rPr>
              <a:t>&gt;[</a:t>
            </a:r>
            <a:r>
              <a:rPr lang="en-US" altLang="zh-CN" sz="2800" dirty="0" err="1">
                <a:solidFill>
                  <a:srgbClr val="FF0000"/>
                </a:solidFill>
              </a:rPr>
              <a:t>y,t</a:t>
            </a:r>
            <a:r>
              <a:rPr lang="en-US" altLang="zh-CN" sz="2800" dirty="0">
                <a:solidFill>
                  <a:srgbClr val="FF0000"/>
                </a:solidFill>
              </a:rPr>
              <a:t>]=hl2adb(</a:t>
            </a:r>
            <a:r>
              <a:rPr lang="en-US" altLang="zh-CN" sz="2800" dirty="0" err="1">
                <a:solidFill>
                  <a:srgbClr val="FF0000"/>
                </a:solidFill>
              </a:rPr>
              <a:t>iShot</a:t>
            </a:r>
            <a:r>
              <a:rPr lang="en-US" altLang="zh-CN" sz="2800" dirty="0">
                <a:solidFill>
                  <a:srgbClr val="FF0000"/>
                </a:solidFill>
              </a:rPr>
              <a:t>, </a:t>
            </a:r>
            <a:r>
              <a:rPr lang="en-US" altLang="zh-CN" sz="2800" dirty="0" err="1">
                <a:solidFill>
                  <a:srgbClr val="FF0000"/>
                </a:solidFill>
              </a:rPr>
              <a:t>strChannel</a:t>
            </a:r>
            <a:r>
              <a:rPr lang="en-US" altLang="zh-CN" sz="2800" dirty="0">
                <a:solidFill>
                  <a:srgbClr val="FF0000"/>
                </a:solidFill>
              </a:rPr>
              <a:t>);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>
                <a:solidFill>
                  <a:srgbClr val="FF0000"/>
                </a:solidFill>
              </a:rPr>
              <a:t>&gt;help hl2adb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/>
              <a:t>&gt;[</a:t>
            </a:r>
            <a:r>
              <a:rPr lang="en-US" altLang="zh-CN" sz="2800" dirty="0" err="1"/>
              <a:t>y,t</a:t>
            </a:r>
            <a:r>
              <a:rPr lang="en-US" altLang="zh-CN" sz="2800" dirty="0"/>
              <a:t>]=exl50db(</a:t>
            </a:r>
            <a:r>
              <a:rPr lang="en-US" altLang="zh-CN" sz="2800" dirty="0" err="1"/>
              <a:t>iShot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strChannel</a:t>
            </a:r>
            <a:r>
              <a:rPr lang="en-US" altLang="zh-CN" sz="2800" dirty="0"/>
              <a:t>);</a:t>
            </a:r>
            <a:endParaRPr lang="en-US" altLang="zh-CN" sz="2800" dirty="0"/>
          </a:p>
          <a:p>
            <a:r>
              <a:rPr lang="en-US" sz="2800" dirty="0"/>
              <a:t>&gt;[</a:t>
            </a:r>
            <a:r>
              <a:rPr lang="en-US" sz="2800" dirty="0" err="1"/>
              <a:t>y,t</a:t>
            </a:r>
            <a:r>
              <a:rPr lang="en-US" sz="2800" dirty="0"/>
              <a:t>]=exl50db(417, ‘</a:t>
            </a:r>
            <a:r>
              <a:rPr lang="en-US" sz="2800" dirty="0" err="1"/>
              <a:t>ip</a:t>
            </a:r>
            <a:r>
              <a:rPr lang="en-US" sz="2800" dirty="0"/>
              <a:t>’); </a:t>
            </a:r>
            <a:endParaRPr lang="en-US" sz="2800" dirty="0"/>
          </a:p>
          <a:p>
            <a:r>
              <a:rPr lang="en-US" sz="2800" dirty="0"/>
              <a:t>&gt;[</a:t>
            </a:r>
            <a:r>
              <a:rPr lang="en-US" sz="2800" dirty="0" err="1"/>
              <a:t>y,t,unit</a:t>
            </a:r>
            <a:r>
              <a:rPr lang="en-US" sz="2800" dirty="0"/>
              <a:t>]= exl50db(20001, ‘axuv001’); </a:t>
            </a:r>
            <a:endParaRPr lang="en-US" sz="2800" dirty="0"/>
          </a:p>
          <a:p>
            <a:r>
              <a:rPr lang="en-US" sz="2800" dirty="0"/>
              <a:t>% time context: start, end and frequency control.</a:t>
            </a:r>
            <a:endParaRPr lang="en-US" sz="2800" dirty="0"/>
          </a:p>
          <a:p>
            <a:r>
              <a:rPr lang="en-US" sz="2800" dirty="0">
                <a:solidFill>
                  <a:srgbClr val="FF0000"/>
                </a:solidFill>
              </a:rPr>
              <a:t>TIPS:</a:t>
            </a:r>
            <a:r>
              <a:rPr lang="en-US" sz="2800" dirty="0"/>
              <a:t> </a:t>
            </a:r>
            <a:r>
              <a:rPr lang="en-US" sz="2800" dirty="0" err="1"/>
              <a:t>eastdb</a:t>
            </a:r>
            <a:r>
              <a:rPr lang="en-US" sz="2800" dirty="0"/>
              <a:t> instead of exl50db for east data.</a:t>
            </a:r>
            <a:endParaRPr lang="en-US" sz="2800" dirty="0"/>
          </a:p>
          <a:p>
            <a:r>
              <a:rPr lang="es-ES" sz="2800" dirty="0"/>
              <a:t>[y,t,u]=eastdb(33038,'pcrl01',’1000:4000:1’); % ms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标题 1"/>
          <p:cNvSpPr>
            <a:spLocks noGrp="1"/>
          </p:cNvSpPr>
          <p:nvPr>
            <p:ph type="ctrTitle" idx="4294967295"/>
          </p:nvPr>
        </p:nvSpPr>
        <p:spPr>
          <a:xfrm>
            <a:off x="457200" y="115888"/>
            <a:ext cx="8507413" cy="757237"/>
          </a:xfrm>
        </p:spPr>
        <p:txBody>
          <a:bodyPr/>
          <a:lstStyle/>
          <a:p>
            <a:r>
              <a:rPr lang="en-US" altLang="zh-CN" sz="3600" b="1" dirty="0">
                <a:solidFill>
                  <a:schemeClr val="bg1"/>
                </a:solidFill>
                <a:ea typeface="宋体" panose="02010600030101010101" pitchFamily="2" charset="-122"/>
              </a:rPr>
              <a:t>data interface</a:t>
            </a:r>
            <a:endParaRPr lang="zh-CN" altLang="en-US" sz="36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0699" y="764704"/>
            <a:ext cx="8763914" cy="5816977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ea typeface="宋体" panose="02010600030101010101" pitchFamily="2" charset="-122"/>
              </a:rPr>
              <a:t>1.2 more input or output parameters</a:t>
            </a:r>
            <a:endParaRPr lang="en-US" altLang="zh-CN" sz="2800" dirty="0"/>
          </a:p>
          <a:p>
            <a:r>
              <a:rPr lang="en-US" altLang="zh-CN" sz="2800" dirty="0"/>
              <a:t>&gt;[y, t, </a:t>
            </a:r>
            <a:r>
              <a:rPr lang="en-US" altLang="zh-CN" sz="2800" dirty="0" err="1"/>
              <a:t>varargout</a:t>
            </a:r>
            <a:r>
              <a:rPr lang="en-US" altLang="zh-CN" sz="2800" dirty="0"/>
              <a:t>]  =</a:t>
            </a:r>
            <a:endParaRPr lang="en-US" altLang="zh-CN" sz="2800" dirty="0"/>
          </a:p>
          <a:p>
            <a:r>
              <a:rPr lang="en-US" altLang="zh-CN" sz="2800" dirty="0"/>
              <a:t>hl2adb(</a:t>
            </a:r>
            <a:r>
              <a:rPr lang="en-US" altLang="zh-CN" sz="2800" dirty="0" err="1"/>
              <a:t>CurrentShot,CurrentChannel,varargin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r>
              <a:rPr lang="en-US" altLang="zh-CN" sz="2800" dirty="0"/>
              <a:t>&gt;[y, t, </a:t>
            </a:r>
            <a:r>
              <a:rPr lang="en-US" altLang="zh-CN" sz="2800" dirty="0" err="1"/>
              <a:t>varargout</a:t>
            </a:r>
            <a:r>
              <a:rPr lang="en-US" altLang="zh-CN" sz="2800" dirty="0"/>
              <a:t>]  =</a:t>
            </a:r>
            <a:endParaRPr lang="en-US" altLang="zh-CN" sz="2800" dirty="0"/>
          </a:p>
          <a:p>
            <a:r>
              <a:rPr lang="en-US" altLang="zh-CN" sz="2800" dirty="0" err="1"/>
              <a:t>eastdb</a:t>
            </a:r>
            <a:r>
              <a:rPr lang="en-US" altLang="zh-CN" sz="2800" dirty="0"/>
              <a:t>(</a:t>
            </a:r>
            <a:r>
              <a:rPr lang="en-US" altLang="zh-CN" sz="2800" dirty="0" err="1"/>
              <a:t>CurrentShot,CurrentChannel,varargin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r>
              <a:rPr lang="en-US" altLang="zh-CN" sz="2800" dirty="0"/>
              <a:t>&gt;[y, t, </a:t>
            </a:r>
            <a:r>
              <a:rPr lang="en-US" altLang="zh-CN" sz="2800" dirty="0" err="1"/>
              <a:t>varargout</a:t>
            </a:r>
            <a:r>
              <a:rPr lang="en-US" altLang="zh-CN" sz="2800" dirty="0"/>
              <a:t>]  =</a:t>
            </a:r>
            <a:endParaRPr lang="en-US" altLang="zh-CN" sz="2800" dirty="0"/>
          </a:p>
          <a:p>
            <a:r>
              <a:rPr lang="en-US" altLang="zh-CN" sz="2800" dirty="0"/>
              <a:t>exl50db(</a:t>
            </a:r>
            <a:r>
              <a:rPr lang="en-US" altLang="zh-CN" sz="2800" dirty="0" err="1"/>
              <a:t>CurrentShot,CurrentChannel,varargin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r>
              <a:rPr lang="en-US" altLang="zh-CN" sz="2800" dirty="0">
                <a:solidFill>
                  <a:srgbClr val="FF0000"/>
                </a:solidFill>
              </a:rPr>
              <a:t>Mandatory input: 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>
                <a:solidFill>
                  <a:srgbClr val="FF0000"/>
                </a:solidFill>
              </a:rPr>
              <a:t>1) </a:t>
            </a:r>
            <a:r>
              <a:rPr lang="en-US" altLang="zh-CN" sz="2800" dirty="0" err="1">
                <a:solidFill>
                  <a:srgbClr val="FF0000"/>
                </a:solidFill>
              </a:rPr>
              <a:t>CurrentShot</a:t>
            </a:r>
            <a:r>
              <a:rPr lang="en-US" altLang="zh-CN" sz="2800" dirty="0">
                <a:solidFill>
                  <a:srgbClr val="FF0000"/>
                </a:solidFill>
              </a:rPr>
              <a:t>: int, double.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>
                <a:solidFill>
                  <a:srgbClr val="FF0000"/>
                </a:solidFill>
              </a:rPr>
              <a:t>2) </a:t>
            </a:r>
            <a:r>
              <a:rPr lang="en-US" altLang="zh-CN" sz="2800" dirty="0" err="1">
                <a:solidFill>
                  <a:srgbClr val="FF0000"/>
                </a:solidFill>
              </a:rPr>
              <a:t>CurrentChannel</a:t>
            </a:r>
            <a:r>
              <a:rPr lang="en-US" altLang="zh-CN" sz="2800" dirty="0">
                <a:solidFill>
                  <a:srgbClr val="FF0000"/>
                </a:solidFill>
              </a:rPr>
              <a:t>: string.</a:t>
            </a:r>
            <a:endParaRPr lang="en-US" altLang="zh-CN" sz="2800" dirty="0">
              <a:solidFill>
                <a:srgbClr val="FF0000"/>
              </a:solidFill>
            </a:endParaRP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/>
              <a:t>Optional input:</a:t>
            </a:r>
            <a:endParaRPr lang="en-US" altLang="zh-CN" sz="2800" dirty="0"/>
          </a:p>
          <a:p>
            <a:r>
              <a:rPr lang="en-US" altLang="zh-CN" sz="2800" dirty="0" err="1"/>
              <a:t>timeWindow</a:t>
            </a:r>
            <a:r>
              <a:rPr lang="en-US" altLang="zh-CN" sz="2800" dirty="0"/>
              <a:t>: string, ‘</a:t>
            </a:r>
            <a:r>
              <a:rPr lang="en-US" altLang="zh-CN" sz="2800" dirty="0" err="1"/>
              <a:t>start:end:step</a:t>
            </a:r>
            <a:r>
              <a:rPr lang="en-US" altLang="zh-CN" sz="2800" dirty="0"/>
              <a:t>’, e.g. ‘</a:t>
            </a:r>
            <a:r>
              <a:rPr lang="en-US" altLang="zh-CN" sz="2800" dirty="0">
                <a:solidFill>
                  <a:srgbClr val="FF0000"/>
                </a:solidFill>
              </a:rPr>
              <a:t>0:10:0.001</a:t>
            </a:r>
            <a:r>
              <a:rPr lang="en-US" altLang="zh-CN" sz="2800" dirty="0"/>
              <a:t>’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标题 1"/>
          <p:cNvSpPr>
            <a:spLocks noGrp="1"/>
          </p:cNvSpPr>
          <p:nvPr>
            <p:ph type="ctrTitle" idx="4294967295"/>
          </p:nvPr>
        </p:nvSpPr>
        <p:spPr>
          <a:xfrm>
            <a:off x="457200" y="115888"/>
            <a:ext cx="8507413" cy="757237"/>
          </a:xfrm>
        </p:spPr>
        <p:txBody>
          <a:bodyPr/>
          <a:lstStyle/>
          <a:p>
            <a:r>
              <a:rPr lang="en-US" altLang="zh-CN" sz="3600" b="1" dirty="0">
                <a:solidFill>
                  <a:schemeClr val="bg1"/>
                </a:solidFill>
                <a:ea typeface="宋体" panose="02010600030101010101" pitchFamily="2" charset="-122"/>
              </a:rPr>
              <a:t>data interface</a:t>
            </a:r>
            <a:endParaRPr lang="zh-CN" altLang="en-US" sz="36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123" y="1052736"/>
            <a:ext cx="8763914" cy="5386090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ea typeface="宋体" panose="02010600030101010101" pitchFamily="2" charset="-122"/>
              </a:rPr>
              <a:t>1.2 more input or output parameters</a:t>
            </a:r>
            <a:endParaRPr lang="en-US" altLang="zh-CN" sz="3600" b="1" dirty="0">
              <a:ea typeface="宋体" panose="02010600030101010101" pitchFamily="2" charset="-122"/>
            </a:endParaRPr>
          </a:p>
          <a:p>
            <a:endParaRPr lang="en-US" altLang="zh-CN" sz="2800" dirty="0"/>
          </a:p>
          <a:p>
            <a:r>
              <a:rPr lang="en-US" altLang="zh-CN" sz="2800" dirty="0"/>
              <a:t>[y, t, </a:t>
            </a:r>
            <a:r>
              <a:rPr lang="en-US" altLang="zh-CN" sz="2800" dirty="0" err="1"/>
              <a:t>varargout</a:t>
            </a:r>
            <a:r>
              <a:rPr lang="en-US" altLang="zh-CN" sz="2800" dirty="0"/>
              <a:t>]  =</a:t>
            </a:r>
            <a:endParaRPr lang="en-US" altLang="zh-CN" sz="2800" dirty="0"/>
          </a:p>
          <a:p>
            <a:r>
              <a:rPr lang="en-US" altLang="zh-CN" sz="2800" dirty="0"/>
              <a:t>hl2adb(</a:t>
            </a:r>
            <a:r>
              <a:rPr lang="en-US" altLang="zh-CN" sz="2800" dirty="0" err="1"/>
              <a:t>CurrentShot,CurrentChannel,varargin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r>
              <a:rPr lang="en-US" altLang="zh-CN" sz="2800" dirty="0">
                <a:solidFill>
                  <a:srgbClr val="FF0000"/>
                </a:solidFill>
              </a:rPr>
              <a:t>Mandatory output: 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>
                <a:solidFill>
                  <a:srgbClr val="FF0000"/>
                </a:solidFill>
              </a:rPr>
              <a:t>1) y: data, double array.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>
                <a:solidFill>
                  <a:srgbClr val="FF0000"/>
                </a:solidFill>
              </a:rPr>
              <a:t>2) t: time, double array.</a:t>
            </a:r>
            <a:endParaRPr lang="en-US" altLang="zh-CN" sz="2800" dirty="0">
              <a:solidFill>
                <a:srgbClr val="FF0000"/>
              </a:solidFill>
            </a:endParaRP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/>
              <a:t>Optional output:</a:t>
            </a:r>
            <a:endParaRPr lang="en-US" altLang="zh-CN" sz="2800" dirty="0"/>
          </a:p>
          <a:p>
            <a:pPr marL="514350" indent="-514350">
              <a:buAutoNum type="arabicParenR"/>
            </a:pPr>
            <a:r>
              <a:rPr lang="en-US" altLang="zh-CN" sz="2800" dirty="0"/>
              <a:t>Unit: string, e.g. ‘kA’</a:t>
            </a:r>
            <a:endParaRPr lang="en-US" altLang="zh-CN" sz="2800" dirty="0"/>
          </a:p>
          <a:p>
            <a:pPr marL="514350" indent="-514350">
              <a:buAutoNum type="arabicParenR"/>
            </a:pPr>
            <a:r>
              <a:rPr lang="en-US" altLang="zh-CN" sz="2800" dirty="0" err="1"/>
              <a:t>treeName</a:t>
            </a:r>
            <a:r>
              <a:rPr lang="en-US" altLang="zh-CN" sz="2800" dirty="0"/>
              <a:t>: string, e.g. ‘exl50’</a:t>
            </a:r>
            <a:endParaRPr lang="en-US" altLang="zh-CN" sz="2800" dirty="0"/>
          </a:p>
          <a:p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标题 1"/>
          <p:cNvSpPr>
            <a:spLocks noGrp="1"/>
          </p:cNvSpPr>
          <p:nvPr>
            <p:ph type="ctrTitle" idx="4294967295"/>
          </p:nvPr>
        </p:nvSpPr>
        <p:spPr>
          <a:xfrm>
            <a:off x="457200" y="115888"/>
            <a:ext cx="8507413" cy="757237"/>
          </a:xfrm>
        </p:spPr>
        <p:txBody>
          <a:bodyPr/>
          <a:lstStyle/>
          <a:p>
            <a:r>
              <a:rPr lang="en-US" altLang="zh-CN" sz="3600" b="1" dirty="0">
                <a:solidFill>
                  <a:schemeClr val="bg1"/>
                </a:solidFill>
                <a:ea typeface="宋体" panose="02010600030101010101" pitchFamily="2" charset="-122"/>
              </a:rPr>
              <a:t>data interface</a:t>
            </a:r>
            <a:endParaRPr lang="zh-CN" altLang="en-US" sz="36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1" y="951398"/>
            <a:ext cx="8507412" cy="5078313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ea typeface="宋体" panose="02010600030101010101" pitchFamily="2" charset="-122"/>
              </a:rPr>
              <a:t>1.3 function for more channels</a:t>
            </a:r>
            <a:endParaRPr lang="en-US" altLang="zh-CN" sz="3600" b="1" dirty="0">
              <a:ea typeface="宋体" panose="02010600030101010101" pitchFamily="2" charset="-122"/>
            </a:endParaRPr>
          </a:p>
          <a:p>
            <a:r>
              <a:rPr lang="en-US" altLang="zh-CN" sz="2800" dirty="0"/>
              <a:t>&gt;[</a:t>
            </a:r>
            <a:r>
              <a:rPr lang="en-US" altLang="zh-CN" sz="2800" dirty="0" err="1"/>
              <a:t>ys,t</a:t>
            </a:r>
            <a:r>
              <a:rPr lang="en-US" altLang="zh-CN" sz="2800" dirty="0"/>
              <a:t>]=hl2adb(</a:t>
            </a:r>
            <a:r>
              <a:rPr lang="en-US" altLang="zh-CN" sz="2800" dirty="0" err="1"/>
              <a:t>shot,’_channels</a:t>
            </a:r>
            <a:r>
              <a:rPr lang="en-US" altLang="zh-CN" sz="2800" dirty="0"/>
              <a:t>_’);</a:t>
            </a:r>
            <a:endParaRPr lang="en-US" altLang="zh-CN" sz="2800" dirty="0"/>
          </a:p>
          <a:p>
            <a:r>
              <a:rPr lang="en-US" altLang="zh-CN" sz="2800" dirty="0"/>
              <a:t>&gt;[Ys, t, </a:t>
            </a:r>
            <a:r>
              <a:rPr lang="en-US" altLang="zh-CN" sz="2800" dirty="0" err="1"/>
              <a:t>varargout</a:t>
            </a:r>
            <a:r>
              <a:rPr lang="en-US" altLang="zh-CN" sz="2800" dirty="0"/>
              <a:t>]  =</a:t>
            </a:r>
            <a:endParaRPr lang="en-US" altLang="zh-CN" sz="2800" dirty="0"/>
          </a:p>
          <a:p>
            <a:r>
              <a:rPr lang="en-US" altLang="zh-CN" sz="2800" dirty="0"/>
              <a:t>exl50dbN(</a:t>
            </a:r>
            <a:r>
              <a:rPr lang="en-US" altLang="zh-CN" sz="2800" dirty="0" err="1"/>
              <a:t>CurrentShot,CurrentChannels,varargin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r>
              <a:rPr lang="en-US" altLang="zh-CN" sz="2800" dirty="0"/>
              <a:t>Similar as the single channel function but with the </a:t>
            </a:r>
            <a:r>
              <a:rPr lang="en-US" altLang="zh-CN" sz="2800" dirty="0" err="1"/>
              <a:t>CurrentChannels</a:t>
            </a:r>
            <a:r>
              <a:rPr lang="en-US" altLang="zh-CN" sz="2800" dirty="0"/>
              <a:t> instead of </a:t>
            </a:r>
            <a:r>
              <a:rPr lang="en-US" altLang="zh-CN" sz="2800" dirty="0" err="1"/>
              <a:t>CurrentChannel</a:t>
            </a:r>
            <a:r>
              <a:rPr lang="en-US" altLang="zh-CN" sz="2800" dirty="0"/>
              <a:t>. Ys are matrix.</a:t>
            </a:r>
            <a:endParaRPr lang="en-US" altLang="zh-CN" sz="2800" dirty="0"/>
          </a:p>
          <a:p>
            <a:pPr marL="514350" indent="-514350">
              <a:buAutoNum type="arabicParenR"/>
            </a:pPr>
            <a:r>
              <a:rPr lang="en-US" altLang="zh-CN" sz="2800" dirty="0" err="1"/>
              <a:t>CurrentChannels</a:t>
            </a:r>
            <a:r>
              <a:rPr lang="en-US" altLang="zh-CN" sz="2800" dirty="0"/>
              <a:t> is string with </a:t>
            </a:r>
            <a:r>
              <a:rPr lang="en-US" altLang="zh-CN" sz="2800" dirty="0" err="1"/>
              <a:t>regexp</a:t>
            </a:r>
            <a:endParaRPr lang="en-US" altLang="zh-CN" sz="2800" dirty="0"/>
          </a:p>
          <a:p>
            <a:pPr marL="514350" indent="-514350">
              <a:buAutoNum type="arabicParenR"/>
            </a:pPr>
            <a:r>
              <a:rPr lang="en-US" altLang="zh-CN" sz="2800" dirty="0" err="1"/>
              <a:t>CurrentChannels</a:t>
            </a:r>
            <a:r>
              <a:rPr lang="en-US" altLang="zh-CN" sz="2800" dirty="0"/>
              <a:t> is  cell array of character vectors</a:t>
            </a:r>
            <a:endParaRPr lang="en-US" altLang="zh-CN" sz="2800" dirty="0"/>
          </a:p>
          <a:p>
            <a:r>
              <a:rPr lang="en-US" altLang="zh-CN" sz="2800" dirty="0">
                <a:solidFill>
                  <a:srgbClr val="FF0000"/>
                </a:solidFill>
              </a:rPr>
              <a:t>TIPS:</a:t>
            </a:r>
            <a:r>
              <a:rPr lang="en-US" altLang="zh-CN" sz="2800" dirty="0"/>
              <a:t> </a:t>
            </a:r>
            <a:r>
              <a:rPr lang="en-US" altLang="zh-CN" sz="2800" dirty="0" err="1"/>
              <a:t>eastdbN</a:t>
            </a:r>
            <a:r>
              <a:rPr lang="en-US" altLang="zh-CN" sz="2800" dirty="0"/>
              <a:t> for east data.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标题 1"/>
          <p:cNvSpPr>
            <a:spLocks noGrp="1"/>
          </p:cNvSpPr>
          <p:nvPr>
            <p:ph type="ctrTitle" idx="4294967295"/>
          </p:nvPr>
        </p:nvSpPr>
        <p:spPr>
          <a:xfrm>
            <a:off x="457200" y="115888"/>
            <a:ext cx="8507413" cy="757237"/>
          </a:xfrm>
        </p:spPr>
        <p:txBody>
          <a:bodyPr/>
          <a:lstStyle/>
          <a:p>
            <a:r>
              <a:rPr lang="en-US" altLang="zh-CN" sz="3600" b="1" dirty="0">
                <a:solidFill>
                  <a:schemeClr val="bg1"/>
                </a:solidFill>
                <a:ea typeface="宋体" panose="02010600030101010101" pitchFamily="2" charset="-122"/>
              </a:rPr>
              <a:t>data interface</a:t>
            </a:r>
            <a:endParaRPr lang="zh-CN" altLang="en-US" sz="36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980728"/>
            <a:ext cx="7848872" cy="4955203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ea typeface="宋体" panose="02010600030101010101" pitchFamily="2" charset="-122"/>
              </a:rPr>
              <a:t>1.3 function for more channels</a:t>
            </a:r>
            <a:endParaRPr lang="en-US" altLang="zh-CN" sz="2800" dirty="0"/>
          </a:p>
          <a:p>
            <a:pPr marL="514350" indent="-514350">
              <a:buAutoNum type="arabicParenR"/>
            </a:pPr>
            <a:r>
              <a:rPr lang="en-US" altLang="zh-CN" sz="2800" dirty="0"/>
              <a:t>Regular express (</a:t>
            </a:r>
            <a:r>
              <a:rPr lang="en-US" altLang="zh-CN" sz="2800" dirty="0">
                <a:solidFill>
                  <a:srgbClr val="FF0000"/>
                </a:solidFill>
              </a:rPr>
              <a:t>strongly recommended</a:t>
            </a:r>
            <a:r>
              <a:rPr lang="en-US" altLang="zh-CN" sz="2800" dirty="0"/>
              <a:t>) </a:t>
            </a:r>
            <a:endParaRPr lang="en-US" altLang="zh-CN" sz="2800" dirty="0"/>
          </a:p>
          <a:p>
            <a:pPr marL="514350" indent="-514350">
              <a:buFontTx/>
              <a:buAutoNum type="arabicParenR"/>
            </a:pPr>
            <a:r>
              <a:rPr lang="en-US" altLang="zh-CN" sz="2800" dirty="0"/>
              <a:t>[y, t]  =hl2adb(20000,'_ref_\d_’);</a:t>
            </a:r>
            <a:endParaRPr lang="en-US" altLang="zh-CN" sz="2800" dirty="0"/>
          </a:p>
          <a:p>
            <a:pPr marL="514350" indent="-514350">
              <a:buFontTx/>
              <a:buAutoNum type="arabicParenR"/>
            </a:pPr>
            <a:r>
              <a:rPr lang="en-US" altLang="zh-CN" sz="2800" dirty="0"/>
              <a:t>[y, t]  =xl50dbN(417,’ipf\d’);</a:t>
            </a:r>
            <a:endParaRPr lang="en-US" altLang="zh-CN" sz="2800" dirty="0"/>
          </a:p>
          <a:p>
            <a:r>
              <a:rPr lang="en-US" altLang="zh-CN" sz="2800" dirty="0"/>
              <a:t> cell array of character vectors</a:t>
            </a:r>
            <a:endParaRPr lang="en-US" altLang="zh-CN" sz="2800" dirty="0"/>
          </a:p>
          <a:p>
            <a:r>
              <a:rPr lang="en-US" altLang="zh-CN" sz="2800" dirty="0"/>
              <a:t>[y, t]  =xl50dbN(417,{’ipf1’, ’ipf2’, ’ipf3’});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For EAST data</a:t>
            </a:r>
            <a:endParaRPr lang="en-US" altLang="zh-CN" sz="2800" dirty="0"/>
          </a:p>
          <a:p>
            <a:r>
              <a:rPr lang="en-US" altLang="zh-CN" sz="2800" dirty="0"/>
              <a:t>[y, t]  =</a:t>
            </a:r>
            <a:r>
              <a:rPr lang="en-US" altLang="zh-CN" sz="2800" dirty="0" err="1"/>
              <a:t>eastdbN</a:t>
            </a:r>
            <a:r>
              <a:rPr lang="en-US" altLang="zh-CN" sz="2800" dirty="0"/>
              <a:t>(33038,{’pcpf1’, ’pcpf2’, ’pcpf3’});</a:t>
            </a:r>
            <a:endParaRPr lang="en-US" altLang="zh-CN" sz="2800" dirty="0"/>
          </a:p>
          <a:p>
            <a:r>
              <a:rPr lang="en-US" altLang="zh-CN" sz="2800" b="1" dirty="0">
                <a:solidFill>
                  <a:srgbClr val="FF0000"/>
                </a:solidFill>
              </a:rPr>
              <a:t>TIPS</a:t>
            </a:r>
            <a:r>
              <a:rPr lang="zh-CN" altLang="en-US" sz="2800" b="1" dirty="0">
                <a:solidFill>
                  <a:srgbClr val="FF0000"/>
                </a:solidFill>
              </a:rPr>
              <a:t>：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en-US" altLang="zh-CN" sz="2800" dirty="0">
                <a:solidFill>
                  <a:srgbClr val="FF0000"/>
                </a:solidFill>
              </a:rPr>
              <a:t>All channels should be in the same tree.</a:t>
            </a:r>
            <a:endParaRPr lang="en-US" altLang="zh-CN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5930</Words>
  <Application>WPS 演示</Application>
  <PresentationFormat>全屏显示(4:3)</PresentationFormat>
  <Paragraphs>302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Arial</vt:lpstr>
      <vt:lpstr>宋体</vt:lpstr>
      <vt:lpstr>Wingdings</vt:lpstr>
      <vt:lpstr>Rockwell Extra Bold</vt:lpstr>
      <vt:lpstr>Arial</vt:lpstr>
      <vt:lpstr>微软雅黑</vt:lpstr>
      <vt:lpstr>Arial Unicode MS</vt:lpstr>
      <vt:lpstr>Calibri</vt:lpstr>
      <vt:lpstr>Standarddesign</vt:lpstr>
      <vt:lpstr>How to use DP</vt:lpstr>
      <vt:lpstr>Basic Functions</vt:lpstr>
      <vt:lpstr>Basic Functions</vt:lpstr>
      <vt:lpstr>data interface</vt:lpstr>
      <vt:lpstr>data interface</vt:lpstr>
      <vt:lpstr>data interface</vt:lpstr>
      <vt:lpstr>data interface</vt:lpstr>
      <vt:lpstr>data interface</vt:lpstr>
      <vt:lpstr>data interface</vt:lpstr>
      <vt:lpstr>GUI (easy to use)</vt:lpstr>
      <vt:lpstr>GUI(recommended)</vt:lpstr>
      <vt:lpstr>GUI</vt:lpstr>
      <vt:lpstr>GUI</vt:lpstr>
      <vt:lpstr>GUI</vt:lpstr>
      <vt:lpstr>GUI</vt:lpstr>
      <vt:lpstr>shotcut</vt:lpstr>
      <vt:lpstr>shotcut</vt:lpstr>
      <vt:lpstr>shotcut</vt:lpstr>
      <vt:lpstr>GUI</vt:lpstr>
      <vt:lpstr>Data into the mds+ Database</vt:lpstr>
      <vt:lpstr>FAQ</vt:lpstr>
      <vt:lpstr>FAQ</vt:lpstr>
      <vt:lpstr>FAQ</vt:lpstr>
      <vt:lpstr>Future plan</vt:lpstr>
      <vt:lpstr>Application Structure </vt:lpstr>
      <vt:lpstr>UI and functions</vt:lpstr>
      <vt:lpstr>Python version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欧姆电源有环流工作模式实验曲线</dc:title>
  <dc:creator>songxm</dc:creator>
  <cp:lastModifiedBy>宋显明</cp:lastModifiedBy>
  <cp:revision>108</cp:revision>
  <dcterms:created xsi:type="dcterms:W3CDTF">2015-12-09T02:34:00Z</dcterms:created>
  <dcterms:modified xsi:type="dcterms:W3CDTF">2020-10-16T08:11:02Z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