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94" r:id="rId2"/>
    <p:sldId id="260" r:id="rId3"/>
    <p:sldId id="302" r:id="rId4"/>
    <p:sldId id="295" r:id="rId5"/>
    <p:sldId id="317" r:id="rId6"/>
    <p:sldId id="304" r:id="rId7"/>
    <p:sldId id="318" r:id="rId8"/>
    <p:sldId id="319" r:id="rId9"/>
    <p:sldId id="305" r:id="rId10"/>
    <p:sldId id="303" r:id="rId11"/>
    <p:sldId id="297" r:id="rId12"/>
    <p:sldId id="320" r:id="rId13"/>
    <p:sldId id="308" r:id="rId14"/>
    <p:sldId id="322" r:id="rId15"/>
    <p:sldId id="324" r:id="rId16"/>
    <p:sldId id="298" r:id="rId17"/>
    <p:sldId id="325" r:id="rId18"/>
    <p:sldId id="310" r:id="rId19"/>
    <p:sldId id="321" r:id="rId20"/>
    <p:sldId id="309" r:id="rId21"/>
    <p:sldId id="299" r:id="rId22"/>
    <p:sldId id="311" r:id="rId23"/>
    <p:sldId id="300" r:id="rId24"/>
    <p:sldId id="293" r:id="rId25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98039" autoAdjust="0"/>
  </p:normalViewPr>
  <p:slideViewPr>
    <p:cSldViewPr>
      <p:cViewPr>
        <p:scale>
          <a:sx n="93" d="100"/>
          <a:sy n="93" d="100"/>
        </p:scale>
        <p:origin x="-144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BBDF7-A592-456C-990D-70197A2AF273}" type="datetimeFigureOut">
              <a:rPr lang="zh-CN" altLang="en-US" smtClean="0"/>
              <a:t>2013/7/2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435C5-B948-4818-9638-F21CFEA6C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11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4903E-EA6D-4F44-BE58-134C5E6DBE9B}" type="datetimeFigureOut">
              <a:rPr lang="zh-CN" altLang="en-US" smtClean="0"/>
              <a:pPr/>
              <a:t>2013/7/2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96DF5-7E42-4EA0-A8AB-B5E0F8429D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2842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96DF5-7E42-4EA0-A8AB-B5E0F8429D1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96DF5-7E42-4EA0-A8AB-B5E0F8429D1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432BAB-15AB-4C11-AED6-3186B46ECE84}" type="datetime1">
              <a:rPr lang="zh-CN" altLang="en-US" smtClean="0"/>
              <a:pPr/>
              <a:t>2013/7/2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B47CA-3E2D-4FFC-A8B3-0D3B1F1380FD}" type="datetime1">
              <a:rPr lang="zh-CN" altLang="en-US" smtClean="0"/>
              <a:pPr/>
              <a:t>2013/7/2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1338"/>
            <a:ext cx="2286000" cy="55483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41338"/>
            <a:ext cx="6705600" cy="55483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02D905-B320-406D-9A29-068E5CA2E156}" type="datetime1">
              <a:rPr lang="zh-CN" altLang="en-US" smtClean="0"/>
              <a:pPr/>
              <a:t>2013/7/2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1338"/>
            <a:ext cx="9144000" cy="5254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746250"/>
            <a:ext cx="3810000" cy="4343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46250"/>
            <a:ext cx="3810000" cy="4343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8B160EC-FE67-488F-9F93-AA0BE900607C}" type="datetime1">
              <a:rPr lang="zh-CN" altLang="en-US" smtClean="0"/>
              <a:pPr/>
              <a:t>2013/7/2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20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922DD7-460D-4C7D-8303-59B09B02A2EA}" type="datetime1">
              <a:rPr lang="zh-CN" altLang="en-US" smtClean="0"/>
              <a:pPr/>
              <a:t>2013/7/2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28F1EF-1220-474D-9304-AD930F808743}" type="datetime1">
              <a:rPr lang="zh-CN" altLang="en-US" smtClean="0"/>
              <a:pPr/>
              <a:t>2013/7/2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74625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4625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CBFCED-60C2-49AB-BD44-66C90201DCA9}" type="datetime1">
              <a:rPr lang="zh-CN" altLang="en-US" smtClean="0"/>
              <a:pPr/>
              <a:t>2013/7/2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7922D9-0A97-4FE3-AFE6-98B5623081BD}" type="datetime1">
              <a:rPr lang="zh-CN" altLang="en-US" smtClean="0"/>
              <a:pPr/>
              <a:t>2013/7/2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82AE69-18B6-4EC0-A41F-10C7E8681E08}" type="datetime1">
              <a:rPr lang="zh-CN" altLang="en-US" smtClean="0"/>
              <a:pPr/>
              <a:t>2013/7/2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C1DBD6-9210-455C-85DF-104AB5573D12}" type="datetime1">
              <a:rPr lang="zh-CN" altLang="en-US" smtClean="0"/>
              <a:pPr/>
              <a:t>2013/7/2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5D3930-5347-4F12-9738-4526C29B0362}" type="datetime1">
              <a:rPr lang="zh-CN" altLang="en-US" smtClean="0"/>
              <a:pPr/>
              <a:t>2013/7/2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995D70-3EA5-4242-ACF0-DE40E411B0DF}" type="datetime1">
              <a:rPr lang="zh-CN" altLang="en-US" smtClean="0"/>
              <a:pPr/>
              <a:t>2013/7/2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所徽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62625" y="11113"/>
            <a:ext cx="10112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浅图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875" y="549275"/>
            <a:ext cx="9115425" cy="6302375"/>
          </a:xfrm>
          <a:prstGeom prst="rect">
            <a:avLst/>
          </a:prstGeom>
          <a:solidFill>
            <a:schemeClr val="accent1"/>
          </a:solidFill>
          <a:ln w="9525" cmpd="sng">
            <a:solidFill>
              <a:srgbClr val="B2B2B2"/>
            </a:solidFill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ffectLst/>
                <a:latin typeface="+mn-lt"/>
                <a:ea typeface="宋体" pitchFamily="2" charset="-122"/>
              </a:defRPr>
            </a:lvl1pPr>
          </a:lstStyle>
          <a:p>
            <a:fld id="{5728E201-0C6B-4B9A-98A0-290335279291}" type="datetime1">
              <a:rPr lang="zh-CN" altLang="en-US" smtClean="0"/>
              <a:pPr/>
              <a:t>2013/7/2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ffectLst/>
                <a:latin typeface="+mn-lt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6140450" y="33338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969696"/>
                </a:solidFill>
                <a:effectLst/>
                <a:latin typeface="Times New Roman" pitchFamily="18" charset="0"/>
                <a:ea typeface="华文行楷" pitchFamily="2" charset="-122"/>
              </a:rPr>
              <a:t>中国科学院软件研究所</a:t>
            </a:r>
          </a:p>
          <a:p>
            <a:r>
              <a:rPr lang="en-US" sz="1000">
                <a:solidFill>
                  <a:srgbClr val="969696"/>
                </a:solidFill>
                <a:effectLst/>
                <a:latin typeface="Times New Roman" pitchFamily="18" charset="0"/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4625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32" name="Rectangle 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41338"/>
            <a:ext cx="9144000" cy="525462"/>
          </a:xfrm>
          <a:prstGeom prst="rect">
            <a:avLst/>
          </a:prstGeom>
          <a:solidFill>
            <a:srgbClr val="000066"/>
          </a:solidFill>
          <a:ln w="9525" cmpd="sng">
            <a:solidFill>
              <a:srgbClr val="000066"/>
            </a:solidFill>
            <a:miter lim="800000"/>
            <a:headEnd/>
            <a:tailEnd/>
          </a:ln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3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9933FF"/>
                </a:solidFill>
                <a:effectLst/>
                <a:latin typeface="+mn-lt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Times New Roman" pitchFamily="18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Times New Roman" pitchFamily="18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Times New Roman" pitchFamily="18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Times New Roman" pitchFamily="18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Times New Roman" pitchFamily="18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Times New Roman" pitchFamily="18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Times New Roman" pitchFamily="18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Times New Roman" pitchFamily="18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6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Ø"/>
        <a:defRPr sz="24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 b="1">
          <a:solidFill>
            <a:srgbClr val="008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7950" y="2276475"/>
            <a:ext cx="9036050" cy="707886"/>
          </a:xfrm>
          <a:noFill/>
          <a:ln>
            <a:noFill/>
          </a:ln>
        </p:spPr>
        <p:txBody>
          <a:bodyPr lIns="91440" rIns="91440" anchor="t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1" lang="zh-CN" altLang="en-US" sz="4000" dirty="0">
                <a:solidFill>
                  <a:srgbClr val="F99107"/>
                </a:solidFill>
              </a:rPr>
              <a:t>海量图像检索中</a:t>
            </a:r>
            <a:r>
              <a:rPr kumimoji="1" lang="en-US" altLang="zh-CN" sz="4000" dirty="0">
                <a:solidFill>
                  <a:srgbClr val="F99107"/>
                </a:solidFill>
              </a:rPr>
              <a:t>GPGPU</a:t>
            </a:r>
            <a:r>
              <a:rPr kumimoji="1" lang="zh-CN" altLang="en-US" sz="4000" dirty="0">
                <a:solidFill>
                  <a:srgbClr val="F99107"/>
                </a:solidFill>
              </a:rPr>
              <a:t>加速算法研究</a:t>
            </a:r>
            <a:endParaRPr kumimoji="1" lang="en-US" altLang="zh-CN" sz="4000" dirty="0" smtClean="0">
              <a:solidFill>
                <a:srgbClr val="F99107"/>
              </a:solidFill>
              <a:effectLst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619250" y="4005263"/>
            <a:ext cx="6048375" cy="128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kumimoji="1" lang="zh-CN" altLang="en-US" b="1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何婷婷</a:t>
            </a:r>
            <a:endParaRPr kumimoji="1" lang="en-US" altLang="zh-CN" b="1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kumimoji="1" lang="zh-CN" altLang="en-US" b="1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基础软件国家工程研究中心</a:t>
            </a:r>
            <a:endParaRPr kumimoji="1" lang="en-US" altLang="zh-CN" b="1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fld id="{392591D0-1B34-4CA8-BE26-ADC1D601942C}" type="datetime2">
              <a:rPr kumimoji="1" lang="zh-CN" altLang="en-US" b="1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pPr marL="342900" indent="-3429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</a:pPr>
              <a:t>2013年7月2日</a:t>
            </a:fld>
            <a:endParaRPr kumimoji="1" lang="zh-CN" altLang="en-US" b="1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549275"/>
            <a:ext cx="9144000" cy="808038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378000" tIns="190800" rIns="378000" bIns="190800" anchor="b">
            <a:spAutoFit/>
          </a:bodyPr>
          <a:lstStyle/>
          <a:p>
            <a:pPr eaLnBrk="1" hangingPunct="1">
              <a:spcBef>
                <a:spcPts val="1200"/>
              </a:spcBef>
              <a:buClrTx/>
              <a:buFontTx/>
              <a:buNone/>
              <a:defRPr/>
            </a:pPr>
            <a:r>
              <a:rPr lang="zh-CN" alt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学习报告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0" y="539750"/>
            <a:ext cx="9144000" cy="528638"/>
          </a:xfrm>
          <a:ln/>
        </p:spPr>
        <p:txBody>
          <a:bodyPr/>
          <a:lstStyle/>
          <a:p>
            <a:r>
              <a:rPr lang="zh-CN"/>
              <a:t>报告内容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46250"/>
            <a:ext cx="8101042" cy="4343400"/>
          </a:xfrm>
        </p:spPr>
        <p:txBody>
          <a:bodyPr/>
          <a:lstStyle/>
          <a:p>
            <a:pPr marL="660400" indent="-660400"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选题的背景及意义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60400" indent="-660400">
              <a:buFont typeface="Wingdings" pitchFamily="2" charset="2"/>
              <a:buAutoNum type="arabicPeriod"/>
            </a:pP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国内外本学科领域的发展现状与趋势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>
                <a:solidFill>
                  <a:srgbClr val="FF0000"/>
                </a:solidFill>
              </a:rPr>
              <a:t>课题主要研究内容、预期目标</a:t>
            </a: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/>
              <a:t>拟采用的研究方法、技术路线、实验方案及其可行性分析</a:t>
            </a: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/>
              <a:t>已有科研基础与所需的科研条件</a:t>
            </a: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/>
              <a:t>研究工作计划与进度安排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2459"/>
            <a:ext cx="9144000" cy="523220"/>
          </a:xfrm>
        </p:spPr>
        <p:txBody>
          <a:bodyPr/>
          <a:lstStyle/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课题主要研究内容、预期目标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研究内容</a:t>
            </a:r>
            <a:endParaRPr lang="en-US" altLang="zh-CN" dirty="0" smtClean="0"/>
          </a:p>
          <a:p>
            <a:pPr lvl="1"/>
            <a:r>
              <a:rPr lang="zh-CN" altLang="zh-CN" dirty="0"/>
              <a:t>本文的</a:t>
            </a:r>
            <a:r>
              <a:rPr lang="zh-CN" altLang="zh-CN" dirty="0" smtClean="0"/>
              <a:t>研究</a:t>
            </a:r>
            <a:r>
              <a:rPr lang="zh-CN" altLang="en-US" dirty="0"/>
              <a:t>为</a:t>
            </a:r>
            <a:r>
              <a:rPr lang="zh-CN" altLang="zh-CN" dirty="0" smtClean="0"/>
              <a:t>使用</a:t>
            </a:r>
            <a:r>
              <a:rPr lang="en-US" altLang="zh-CN" dirty="0"/>
              <a:t>GPU</a:t>
            </a:r>
            <a:r>
              <a:rPr lang="zh-CN" altLang="zh-CN" dirty="0"/>
              <a:t>、</a:t>
            </a:r>
            <a:r>
              <a:rPr lang="en-US" altLang="zh-CN" dirty="0" err="1"/>
              <a:t>MapReduce</a:t>
            </a:r>
            <a:r>
              <a:rPr lang="zh-CN" altLang="zh-CN" dirty="0" smtClean="0"/>
              <a:t>加速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bag-of-visual-words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图像检索</a:t>
            </a:r>
            <a:r>
              <a:rPr lang="zh-CN" altLang="en-US" dirty="0" smtClean="0"/>
              <a:t>，重点</a:t>
            </a:r>
            <a:r>
              <a:rPr lang="zh-CN" altLang="en-US" dirty="0" smtClean="0"/>
              <a:t>为以下</a:t>
            </a:r>
            <a:r>
              <a:rPr lang="en-US" altLang="zh-CN" dirty="0"/>
              <a:t>3</a:t>
            </a:r>
            <a:r>
              <a:rPr lang="zh-CN" altLang="en-US" dirty="0" smtClean="0"/>
              <a:t>个大部分：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如何</a:t>
            </a:r>
            <a:r>
              <a:rPr lang="zh-CN" altLang="zh-CN" dirty="0"/>
              <a:t>使用</a:t>
            </a:r>
            <a:r>
              <a:rPr lang="en-US" altLang="zh-CN" dirty="0"/>
              <a:t>GPU</a:t>
            </a:r>
            <a:r>
              <a:rPr lang="zh-CN" altLang="zh-CN" dirty="0"/>
              <a:t>对计算视觉词汇部分进行加速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3"/>
            <a:r>
              <a:rPr lang="zh-CN" altLang="zh-CN" dirty="0" smtClean="0"/>
              <a:t>要</a:t>
            </a:r>
            <a:r>
              <a:rPr lang="zh-CN" altLang="zh-CN" dirty="0"/>
              <a:t>分析整个</a:t>
            </a:r>
            <a:r>
              <a:rPr lang="en-US" altLang="zh-CN" dirty="0"/>
              <a:t>bag-of-visual-words</a:t>
            </a:r>
            <a:r>
              <a:rPr lang="zh-CN" altLang="zh-CN" dirty="0"/>
              <a:t>算法的</a:t>
            </a:r>
            <a:r>
              <a:rPr lang="zh-CN" altLang="zh-CN" dirty="0" smtClean="0"/>
              <a:t>流程</a:t>
            </a:r>
            <a:endParaRPr lang="en-US" altLang="zh-CN" dirty="0" smtClean="0"/>
          </a:p>
          <a:p>
            <a:pPr lvl="3"/>
            <a:r>
              <a:rPr lang="zh-CN" altLang="zh-CN" dirty="0" smtClean="0"/>
              <a:t>要</a:t>
            </a:r>
            <a:r>
              <a:rPr lang="zh-CN" altLang="zh-CN" dirty="0"/>
              <a:t>学习图像特征提取算法以及聚类算法。</a:t>
            </a:r>
          </a:p>
          <a:p>
            <a:pPr lvl="2"/>
            <a:r>
              <a:rPr lang="zh-CN" altLang="zh-CN" dirty="0" smtClean="0"/>
              <a:t>如何</a:t>
            </a:r>
            <a:r>
              <a:rPr lang="zh-CN" altLang="zh-CN" dirty="0"/>
              <a:t>使用</a:t>
            </a:r>
            <a:r>
              <a:rPr lang="en-US" altLang="zh-CN" dirty="0" err="1"/>
              <a:t>MapReduce</a:t>
            </a:r>
            <a:r>
              <a:rPr lang="zh-CN" altLang="zh-CN" dirty="0"/>
              <a:t>对基于</a:t>
            </a:r>
            <a:r>
              <a:rPr lang="en-US" altLang="zh-CN" dirty="0"/>
              <a:t>bag-of-visual-words</a:t>
            </a:r>
            <a:r>
              <a:rPr lang="zh-CN" altLang="zh-CN" dirty="0"/>
              <a:t>的图像检索系统进行加速，在集群的各节点中调用</a:t>
            </a:r>
            <a:r>
              <a:rPr lang="en-US" altLang="zh-CN" dirty="0"/>
              <a:t>GPU</a:t>
            </a:r>
            <a:r>
              <a:rPr lang="zh-CN" altLang="zh-CN" dirty="0"/>
              <a:t>计算视觉词汇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3"/>
            <a:r>
              <a:rPr lang="zh-CN" altLang="zh-CN" dirty="0" smtClean="0"/>
              <a:t>如何</a:t>
            </a:r>
            <a:r>
              <a:rPr lang="zh-CN" altLang="zh-CN" dirty="0"/>
              <a:t>使用</a:t>
            </a:r>
            <a:r>
              <a:rPr lang="en-US" altLang="zh-CN" dirty="0" err="1"/>
              <a:t>MapReduce</a:t>
            </a:r>
            <a:r>
              <a:rPr lang="zh-CN" altLang="zh-CN" dirty="0"/>
              <a:t>构建一个图像检索</a:t>
            </a:r>
            <a:r>
              <a:rPr lang="zh-CN" altLang="zh-CN" dirty="0" smtClean="0"/>
              <a:t>系统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</a:t>
            </a:r>
            <a:r>
              <a:rPr lang="zh-CN" altLang="zh-CN" dirty="0" smtClean="0"/>
              <a:t>何在</a:t>
            </a:r>
            <a:r>
              <a:rPr lang="en-US" altLang="zh-CN" dirty="0"/>
              <a:t>Java</a:t>
            </a:r>
            <a:r>
              <a:rPr lang="zh-CN" altLang="zh-CN" dirty="0"/>
              <a:t>上调用</a:t>
            </a:r>
            <a:r>
              <a:rPr lang="en-US" altLang="zh-CN" dirty="0"/>
              <a:t>CUDA C++</a:t>
            </a:r>
            <a:r>
              <a:rPr lang="zh-CN" altLang="zh-CN" dirty="0"/>
              <a:t>写的</a:t>
            </a:r>
            <a:r>
              <a:rPr lang="en-US" altLang="zh-CN" dirty="0"/>
              <a:t>GPU</a:t>
            </a:r>
            <a:r>
              <a:rPr lang="zh-CN" altLang="zh-CN" dirty="0"/>
              <a:t>程序。</a:t>
            </a:r>
          </a:p>
          <a:p>
            <a:pPr lvl="2"/>
            <a:r>
              <a:rPr lang="zh-CN" altLang="zh-CN" dirty="0" smtClean="0"/>
              <a:t>如何</a:t>
            </a:r>
            <a:r>
              <a:rPr lang="zh-CN" altLang="zh-CN" dirty="0"/>
              <a:t>使用</a:t>
            </a:r>
            <a:r>
              <a:rPr lang="en-US" altLang="zh-CN" dirty="0"/>
              <a:t>GPU</a:t>
            </a:r>
            <a:r>
              <a:rPr lang="zh-CN" altLang="zh-CN" dirty="0"/>
              <a:t>对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进</a:t>
            </a:r>
            <a:r>
              <a:rPr lang="zh-CN" altLang="zh-CN" dirty="0" smtClean="0"/>
              <a:t>行</a:t>
            </a:r>
            <a:r>
              <a:rPr lang="zh-CN" altLang="zh-CN" dirty="0"/>
              <a:t>优化。</a:t>
            </a:r>
          </a:p>
          <a:p>
            <a:pPr lvl="2"/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2459"/>
            <a:ext cx="9144000" cy="523220"/>
          </a:xfrm>
        </p:spPr>
        <p:txBody>
          <a:bodyPr/>
          <a:lstStyle/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课题主要研究内容、预期目标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预期目标</a:t>
            </a:r>
            <a:endParaRPr lang="en-US" altLang="zh-CN" dirty="0" smtClean="0"/>
          </a:p>
          <a:p>
            <a:pPr lvl="1"/>
            <a:r>
              <a:rPr lang="zh-CN" altLang="zh-CN" dirty="0"/>
              <a:t>本文希望能够</a:t>
            </a:r>
            <a:r>
              <a:rPr lang="zh-CN" altLang="zh-CN" dirty="0" smtClean="0"/>
              <a:t>使用</a:t>
            </a:r>
            <a:r>
              <a:rPr lang="en-US" altLang="zh-CN" dirty="0"/>
              <a:t>CUDA</a:t>
            </a:r>
            <a:r>
              <a:rPr lang="zh-CN" altLang="zh-CN" dirty="0" smtClean="0"/>
              <a:t>、</a:t>
            </a:r>
            <a:r>
              <a:rPr lang="en-US" altLang="zh-CN" dirty="0" err="1"/>
              <a:t>MapReduce</a:t>
            </a:r>
            <a:r>
              <a:rPr lang="zh-CN" altLang="zh-CN" dirty="0"/>
              <a:t>在</a:t>
            </a:r>
            <a:r>
              <a:rPr lang="en-US" altLang="zh-CN" dirty="0"/>
              <a:t>GPU</a:t>
            </a:r>
            <a:r>
              <a:rPr lang="zh-CN" altLang="zh-CN" dirty="0"/>
              <a:t>集群上，</a:t>
            </a:r>
            <a:r>
              <a:rPr lang="zh-CN" altLang="zh-CN" dirty="0" smtClean="0"/>
              <a:t>实现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bag-of-visual-words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图像</a:t>
            </a:r>
            <a:r>
              <a:rPr lang="zh-CN" altLang="zh-CN" dirty="0"/>
              <a:t>检索系统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这个系统能够保证在处理大数据（</a:t>
            </a:r>
            <a:r>
              <a:rPr lang="en-US" altLang="zh-CN" dirty="0"/>
              <a:t>1</a:t>
            </a:r>
            <a:r>
              <a:rPr lang="en-US" altLang="zh-CN" dirty="0" smtClean="0"/>
              <a:t>T</a:t>
            </a:r>
            <a:r>
              <a:rPr lang="zh-CN" altLang="en-US" dirty="0" smtClean="0"/>
              <a:t>）时，仍能有很好的相应时间，不至于让用户等待太久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4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0" y="539750"/>
            <a:ext cx="9144000" cy="528638"/>
          </a:xfrm>
          <a:ln/>
        </p:spPr>
        <p:txBody>
          <a:bodyPr/>
          <a:lstStyle/>
          <a:p>
            <a:r>
              <a:rPr lang="zh-CN"/>
              <a:t>报告内容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46250"/>
            <a:ext cx="8101042" cy="4343400"/>
          </a:xfrm>
        </p:spPr>
        <p:txBody>
          <a:bodyPr/>
          <a:lstStyle/>
          <a:p>
            <a:pPr marL="660400" indent="-660400"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选题的背景及意义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60400" indent="-660400">
              <a:buFont typeface="Wingdings" pitchFamily="2" charset="2"/>
              <a:buAutoNum type="arabicPeriod"/>
            </a:pP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国内外本学科领域的发展现状与趋势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课题主要研究内容、预期目标</a:t>
            </a: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>
                <a:solidFill>
                  <a:srgbClr val="FF0000"/>
                </a:solidFill>
              </a:rPr>
              <a:t>拟采用的研究方法、技术路线、实验方案及其可行性分析</a:t>
            </a: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/>
              <a:t>已有科研基础与所需的科研条件</a:t>
            </a: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/>
              <a:t>研究工作计划与进度安排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27016"/>
            <a:ext cx="9144000" cy="954107"/>
          </a:xfrm>
        </p:spPr>
        <p:txBody>
          <a:bodyPr/>
          <a:lstStyle/>
          <a:p>
            <a:pPr lvl="0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拟采用的研究方法、技术路线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zh-CN" dirty="0" smtClean="0"/>
              <a:t>实验方案及其可行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研究方法</a:t>
            </a:r>
            <a:endParaRPr lang="en-US" altLang="zh-CN" dirty="0" smtClean="0"/>
          </a:p>
          <a:p>
            <a:pPr lvl="1"/>
            <a:r>
              <a:rPr lang="zh-CN" altLang="zh-CN" sz="2000" dirty="0"/>
              <a:t>文献</a:t>
            </a:r>
            <a:r>
              <a:rPr lang="zh-CN" altLang="zh-CN" sz="2000" dirty="0" smtClean="0"/>
              <a:t>研究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模型分析（</a:t>
            </a:r>
            <a:r>
              <a:rPr lang="en-US" altLang="zh-CN" sz="2000" dirty="0" smtClean="0"/>
              <a:t>Mars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GPMR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实验分析</a:t>
            </a:r>
            <a:endParaRPr lang="en-US" altLang="zh-CN" sz="2000" dirty="0" smtClean="0"/>
          </a:p>
          <a:p>
            <a:r>
              <a:rPr lang="zh-CN" altLang="en-US" dirty="0" smtClean="0"/>
              <a:t>技术路线</a:t>
            </a:r>
            <a:endParaRPr lang="en-US" altLang="zh-CN" dirty="0" smtClean="0"/>
          </a:p>
          <a:p>
            <a:pPr lvl="1"/>
            <a:r>
              <a:rPr lang="zh-CN" altLang="zh-CN" dirty="0"/>
              <a:t>使用</a:t>
            </a:r>
            <a:r>
              <a:rPr lang="en-US" altLang="zh-CN" dirty="0"/>
              <a:t>GPU</a:t>
            </a:r>
            <a:r>
              <a:rPr lang="zh-CN" altLang="zh-CN" dirty="0"/>
              <a:t>对计算视觉词汇部分进行</a:t>
            </a:r>
            <a:r>
              <a:rPr lang="zh-CN" altLang="zh-CN" dirty="0" smtClean="0"/>
              <a:t>加速</a:t>
            </a:r>
            <a:endParaRPr lang="en-US" altLang="zh-CN" dirty="0" smtClean="0"/>
          </a:p>
          <a:p>
            <a:pPr lvl="2"/>
            <a:r>
              <a:rPr lang="zh-CN" altLang="en-US" sz="1600" dirty="0" smtClean="0"/>
              <a:t>图像特征提取部分：</a:t>
            </a:r>
            <a:r>
              <a:rPr lang="en-US" altLang="zh-CN" sz="1600" dirty="0" smtClean="0"/>
              <a:t>ASIFT</a:t>
            </a:r>
            <a:r>
              <a:rPr lang="zh-CN" altLang="en-US" sz="1600" dirty="0" smtClean="0"/>
              <a:t>算法（</a:t>
            </a:r>
            <a:r>
              <a:rPr lang="zh-CN" altLang="zh-CN" sz="1600" dirty="0"/>
              <a:t>基于</a:t>
            </a:r>
            <a:r>
              <a:rPr lang="en-US" altLang="zh-CN" sz="1600" dirty="0"/>
              <a:t>SIFT</a:t>
            </a:r>
            <a:r>
              <a:rPr lang="zh-CN" altLang="zh-CN" sz="1600" dirty="0"/>
              <a:t>算法的改进，能够实现完全的仿射不变性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聚类部分：</a:t>
            </a:r>
            <a:r>
              <a:rPr lang="en-US" altLang="zh-CN" sz="1600" dirty="0" smtClean="0"/>
              <a:t>k-means</a:t>
            </a:r>
          </a:p>
          <a:p>
            <a:pPr lvl="2"/>
            <a:r>
              <a:rPr lang="zh-CN" altLang="en-US" sz="1600" dirty="0" smtClean="0"/>
              <a:t>使用</a:t>
            </a:r>
            <a:r>
              <a:rPr lang="en-US" altLang="zh-CN" sz="1600" dirty="0" smtClean="0"/>
              <a:t>CUDA</a:t>
            </a:r>
            <a:r>
              <a:rPr lang="zh-CN" altLang="en-US" sz="1600" dirty="0" smtClean="0"/>
              <a:t>对这两部分进行加速，</a:t>
            </a:r>
            <a:r>
              <a:rPr lang="zh-CN" altLang="zh-CN" sz="1600" dirty="0" smtClean="0"/>
              <a:t>然后</a:t>
            </a:r>
            <a:r>
              <a:rPr lang="zh-CN" altLang="zh-CN" sz="1600" dirty="0"/>
              <a:t>利用</a:t>
            </a:r>
            <a:r>
              <a:rPr lang="en-US" altLang="zh-CN" sz="1600" dirty="0"/>
              <a:t>k-means</a:t>
            </a:r>
            <a:r>
              <a:rPr lang="zh-CN" altLang="zh-CN" sz="1600" dirty="0"/>
              <a:t>对</a:t>
            </a:r>
            <a:r>
              <a:rPr lang="en-US" altLang="zh-CN" sz="1600" dirty="0"/>
              <a:t>ASIFT</a:t>
            </a:r>
            <a:r>
              <a:rPr lang="zh-CN" altLang="zh-CN" sz="1600" dirty="0"/>
              <a:t>产生的特征点聚类生成视觉词汇。</a:t>
            </a:r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7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27016"/>
            <a:ext cx="9144000" cy="954107"/>
          </a:xfrm>
        </p:spPr>
        <p:txBody>
          <a:bodyPr/>
          <a:lstStyle/>
          <a:p>
            <a:pPr lvl="0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拟采用的研究方法、技术路线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zh-CN" dirty="0" smtClean="0"/>
              <a:t>实验方案及其可行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技术路线</a:t>
            </a:r>
            <a:endParaRPr lang="en-US" altLang="zh-CN" sz="1600" dirty="0"/>
          </a:p>
          <a:p>
            <a:pPr lvl="1"/>
            <a:r>
              <a:rPr lang="en-US" altLang="zh-CN" dirty="0" smtClean="0"/>
              <a:t>Bag-of-visual-words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4968552" cy="533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0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27016"/>
            <a:ext cx="9144000" cy="954107"/>
          </a:xfrm>
        </p:spPr>
        <p:txBody>
          <a:bodyPr/>
          <a:lstStyle/>
          <a:p>
            <a:pPr lvl="0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拟采用的研究方法、技术路线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zh-CN" dirty="0" smtClean="0"/>
              <a:t>实验方案及其可行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基于</a:t>
            </a:r>
            <a:r>
              <a:rPr lang="en-US" altLang="zh-CN" dirty="0" err="1"/>
              <a:t>Lucene</a:t>
            </a:r>
            <a:r>
              <a:rPr lang="zh-CN" altLang="zh-CN" dirty="0"/>
              <a:t>和</a:t>
            </a:r>
            <a:r>
              <a:rPr lang="en-US" altLang="zh-CN" dirty="0" err="1"/>
              <a:t>Hadoop</a:t>
            </a:r>
            <a:r>
              <a:rPr lang="zh-CN" altLang="zh-CN" dirty="0"/>
              <a:t>搭建图像检索</a:t>
            </a:r>
            <a:r>
              <a:rPr lang="zh-CN" altLang="zh-CN" dirty="0" smtClean="0"/>
              <a:t>系统</a:t>
            </a:r>
            <a:endParaRPr lang="en-US" altLang="zh-CN" dirty="0" smtClean="0"/>
          </a:p>
          <a:p>
            <a:pPr lvl="1"/>
            <a:r>
              <a:rPr lang="en-US" altLang="zh-CN" dirty="0" err="1"/>
              <a:t>Lucene</a:t>
            </a:r>
            <a:r>
              <a:rPr lang="zh-CN" altLang="zh-CN" dirty="0"/>
              <a:t>是</a:t>
            </a:r>
            <a:r>
              <a:rPr lang="en-US" altLang="zh-CN" dirty="0"/>
              <a:t>apache</a:t>
            </a:r>
            <a:r>
              <a:rPr lang="zh-CN" altLang="zh-CN" dirty="0"/>
              <a:t>软件</a:t>
            </a:r>
            <a:r>
              <a:rPr lang="zh-CN" altLang="zh-CN" dirty="0" smtClean="0"/>
              <a:t>基金会的</a:t>
            </a:r>
            <a:r>
              <a:rPr lang="zh-CN" altLang="zh-CN" dirty="0"/>
              <a:t>一个子项目，是一个开放源代码的全文检索引擎工具包，即它不是一个完整的全文检索引擎，而是一个全文检索引擎的架构，提供了完整的查询引擎和索引引擎，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每个</a:t>
            </a:r>
            <a:r>
              <a:rPr lang="zh-CN" altLang="zh-CN" dirty="0"/>
              <a:t>单节点使用</a:t>
            </a:r>
            <a:r>
              <a:rPr lang="en-US" altLang="zh-CN" dirty="0"/>
              <a:t>JNI</a:t>
            </a:r>
            <a:r>
              <a:rPr lang="zh-CN" altLang="zh-CN" dirty="0" smtClean="0"/>
              <a:t>调用</a:t>
            </a:r>
            <a:r>
              <a:rPr lang="zh-CN" altLang="en-US" dirty="0" smtClean="0"/>
              <a:t>之前</a:t>
            </a:r>
            <a:r>
              <a:rPr lang="zh-CN" altLang="zh-CN" dirty="0" smtClean="0"/>
              <a:t>利用</a:t>
            </a:r>
            <a:r>
              <a:rPr lang="en-US" altLang="zh-CN" dirty="0"/>
              <a:t>CUDA C</a:t>
            </a:r>
            <a:r>
              <a:rPr lang="zh-CN" altLang="zh-CN" dirty="0"/>
              <a:t>产生视觉词汇的动态链接库，计算图像视觉</a:t>
            </a:r>
            <a:r>
              <a:rPr lang="zh-CN" altLang="zh-CN" dirty="0" smtClean="0"/>
              <a:t>词汇</a:t>
            </a:r>
            <a:endParaRPr lang="en-US" altLang="zh-CN" dirty="0" smtClean="0"/>
          </a:p>
          <a:p>
            <a:pPr lvl="0"/>
            <a:r>
              <a:rPr lang="en-US" altLang="zh-CN" dirty="0"/>
              <a:t>GPU</a:t>
            </a:r>
            <a:r>
              <a:rPr lang="zh-CN" altLang="zh-CN" dirty="0"/>
              <a:t>对</a:t>
            </a:r>
            <a:r>
              <a:rPr lang="en-US" altLang="zh-CN" dirty="0" err="1"/>
              <a:t>MapReduce</a:t>
            </a:r>
            <a:r>
              <a:rPr lang="zh-CN" altLang="zh-CN" dirty="0"/>
              <a:t>中</a:t>
            </a:r>
            <a:r>
              <a:rPr lang="en-US" altLang="zh-CN" dirty="0"/>
              <a:t>map</a:t>
            </a:r>
            <a:r>
              <a:rPr lang="zh-CN" altLang="zh-CN" dirty="0"/>
              <a:t>、</a:t>
            </a:r>
            <a:r>
              <a:rPr lang="en-US" altLang="zh-CN" dirty="0"/>
              <a:t>reduce</a:t>
            </a:r>
            <a:r>
              <a:rPr lang="zh-CN" altLang="zh-CN" dirty="0"/>
              <a:t>部分进行优化</a:t>
            </a:r>
          </a:p>
          <a:p>
            <a:pPr lvl="2"/>
            <a:endParaRPr lang="zh-CN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27016"/>
            <a:ext cx="9144000" cy="954107"/>
          </a:xfrm>
        </p:spPr>
        <p:txBody>
          <a:bodyPr/>
          <a:lstStyle/>
          <a:p>
            <a:pPr lvl="0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拟采用的研究方法、技术路线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zh-CN" dirty="0" smtClean="0"/>
              <a:t>实验方案及其可行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GPU</a:t>
            </a:r>
            <a:r>
              <a:rPr lang="zh-CN" altLang="zh-CN" dirty="0"/>
              <a:t>对</a:t>
            </a:r>
            <a:r>
              <a:rPr lang="en-US" altLang="zh-CN" dirty="0" err="1"/>
              <a:t>MapReduce</a:t>
            </a:r>
            <a:r>
              <a:rPr lang="zh-CN" altLang="zh-CN" dirty="0"/>
              <a:t>中</a:t>
            </a:r>
            <a:r>
              <a:rPr lang="en-US" altLang="zh-CN" dirty="0"/>
              <a:t>map</a:t>
            </a:r>
            <a:r>
              <a:rPr lang="zh-CN" altLang="zh-CN" dirty="0"/>
              <a:t>、</a:t>
            </a:r>
            <a:r>
              <a:rPr lang="en-US" altLang="zh-CN" dirty="0"/>
              <a:t>reduce</a:t>
            </a:r>
            <a:r>
              <a:rPr lang="zh-CN" altLang="zh-CN" dirty="0"/>
              <a:t>部分进行优化</a:t>
            </a:r>
          </a:p>
          <a:p>
            <a:pPr lvl="2"/>
            <a:endParaRPr lang="zh-CN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5976664" cy="386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6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27016"/>
            <a:ext cx="9144000" cy="954107"/>
          </a:xfrm>
        </p:spPr>
        <p:txBody>
          <a:bodyPr/>
          <a:lstStyle/>
          <a:p>
            <a:pPr lvl="0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拟采用的研究方法、技术路线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zh-CN" dirty="0" smtClean="0"/>
              <a:t>实验方案及其可行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556792"/>
            <a:ext cx="7958166" cy="4343400"/>
          </a:xfrm>
        </p:spPr>
        <p:txBody>
          <a:bodyPr/>
          <a:lstStyle/>
          <a:p>
            <a:r>
              <a:rPr lang="zh-CN" altLang="en-US" dirty="0" smtClean="0"/>
              <a:t>实验方案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实验</a:t>
            </a:r>
            <a:r>
              <a:rPr lang="zh-CN" altLang="zh-CN" dirty="0"/>
              <a:t>数据集</a:t>
            </a:r>
            <a:endParaRPr lang="zh-CN" altLang="zh-CN" sz="1800" dirty="0"/>
          </a:p>
          <a:p>
            <a:pPr lvl="2"/>
            <a:r>
              <a:rPr lang="zh-CN" altLang="zh-CN" dirty="0"/>
              <a:t>实验采用</a:t>
            </a:r>
            <a:r>
              <a:rPr lang="en-US" altLang="zh-CN" dirty="0" err="1"/>
              <a:t>UKBench</a:t>
            </a:r>
            <a:r>
              <a:rPr lang="zh-CN" altLang="zh-CN" dirty="0"/>
              <a:t>中的图片文件作为数据集。</a:t>
            </a:r>
            <a:endParaRPr lang="zh-CN" altLang="zh-CN" sz="1400" dirty="0"/>
          </a:p>
          <a:p>
            <a:pPr lvl="1"/>
            <a:r>
              <a:rPr lang="zh-CN" altLang="en-US" dirty="0" smtClean="0"/>
              <a:t>实</a:t>
            </a:r>
            <a:r>
              <a:rPr lang="zh-CN" altLang="zh-CN" dirty="0" smtClean="0"/>
              <a:t>验</a:t>
            </a:r>
            <a:r>
              <a:rPr lang="zh-CN" altLang="zh-CN" dirty="0"/>
              <a:t>环境</a:t>
            </a:r>
            <a:endParaRPr lang="zh-CN" altLang="zh-CN" sz="1800" dirty="0"/>
          </a:p>
          <a:p>
            <a:pPr lvl="2"/>
            <a:r>
              <a:rPr lang="en-US" altLang="zh-CN" dirty="0" smtClean="0"/>
              <a:t>4</a:t>
            </a:r>
            <a:r>
              <a:rPr lang="zh-CN" altLang="zh-CN" dirty="0"/>
              <a:t>个节点</a:t>
            </a:r>
            <a:r>
              <a:rPr lang="en-US" altLang="zh-CN" dirty="0"/>
              <a:t>GPU</a:t>
            </a:r>
            <a:r>
              <a:rPr lang="zh-CN" altLang="zh-CN" dirty="0"/>
              <a:t>集群，对大于</a:t>
            </a:r>
            <a:r>
              <a:rPr lang="en-US" altLang="zh-CN" dirty="0"/>
              <a:t>1T</a:t>
            </a:r>
            <a:r>
              <a:rPr lang="zh-CN" altLang="zh-CN" dirty="0"/>
              <a:t>的数据进行测试。</a:t>
            </a:r>
            <a:endParaRPr lang="zh-CN" altLang="zh-CN" sz="1400" dirty="0"/>
          </a:p>
          <a:p>
            <a:pPr lvl="1"/>
            <a:r>
              <a:rPr lang="zh-CN" altLang="zh-CN" dirty="0" smtClean="0"/>
              <a:t>实验</a:t>
            </a:r>
            <a:r>
              <a:rPr lang="zh-CN" altLang="zh-CN" dirty="0"/>
              <a:t>测试的指标</a:t>
            </a:r>
            <a:endParaRPr lang="zh-CN" altLang="zh-CN" sz="1800" dirty="0"/>
          </a:p>
          <a:p>
            <a:pPr lvl="2"/>
            <a:r>
              <a:rPr lang="zh-CN" altLang="zh-CN" dirty="0"/>
              <a:t>建立索引的时间，针对已经调研的不同图像检索系统，测试系统的建索引性能。</a:t>
            </a:r>
            <a:endParaRPr lang="zh-CN" altLang="zh-CN" sz="1400" dirty="0"/>
          </a:p>
          <a:p>
            <a:pPr lvl="2"/>
            <a:r>
              <a:rPr lang="zh-CN" altLang="zh-CN" dirty="0"/>
              <a:t>检索的响应时间，针对已经调研的不同图像检索系统，测试系统的检索的性能。</a:t>
            </a:r>
            <a:endParaRPr lang="zh-CN" altLang="zh-CN" sz="1400" dirty="0"/>
          </a:p>
          <a:p>
            <a:pPr lvl="1"/>
            <a:r>
              <a:rPr lang="zh-CN" altLang="zh-CN" dirty="0" smtClean="0"/>
              <a:t>系统优化</a:t>
            </a:r>
            <a:endParaRPr lang="zh-CN" altLang="zh-CN" sz="1800" dirty="0"/>
          </a:p>
          <a:p>
            <a:pPr lvl="2"/>
            <a:r>
              <a:rPr lang="zh-CN" altLang="zh-CN" dirty="0" smtClean="0"/>
              <a:t>针对</a:t>
            </a:r>
            <a:r>
              <a:rPr lang="zh-CN" altLang="zh-CN" dirty="0"/>
              <a:t>实验测试的效果，找到影响性能的瓶颈，对相关部分进行优化。返回迭代，使系统真正能够满足工程应用的需求。</a:t>
            </a:r>
            <a:endParaRPr lang="zh-CN" altLang="zh-CN" sz="1400" dirty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27016"/>
            <a:ext cx="9144000" cy="954107"/>
          </a:xfrm>
        </p:spPr>
        <p:txBody>
          <a:bodyPr/>
          <a:lstStyle/>
          <a:p>
            <a:pPr lvl="0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拟采用的研究方法、技术路线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zh-CN" dirty="0" smtClean="0"/>
              <a:t>实验方案及其可行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556792"/>
            <a:ext cx="7958166" cy="4343400"/>
          </a:xfrm>
        </p:spPr>
        <p:txBody>
          <a:bodyPr/>
          <a:lstStyle/>
          <a:p>
            <a:r>
              <a:rPr lang="zh-CN" altLang="en-US" dirty="0" smtClean="0"/>
              <a:t>可行性分析</a:t>
            </a:r>
            <a:endParaRPr lang="en-US" altLang="zh-CN" dirty="0" smtClean="0"/>
          </a:p>
          <a:p>
            <a:pPr lvl="1"/>
            <a:r>
              <a:rPr lang="zh-CN" altLang="zh-CN" sz="1800" dirty="0"/>
              <a:t>针对</a:t>
            </a:r>
            <a:r>
              <a:rPr lang="en-US" altLang="zh-CN" sz="1800" dirty="0"/>
              <a:t>ASIFT</a:t>
            </a:r>
            <a:r>
              <a:rPr lang="zh-CN" altLang="zh-CN" sz="1800" dirty="0"/>
              <a:t>、</a:t>
            </a:r>
            <a:r>
              <a:rPr lang="en-US" altLang="zh-CN" sz="1800" dirty="0"/>
              <a:t>k-means</a:t>
            </a:r>
            <a:r>
              <a:rPr lang="zh-CN" altLang="zh-CN" sz="1800" dirty="0"/>
              <a:t>算法的</a:t>
            </a:r>
            <a:r>
              <a:rPr lang="en-US" altLang="zh-CN" sz="1800" dirty="0"/>
              <a:t>GPU</a:t>
            </a:r>
            <a:r>
              <a:rPr lang="zh-CN" altLang="zh-CN" sz="1800" dirty="0"/>
              <a:t>加速，本课题目前已经实现了，还需要完成的工作是将</a:t>
            </a:r>
            <a:r>
              <a:rPr lang="en-US" altLang="zh-CN" sz="1800" dirty="0"/>
              <a:t>2</a:t>
            </a:r>
            <a:r>
              <a:rPr lang="zh-CN" altLang="zh-CN" sz="1800" dirty="0"/>
              <a:t>者结合，对图片进行处理，生成视觉词汇，因此是可行的</a:t>
            </a:r>
            <a:r>
              <a:rPr lang="zh-CN" altLang="zh-CN" sz="1800" dirty="0" smtClean="0"/>
              <a:t>；</a:t>
            </a:r>
            <a:endParaRPr lang="en-US" altLang="zh-CN" sz="1800" dirty="0" smtClean="0"/>
          </a:p>
          <a:p>
            <a:pPr lvl="1"/>
            <a:r>
              <a:rPr lang="zh-CN" altLang="zh-CN" sz="1800" dirty="0" smtClean="0"/>
              <a:t>目前</a:t>
            </a:r>
            <a:r>
              <a:rPr lang="zh-CN" altLang="en-US" sz="1800" dirty="0" smtClean="0"/>
              <a:t>业内</a:t>
            </a:r>
            <a:r>
              <a:rPr lang="zh-CN" altLang="zh-CN" sz="1800" dirty="0" smtClean="0"/>
              <a:t>已有</a:t>
            </a:r>
            <a:r>
              <a:rPr lang="zh-CN" altLang="en-US" sz="1800" dirty="0" smtClean="0"/>
              <a:t>一些</a:t>
            </a:r>
            <a:r>
              <a:rPr lang="zh-CN" altLang="zh-CN" sz="1800" dirty="0" smtClean="0"/>
              <a:t>使用</a:t>
            </a:r>
            <a:r>
              <a:rPr lang="en-US" altLang="zh-CN" sz="1800" dirty="0" err="1"/>
              <a:t>Lucene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MapReduce</a:t>
            </a:r>
            <a:r>
              <a:rPr lang="zh-CN" altLang="zh-CN" sz="1800" dirty="0"/>
              <a:t>搭建</a:t>
            </a:r>
            <a:r>
              <a:rPr lang="zh-CN" altLang="zh-CN" sz="1800" dirty="0" smtClean="0"/>
              <a:t>的</a:t>
            </a:r>
            <a:r>
              <a:rPr lang="zh-CN" altLang="en-US" sz="1800" dirty="0" smtClean="0"/>
              <a:t>文本</a:t>
            </a:r>
            <a:r>
              <a:rPr lang="zh-CN" altLang="zh-CN" sz="1800" dirty="0" smtClean="0"/>
              <a:t>检索</a:t>
            </a:r>
            <a:r>
              <a:rPr lang="zh-CN" altLang="zh-CN" sz="1800" dirty="0"/>
              <a:t>系统</a:t>
            </a:r>
            <a:r>
              <a:rPr lang="zh-CN" altLang="zh-CN" sz="1800" dirty="0" smtClean="0"/>
              <a:t>，</a:t>
            </a:r>
            <a:r>
              <a:rPr lang="zh-CN" altLang="en-US" sz="1800" dirty="0" smtClean="0"/>
              <a:t>图像检索与文本检索有共通之处</a:t>
            </a:r>
            <a:r>
              <a:rPr lang="zh-CN" altLang="zh-CN" sz="1800" dirty="0" smtClean="0"/>
              <a:t>，</a:t>
            </a:r>
            <a:r>
              <a:rPr lang="zh-CN" altLang="en-US" sz="1800" dirty="0" smtClean="0"/>
              <a:t>因此在这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者上搭建图像检索系统也是可行的；</a:t>
            </a:r>
            <a:endParaRPr lang="zh-CN" altLang="zh-CN" sz="1800" dirty="0"/>
          </a:p>
          <a:p>
            <a:pPr lvl="1"/>
            <a:r>
              <a:rPr lang="zh-CN" altLang="zh-CN" sz="1800" dirty="0"/>
              <a:t>根据研究现状表明，针对</a:t>
            </a:r>
            <a:r>
              <a:rPr lang="en-US" altLang="zh-CN" sz="1800" dirty="0"/>
              <a:t>GPU</a:t>
            </a:r>
            <a:r>
              <a:rPr lang="zh-CN" altLang="zh-CN" sz="1800" dirty="0"/>
              <a:t>优化的</a:t>
            </a:r>
            <a:r>
              <a:rPr lang="en-US" altLang="zh-CN" sz="1800" dirty="0" err="1"/>
              <a:t>MapReduce</a:t>
            </a:r>
            <a:r>
              <a:rPr lang="zh-CN" altLang="zh-CN" sz="1800" dirty="0"/>
              <a:t>编程框架已经有很多研究，包括单机版或者集群上的，所以若要实现这一部分功能也是切实可行的</a:t>
            </a:r>
            <a:r>
              <a:rPr lang="zh-CN" altLang="zh-CN" sz="1800" dirty="0" smtClean="0"/>
              <a:t>。</a:t>
            </a:r>
            <a:endParaRPr lang="zh-CN" altLang="zh-CN" sz="1800" dirty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7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0" y="539750"/>
            <a:ext cx="9144000" cy="528638"/>
          </a:xfrm>
          <a:ln/>
        </p:spPr>
        <p:txBody>
          <a:bodyPr/>
          <a:lstStyle/>
          <a:p>
            <a:r>
              <a:rPr lang="zh-CN"/>
              <a:t>报告内容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46250"/>
            <a:ext cx="8101042" cy="4343400"/>
          </a:xfrm>
        </p:spPr>
        <p:txBody>
          <a:bodyPr/>
          <a:lstStyle/>
          <a:p>
            <a:pPr marL="660400" indent="-660400">
              <a:buFont typeface="Wingdings" pitchFamily="2" charset="2"/>
              <a:buAutoNum type="arabicPeriod"/>
            </a:pPr>
            <a:r>
              <a:rPr lang="zh-CN" altLang="en-US" dirty="0" smtClean="0"/>
              <a:t>选题的背景及意义</a:t>
            </a:r>
            <a:endParaRPr lang="en-US" altLang="zh-CN" dirty="0" smtClean="0"/>
          </a:p>
          <a:p>
            <a:pPr marL="660400" indent="-660400">
              <a:buFont typeface="Wingdings" pitchFamily="2" charset="2"/>
              <a:buAutoNum type="arabicPeriod"/>
            </a:pPr>
            <a:r>
              <a:rPr lang="zh-CN" altLang="zh-CN" dirty="0" smtClean="0"/>
              <a:t>国内外本学科领域的发展现状与趋势</a:t>
            </a:r>
            <a:endParaRPr lang="en-US" altLang="zh-CN" dirty="0" smtClean="0"/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/>
              <a:t>课题主要研究内容、预期目标</a:t>
            </a: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/>
              <a:t>拟采用的研究方法、技术路线、实验方案及其可行性分析</a:t>
            </a: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/>
              <a:t>已有科研基础与所需的科研条件</a:t>
            </a: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/>
              <a:t>研究工作计划与进度安排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0" y="539750"/>
            <a:ext cx="9144000" cy="528638"/>
          </a:xfrm>
          <a:ln/>
        </p:spPr>
        <p:txBody>
          <a:bodyPr/>
          <a:lstStyle/>
          <a:p>
            <a:r>
              <a:rPr lang="zh-CN"/>
              <a:t>报告内容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46250"/>
            <a:ext cx="8101042" cy="4343400"/>
          </a:xfrm>
        </p:spPr>
        <p:txBody>
          <a:bodyPr/>
          <a:lstStyle/>
          <a:p>
            <a:pPr marL="660400" indent="-660400"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选题的背景及意义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60400" indent="-660400">
              <a:buFont typeface="Wingdings" pitchFamily="2" charset="2"/>
              <a:buAutoNum type="arabicPeriod"/>
            </a:pP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国内外本学科领域的发展现状与趋势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课题主要研究内容、预期目标</a:t>
            </a: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拟采用的研究方法、技术路线、实验方案及其可行性分析</a:t>
            </a: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>
                <a:solidFill>
                  <a:srgbClr val="FF0000"/>
                </a:solidFill>
              </a:rPr>
              <a:t>已有科研基础与所需的科研条件</a:t>
            </a: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/>
              <a:t>研究工作计划与进度安排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2459"/>
            <a:ext cx="9144000" cy="523220"/>
          </a:xfrm>
        </p:spPr>
        <p:txBody>
          <a:bodyPr/>
          <a:lstStyle/>
          <a:p>
            <a:pPr lvl="0"/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已有科研基础与所需的科研条件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理论基础</a:t>
            </a:r>
            <a:endParaRPr lang="en-US" altLang="zh-CN" dirty="0"/>
          </a:p>
          <a:p>
            <a:pPr lvl="1"/>
            <a:r>
              <a:rPr lang="zh-CN" altLang="zh-CN" sz="1800" dirty="0"/>
              <a:t>目前已经阅读了大量关于图像检索、文本检索、</a:t>
            </a:r>
            <a:r>
              <a:rPr lang="en-US" altLang="zh-CN" sz="1800" dirty="0"/>
              <a:t>GPU</a:t>
            </a:r>
            <a:r>
              <a:rPr lang="zh-CN" altLang="zh-CN" sz="1800" dirty="0"/>
              <a:t>加速</a:t>
            </a:r>
            <a:r>
              <a:rPr lang="en-US" altLang="zh-CN" sz="1800" dirty="0" err="1"/>
              <a:t>MapReduce</a:t>
            </a:r>
            <a:r>
              <a:rPr lang="zh-CN" altLang="zh-CN" sz="1800" dirty="0"/>
              <a:t>的论文，已经有了初步的设计</a:t>
            </a:r>
            <a:r>
              <a:rPr lang="zh-CN" altLang="zh-CN" sz="1800" dirty="0" smtClean="0"/>
              <a:t>想法</a:t>
            </a:r>
            <a:endParaRPr lang="zh-CN" altLang="zh-CN" sz="1800" dirty="0"/>
          </a:p>
          <a:p>
            <a:r>
              <a:rPr lang="zh-CN" altLang="zh-CN" dirty="0" smtClean="0"/>
              <a:t>技术基础</a:t>
            </a:r>
            <a:endParaRPr lang="en-US" altLang="zh-CN" dirty="0" smtClean="0"/>
          </a:p>
          <a:p>
            <a:pPr lvl="1"/>
            <a:r>
              <a:rPr lang="zh-CN" altLang="zh-CN" sz="1800" dirty="0"/>
              <a:t>对提取图像特征有了深入了解，实现了</a:t>
            </a:r>
            <a:r>
              <a:rPr lang="en-US" altLang="zh-CN" sz="1800" dirty="0"/>
              <a:t>GPU</a:t>
            </a:r>
            <a:r>
              <a:rPr lang="zh-CN" altLang="zh-CN" sz="1800" dirty="0"/>
              <a:t>加速的</a:t>
            </a:r>
            <a:r>
              <a:rPr lang="en-US" altLang="zh-CN" sz="1800" dirty="0"/>
              <a:t>ASIFT</a:t>
            </a:r>
            <a:r>
              <a:rPr lang="zh-CN" altLang="zh-CN" sz="1800" dirty="0"/>
              <a:t>算法和</a:t>
            </a:r>
            <a:r>
              <a:rPr lang="en-US" altLang="zh-CN" sz="1800" dirty="0"/>
              <a:t>k-means</a:t>
            </a:r>
            <a:r>
              <a:rPr lang="zh-CN" altLang="zh-CN" sz="1800" dirty="0"/>
              <a:t>算法，测试结果有较大</a:t>
            </a:r>
            <a:r>
              <a:rPr lang="zh-CN" altLang="zh-CN" sz="1800" dirty="0" smtClean="0"/>
              <a:t>加速比</a:t>
            </a:r>
            <a:endParaRPr lang="zh-CN" altLang="zh-CN" sz="1800" dirty="0"/>
          </a:p>
          <a:p>
            <a:r>
              <a:rPr lang="zh-CN" altLang="en-US" dirty="0" smtClean="0"/>
              <a:t>目前实验环境</a:t>
            </a:r>
            <a:endParaRPr lang="en-US" altLang="zh-CN" dirty="0"/>
          </a:p>
          <a:p>
            <a:pPr lvl="1"/>
            <a:r>
              <a:rPr lang="en-US" altLang="zh-CN" sz="1800" dirty="0"/>
              <a:t>3</a:t>
            </a:r>
            <a:r>
              <a:rPr lang="zh-CN" altLang="zh-CN" sz="1800" dirty="0"/>
              <a:t>台</a:t>
            </a:r>
            <a:r>
              <a:rPr lang="zh-CN" altLang="en-US" sz="1800" dirty="0"/>
              <a:t>带有</a:t>
            </a:r>
            <a:r>
              <a:rPr lang="en-US" altLang="zh-CN" sz="1800" dirty="0"/>
              <a:t>GPU</a:t>
            </a:r>
            <a:r>
              <a:rPr lang="zh-CN" altLang="en-US" sz="1800" dirty="0"/>
              <a:t>的</a:t>
            </a:r>
            <a:r>
              <a:rPr lang="en-US" altLang="zh-CN" sz="1800" dirty="0"/>
              <a:t>PC</a:t>
            </a:r>
            <a:r>
              <a:rPr lang="zh-CN" altLang="en-US" sz="1800" dirty="0"/>
              <a:t>，</a:t>
            </a:r>
            <a:r>
              <a:rPr lang="en-US" altLang="zh-CN" sz="1800" dirty="0"/>
              <a:t>3</a:t>
            </a:r>
            <a:r>
              <a:rPr lang="zh-CN" altLang="en-US" sz="1800" dirty="0"/>
              <a:t>台带有</a:t>
            </a:r>
            <a:r>
              <a:rPr lang="en-US" altLang="zh-CN" sz="1800" dirty="0"/>
              <a:t>GPU</a:t>
            </a:r>
            <a:r>
              <a:rPr lang="zh-CN" altLang="en-US" sz="1800" dirty="0"/>
              <a:t>的服务器。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0" y="539750"/>
            <a:ext cx="9144000" cy="528638"/>
          </a:xfrm>
          <a:ln/>
        </p:spPr>
        <p:txBody>
          <a:bodyPr/>
          <a:lstStyle/>
          <a:p>
            <a:r>
              <a:rPr lang="zh-CN"/>
              <a:t>报告内容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46250"/>
            <a:ext cx="8101042" cy="4343400"/>
          </a:xfrm>
        </p:spPr>
        <p:txBody>
          <a:bodyPr/>
          <a:lstStyle/>
          <a:p>
            <a:pPr marL="660400" indent="-660400"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选题的背景及意义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60400" indent="-660400">
              <a:buFont typeface="Wingdings" pitchFamily="2" charset="2"/>
              <a:buAutoNum type="arabicPeriod"/>
            </a:pP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国内外本学科领域的发展现状与趋势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课题主要研究内容、预期目标</a:t>
            </a: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拟采用的研究方法、技术路线、实验方案及其可行性分析</a:t>
            </a: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已有科研基础与所需的科研条件</a:t>
            </a: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>
                <a:solidFill>
                  <a:srgbClr val="FF0000"/>
                </a:solidFill>
              </a:rPr>
              <a:t>研究工作计划与进度安排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2459"/>
            <a:ext cx="9144000" cy="523220"/>
          </a:xfrm>
        </p:spPr>
        <p:txBody>
          <a:bodyPr/>
          <a:lstStyle/>
          <a:p>
            <a:pPr lvl="0"/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zh-CN" dirty="0" smtClean="0"/>
              <a:t>研究工作计划与进度安排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899292"/>
              </p:ext>
            </p:extLst>
          </p:nvPr>
        </p:nvGraphicFramePr>
        <p:xfrm>
          <a:off x="214282" y="1285860"/>
          <a:ext cx="857256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0"/>
                <a:gridCol w="42862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安排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2013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年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6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-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2013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年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7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月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完成整个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GPU/CPU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异构集群加速图像检索的调研工作，并形成较完善的设计方案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2013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年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7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-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2013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年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8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月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完成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GPU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加速的提取视觉词汇部分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2013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年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8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- 2013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年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11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月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完成</a:t>
                      </a:r>
                      <a:r>
                        <a:rPr lang="en-US" altLang="zh-CN" dirty="0" err="1" smtClean="0">
                          <a:latin typeface="宋体" pitchFamily="2" charset="-122"/>
                          <a:ea typeface="宋体" pitchFamily="2" charset="-122"/>
                        </a:rPr>
                        <a:t>MapReduce</a:t>
                      </a:r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集群上的图像检索系统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2013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年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11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-2014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年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月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完成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GPU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集群的搭建以及性能测试，并对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GPU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集群的性能进行简单优化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2014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年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-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2014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年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4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月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完成毕业论文的撰写和修改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2014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年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4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-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2014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年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5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月</a:t>
                      </a:r>
                      <a:endParaRPr lang="zh-CN" altLang="en-US" dirty="0" smtClean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完成论文终稿并参加答辩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835150" y="2708275"/>
            <a:ext cx="5616575" cy="1311275"/>
          </a:xfrm>
          <a:noFill/>
          <a:ln>
            <a:noFill/>
          </a:ln>
        </p:spPr>
        <p:txBody>
          <a:bodyPr lIns="91440" rIns="91440" anchor="b"/>
          <a:lstStyle/>
          <a:p>
            <a:pPr algn="ctr" eaLnBrk="1" hangingPunct="1">
              <a:spcBef>
                <a:spcPts val="1200"/>
              </a:spcBef>
              <a:defRPr/>
            </a:pPr>
            <a:r>
              <a:rPr kumimoji="1" lang="zh-CN" altLang="en-US" sz="400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楷体_GB2312" pitchFamily="49" charset="-122"/>
              </a:rPr>
              <a:t>谢谢您的时间，</a:t>
            </a:r>
            <a:br>
              <a:rPr kumimoji="1" lang="zh-CN" altLang="en-US" sz="400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楷体_GB2312" pitchFamily="49" charset="-122"/>
              </a:rPr>
            </a:br>
            <a:r>
              <a:rPr kumimoji="1" lang="zh-CN" altLang="en-US" sz="400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楷体_GB2312" pitchFamily="49" charset="-122"/>
              </a:rPr>
              <a:t>欢迎批评指正！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0" y="539750"/>
            <a:ext cx="9144000" cy="528638"/>
          </a:xfrm>
          <a:ln/>
        </p:spPr>
        <p:txBody>
          <a:bodyPr/>
          <a:lstStyle/>
          <a:p>
            <a:r>
              <a:rPr lang="zh-CN"/>
              <a:t>报告内容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46250"/>
            <a:ext cx="8101042" cy="4343400"/>
          </a:xfrm>
        </p:spPr>
        <p:txBody>
          <a:bodyPr/>
          <a:lstStyle/>
          <a:p>
            <a:pPr marL="660400" indent="-660400"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选题的背景及意义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660400" indent="-660400">
              <a:buFont typeface="Wingdings" pitchFamily="2" charset="2"/>
              <a:buAutoNum type="arabicPeriod"/>
            </a:pPr>
            <a:r>
              <a:rPr lang="zh-CN" altLang="zh-CN" dirty="0" smtClean="0"/>
              <a:t>国内外本学科领域的发展现状与趋势</a:t>
            </a:r>
            <a:endParaRPr lang="en-US" altLang="zh-CN" dirty="0" smtClean="0"/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/>
              <a:t>课题主要研究内容、预期目标</a:t>
            </a: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/>
              <a:t>拟采用的研究方法、技术路线、实验方案及其可行性分析</a:t>
            </a: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/>
              <a:t>已有科研基础与所需的科研条件</a:t>
            </a: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/>
              <a:t>研究工作计划与进度安排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、选题的背景及意义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背景：</a:t>
            </a:r>
            <a:endParaRPr lang="en-US" altLang="zh-CN" dirty="0"/>
          </a:p>
          <a:p>
            <a:pPr lvl="1"/>
            <a:r>
              <a:rPr kumimoji="1" lang="en-US" altLang="zh-CN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20</a:t>
            </a:r>
            <a:r>
              <a:rPr kumimoji="1" lang="zh-CN" altLang="zh-CN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世纪</a:t>
            </a:r>
            <a:r>
              <a:rPr kumimoji="1" lang="en-US" altLang="zh-CN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70</a:t>
            </a:r>
            <a:r>
              <a:rPr kumimoji="1" lang="zh-CN" altLang="zh-CN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年代</a:t>
            </a:r>
            <a:r>
              <a:rPr kumimoji="1" lang="zh-CN" altLang="en-US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，</a:t>
            </a:r>
            <a:r>
              <a:rPr kumimoji="1" lang="zh-CN" altLang="zh-CN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有关图像检索的</a:t>
            </a:r>
            <a:r>
              <a:rPr kumimoji="1" lang="zh-CN" altLang="zh-CN" b="0" dirty="0" smtClean="0">
                <a:solidFill>
                  <a:srgbClr val="000066"/>
                </a:solidFill>
                <a:ea typeface="楷体_GB2312" pitchFamily="49" charset="-122"/>
                <a:cs typeface="+mn-cs"/>
              </a:rPr>
              <a:t>研究就</a:t>
            </a:r>
            <a:r>
              <a:rPr kumimoji="1" lang="zh-CN" altLang="zh-CN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已经</a:t>
            </a:r>
            <a:r>
              <a:rPr kumimoji="1" lang="zh-CN" altLang="zh-CN" b="0" dirty="0" smtClean="0">
                <a:solidFill>
                  <a:srgbClr val="000066"/>
                </a:solidFill>
                <a:ea typeface="楷体_GB2312" pitchFamily="49" charset="-122"/>
                <a:cs typeface="+mn-cs"/>
              </a:rPr>
              <a:t>开始</a:t>
            </a:r>
            <a:r>
              <a:rPr kumimoji="1" lang="zh-CN" altLang="en-US" b="0" dirty="0" smtClean="0">
                <a:solidFill>
                  <a:srgbClr val="000066"/>
                </a:solidFill>
                <a:ea typeface="楷体_GB2312" pitchFamily="49" charset="-122"/>
                <a:cs typeface="+mn-cs"/>
              </a:rPr>
              <a:t>，一开始是基于</a:t>
            </a:r>
            <a:r>
              <a:rPr kumimoji="1" lang="zh-CN" altLang="en-US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文本的图像</a:t>
            </a:r>
            <a:r>
              <a:rPr kumimoji="1" lang="zh-CN" altLang="en-US" b="0">
                <a:solidFill>
                  <a:srgbClr val="000066"/>
                </a:solidFill>
                <a:ea typeface="楷体_GB2312" pitchFamily="49" charset="-122"/>
                <a:cs typeface="+mn-cs"/>
              </a:rPr>
              <a:t>检索</a:t>
            </a:r>
            <a:r>
              <a:rPr kumimoji="1" lang="zh-CN" altLang="en-US" b="0" smtClean="0">
                <a:solidFill>
                  <a:srgbClr val="000066"/>
                </a:solidFill>
                <a:ea typeface="楷体_GB2312" pitchFamily="49" charset="-122"/>
                <a:cs typeface="+mn-cs"/>
              </a:rPr>
              <a:t>技术，到后来</a:t>
            </a:r>
            <a:r>
              <a:rPr kumimoji="1" lang="zh-CN" altLang="en-US" b="0" dirty="0" smtClean="0">
                <a:solidFill>
                  <a:srgbClr val="000066"/>
                </a:solidFill>
                <a:ea typeface="楷体_GB2312" pitchFamily="49" charset="-122"/>
                <a:cs typeface="+mn-cs"/>
              </a:rPr>
              <a:t>出现</a:t>
            </a:r>
            <a:r>
              <a:rPr kumimoji="1" lang="zh-CN" altLang="en-US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基于内容的图像检索</a:t>
            </a:r>
            <a:r>
              <a:rPr kumimoji="1" lang="zh-CN" altLang="en-US" b="0" dirty="0" smtClean="0">
                <a:solidFill>
                  <a:srgbClr val="000066"/>
                </a:solidFill>
                <a:ea typeface="楷体_GB2312" pitchFamily="49" charset="-122"/>
                <a:cs typeface="+mn-cs"/>
              </a:rPr>
              <a:t>技术</a:t>
            </a:r>
            <a:endParaRPr kumimoji="1" lang="en-US" altLang="zh-CN" b="0" dirty="0" smtClean="0">
              <a:solidFill>
                <a:srgbClr val="000066"/>
              </a:solidFill>
              <a:ea typeface="楷体_GB2312" pitchFamily="49" charset="-122"/>
              <a:cs typeface="+mn-cs"/>
            </a:endParaRPr>
          </a:p>
          <a:p>
            <a:pPr lvl="1"/>
            <a:r>
              <a:rPr kumimoji="1" lang="zh-CN" altLang="en-US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用什么样的形式来表示</a:t>
            </a:r>
            <a:r>
              <a:rPr kumimoji="1" lang="zh-CN" altLang="en-US" b="0" dirty="0" smtClean="0">
                <a:solidFill>
                  <a:srgbClr val="000066"/>
                </a:solidFill>
                <a:ea typeface="楷体_GB2312" pitchFamily="49" charset="-122"/>
                <a:cs typeface="+mn-cs"/>
              </a:rPr>
              <a:t>图片，从而</a:t>
            </a:r>
            <a:r>
              <a:rPr kumimoji="1" lang="zh-CN" altLang="en-US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进行检索一直是图像检索的一个研究的</a:t>
            </a:r>
            <a:r>
              <a:rPr kumimoji="1" lang="zh-CN" altLang="en-US" b="0" dirty="0" smtClean="0">
                <a:solidFill>
                  <a:srgbClr val="000066"/>
                </a:solidFill>
                <a:ea typeface="楷体_GB2312" pitchFamily="49" charset="-122"/>
                <a:cs typeface="+mn-cs"/>
              </a:rPr>
              <a:t>热点</a:t>
            </a:r>
            <a:endParaRPr kumimoji="1" lang="en-US" altLang="zh-CN" b="0" dirty="0" smtClean="0">
              <a:solidFill>
                <a:srgbClr val="000066"/>
              </a:solidFill>
              <a:ea typeface="楷体_GB2312" pitchFamily="49" charset="-122"/>
              <a:cs typeface="+mn-cs"/>
            </a:endParaRPr>
          </a:p>
          <a:p>
            <a:pPr lvl="1"/>
            <a:r>
              <a:rPr kumimoji="1" lang="zh-CN" altLang="en-US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但是近年来，随着互联网的普及，互联网上的数据规模急速</a:t>
            </a:r>
            <a:r>
              <a:rPr kumimoji="1" lang="zh-CN" altLang="en-US" b="0" dirty="0" smtClean="0">
                <a:solidFill>
                  <a:srgbClr val="000066"/>
                </a:solidFill>
                <a:ea typeface="楷体_GB2312" pitchFamily="49" charset="-122"/>
                <a:cs typeface="+mn-cs"/>
              </a:rPr>
              <a:t>增长</a:t>
            </a:r>
            <a:endParaRPr kumimoji="1" lang="en-US" altLang="zh-CN" b="0" dirty="0" smtClean="0">
              <a:solidFill>
                <a:srgbClr val="000066"/>
              </a:solidFill>
              <a:ea typeface="楷体_GB2312" pitchFamily="49" charset="-122"/>
              <a:cs typeface="+mn-cs"/>
            </a:endParaRPr>
          </a:p>
          <a:p>
            <a:pPr lvl="1"/>
            <a:r>
              <a:rPr kumimoji="1" lang="zh-CN" altLang="en-US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人们需要面对的问题不仅仅是如何进行检索，还有一个问题是如何在日益增长的海量图像数据中快速地检索图片，不至于让用户过多地</a:t>
            </a:r>
            <a:r>
              <a:rPr kumimoji="1" lang="zh-CN" altLang="en-US" b="0" dirty="0" smtClean="0">
                <a:solidFill>
                  <a:srgbClr val="000066"/>
                </a:solidFill>
                <a:ea typeface="楷体_GB2312" pitchFamily="49" charset="-122"/>
                <a:cs typeface="+mn-cs"/>
              </a:rPr>
              <a:t>等待</a:t>
            </a:r>
            <a:endParaRPr kumimoji="1" lang="en-US" altLang="zh-CN" b="0" dirty="0">
              <a:solidFill>
                <a:srgbClr val="000066"/>
              </a:solidFill>
              <a:ea typeface="楷体_GB2312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、选题的背景及意义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背景：</a:t>
            </a:r>
            <a:endParaRPr lang="en-US" altLang="zh-CN" dirty="0"/>
          </a:p>
          <a:p>
            <a:pPr lvl="1"/>
            <a:r>
              <a:rPr kumimoji="1" lang="zh-CN" altLang="en-US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进入大数据时代，分布式计算成为解决海量数据计算的一个重要</a:t>
            </a:r>
            <a:r>
              <a:rPr kumimoji="1" lang="zh-CN" altLang="en-US" b="0" dirty="0" smtClean="0">
                <a:solidFill>
                  <a:srgbClr val="000066"/>
                </a:solidFill>
                <a:ea typeface="楷体_GB2312" pitchFamily="49" charset="-122"/>
                <a:cs typeface="+mn-cs"/>
              </a:rPr>
              <a:t>手段</a:t>
            </a:r>
            <a:endParaRPr kumimoji="1" lang="en-US" altLang="zh-CN" b="0" dirty="0" smtClean="0">
              <a:solidFill>
                <a:srgbClr val="000066"/>
              </a:solidFill>
              <a:ea typeface="楷体_GB2312" pitchFamily="49" charset="-122"/>
              <a:cs typeface="+mn-cs"/>
            </a:endParaRPr>
          </a:p>
          <a:p>
            <a:pPr lvl="1"/>
            <a:r>
              <a:rPr kumimoji="1" lang="en-US" altLang="zh-CN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2004</a:t>
            </a:r>
            <a:r>
              <a:rPr kumimoji="1" lang="zh-CN" altLang="en-US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年</a:t>
            </a:r>
            <a:r>
              <a:rPr kumimoji="1" lang="en-US" altLang="zh-CN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Google</a:t>
            </a:r>
            <a:r>
              <a:rPr kumimoji="1" lang="zh-CN" altLang="en-US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公司提出一种编程模型</a:t>
            </a:r>
            <a:r>
              <a:rPr kumimoji="1" lang="en-US" altLang="zh-CN" b="0" dirty="0" err="1" smtClean="0">
                <a:solidFill>
                  <a:srgbClr val="000066"/>
                </a:solidFill>
                <a:ea typeface="楷体_GB2312" pitchFamily="49" charset="-122"/>
                <a:cs typeface="+mn-cs"/>
              </a:rPr>
              <a:t>MapReduce</a:t>
            </a:r>
            <a:r>
              <a:rPr kumimoji="1" lang="zh-CN" altLang="en-US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，用于海量数据（大于</a:t>
            </a:r>
            <a:r>
              <a:rPr kumimoji="1" lang="en-US" altLang="zh-CN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1T</a:t>
            </a:r>
            <a:r>
              <a:rPr kumimoji="1" lang="zh-CN" altLang="en-US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）进行分布式并行处理，目前已经在</a:t>
            </a:r>
            <a:r>
              <a:rPr kumimoji="1" lang="en-US" altLang="zh-CN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Google</a:t>
            </a:r>
            <a:r>
              <a:rPr kumimoji="1" lang="zh-CN" altLang="en-US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公司的搜索引擎及其他领域中广泛</a:t>
            </a:r>
            <a:r>
              <a:rPr kumimoji="1" lang="zh-CN" altLang="en-US" b="0" dirty="0" smtClean="0">
                <a:solidFill>
                  <a:srgbClr val="000066"/>
                </a:solidFill>
                <a:ea typeface="楷体_GB2312" pitchFamily="49" charset="-122"/>
                <a:cs typeface="+mn-cs"/>
              </a:rPr>
              <a:t>使用</a:t>
            </a:r>
            <a:endParaRPr kumimoji="1" lang="en-US" altLang="zh-CN" b="0" dirty="0" smtClean="0">
              <a:solidFill>
                <a:srgbClr val="000066"/>
              </a:solidFill>
              <a:ea typeface="楷体_GB2312" pitchFamily="49" charset="-122"/>
              <a:cs typeface="+mn-cs"/>
            </a:endParaRPr>
          </a:p>
          <a:p>
            <a:pPr lvl="1"/>
            <a:r>
              <a:rPr kumimoji="1" lang="en-US" altLang="zh-CN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GPGPU</a:t>
            </a:r>
            <a:r>
              <a:rPr kumimoji="1" lang="zh-CN" altLang="en-US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全称</a:t>
            </a:r>
            <a:r>
              <a:rPr kumimoji="1" lang="en-US" altLang="zh-CN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General Purpose GPU</a:t>
            </a:r>
            <a:r>
              <a:rPr kumimoji="1" lang="zh-CN" altLang="en-US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，即通用计算图形处理器，因为</a:t>
            </a:r>
            <a:r>
              <a:rPr kumimoji="1" lang="en-US" altLang="zh-CN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GPU</a:t>
            </a:r>
            <a:r>
              <a:rPr kumimoji="1" lang="zh-CN" altLang="en-US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拥有比</a:t>
            </a:r>
            <a:r>
              <a:rPr kumimoji="1" lang="en-US" altLang="zh-CN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CPU</a:t>
            </a:r>
            <a:r>
              <a:rPr kumimoji="1" lang="zh-CN" altLang="en-US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更多的运算单元，可以提供数十倍甚至是上百倍于</a:t>
            </a:r>
            <a:r>
              <a:rPr kumimoji="1" lang="en-US" altLang="zh-CN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CPU</a:t>
            </a:r>
            <a:r>
              <a:rPr kumimoji="1" lang="zh-CN" altLang="en-US" b="0" dirty="0">
                <a:solidFill>
                  <a:srgbClr val="000066"/>
                </a:solidFill>
                <a:ea typeface="楷体_GB2312" pitchFamily="49" charset="-122"/>
                <a:cs typeface="+mn-cs"/>
              </a:rPr>
              <a:t>的性能，所以被广泛应用于加速图像处理中</a:t>
            </a:r>
            <a:r>
              <a:rPr kumimoji="1" lang="zh-CN" altLang="en-US" b="0" dirty="0" smtClean="0">
                <a:solidFill>
                  <a:srgbClr val="000066"/>
                </a:solidFill>
                <a:ea typeface="楷体_GB2312" pitchFamily="49" charset="-122"/>
                <a:cs typeface="+mn-cs"/>
              </a:rPr>
              <a:t>。</a:t>
            </a:r>
            <a:endParaRPr kumimoji="1" lang="en-US" altLang="zh-CN" b="0" dirty="0">
              <a:solidFill>
                <a:srgbClr val="000066"/>
              </a:solidFill>
              <a:ea typeface="楷体_GB2312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7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0" y="539750"/>
            <a:ext cx="9144000" cy="528638"/>
          </a:xfrm>
          <a:ln/>
        </p:spPr>
        <p:txBody>
          <a:bodyPr/>
          <a:lstStyle/>
          <a:p>
            <a:r>
              <a:rPr lang="zh-CN"/>
              <a:t>报告内容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46250"/>
            <a:ext cx="8101042" cy="4343400"/>
          </a:xfrm>
        </p:spPr>
        <p:txBody>
          <a:bodyPr/>
          <a:lstStyle/>
          <a:p>
            <a:pPr marL="660400" indent="-660400"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选题的背景及意义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60400" indent="-660400">
              <a:buFont typeface="Wingdings" pitchFamily="2" charset="2"/>
              <a:buAutoNum type="arabicPeriod"/>
            </a:pPr>
            <a:r>
              <a:rPr lang="zh-CN" altLang="zh-CN" dirty="0" smtClean="0">
                <a:solidFill>
                  <a:srgbClr val="FF0000"/>
                </a:solidFill>
              </a:rPr>
              <a:t>国内外本学科领域的发展现状与趋势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/>
              <a:t>课题主要研究内容、预期目标</a:t>
            </a: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/>
              <a:t>拟采用的研究方法、技术路线、实验方案及其可行性分析</a:t>
            </a: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/>
              <a:t>已有科研基础与所需的科研条件</a:t>
            </a:r>
          </a:p>
          <a:p>
            <a:pPr marL="660400" lvl="0" indent="-660400">
              <a:buFont typeface="Wingdings" pitchFamily="2" charset="2"/>
              <a:buAutoNum type="arabicPeriod"/>
            </a:pPr>
            <a:r>
              <a:rPr lang="zh-CN" altLang="zh-CN" dirty="0" smtClean="0"/>
              <a:t>研究工作计划与进度安排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2459"/>
            <a:ext cx="9144000" cy="523220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国内外本学科领域的发展现状与趋势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基于内容的图像检索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使用图像特征表示图像（颜色特征、纹理特征、形状特征等）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计算图像之间的相似度（距离度量）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Bag-of-visual-words</a:t>
            </a:r>
            <a:r>
              <a:rPr lang="zh-CN" altLang="en-US" sz="2000" dirty="0" smtClean="0"/>
              <a:t>：使用聚类算法，对图像特征应用聚类生成视觉词汇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ImageTerrier</a:t>
            </a:r>
            <a:r>
              <a:rPr lang="zh-CN" altLang="en-US" sz="2000" dirty="0" smtClean="0"/>
              <a:t>系统：</a:t>
            </a:r>
            <a:r>
              <a:rPr lang="zh-CN" altLang="zh-CN" sz="2000" dirty="0" smtClean="0"/>
              <a:t>在</a:t>
            </a:r>
            <a:r>
              <a:rPr lang="en-US" altLang="zh-CN" sz="2000" dirty="0" smtClean="0"/>
              <a:t>terrier</a:t>
            </a:r>
            <a:r>
              <a:rPr lang="zh-CN" altLang="zh-CN" sz="2000" dirty="0" smtClean="0"/>
              <a:t>的基础上，使用</a:t>
            </a:r>
            <a:r>
              <a:rPr lang="en-US" altLang="zh-CN" sz="2000" dirty="0" smtClean="0"/>
              <a:t>bag-of-visual-words</a:t>
            </a:r>
            <a:r>
              <a:rPr lang="zh-CN" altLang="en-US" sz="2000" dirty="0" smtClean="0"/>
              <a:t>方式进行检索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，实验测试结果表明，使用</a:t>
            </a:r>
            <a:r>
              <a:rPr lang="en-US" altLang="zh-CN" sz="2000" dirty="0" smtClean="0"/>
              <a:t>ASIFT</a:t>
            </a:r>
            <a:r>
              <a:rPr lang="zh-CN" altLang="en-US" sz="2000" dirty="0" smtClean="0"/>
              <a:t>算法提取图像特征，并用</a:t>
            </a:r>
            <a:r>
              <a:rPr lang="en-US" altLang="zh-CN" sz="2000" dirty="0" smtClean="0"/>
              <a:t>bag-of-visual-words</a:t>
            </a:r>
            <a:r>
              <a:rPr lang="zh-CN" altLang="en-US" sz="2000" dirty="0" smtClean="0"/>
              <a:t>的方式进行检索能获得较好的结果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3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2459"/>
            <a:ext cx="9144000" cy="523220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国内外本学科领域的发展现状与趋势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加速图像检索</a:t>
            </a:r>
            <a:endParaRPr lang="en-US" altLang="zh-CN" dirty="0"/>
          </a:p>
          <a:p>
            <a:pPr lvl="1"/>
            <a:r>
              <a:rPr lang="en-US" altLang="zh-CN" sz="1800" dirty="0"/>
              <a:t>NIR</a:t>
            </a:r>
            <a:r>
              <a:rPr lang="zh-CN" altLang="zh-CN" sz="1800" dirty="0"/>
              <a:t>（</a:t>
            </a:r>
            <a:r>
              <a:rPr lang="en-US" altLang="zh-CN" sz="1800" dirty="0" err="1"/>
              <a:t>Nutch</a:t>
            </a:r>
            <a:r>
              <a:rPr lang="en-US" altLang="zh-CN" sz="1800" dirty="0"/>
              <a:t> Image Retrieval</a:t>
            </a:r>
            <a:r>
              <a:rPr lang="zh-CN" altLang="zh-CN" sz="1800" dirty="0" smtClean="0"/>
              <a:t>）</a:t>
            </a:r>
            <a:r>
              <a:rPr lang="zh-CN" altLang="en-US" sz="1800" dirty="0" smtClean="0"/>
              <a:t>：采样简单的图像特征表示图像，在</a:t>
            </a:r>
            <a:r>
              <a:rPr lang="en-US" altLang="zh-CN" sz="1800" dirty="0" err="1" smtClean="0"/>
              <a:t>Nutch</a:t>
            </a:r>
            <a:r>
              <a:rPr lang="zh-CN" altLang="en-US" sz="1800" dirty="0" smtClean="0"/>
              <a:t>上进行改进，使用</a:t>
            </a:r>
            <a:r>
              <a:rPr lang="en-US" altLang="zh-CN" sz="1800" dirty="0" err="1" smtClean="0"/>
              <a:t>MapReduce</a:t>
            </a:r>
            <a:r>
              <a:rPr lang="zh-CN" altLang="en-US" sz="1800" dirty="0" smtClean="0"/>
              <a:t>对图片建立索引并进行检索。集群中只有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个节点</a:t>
            </a:r>
            <a:endParaRPr lang="en-US" altLang="zh-CN" sz="1800" dirty="0" smtClean="0"/>
          </a:p>
          <a:p>
            <a:pPr lvl="1"/>
            <a:r>
              <a:rPr lang="en-US" altLang="zh-CN" sz="1800" dirty="0"/>
              <a:t>DIRS(Distributed Image Retrieval System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：</a:t>
            </a:r>
            <a:r>
              <a:rPr lang="zh-CN" altLang="zh-CN" sz="1800" dirty="0"/>
              <a:t>基于</a:t>
            </a:r>
            <a:r>
              <a:rPr lang="en-US" altLang="zh-CN" sz="1800" dirty="0" err="1"/>
              <a:t>Hadoop</a:t>
            </a:r>
            <a:r>
              <a:rPr lang="zh-CN" altLang="zh-CN" sz="1800" dirty="0"/>
              <a:t>的分布式图像检索系统，使用</a:t>
            </a:r>
            <a:r>
              <a:rPr lang="en-US" altLang="zh-CN" sz="1800" dirty="0" err="1" smtClean="0"/>
              <a:t>HBase</a:t>
            </a:r>
            <a:r>
              <a:rPr lang="zh-CN" altLang="zh-CN" sz="1800" dirty="0" smtClean="0"/>
              <a:t>来</a:t>
            </a:r>
            <a:r>
              <a:rPr lang="zh-CN" altLang="zh-CN" sz="1800" dirty="0"/>
              <a:t>存储图像</a:t>
            </a:r>
            <a:r>
              <a:rPr lang="zh-CN" altLang="zh-CN" sz="1800" dirty="0" smtClean="0"/>
              <a:t>特征</a:t>
            </a:r>
            <a:endParaRPr lang="en-US" altLang="zh-CN" sz="1800" dirty="0"/>
          </a:p>
          <a:p>
            <a:pPr lvl="1"/>
            <a:r>
              <a:rPr lang="zh-CN" altLang="en-US" sz="1800" dirty="0" smtClean="0"/>
              <a:t>结论：</a:t>
            </a:r>
            <a:r>
              <a:rPr lang="en-US" altLang="zh-CN" sz="1800" dirty="0" smtClean="0"/>
              <a:t>NIR</a:t>
            </a:r>
            <a:r>
              <a:rPr lang="zh-CN" altLang="zh-CN" sz="1800" dirty="0"/>
              <a:t>与</a:t>
            </a:r>
            <a:r>
              <a:rPr lang="en-US" altLang="zh-CN" sz="1800" dirty="0"/>
              <a:t>DIRS</a:t>
            </a:r>
            <a:r>
              <a:rPr lang="zh-CN" altLang="zh-CN" sz="1800" dirty="0"/>
              <a:t>处理的图片都比较少，并且使用的图像特征较为简单，没有使用复杂度较高</a:t>
            </a:r>
            <a:r>
              <a:rPr lang="zh-CN" altLang="zh-CN" sz="1800" dirty="0" smtClean="0"/>
              <a:t>的算法</a:t>
            </a:r>
            <a:r>
              <a:rPr lang="zh-CN" altLang="zh-CN" sz="1800" dirty="0"/>
              <a:t>，也没有使用</a:t>
            </a:r>
            <a:r>
              <a:rPr lang="en-US" altLang="zh-CN" sz="1800" dirty="0"/>
              <a:t>bag-of-visual-words</a:t>
            </a:r>
            <a:r>
              <a:rPr lang="zh-CN" altLang="zh-CN" sz="1800" dirty="0"/>
              <a:t>来表示图片</a:t>
            </a:r>
            <a:r>
              <a:rPr lang="zh-CN" altLang="zh-CN" sz="1800" dirty="0" smtClean="0"/>
              <a:t>词汇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2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MapReduce</a:t>
            </a:r>
            <a:r>
              <a:rPr lang="zh-CN" altLang="en-US" dirty="0" smtClean="0"/>
              <a:t>模型扩展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46250"/>
            <a:ext cx="8458200" cy="4540270"/>
          </a:xfrm>
        </p:spPr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加速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Mars</a:t>
            </a:r>
            <a:r>
              <a:rPr lang="zh-CN" altLang="en-US" sz="1800" dirty="0" smtClean="0"/>
              <a:t>：</a:t>
            </a:r>
            <a:r>
              <a:rPr lang="zh-CN" altLang="zh-CN" sz="1800" dirty="0" smtClean="0"/>
              <a:t>在</a:t>
            </a:r>
            <a:r>
              <a:rPr lang="zh-CN" altLang="zh-CN" sz="1800" dirty="0"/>
              <a:t>单</a:t>
            </a:r>
            <a:r>
              <a:rPr lang="en-US" altLang="zh-CN" sz="1800" dirty="0"/>
              <a:t>GPU</a:t>
            </a:r>
            <a:r>
              <a:rPr lang="zh-CN" altLang="zh-CN" sz="1800" dirty="0"/>
              <a:t>节点上搭建</a:t>
            </a:r>
            <a:r>
              <a:rPr lang="en-US" altLang="zh-CN" sz="1800" dirty="0" err="1"/>
              <a:t>MapReduce</a:t>
            </a:r>
            <a:r>
              <a:rPr lang="zh-CN" altLang="zh-CN" sz="1800" dirty="0"/>
              <a:t>，对</a:t>
            </a:r>
            <a:r>
              <a:rPr lang="en-US" altLang="zh-CN" sz="1800" dirty="0"/>
              <a:t>map</a:t>
            </a:r>
            <a:r>
              <a:rPr lang="zh-CN" altLang="zh-CN" sz="1800" dirty="0"/>
              <a:t>、排序、</a:t>
            </a:r>
            <a:r>
              <a:rPr lang="en-US" altLang="zh-CN" sz="1800" dirty="0"/>
              <a:t>Reduce</a:t>
            </a:r>
            <a:r>
              <a:rPr lang="zh-CN" altLang="zh-CN" sz="1800" dirty="0"/>
              <a:t>三个部分进行了</a:t>
            </a:r>
            <a:r>
              <a:rPr lang="en-US" altLang="zh-CN" sz="1800" dirty="0"/>
              <a:t>GPU</a:t>
            </a:r>
            <a:r>
              <a:rPr lang="zh-CN" altLang="zh-CN" sz="1800" dirty="0" smtClean="0"/>
              <a:t>加速</a:t>
            </a:r>
            <a:endParaRPr lang="en-US" altLang="zh-CN" sz="1800" dirty="0" smtClean="0"/>
          </a:p>
          <a:p>
            <a:pPr lvl="1"/>
            <a:r>
              <a:rPr lang="en-US" altLang="zh-CN" sz="1800" dirty="0" err="1"/>
              <a:t>MapCG</a:t>
            </a:r>
            <a:r>
              <a:rPr lang="zh-CN" altLang="en-US" sz="1800" dirty="0" smtClean="0"/>
              <a:t>：使用</a:t>
            </a:r>
            <a:r>
              <a:rPr lang="en-US" altLang="zh-CN" sz="1800" dirty="0" smtClean="0"/>
              <a:t>GPU</a:t>
            </a:r>
            <a:r>
              <a:rPr lang="zh-CN" altLang="en-US" sz="1800" dirty="0" smtClean="0"/>
              <a:t>优化</a:t>
            </a:r>
            <a:r>
              <a:rPr lang="en-US" altLang="zh-CN" sz="1800" dirty="0" err="1" smtClean="0"/>
              <a:t>MapReduce</a:t>
            </a:r>
            <a:r>
              <a:rPr lang="zh-CN" altLang="en-US" sz="1800" dirty="0" smtClean="0"/>
              <a:t>的同时，关注代码在</a:t>
            </a:r>
            <a:r>
              <a:rPr lang="en-US" altLang="zh-CN" sz="1800" dirty="0" smtClean="0"/>
              <a:t>GPU</a:t>
            </a:r>
            <a:r>
              <a:rPr lang="zh-CN" altLang="zh-CN" sz="1800" dirty="0" smtClean="0"/>
              <a:t>集群</a:t>
            </a:r>
            <a:r>
              <a:rPr lang="zh-CN" altLang="en-US" sz="1800" dirty="0" smtClean="0"/>
              <a:t>以及</a:t>
            </a:r>
            <a:r>
              <a:rPr lang="en-US" altLang="zh-CN" sz="1800" dirty="0" smtClean="0"/>
              <a:t>CPU</a:t>
            </a:r>
            <a:r>
              <a:rPr lang="zh-CN" altLang="zh-CN" sz="1800" dirty="0"/>
              <a:t>集群之间移植，不需要另外修改</a:t>
            </a:r>
            <a:r>
              <a:rPr lang="zh-CN" altLang="zh-CN" sz="1800" dirty="0" smtClean="0"/>
              <a:t>代码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GPMR</a:t>
            </a:r>
            <a:r>
              <a:rPr lang="zh-CN" altLang="en-US" sz="1800" dirty="0" smtClean="0"/>
              <a:t>：</a:t>
            </a:r>
            <a:r>
              <a:rPr lang="zh-CN" altLang="zh-CN" sz="1800" dirty="0"/>
              <a:t>第一次在大规模</a:t>
            </a:r>
            <a:r>
              <a:rPr lang="en-US" altLang="zh-CN" sz="1800" dirty="0"/>
              <a:t>GPU</a:t>
            </a:r>
            <a:r>
              <a:rPr lang="zh-CN" altLang="zh-CN" sz="1800" dirty="0"/>
              <a:t>集群中实现</a:t>
            </a:r>
            <a:r>
              <a:rPr lang="en-US" altLang="zh-CN" sz="1800" dirty="0" err="1" smtClean="0"/>
              <a:t>MapReduce</a:t>
            </a:r>
            <a:r>
              <a:rPr lang="zh-CN" altLang="en-US" sz="1800" dirty="0" smtClean="0"/>
              <a:t>，</a:t>
            </a:r>
            <a:r>
              <a:rPr lang="zh-CN" altLang="zh-CN" sz="1800" dirty="0"/>
              <a:t>集群中包含</a:t>
            </a:r>
            <a:r>
              <a:rPr lang="en-US" altLang="zh-CN" sz="1800" dirty="0"/>
              <a:t>32</a:t>
            </a:r>
            <a:r>
              <a:rPr lang="zh-CN" altLang="zh-CN" sz="1800" dirty="0"/>
              <a:t>个</a:t>
            </a:r>
            <a:r>
              <a:rPr lang="zh-CN" altLang="zh-CN" sz="1800" dirty="0" smtClean="0"/>
              <a:t>节点</a:t>
            </a:r>
            <a:r>
              <a:rPr lang="zh-CN" altLang="en-US" sz="1800" dirty="0" smtClean="0"/>
              <a:t>，</a:t>
            </a:r>
            <a:r>
              <a:rPr lang="zh-CN" altLang="zh-CN" sz="1800" dirty="0" smtClean="0"/>
              <a:t>没有</a:t>
            </a:r>
            <a:r>
              <a:rPr lang="zh-CN" altLang="zh-CN" sz="1800" dirty="0"/>
              <a:t>容错处理，也没有提供分布式的</a:t>
            </a:r>
            <a:r>
              <a:rPr lang="zh-CN" altLang="zh-CN" sz="1800" dirty="0" smtClean="0"/>
              <a:t>文件系统</a:t>
            </a:r>
            <a:endParaRPr lang="en-US" altLang="zh-CN" sz="1800" dirty="0"/>
          </a:p>
          <a:p>
            <a:pPr lvl="1"/>
            <a:r>
              <a:rPr lang="zh-CN" altLang="en-US" sz="1800" dirty="0" smtClean="0"/>
              <a:t>结论：</a:t>
            </a:r>
            <a:r>
              <a:rPr lang="zh-CN" altLang="zh-CN" sz="1800" dirty="0" smtClean="0"/>
              <a:t>都是</a:t>
            </a:r>
            <a:r>
              <a:rPr lang="zh-CN" altLang="zh-CN" sz="1800" dirty="0"/>
              <a:t>将</a:t>
            </a:r>
            <a:r>
              <a:rPr lang="en-US" altLang="zh-CN" sz="1800" dirty="0"/>
              <a:t>GPU</a:t>
            </a:r>
            <a:r>
              <a:rPr lang="zh-CN" altLang="zh-CN" sz="1800" dirty="0"/>
              <a:t>与</a:t>
            </a:r>
            <a:r>
              <a:rPr lang="en-US" altLang="zh-CN" sz="1800" dirty="0" err="1"/>
              <a:t>MapReduce</a:t>
            </a:r>
            <a:r>
              <a:rPr lang="zh-CN" altLang="zh-CN" sz="1800" dirty="0"/>
              <a:t>结合，使用</a:t>
            </a:r>
            <a:r>
              <a:rPr lang="en-US" altLang="zh-CN" sz="1800" dirty="0"/>
              <a:t>GPU</a:t>
            </a:r>
            <a:r>
              <a:rPr lang="zh-CN" altLang="zh-CN" sz="1800" dirty="0"/>
              <a:t>对</a:t>
            </a:r>
            <a:r>
              <a:rPr lang="en-US" altLang="zh-CN" sz="1800" dirty="0" err="1"/>
              <a:t>MapReduce</a:t>
            </a:r>
            <a:r>
              <a:rPr lang="zh-CN" altLang="zh-CN" sz="1800" dirty="0"/>
              <a:t>中的</a:t>
            </a:r>
            <a:r>
              <a:rPr lang="en-US" altLang="zh-CN" sz="1800" dirty="0"/>
              <a:t>Map</a:t>
            </a:r>
            <a:r>
              <a:rPr lang="zh-CN" altLang="zh-CN" sz="1800" dirty="0"/>
              <a:t>、</a:t>
            </a:r>
            <a:r>
              <a:rPr lang="en-US" altLang="zh-CN" sz="1800" dirty="0"/>
              <a:t>Reduce</a:t>
            </a:r>
            <a:r>
              <a:rPr lang="zh-CN" altLang="zh-CN" sz="1800" dirty="0"/>
              <a:t>部分进行加速。并且，最终的加速效果与运行在</a:t>
            </a:r>
            <a:r>
              <a:rPr lang="en-US" altLang="zh-CN" sz="1800" dirty="0" err="1"/>
              <a:t>MapReduce</a:t>
            </a:r>
            <a:r>
              <a:rPr lang="zh-CN" altLang="zh-CN" sz="1800" dirty="0"/>
              <a:t>上的应用相关，对数据计算的类型有一定的依赖性。</a:t>
            </a:r>
            <a:endParaRPr lang="en-US" altLang="zh-CN" sz="1800" dirty="0" smtClean="0"/>
          </a:p>
          <a:p>
            <a:pPr lvl="1">
              <a:buNone/>
            </a:pPr>
            <a:endParaRPr lang="zh-CN" altLang="en-US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学术报告">
  <a:themeElements>
    <a:clrScheme name="软件所PPT模版(蓝)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软件所PPT模版(蓝)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66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4000" b="1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2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66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4000" b="1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2" charset="0"/>
            <a:ea typeface="楷体_GB2312" pitchFamily="1" charset="-122"/>
          </a:defRPr>
        </a:defPPr>
      </a:lstStyle>
    </a:lnDef>
  </a:objectDefaults>
  <a:extraClrSchemeLst>
    <a:extraClrScheme>
      <a:clrScheme name="软件所PPT模版(蓝)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所PPT模版(蓝)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所PPT模版(蓝)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所PPT模版(蓝)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所PPT模版(蓝)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所PPT模版(蓝)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所PPT模版(蓝)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学术报告</Template>
  <TotalTime>1271</TotalTime>
  <Words>1836</Words>
  <Application>Microsoft Office PowerPoint</Application>
  <PresentationFormat>全屏显示(4:3)</PresentationFormat>
  <Paragraphs>178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学术报告</vt:lpstr>
      <vt:lpstr>海量图像检索中GPGPU加速算法研究</vt:lpstr>
      <vt:lpstr>报告内容</vt:lpstr>
      <vt:lpstr>报告内容</vt:lpstr>
      <vt:lpstr>1、选题的背景及意义</vt:lpstr>
      <vt:lpstr>1、选题的背景及意义</vt:lpstr>
      <vt:lpstr>报告内容</vt:lpstr>
      <vt:lpstr>2、国内外本学科领域的发展现状与趋势</vt:lpstr>
      <vt:lpstr>2、国内外本学科领域的发展现状与趋势</vt:lpstr>
      <vt:lpstr>MapReduce模型扩展</vt:lpstr>
      <vt:lpstr>报告内容</vt:lpstr>
      <vt:lpstr>3、课题主要研究内容、预期目标</vt:lpstr>
      <vt:lpstr>3、课题主要研究内容、预期目标</vt:lpstr>
      <vt:lpstr>报告内容</vt:lpstr>
      <vt:lpstr>4、拟采用的研究方法、技术路线、 实验方案及其可行    性分析</vt:lpstr>
      <vt:lpstr>4、拟采用的研究方法、技术路线、 实验方案及其可行    性分析</vt:lpstr>
      <vt:lpstr>4、拟采用的研究方法、技术路线、 实验方案及其可行    性分析</vt:lpstr>
      <vt:lpstr>4、拟采用的研究方法、技术路线、 实验方案及其可行    性分析</vt:lpstr>
      <vt:lpstr>4、拟采用的研究方法、技术路线、 实验方案及其可行    性分析</vt:lpstr>
      <vt:lpstr>4、拟采用的研究方法、技术路线、 实验方案及其可行    性分析</vt:lpstr>
      <vt:lpstr>报告内容</vt:lpstr>
      <vt:lpstr>5、已有科研基础与所需的科研条件</vt:lpstr>
      <vt:lpstr>报告内容</vt:lpstr>
      <vt:lpstr>6、研究工作计划与进度安排</vt:lpstr>
      <vt:lpstr>谢谢您的时间， 欢迎批评指正！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&amp; GPU</dc:title>
  <dc:creator>Administrator</dc:creator>
  <cp:lastModifiedBy>windyting</cp:lastModifiedBy>
  <cp:revision>182</cp:revision>
  <cp:lastPrinted>2013-06-20T06:39:34Z</cp:lastPrinted>
  <dcterms:created xsi:type="dcterms:W3CDTF">2012-06-13T00:20:09Z</dcterms:created>
  <dcterms:modified xsi:type="dcterms:W3CDTF">2013-07-02T09:15:30Z</dcterms:modified>
</cp:coreProperties>
</file>