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26" y="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8B4F7D8-A1BC-4FBA-956C-1C73984B283E}" type="datetimeFigureOut">
              <a:rPr lang="zh-CN" altLang="en-US" smtClean="0"/>
              <a:t>2014/12/31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DF9A8E6-6605-4265-8359-68A0C34D9D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Visio___1.vsd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__2.vsd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Visio___3.vsd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Chromium</a:t>
            </a:r>
            <a:r>
              <a:rPr lang="zh-CN" altLang="en-US" dirty="0" smtClean="0"/>
              <a:t>学习分享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7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04056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Chromium</a:t>
            </a:r>
            <a:r>
              <a:rPr lang="zh-CN" altLang="en-US" sz="2400" dirty="0" smtClean="0"/>
              <a:t>中进程的</a:t>
            </a:r>
            <a:r>
              <a:rPr lang="en-US" altLang="zh-CN" sz="2400" dirty="0" smtClean="0"/>
              <a:t>IPC</a:t>
            </a:r>
            <a:r>
              <a:rPr lang="zh-CN" altLang="en-US" sz="2400" dirty="0" smtClean="0"/>
              <a:t>机制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183880" cy="476401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Chromium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IPC</a:t>
            </a:r>
            <a:r>
              <a:rPr lang="zh-CN" altLang="en-US" dirty="0" smtClean="0"/>
              <a:t>用的是“有名管道”（</a:t>
            </a:r>
            <a:r>
              <a:rPr lang="en-US" altLang="zh-CN" dirty="0" smtClean="0"/>
              <a:t>Named Pipe</a:t>
            </a:r>
            <a:r>
              <a:rPr lang="zh-CN" altLang="en-US" dirty="0" smtClean="0"/>
              <a:t>），它通过类</a:t>
            </a:r>
            <a:r>
              <a:rPr lang="en-US" altLang="zh-CN" dirty="0" smtClean="0"/>
              <a:t>IPC::Channel</a:t>
            </a:r>
            <a:r>
              <a:rPr lang="zh-CN" altLang="en-US" dirty="0" smtClean="0"/>
              <a:t>封装了具体实现细节。</a:t>
            </a:r>
            <a:endParaRPr lang="en-US" altLang="zh-CN" dirty="0" smtClean="0"/>
          </a:p>
          <a:p>
            <a:r>
              <a:rPr lang="en-US" altLang="zh-CN" dirty="0" smtClean="0"/>
              <a:t>Channel</a:t>
            </a:r>
            <a:r>
              <a:rPr lang="zh-CN" altLang="en-US" dirty="0" smtClean="0"/>
              <a:t>中有三个比较关键的角色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IPC::Sender</a:t>
            </a:r>
          </a:p>
          <a:p>
            <a:pPr lvl="1"/>
            <a:r>
              <a:rPr lang="en-US" altLang="zh-CN" dirty="0" smtClean="0"/>
              <a:t>IPC::Listener</a:t>
            </a:r>
            <a:endParaRPr lang="en-US" altLang="zh-CN" dirty="0"/>
          </a:p>
          <a:p>
            <a:pPr lvl="1"/>
            <a:r>
              <a:rPr lang="en-US" altLang="zh-CN" dirty="0" err="1" smtClean="0"/>
              <a:t>MessagePumpLibevent</a:t>
            </a:r>
            <a:r>
              <a:rPr lang="en-US" altLang="zh-CN" dirty="0" smtClean="0"/>
              <a:t>::Watcher</a:t>
            </a:r>
          </a:p>
          <a:p>
            <a:r>
              <a:rPr lang="zh-CN" altLang="en-US" dirty="0" smtClean="0"/>
              <a:t>顾名思义，</a:t>
            </a:r>
            <a:r>
              <a:rPr lang="en-US" altLang="zh-CN" dirty="0" smtClean="0"/>
              <a:t>Sender</a:t>
            </a:r>
            <a:r>
              <a:rPr lang="zh-CN" altLang="en-US" dirty="0" smtClean="0"/>
              <a:t>就是发送消息的接口；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是处理接收到消息的具体实现；</a:t>
            </a:r>
            <a:r>
              <a:rPr lang="en-US" altLang="zh-CN" dirty="0" smtClean="0"/>
              <a:t>Watcher</a:t>
            </a:r>
            <a:r>
              <a:rPr lang="zh-CN" altLang="en-US" dirty="0" smtClean="0"/>
              <a:t>中是一些事件回调函数，即当注册到</a:t>
            </a:r>
            <a:r>
              <a:rPr lang="en-US" altLang="zh-CN" dirty="0" err="1" smtClean="0"/>
              <a:t>libevent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事件被触发时会调用到</a:t>
            </a:r>
            <a:r>
              <a:rPr lang="en-US" altLang="zh-CN" dirty="0" err="1" smtClean="0"/>
              <a:t>Wathcer</a:t>
            </a:r>
            <a:r>
              <a:rPr lang="zh-CN" altLang="en-US" dirty="0" smtClean="0"/>
              <a:t>中的回调函数。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2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571500"/>
            <a:ext cx="868045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9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48"/>
            <a:ext cx="6444183" cy="609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61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533400"/>
            <a:ext cx="7827016" cy="375320"/>
          </a:xfrm>
        </p:spPr>
        <p:txBody>
          <a:bodyPr>
            <a:normAutofit/>
          </a:bodyPr>
          <a:lstStyle/>
          <a:p>
            <a:pPr algn="ctr"/>
            <a:r>
              <a:rPr lang="en-US" altLang="zh-CN" sz="1800" dirty="0"/>
              <a:t>Chromium</a:t>
            </a:r>
            <a:r>
              <a:rPr lang="zh-CN" altLang="en-US" sz="1800" dirty="0" smtClean="0"/>
              <a:t>中进程的</a:t>
            </a:r>
            <a:r>
              <a:rPr lang="en-US" altLang="zh-CN" sz="1800" dirty="0" smtClean="0"/>
              <a:t>IPC</a:t>
            </a:r>
            <a:r>
              <a:rPr lang="zh-CN" altLang="en-US" sz="1800" dirty="0" smtClean="0"/>
              <a:t>机制</a:t>
            </a:r>
            <a:endParaRPr lang="zh-CN" altLang="en-US" sz="1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5538847" y="980728"/>
            <a:ext cx="2971800" cy="4673186"/>
          </a:xfrm>
        </p:spPr>
        <p:txBody>
          <a:bodyPr/>
          <a:lstStyle/>
          <a:p>
            <a:pPr marL="304038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在每个进程中，只能有一个线程来负责操作</a:t>
            </a:r>
            <a:r>
              <a:rPr lang="en-US" altLang="zh-CN" dirty="0"/>
              <a:t>Channel</a:t>
            </a:r>
            <a:r>
              <a:rPr lang="zh-CN" altLang="en-US" dirty="0"/>
              <a:t>，这个线程叫做</a:t>
            </a:r>
            <a:r>
              <a:rPr lang="en-US" altLang="zh-CN" dirty="0"/>
              <a:t>IO</a:t>
            </a:r>
            <a:r>
              <a:rPr lang="zh-CN" altLang="en-US" dirty="0"/>
              <a:t>线程，但是有些时候，我们需要从非</a:t>
            </a:r>
            <a:r>
              <a:rPr lang="en-US" altLang="zh-CN" dirty="0"/>
              <a:t>IO</a:t>
            </a:r>
            <a:r>
              <a:rPr lang="zh-CN" altLang="en-US" dirty="0"/>
              <a:t>线程与别的进程进行通信，这该如何是好呢？你一定会想到通过</a:t>
            </a:r>
            <a:r>
              <a:rPr lang="en-US" altLang="zh-CN" dirty="0" err="1"/>
              <a:t>postTask</a:t>
            </a:r>
            <a:r>
              <a:rPr lang="zh-CN" altLang="en-US" dirty="0"/>
              <a:t>将一个对</a:t>
            </a:r>
            <a:r>
              <a:rPr lang="en-US" altLang="zh-CN" dirty="0"/>
              <a:t>Channel</a:t>
            </a:r>
            <a:r>
              <a:rPr lang="zh-CN" altLang="en-US" dirty="0"/>
              <a:t>进行操作的</a:t>
            </a:r>
            <a:r>
              <a:rPr lang="en-US" altLang="zh-CN" dirty="0"/>
              <a:t>Task</a:t>
            </a:r>
            <a:r>
              <a:rPr lang="zh-CN" altLang="en-US" dirty="0"/>
              <a:t>放到</a:t>
            </a:r>
            <a:r>
              <a:rPr lang="en-US" altLang="zh-CN" dirty="0"/>
              <a:t>IO</a:t>
            </a:r>
            <a:r>
              <a:rPr lang="zh-CN" altLang="en-US" dirty="0"/>
              <a:t>线程队列中。这就是</a:t>
            </a:r>
            <a:r>
              <a:rPr lang="en-US" altLang="zh-CN" dirty="0" err="1"/>
              <a:t>ChannelProxy</a:t>
            </a:r>
            <a:r>
              <a:rPr lang="zh-CN" altLang="en-US" dirty="0"/>
              <a:t>类的作用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04038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04038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从</a:t>
            </a:r>
            <a:r>
              <a:rPr lang="zh-CN" altLang="en-US" dirty="0"/>
              <a:t>接口上看，</a:t>
            </a:r>
            <a:r>
              <a:rPr lang="en-US" altLang="zh-CN" dirty="0" err="1"/>
              <a:t>ChannelProxy</a:t>
            </a:r>
            <a:r>
              <a:rPr lang="zh-CN" altLang="en-US" dirty="0"/>
              <a:t>的接口与</a:t>
            </a:r>
            <a:r>
              <a:rPr lang="en-US" altLang="zh-CN" dirty="0"/>
              <a:t>Channel</a:t>
            </a:r>
            <a:r>
              <a:rPr lang="zh-CN" altLang="en-US" dirty="0"/>
              <a:t>没啥区别，你可以像使用</a:t>
            </a:r>
            <a:r>
              <a:rPr lang="en-US" altLang="zh-CN" dirty="0"/>
              <a:t>Channel</a:t>
            </a:r>
            <a:r>
              <a:rPr lang="zh-CN" altLang="en-US" dirty="0"/>
              <a:t>一样使用</a:t>
            </a:r>
            <a:r>
              <a:rPr lang="en-US" altLang="zh-CN" dirty="0" err="1"/>
              <a:t>ChannelProxy</a:t>
            </a:r>
            <a:r>
              <a:rPr lang="zh-CN" altLang="en-US" dirty="0"/>
              <a:t>来</a:t>
            </a:r>
            <a:r>
              <a:rPr lang="en-US" altLang="zh-CN" dirty="0"/>
              <a:t>Send</a:t>
            </a:r>
            <a:r>
              <a:rPr lang="zh-CN" altLang="en-US" dirty="0"/>
              <a:t>你的消息。不仅如此，</a:t>
            </a:r>
            <a:r>
              <a:rPr lang="en-US" altLang="zh-CN" dirty="0" err="1"/>
              <a:t>ChannelProxy</a:t>
            </a:r>
            <a:r>
              <a:rPr lang="zh-CN" altLang="en-US" dirty="0"/>
              <a:t>还提供了很多新的功能，例如发送同步消息，</a:t>
            </a:r>
            <a:r>
              <a:rPr lang="en-US" altLang="zh-CN" dirty="0" err="1"/>
              <a:t>SyncChannel</a:t>
            </a:r>
            <a:r>
              <a:rPr lang="zh-CN" altLang="en-US" dirty="0"/>
              <a:t>类。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5336776" cy="367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9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0"/>
            <a:ext cx="6019800" cy="799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30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smtClean="0"/>
              <a:t>WebKit</a:t>
            </a:r>
            <a:r>
              <a:rPr lang="zh-CN" altLang="en-US" sz="2000" smtClean="0"/>
              <a:t>中</a:t>
            </a:r>
            <a:r>
              <a:rPr lang="zh-CN" altLang="en-US" sz="2000" dirty="0" smtClean="0"/>
              <a:t>的网络资源申请过程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24744"/>
            <a:ext cx="4752528" cy="672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79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/>
              <a:t>Chromium</a:t>
            </a:r>
            <a:r>
              <a:rPr lang="zh-CN" altLang="en-US" sz="2000" dirty="0" smtClean="0"/>
              <a:t>中的网络资源申请过程（红色为</a:t>
            </a:r>
            <a:r>
              <a:rPr lang="en-US" altLang="zh-CN" sz="2000" dirty="0" smtClean="0"/>
              <a:t>Blink</a:t>
            </a:r>
            <a:r>
              <a:rPr lang="zh-CN" altLang="en-US" sz="2000" dirty="0" smtClean="0"/>
              <a:t>代码）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980728"/>
            <a:ext cx="3888432" cy="749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76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/>
              <a:t>Chromium</a:t>
            </a:r>
            <a:r>
              <a:rPr lang="zh-CN" altLang="en-US" sz="2000" dirty="0" smtClean="0"/>
              <a:t>官网上</a:t>
            </a:r>
            <a:r>
              <a:rPr lang="en-US" altLang="zh-CN" sz="2000" dirty="0" smtClean="0"/>
              <a:t>Browser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Render</a:t>
            </a:r>
            <a:r>
              <a:rPr lang="zh-CN" altLang="en-US" sz="2000" dirty="0" smtClean="0"/>
              <a:t>进程之间的通信图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196752"/>
            <a:ext cx="5558919" cy="5153913"/>
          </a:xfrm>
        </p:spPr>
      </p:pic>
    </p:spTree>
    <p:extLst>
      <p:ext uri="{BB962C8B-B14F-4D97-AF65-F5344CB8AC3E}">
        <p14:creationId xmlns:p14="http://schemas.microsoft.com/office/powerpoint/2010/main" val="79869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/>
              <a:t>Chromium</a:t>
            </a:r>
            <a:r>
              <a:rPr lang="zh-CN" altLang="en-US" sz="2000" dirty="0" smtClean="0"/>
              <a:t>官网上</a:t>
            </a:r>
            <a:r>
              <a:rPr lang="en-US" altLang="zh-CN" sz="2000" dirty="0" smtClean="0"/>
              <a:t>Render</a:t>
            </a:r>
            <a:r>
              <a:rPr lang="zh-CN" altLang="en-US" sz="2000" dirty="0" smtClean="0"/>
              <a:t>进程申请网络资源的图片</a:t>
            </a:r>
            <a:endParaRPr lang="zh-CN" altLang="en-US" sz="2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0728"/>
            <a:ext cx="6193490" cy="5347047"/>
          </a:xfrm>
        </p:spPr>
      </p:pic>
    </p:spTree>
    <p:extLst>
      <p:ext uri="{BB962C8B-B14F-4D97-AF65-F5344CB8AC3E}">
        <p14:creationId xmlns:p14="http://schemas.microsoft.com/office/powerpoint/2010/main" val="313895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/>
              <a:t>Chromium</a:t>
            </a:r>
            <a:r>
              <a:rPr lang="zh-CN" altLang="en-US" sz="2000" dirty="0" smtClean="0"/>
              <a:t>代码中申请网络资源的过程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297914"/>
              </p:ext>
            </p:extLst>
          </p:nvPr>
        </p:nvGraphicFramePr>
        <p:xfrm>
          <a:off x="2699792" y="1052736"/>
          <a:ext cx="3521546" cy="834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4" imgW="9022008" imgH="21396960" progId="Visio.Drawing.15">
                  <p:embed/>
                </p:oleObj>
              </mc:Choice>
              <mc:Fallback>
                <p:oleObj name="Visio" r:id="rId4" imgW="9022008" imgH="2139696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9792" y="1052736"/>
                        <a:ext cx="3521546" cy="8347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11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从多进程的角度看</a:t>
            </a:r>
            <a:r>
              <a:rPr lang="en-US" altLang="zh-CN" sz="2400" dirty="0" smtClean="0"/>
              <a:t>Chromium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183880" cy="4620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962691" cy="45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0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/>
              <a:t>Chromium</a:t>
            </a:r>
            <a:r>
              <a:rPr lang="zh-CN" altLang="en-US" sz="2000" dirty="0" smtClean="0"/>
              <a:t>官网上</a:t>
            </a:r>
            <a:r>
              <a:rPr lang="en-US" altLang="zh-CN" sz="2000" dirty="0" smtClean="0"/>
              <a:t>net</a:t>
            </a:r>
            <a:r>
              <a:rPr lang="zh-CN" altLang="en-US" sz="2000" dirty="0" smtClean="0"/>
              <a:t>模块的实现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838846" cy="3096344"/>
          </a:xfrm>
        </p:spPr>
      </p:pic>
    </p:spTree>
    <p:extLst>
      <p:ext uri="{BB962C8B-B14F-4D97-AF65-F5344CB8AC3E}">
        <p14:creationId xmlns:p14="http://schemas.microsoft.com/office/powerpoint/2010/main" val="44453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576064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 smtClean="0"/>
              <a:t>Chromium</a:t>
            </a:r>
            <a:r>
              <a:rPr lang="zh-CN" altLang="en-US" sz="2000" dirty="0" smtClean="0"/>
              <a:t>代码中</a:t>
            </a:r>
            <a:r>
              <a:rPr lang="en-US" altLang="zh-CN" sz="2000" dirty="0" smtClean="0"/>
              <a:t>net</a:t>
            </a:r>
            <a:r>
              <a:rPr lang="zh-CN" altLang="en-US" sz="2000" dirty="0" smtClean="0"/>
              <a:t>模块的实现</a:t>
            </a:r>
            <a:endParaRPr lang="zh-CN" altLang="en-US" sz="20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268760"/>
            <a:ext cx="8183880" cy="41879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图太大，可见附件</a:t>
            </a:r>
            <a:r>
              <a:rPr lang="en-US" altLang="zh-CN" dirty="0" err="1"/>
              <a:t>in_browser_side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983933"/>
              </p:ext>
            </p:extLst>
          </p:nvPr>
        </p:nvGraphicFramePr>
        <p:xfrm>
          <a:off x="1584325" y="1397000"/>
          <a:ext cx="597376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4" imgW="41071877" imgH="27942624" progId="Visio.Drawing.15">
                  <p:embed/>
                </p:oleObj>
              </mc:Choice>
              <mc:Fallback>
                <p:oleObj name="Visio" r:id="rId4" imgW="41071877" imgH="2794262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4325" y="1397000"/>
                        <a:ext cx="5973763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51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504056"/>
          </a:xfrm>
        </p:spPr>
        <p:txBody>
          <a:bodyPr>
            <a:noAutofit/>
          </a:bodyPr>
          <a:lstStyle/>
          <a:p>
            <a:pPr algn="ctr"/>
            <a:r>
              <a:rPr lang="en-US" altLang="zh-CN" sz="2400" dirty="0" smtClean="0"/>
              <a:t>Browser</a:t>
            </a:r>
            <a:r>
              <a:rPr lang="zh-CN" altLang="en-US" sz="2400" dirty="0" smtClean="0"/>
              <a:t>中线程与</a:t>
            </a:r>
            <a:r>
              <a:rPr lang="en-US" altLang="zh-CN" sz="2400" dirty="0" smtClean="0"/>
              <a:t>Render</a:t>
            </a:r>
            <a:r>
              <a:rPr lang="zh-CN" altLang="en-US" sz="2400" dirty="0" smtClean="0"/>
              <a:t>中线程</a:t>
            </a:r>
            <a:endParaRPr lang="zh-CN" altLang="en-US" sz="24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7544" y="1196752"/>
            <a:ext cx="8183880" cy="4187952"/>
          </a:xfrm>
        </p:spPr>
        <p:txBody>
          <a:bodyPr/>
          <a:lstStyle/>
          <a:p>
            <a:r>
              <a:rPr lang="zh-CN" altLang="en-US" dirty="0" smtClean="0"/>
              <a:t>图太大，可见附件</a:t>
            </a:r>
            <a:r>
              <a:rPr lang="en-US" altLang="zh-CN" dirty="0" err="1"/>
              <a:t>thread_start_uml_process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573199"/>
              </p:ext>
            </p:extLst>
          </p:nvPr>
        </p:nvGraphicFramePr>
        <p:xfrm>
          <a:off x="3038475" y="1397000"/>
          <a:ext cx="30670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4" imgW="15095245" imgH="20002464" progId="Visio.Drawing.15">
                  <p:embed/>
                </p:oleObj>
              </mc:Choice>
              <mc:Fallback>
                <p:oleObj name="Visio" r:id="rId4" imgW="15095245" imgH="2000246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8475" y="1397000"/>
                        <a:ext cx="30670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167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76064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从多线程的角度看</a:t>
            </a:r>
            <a:r>
              <a:rPr lang="en-US" altLang="zh-CN" sz="2400" dirty="0" smtClean="0"/>
              <a:t>Chromium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183880" cy="4620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7073974" cy="561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7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360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2000" dirty="0" smtClean="0"/>
              <a:t>Chromium</a:t>
            </a:r>
            <a:r>
              <a:rPr lang="zh-CN" altLang="en-US" sz="2000" dirty="0" smtClean="0"/>
              <a:t>中线程的实现</a:t>
            </a:r>
            <a:endParaRPr lang="zh-CN" altLang="en-US" sz="2000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755650"/>
            <a:ext cx="868045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0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04056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Chromium</a:t>
            </a:r>
            <a:r>
              <a:rPr lang="zh-CN" altLang="en-US" sz="2400" dirty="0"/>
              <a:t>中线程的实现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183880" cy="4764016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一个</a:t>
            </a:r>
            <a:r>
              <a:rPr lang="en-US" altLang="zh-CN" sz="2400" dirty="0" smtClean="0"/>
              <a:t>Thread</a:t>
            </a:r>
            <a:r>
              <a:rPr lang="zh-CN" altLang="en-US" sz="2400" dirty="0" smtClean="0"/>
              <a:t>只能有一个</a:t>
            </a:r>
            <a:r>
              <a:rPr lang="en-US" altLang="zh-CN" sz="2400" dirty="0" err="1" smtClean="0"/>
              <a:t>MessageLoop</a:t>
            </a:r>
            <a:r>
              <a:rPr lang="zh-CN" altLang="en-US" sz="2400" dirty="0" smtClean="0"/>
              <a:t>被实例化。例如，在</a:t>
            </a:r>
            <a:r>
              <a:rPr lang="en-US" altLang="zh-CN" sz="2400" dirty="0" err="1" smtClean="0"/>
              <a:t>BrowserMain</a:t>
            </a:r>
            <a:r>
              <a:rPr lang="zh-CN" altLang="en-US" sz="2400" dirty="0" smtClean="0"/>
              <a:t>函数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该函数是</a:t>
            </a:r>
            <a:r>
              <a:rPr lang="en-US" altLang="zh-CN" sz="2400" dirty="0" smtClean="0"/>
              <a:t>Browser</a:t>
            </a:r>
            <a:r>
              <a:rPr lang="zh-CN" altLang="en-US" sz="2400" dirty="0" smtClean="0"/>
              <a:t>进程的入口函数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中实例化一个局部变量</a:t>
            </a:r>
            <a:r>
              <a:rPr lang="en-US" altLang="zh-CN" sz="2400" dirty="0" err="1" smtClean="0"/>
              <a:t>MessageLoop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main_message_loop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MessageLoop</a:t>
            </a:r>
            <a:r>
              <a:rPr lang="en-US" altLang="zh-CN" sz="2400" dirty="0" smtClean="0"/>
              <a:t>::TYPE_UI)</a:t>
            </a:r>
            <a:r>
              <a:rPr lang="zh-CN" altLang="en-US" sz="2400" dirty="0" smtClean="0"/>
              <a:t>，以后在该线程中任意位置可以通过调用</a:t>
            </a:r>
            <a:r>
              <a:rPr lang="en-US" altLang="zh-CN" sz="2400" dirty="0" err="1" smtClean="0"/>
              <a:t>MessageLoop</a:t>
            </a:r>
            <a:r>
              <a:rPr lang="en-US" altLang="zh-CN" sz="2400" dirty="0" smtClean="0"/>
              <a:t>::current()</a:t>
            </a:r>
            <a:r>
              <a:rPr lang="zh-CN" altLang="en-US" sz="2400" dirty="0" smtClean="0"/>
              <a:t>来获取该</a:t>
            </a:r>
            <a:r>
              <a:rPr lang="en-US" altLang="zh-CN" sz="2400" dirty="0" err="1" smtClean="0"/>
              <a:t>MessageLoop</a:t>
            </a:r>
            <a:r>
              <a:rPr lang="zh-CN" altLang="en-US" sz="2400" dirty="0" smtClean="0"/>
              <a:t>并调用</a:t>
            </a:r>
            <a:r>
              <a:rPr lang="en-US" altLang="zh-CN" sz="2400" dirty="0" err="1"/>
              <a:t>MessageLoop</a:t>
            </a:r>
            <a:r>
              <a:rPr lang="en-US" altLang="zh-CN" sz="2400" dirty="0"/>
              <a:t>::current</a:t>
            </a:r>
            <a:r>
              <a:rPr lang="en-US" altLang="zh-CN" sz="2400" dirty="0" smtClean="0"/>
              <a:t>()-&gt;Run()</a:t>
            </a:r>
            <a:r>
              <a:rPr lang="zh-CN" altLang="en-US" sz="2400" dirty="0" smtClean="0"/>
              <a:t>来执行该线程实体。</a:t>
            </a:r>
            <a:endParaRPr lang="en-US" altLang="zh-CN" sz="2400" dirty="0" smtClean="0"/>
          </a:p>
          <a:p>
            <a:r>
              <a:rPr lang="zh-CN" altLang="en-US" sz="2400" dirty="0"/>
              <a:t>这</a:t>
            </a:r>
            <a:r>
              <a:rPr lang="zh-CN" altLang="en-US" sz="2400" dirty="0" smtClean="0"/>
              <a:t>其中的技术就是线程局部存储（</a:t>
            </a:r>
            <a:r>
              <a:rPr lang="en-US" altLang="zh-CN" sz="2400" dirty="0" err="1"/>
              <a:t>ThreadLocalPointer</a:t>
            </a:r>
            <a:r>
              <a:rPr lang="zh-CN" altLang="en-US" sz="2400" dirty="0" smtClean="0"/>
              <a:t>），当构造一个</a:t>
            </a:r>
            <a:r>
              <a:rPr lang="en-US" altLang="zh-CN" sz="2400" dirty="0" err="1" smtClean="0"/>
              <a:t>MessageLoop</a:t>
            </a:r>
            <a:r>
              <a:rPr lang="zh-CN" altLang="en-US" sz="2400" dirty="0" smtClean="0"/>
              <a:t>时，构造函数会将这个</a:t>
            </a:r>
            <a:r>
              <a:rPr lang="en-US" altLang="zh-CN" sz="2400" dirty="0" err="1" smtClean="0"/>
              <a:t>MessageLoop</a:t>
            </a:r>
            <a:r>
              <a:rPr lang="zh-CN" altLang="en-US" sz="2400" dirty="0" smtClean="0"/>
              <a:t>指针设置到这个线程的</a:t>
            </a:r>
            <a:r>
              <a:rPr lang="en-US" altLang="zh-CN" sz="2400" dirty="0" err="1"/>
              <a:t>ThreadLocalPointer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对象中，当</a:t>
            </a:r>
            <a:r>
              <a:rPr lang="en-US" altLang="zh-CN" sz="2400" dirty="0" err="1" smtClean="0"/>
              <a:t>MessageLoop</a:t>
            </a:r>
            <a:r>
              <a:rPr lang="zh-CN" altLang="en-US" sz="2400" dirty="0" smtClean="0"/>
              <a:t>对象析构时，会重置</a:t>
            </a:r>
            <a:r>
              <a:rPr lang="en-US" altLang="zh-CN" sz="2400" dirty="0" err="1"/>
              <a:t>ThreadLocalPointer</a:t>
            </a:r>
            <a:r>
              <a:rPr lang="en-US" altLang="zh-CN" sz="2400" dirty="0"/>
              <a:t> </a:t>
            </a:r>
            <a:r>
              <a:rPr lang="zh-CN" altLang="en-US" sz="2400" dirty="0"/>
              <a:t>对象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92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-387424"/>
            <a:ext cx="5988050" cy="803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20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04056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/>
              <a:t>线程中的自定义任务</a:t>
            </a:r>
            <a:r>
              <a:rPr lang="en-US" altLang="zh-CN" sz="2400" dirty="0" smtClean="0"/>
              <a:t>TASK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183880" cy="476401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在多线程模型中最令人头疼的问题是“加锁”。为了极力避免锁的存在，</a:t>
            </a:r>
            <a:r>
              <a:rPr lang="en-US" altLang="zh-CN" dirty="0" smtClean="0"/>
              <a:t>Chromium</a:t>
            </a:r>
            <a:r>
              <a:rPr lang="zh-CN" altLang="en-US" dirty="0" smtClean="0"/>
              <a:t>的线程模型中加入了一种名为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的概念。当你期望你的一个逻辑（</a:t>
            </a:r>
            <a:r>
              <a:rPr lang="en-US" altLang="zh-CN" dirty="0" smtClean="0"/>
              <a:t>or</a:t>
            </a:r>
            <a:r>
              <a:rPr lang="zh-CN" altLang="en-US" dirty="0" smtClean="0"/>
              <a:t>函数）在某个线程中执行时，你可以在当前线程中创建一个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对象，并将该逻辑放入到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Run</a:t>
            </a:r>
            <a:r>
              <a:rPr lang="zh-CN" altLang="en-US" dirty="0" smtClean="0"/>
              <a:t>方法中，最后通过调用“期望执行逻辑线程的</a:t>
            </a:r>
            <a:r>
              <a:rPr lang="en-US" altLang="zh-CN" dirty="0" err="1" smtClean="0"/>
              <a:t>PostTask</a:t>
            </a:r>
            <a:r>
              <a:rPr lang="zh-CN" altLang="en-US" dirty="0" smtClean="0"/>
              <a:t>方法”，就可以将该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放入到期望线程的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队列中了。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这样</a:t>
            </a:r>
            <a:r>
              <a:rPr lang="zh-CN" altLang="en-US" dirty="0" smtClean="0"/>
              <a:t>做的好处是避免了“加锁”操作，使得多线程与单线程编程模型很好的结合在了一起。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例如：</a:t>
            </a:r>
            <a:r>
              <a:rPr lang="en-US" altLang="zh-CN" dirty="0" err="1" smtClean="0"/>
              <a:t>MessageLoop</a:t>
            </a:r>
            <a:r>
              <a:rPr lang="en-US" altLang="zh-CN" dirty="0" smtClean="0"/>
              <a:t>::current()-&gt;</a:t>
            </a:r>
            <a:r>
              <a:rPr lang="en-US" altLang="zh-CN" dirty="0" err="1" smtClean="0"/>
              <a:t>PostTask</a:t>
            </a:r>
            <a:r>
              <a:rPr lang="en-US" altLang="zh-CN" dirty="0" smtClean="0"/>
              <a:t>(task),</a:t>
            </a:r>
            <a:r>
              <a:rPr lang="zh-CN" altLang="en-US" dirty="0" smtClean="0"/>
              <a:t>该操作可以方便客户端将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放入到当前线程的消息队列中去执行。也可以</a:t>
            </a:r>
            <a:r>
              <a:rPr lang="en-US" altLang="zh-CN" dirty="0" err="1" smtClean="0"/>
              <a:t>SomeThread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message_loop</a:t>
            </a:r>
            <a:r>
              <a:rPr lang="en-US" altLang="zh-CN" dirty="0" smtClean="0"/>
              <a:t>()-&gt;</a:t>
            </a:r>
            <a:r>
              <a:rPr lang="en-US" altLang="zh-CN" dirty="0" err="1" smtClean="0"/>
              <a:t>PostTask</a:t>
            </a:r>
            <a:r>
              <a:rPr lang="en-US" altLang="zh-CN" dirty="0" smtClean="0"/>
              <a:t>(task),</a:t>
            </a:r>
            <a:r>
              <a:rPr lang="zh-CN" altLang="en-US" dirty="0" smtClean="0"/>
              <a:t>将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放到其他线程中去执行。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4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04056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/>
              <a:t>多</a:t>
            </a:r>
            <a:r>
              <a:rPr lang="zh-CN" altLang="en-US" sz="2400" dirty="0" smtClean="0"/>
              <a:t>线程的同步异步操作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5436096" y="1052736"/>
            <a:ext cx="2971800" cy="4824536"/>
          </a:xfrm>
        </p:spPr>
        <p:txBody>
          <a:bodyPr>
            <a:noAutofit/>
          </a:bodyPr>
          <a:lstStyle/>
          <a:p>
            <a:pPr marL="304038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在一般的多线程模型中，同步模式下，一切看上去没什么区别，但也丧失了多线程的优势；如果采用异步模式，那么你必须注册回调函数，小心管理对象的生命周期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304038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304038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Chromium</a:t>
            </a:r>
            <a:r>
              <a:rPr lang="zh-CN" altLang="en-US" sz="1600" dirty="0"/>
              <a:t>的多线程模型中，同步和异步的编程模型区别就不复存在了。例如：</a:t>
            </a:r>
            <a:r>
              <a:rPr lang="en-US" altLang="zh-CN" sz="1600" dirty="0"/>
              <a:t>A</a:t>
            </a:r>
            <a:r>
              <a:rPr lang="zh-CN" altLang="en-US" sz="1600" dirty="0"/>
              <a:t>线程需要</a:t>
            </a:r>
            <a:r>
              <a:rPr lang="en-US" altLang="zh-CN" sz="1600" dirty="0"/>
              <a:t>B</a:t>
            </a:r>
            <a:r>
              <a:rPr lang="zh-CN" altLang="en-US" sz="1600" dirty="0"/>
              <a:t>线程做一些事情，然后返回</a:t>
            </a:r>
            <a:r>
              <a:rPr lang="en-US" altLang="zh-CN" sz="1600" dirty="0"/>
              <a:t>A</a:t>
            </a:r>
            <a:r>
              <a:rPr lang="zh-CN" altLang="en-US" sz="1600" dirty="0"/>
              <a:t>线程继续做一些事情。在</a:t>
            </a:r>
            <a:r>
              <a:rPr lang="en-US" altLang="zh-CN" sz="1600" dirty="0"/>
              <a:t>Chromium</a:t>
            </a:r>
            <a:r>
              <a:rPr lang="zh-CN" altLang="en-US" sz="1600" dirty="0"/>
              <a:t>中可以这样做：生成一个</a:t>
            </a:r>
            <a:r>
              <a:rPr lang="en-US" altLang="zh-CN" sz="1600" dirty="0"/>
              <a:t>Task,</a:t>
            </a:r>
            <a:r>
              <a:rPr lang="zh-CN" altLang="en-US" sz="1600" dirty="0"/>
              <a:t>放到</a:t>
            </a:r>
            <a:r>
              <a:rPr lang="en-US" altLang="zh-CN" sz="1600" dirty="0"/>
              <a:t>B</a:t>
            </a:r>
            <a:r>
              <a:rPr lang="zh-CN" altLang="en-US" sz="1600" dirty="0"/>
              <a:t>线程的队列中，在该</a:t>
            </a:r>
            <a:r>
              <a:rPr lang="en-US" altLang="zh-CN" sz="1600" dirty="0"/>
              <a:t>Task</a:t>
            </a:r>
            <a:r>
              <a:rPr lang="zh-CN" altLang="en-US" sz="1600" dirty="0"/>
              <a:t>的</a:t>
            </a:r>
            <a:r>
              <a:rPr lang="en-US" altLang="zh-CN" sz="1600" dirty="0"/>
              <a:t>Run</a:t>
            </a:r>
            <a:r>
              <a:rPr lang="zh-CN" altLang="en-US" sz="1600" dirty="0"/>
              <a:t>方法最后，生成另一个</a:t>
            </a:r>
            <a:r>
              <a:rPr lang="en-US" altLang="zh-CN" sz="1600" dirty="0"/>
              <a:t>Task’</a:t>
            </a:r>
            <a:r>
              <a:rPr lang="zh-CN" altLang="en-US" sz="1600" dirty="0"/>
              <a:t>，将该</a:t>
            </a:r>
            <a:r>
              <a:rPr lang="en-US" altLang="zh-CN" sz="1600" dirty="0"/>
              <a:t>Task’</a:t>
            </a:r>
            <a:r>
              <a:rPr lang="zh-CN" altLang="en-US" sz="1600" dirty="0"/>
              <a:t>放回到</a:t>
            </a:r>
            <a:r>
              <a:rPr lang="en-US" altLang="zh-CN" sz="1600" dirty="0"/>
              <a:t>A</a:t>
            </a:r>
            <a:r>
              <a:rPr lang="zh-CN" altLang="en-US" sz="1600" dirty="0"/>
              <a:t>线程的队列中，由</a:t>
            </a:r>
            <a:r>
              <a:rPr lang="en-US" altLang="zh-CN" sz="1600" dirty="0"/>
              <a:t>A</a:t>
            </a:r>
            <a:r>
              <a:rPr lang="zh-CN" altLang="en-US" sz="1600" dirty="0"/>
              <a:t>来执行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15163"/>
            <a:ext cx="4625975" cy="455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9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504056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Chromium</a:t>
            </a:r>
            <a:r>
              <a:rPr lang="zh-CN" altLang="en-US" sz="2400" dirty="0" smtClean="0"/>
              <a:t>中进程的</a:t>
            </a:r>
            <a:r>
              <a:rPr lang="zh-CN" altLang="en-US" sz="2400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183880" cy="476401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Chromium</a:t>
            </a:r>
            <a:r>
              <a:rPr lang="zh-CN" altLang="en-US" dirty="0" smtClean="0"/>
              <a:t>采用多进程的原因：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</a:t>
            </a:r>
            <a:r>
              <a:rPr lang="en-US" altLang="zh-CN" dirty="0" smtClean="0"/>
              <a:t>Browser</a:t>
            </a:r>
            <a:r>
              <a:rPr lang="zh-CN" altLang="en-US" dirty="0" smtClean="0"/>
              <a:t>的健壮性：包括单个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、单个页面的崩溃导致整个</a:t>
            </a:r>
            <a:r>
              <a:rPr lang="en-US" altLang="zh-CN" dirty="0" smtClean="0"/>
              <a:t>Browser</a:t>
            </a:r>
            <a:r>
              <a:rPr lang="zh-CN" altLang="en-US" dirty="0" smtClean="0"/>
              <a:t>的崩溃问题；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</a:t>
            </a:r>
            <a:r>
              <a:rPr lang="en-US" altLang="zh-CN" dirty="0" smtClean="0"/>
              <a:t>Browser</a:t>
            </a:r>
            <a:r>
              <a:rPr lang="zh-CN" altLang="en-US" dirty="0" smtClean="0"/>
              <a:t>的安全性：基于多进程的安全模型（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模型），</a:t>
            </a:r>
            <a:r>
              <a:rPr lang="en-US" altLang="zh-CN" dirty="0" smtClean="0"/>
              <a:t>Render</a:t>
            </a:r>
            <a:r>
              <a:rPr lang="zh-CN" altLang="en-US" dirty="0" smtClean="0"/>
              <a:t>进程默认是基于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模型的。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r>
              <a:rPr lang="en-US" altLang="zh-CN" dirty="0" smtClean="0"/>
              <a:t>Chromium</a:t>
            </a:r>
            <a:r>
              <a:rPr lang="zh-CN" altLang="en-US" dirty="0" smtClean="0"/>
              <a:t>中的主要进程：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Browser</a:t>
            </a:r>
            <a:r>
              <a:rPr lang="zh-CN" altLang="en-US" dirty="0" smtClean="0"/>
              <a:t>进程。主进程，负责浏览器界面的显示，各个页面的管理，是所有其他进程的祖先，负责它们的创建和销毁等工作，它又且仅有一个。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Render</a:t>
            </a:r>
            <a:r>
              <a:rPr lang="zh-CN" altLang="en-US" dirty="0" smtClean="0"/>
              <a:t>进程。渲染进程，负责网页的渲染工作，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/Blink</a:t>
            </a:r>
            <a:r>
              <a:rPr lang="zh-CN" altLang="en-US" dirty="0" smtClean="0"/>
              <a:t>的渲染工作主要在该进程中完成，可以有多个。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进程。有且只有一个，当且仅当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硬件加速打开的时候才会被创建，主要用于对</a:t>
            </a:r>
            <a:r>
              <a:rPr lang="en-US" altLang="zh-CN" dirty="0" smtClean="0"/>
              <a:t>3D</a:t>
            </a:r>
            <a:r>
              <a:rPr lang="zh-CN" altLang="en-US" dirty="0" smtClean="0"/>
              <a:t>图像加速调用的实现。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Pepper/NPAPI</a:t>
            </a:r>
            <a:r>
              <a:rPr lang="zh-CN" altLang="en-US" dirty="0" smtClean="0"/>
              <a:t>插件进程。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8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594</TotalTime>
  <Words>940</Words>
  <Application>Microsoft Office PowerPoint</Application>
  <PresentationFormat>全屏显示(4:3)</PresentationFormat>
  <Paragraphs>49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视点</vt:lpstr>
      <vt:lpstr>Visio</vt:lpstr>
      <vt:lpstr>Chromium学习分享</vt:lpstr>
      <vt:lpstr>从多进程的角度看Chromium</vt:lpstr>
      <vt:lpstr>从多线程的角度看Chromium</vt:lpstr>
      <vt:lpstr>Chromium中线程的实现</vt:lpstr>
      <vt:lpstr>Chromium中线程的实现</vt:lpstr>
      <vt:lpstr>PowerPoint 演示文稿</vt:lpstr>
      <vt:lpstr>线程中的自定义任务TASK</vt:lpstr>
      <vt:lpstr>多线程的同步异步操作</vt:lpstr>
      <vt:lpstr>Chromium中进程的实现</vt:lpstr>
      <vt:lpstr>Chromium中进程的IPC机制</vt:lpstr>
      <vt:lpstr>PowerPoint 演示文稿</vt:lpstr>
      <vt:lpstr>PowerPoint 演示文稿</vt:lpstr>
      <vt:lpstr>Chromium中进程的IPC机制</vt:lpstr>
      <vt:lpstr>PowerPoint 演示文稿</vt:lpstr>
      <vt:lpstr>WebKit中的网络资源申请过程</vt:lpstr>
      <vt:lpstr>Chromium中的网络资源申请过程（红色为Blink代码）</vt:lpstr>
      <vt:lpstr>Chromium官网上Browser与Render进程之间的通信图</vt:lpstr>
      <vt:lpstr>Chromium官网上Render进程申请网络资源的图片</vt:lpstr>
      <vt:lpstr>Chromium代码中申请网络资源的过程</vt:lpstr>
      <vt:lpstr>Chromium官网上net模块的实现</vt:lpstr>
      <vt:lpstr>Chromium代码中net模块的实现</vt:lpstr>
      <vt:lpstr>Browser中线程与Render中线程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Chromium学习分享</dc:title>
  <dc:creator>张锴</dc:creator>
  <cp:lastModifiedBy>张锴</cp:lastModifiedBy>
  <cp:revision>31</cp:revision>
  <dcterms:created xsi:type="dcterms:W3CDTF">2014-12-30T04:20:12Z</dcterms:created>
  <dcterms:modified xsi:type="dcterms:W3CDTF">2014-12-31T09:07:25Z</dcterms:modified>
</cp:coreProperties>
</file>