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9" r:id="rId3"/>
    <p:sldId id="300" r:id="rId4"/>
    <p:sldId id="290" r:id="rId5"/>
    <p:sldId id="304" r:id="rId6"/>
    <p:sldId id="269" r:id="rId7"/>
    <p:sldId id="301" r:id="rId8"/>
    <p:sldId id="302" r:id="rId9"/>
    <p:sldId id="303" r:id="rId10"/>
    <p:sldId id="296" r:id="rId11"/>
    <p:sldId id="268" r:id="rId12"/>
    <p:sldId id="297" r:id="rId13"/>
    <p:sldId id="266" r:id="rId14"/>
    <p:sldId id="258" r:id="rId15"/>
    <p:sldId id="298" r:id="rId16"/>
    <p:sldId id="299" r:id="rId17"/>
    <p:sldId id="305" r:id="rId18"/>
    <p:sldId id="306" r:id="rId19"/>
    <p:sldId id="307" r:id="rId20"/>
    <p:sldId id="308" r:id="rId21"/>
    <p:sldId id="309" r:id="rId22"/>
    <p:sldId id="310" r:id="rId23"/>
    <p:sldId id="281" r:id="rId24"/>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DE3"/>
    <a:srgbClr val="A6A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ea typeface="微软雅黑" panose="020B0503020204020204" pitchFamily="34" charset="-122"/>
              </a:defRPr>
            </a:lvl1pPr>
          </a:lstStyle>
          <a:p>
            <a:pPr>
              <a:defRPr/>
            </a:pPr>
            <a:endParaRPr lang="zh-CN" altLang="en-US" dirty="0"/>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ea typeface="微软雅黑" panose="020B0503020204020204" pitchFamily="34" charset="-122"/>
              </a:defRPr>
            </a:lvl1pPr>
          </a:lstStyle>
          <a:p>
            <a:pPr>
              <a:defRPr/>
            </a:pPr>
            <a:fld id="{7F4ED51E-F49F-46FB-9CC2-C2EE831C1381}" type="datetimeFigureOut">
              <a:rPr lang="zh-CN" altLang="en-US" smtClean="0"/>
              <a:pPr>
                <a:defRPr/>
              </a:pPr>
              <a:t>2019/11/8</a:t>
            </a:fld>
            <a:endParaRPr lang="zh-CN" altLang="en-US" dirty="0"/>
          </a:p>
        </p:txBody>
      </p:sp>
      <p:sp>
        <p:nvSpPr>
          <p:cNvPr id="31748" name="幻灯片图像占位符 3"/>
          <p:cNvSpPr>
            <a:spLocks noGrp="1" noRot="1" noChangeAspect="1" noChangeArrowheads="1"/>
          </p:cNvSpPr>
          <p:nvPr>
            <p:ph type="sldImg" idx="2"/>
          </p:nvPr>
        </p:nvSpPr>
        <p:spPr bwMode="auto">
          <a:xfrm>
            <a:off x="685800" y="1143000"/>
            <a:ext cx="5486400" cy="3086100"/>
          </a:xfrm>
          <a:prstGeom prst="rect">
            <a:avLst/>
          </a:prstGeom>
          <a:noFill/>
          <a:ln w="12700">
            <a:noFill/>
            <a:miter lim="800000"/>
            <a:headEnd/>
            <a:tailEnd/>
          </a:ln>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ea typeface="微软雅黑" panose="020B0503020204020204" pitchFamily="34" charset="-122"/>
              </a:defRPr>
            </a:lvl1pPr>
          </a:lstStyle>
          <a:p>
            <a:pPr>
              <a:defRPr/>
            </a:pPr>
            <a:endParaRPr lang="zh-CN" altLang="en-US" dirty="0"/>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200">
                <a:ea typeface="微软雅黑" panose="020B0503020204020204" pitchFamily="34" charset="-122"/>
              </a:defRPr>
            </a:lvl1pPr>
          </a:lstStyle>
          <a:p>
            <a:pPr>
              <a:defRPr/>
            </a:pPr>
            <a:fld id="{9ABABC7F-F86A-4E74-9749-D3B614633B49}" type="slidenum">
              <a:rPr lang="zh-CN" altLang="en-US" smtClean="0"/>
              <a:pPr>
                <a:defRPr/>
              </a:pPr>
              <a:t>‹#›</a:t>
            </a:fld>
            <a:endParaRPr lang="zh-CN" altLang="en-US" dirty="0"/>
          </a:p>
        </p:txBody>
      </p:sp>
    </p:spTree>
    <p:extLst>
      <p:ext uri="{BB962C8B-B14F-4D97-AF65-F5344CB8AC3E}">
        <p14:creationId xmlns:p14="http://schemas.microsoft.com/office/powerpoint/2010/main" val="3580038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p:spPr>
        <p:txBody>
          <a:bodyPr anchor="t"/>
          <a:lstStyle/>
          <a:p>
            <a:pPr eaLnBrk="1" hangingPunct="1">
              <a:spcBef>
                <a:spcPct val="0"/>
              </a:spcBef>
            </a:pPr>
            <a:endParaRPr lang="zh-CN" altLang="en-US" dirty="0"/>
          </a:p>
        </p:txBody>
      </p:sp>
      <p:sp>
        <p:nvSpPr>
          <p:cNvPr id="32772"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eaLnBrk="1" hangingPunct="1"/>
            <a:fld id="{0F5AD972-4BAC-4F0F-A575-C733E50154E4}" type="slidenum">
              <a:rPr lang="zh-CN" altLang="en-US" sz="1200">
                <a:ea typeface="微软雅黑" panose="020B0503020204020204" pitchFamily="34" charset="-122"/>
              </a:rPr>
              <a:pPr algn="r" eaLnBrk="1" hangingPunct="1"/>
              <a:t>1</a:t>
            </a:fld>
            <a:endParaRPr lang="zh-CN" altLang="en-US" sz="1200" dirty="0">
              <a:ea typeface="微软雅黑" panose="020B0503020204020204" pitchFamily="34" charset="-122"/>
            </a:endParaRPr>
          </a:p>
        </p:txBody>
      </p:sp>
    </p:spTree>
    <p:extLst>
      <p:ext uri="{BB962C8B-B14F-4D97-AF65-F5344CB8AC3E}">
        <p14:creationId xmlns:p14="http://schemas.microsoft.com/office/powerpoint/2010/main" val="71678704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D59A7E1C-726B-40A7-9599-9535280316B6}" type="datetimeFigureOut">
              <a:rPr lang="zh-CN" altLang="en-US"/>
              <a:pPr>
                <a:defRPr/>
              </a:pPr>
              <a:t>2019/11/8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19979F4-9FDC-473B-88DA-8817092D7ED4}" type="slidenum">
              <a:rPr lang="zh-CN" altLang="en-US"/>
              <a:pPr>
                <a:defRPr/>
              </a:pPr>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BC85E3D-606F-490A-BE57-3E57C7FBDBAE}" type="datetimeFigureOut">
              <a:rPr lang="zh-CN" altLang="en-US"/>
              <a:pPr>
                <a:defRPr/>
              </a:pPr>
              <a:t>2019/11/8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6A385D2-3D9D-4443-90C9-2A1DDA72E1E1}" type="slidenum">
              <a:rPr lang="zh-CN" altLang="en-US"/>
              <a:pPr>
                <a:defRPr/>
              </a:pPr>
              <a:t>‹#›</a:t>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BF30EDF9-F598-47AE-B10F-4C76131919F2}" type="datetimeFigureOut">
              <a:rPr lang="zh-CN" altLang="en-US"/>
              <a:pPr>
                <a:defRPr/>
              </a:pPr>
              <a:t>2019/11/8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D655376-5468-4CC6-9976-7F6E354BABBC}" type="slidenum">
              <a:rPr lang="zh-CN" altLang="en-US"/>
              <a:pPr>
                <a:defRPr/>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B3E06BF6-33B1-44CE-9014-D454A0ECFAFE}" type="datetimeFigureOut">
              <a:rPr lang="zh-CN" altLang="en-US"/>
              <a:pPr>
                <a:defRPr/>
              </a:pPr>
              <a:t>2019/11/8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7C2F660-D284-42FC-AC7D-A1D9D3E9C44D}" type="slidenum">
              <a:rPr lang="zh-CN" altLang="en-US"/>
              <a:pPr>
                <a:defRPr/>
              </a:pPr>
              <a:t>‹#›</a:t>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B3071F3B-4DC3-4776-B63F-435D9A4D4DF9}" type="datetimeFigureOut">
              <a:rPr lang="zh-CN" altLang="en-US"/>
              <a:pPr>
                <a:defRPr/>
              </a:pPr>
              <a:t>2019/11/8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5B585F2-BDD2-4B8F-9F0D-B542D2097DB6}" type="slidenum">
              <a:rPr lang="zh-CN" altLang="en-US"/>
              <a:pPr>
                <a:defRPr/>
              </a:pPr>
              <a:t>‹#›</a:t>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7582749" y="15909861"/>
            <a:ext cx="775136" cy="246221"/>
          </a:xfrm>
          <a:prstGeom prst="rect">
            <a:avLst/>
          </a:prstGeom>
        </p:spPr>
        <p:txBody>
          <a:bodyPr wrap="square">
            <a:spAutoFit/>
          </a:bodyPr>
          <a:lstStyle/>
          <a:p>
            <a:pPr eaLnBrk="1" fontAlgn="auto" hangingPunct="1">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buFontTx/>
              <a:buNone/>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buFontTx/>
              <a:buNone/>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buFontTx/>
              <a:buNone/>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buFontTx/>
              <a:buNone/>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buFontTx/>
              <a:buNone/>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buFontTx/>
              <a:buNone/>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eaLnBrk="1" fontAlgn="auto" hangingPunct="1">
              <a:spcBef>
                <a:spcPts val="0"/>
              </a:spcBef>
              <a:spcAft>
                <a:spcPts val="0"/>
              </a:spcAft>
              <a:buFontTx/>
              <a:buNone/>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buFontTx/>
              <a:buNone/>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527DA950-BFCA-4B83-94AB-1463BA28A20F}" type="datetimeFigureOut">
              <a:rPr lang="zh-CN" altLang="en-US"/>
              <a:pPr>
                <a:defRPr/>
              </a:pPr>
              <a:t>2019/11/8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2B1CA3C-1EB3-4F37-A528-DD068C6E759C}" type="slidenum">
              <a:rPr lang="zh-CN" altLang="en-US"/>
              <a:pPr>
                <a:defRPr/>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B2C8BD17-E202-4178-B52A-FFA2A8CA26CE}" type="datetimeFigureOut">
              <a:rPr lang="zh-CN" altLang="en-US"/>
              <a:pPr>
                <a:defRPr/>
              </a:pPr>
              <a:t>2019/11/8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F3688263-765E-4EBC-A1B1-BAEA01F56BCC}" type="slidenum">
              <a:rPr lang="zh-CN" altLang="en-US"/>
              <a:pPr>
                <a:defRPr/>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2873EAFC-9191-41CF-9892-89523BDD4BDB}" type="datetimeFigureOut">
              <a:rPr lang="zh-CN" altLang="en-US"/>
              <a:pPr>
                <a:defRPr/>
              </a:pPr>
              <a:t>2019/11/8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E4A76A3-75A2-4E03-AC53-02D282852504}" type="slidenum">
              <a:rPr lang="zh-CN" altLang="en-US"/>
              <a:pPr>
                <a:defRPr/>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FD1E831-94CF-421E-8210-938EA0824438}" type="datetimeFigureOut">
              <a:rPr lang="zh-CN" altLang="en-US"/>
              <a:pPr>
                <a:defRPr/>
              </a:pPr>
              <a:t>2019/11/8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78CA7ED0-6BDE-4C42-931C-00919ACFCC5B}" type="slidenum">
              <a:rPr lang="zh-CN" altLang="en-US"/>
              <a:pPr>
                <a:defRPr/>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AE91887-B58B-4ED6-A111-E886931243FC}" type="datetimeFigureOut">
              <a:rPr lang="zh-CN" altLang="en-US"/>
              <a:pPr>
                <a:defRPr/>
              </a:pPr>
              <a:t>2019/11/8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5B33B9B-F992-4CD3-900F-DBE62E19177D}" type="slidenum">
              <a:rPr lang="zh-CN" altLang="en-US"/>
              <a:pPr>
                <a:defRPr/>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235944C-7F3E-4379-A0D8-AE76C135B836}" type="datetimeFigureOut">
              <a:rPr lang="zh-CN" altLang="en-US"/>
              <a:pPr>
                <a:defRPr/>
              </a:pPr>
              <a:t>2019/11/8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76FFDE3-74D4-4E20-8596-1F9C37B94B4A}" type="slidenum">
              <a:rPr lang="zh-CN" altLang="en-US"/>
              <a:pPr>
                <a:defRPr/>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微软雅黑" panose="020B0503020204020204" pitchFamily="34" charset="-122"/>
              </a:defRPr>
            </a:lvl1pPr>
          </a:lstStyle>
          <a:p>
            <a:pPr>
              <a:defRPr/>
            </a:pPr>
            <a:fld id="{AFD6CAAA-3269-4964-9838-D6029E586F9C}" type="datetimeFigureOut">
              <a:rPr lang="zh-CN" altLang="en-US" smtClean="0"/>
              <a:pPr>
                <a:defRPr/>
              </a:pPr>
              <a:t>2019/11/8</a:t>
            </a:fld>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ea typeface="微软雅黑" panose="020B0503020204020204" pitchFamily="34" charset="-122"/>
              </a:defRPr>
            </a:lvl1pPr>
          </a:lstStyle>
          <a:p>
            <a:pPr>
              <a:defRPr/>
            </a:pPr>
            <a:endParaRPr lang="zh-CN" altLang="en-US" dirty="0"/>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微软雅黑" panose="020B0503020204020204" pitchFamily="34" charset="-122"/>
              </a:defRPr>
            </a:lvl1pPr>
          </a:lstStyle>
          <a:p>
            <a:pPr>
              <a:defRPr/>
            </a:pPr>
            <a:fld id="{4C7DC590-257D-4952-BD64-91872E7F67DA}"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rtl="0" eaLnBrk="0" fontAlgn="base" hangingPunct="0">
        <a:lnSpc>
          <a:spcPct val="90000"/>
        </a:lnSpc>
        <a:spcBef>
          <a:spcPct val="0"/>
        </a:spcBef>
        <a:spcAft>
          <a:spcPct val="0"/>
        </a:spcAft>
        <a:defRPr sz="4400">
          <a:solidFill>
            <a:schemeClr val="tx1"/>
          </a:solidFill>
          <a:latin typeface="+mj-lt"/>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微软雅黑"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微软雅黑" panose="020B0503020204020204" pitchFamily="34" charset="-122"/>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微软雅黑" panose="020B0503020204020204" pitchFamily="34" charset="-122"/>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微软雅黑" panose="020B0503020204020204" pitchFamily="34" charset="-122"/>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微软雅黑" panose="020B0503020204020204" pitchFamily="34" charset="-122"/>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75"/>
          <p:cNvPicPr>
            <a:picLocks noChangeAspect="1" noChangeArrowheads="1"/>
          </p:cNvPicPr>
          <p:nvPr/>
        </p:nvPicPr>
        <p:blipFill>
          <a:blip r:embed="rId3" cstate="email"/>
          <a:srcRect/>
          <a:stretch>
            <a:fillRect/>
          </a:stretch>
        </p:blipFill>
        <p:spPr bwMode="auto">
          <a:xfrm>
            <a:off x="0" y="-12700"/>
            <a:ext cx="12192000" cy="6883400"/>
          </a:xfrm>
          <a:prstGeom prst="rect">
            <a:avLst/>
          </a:prstGeom>
          <a:noFill/>
          <a:ln w="9525">
            <a:noFill/>
            <a:miter lim="800000"/>
            <a:headEnd/>
            <a:tailEnd/>
          </a:ln>
        </p:spPr>
      </p:pic>
      <p:pic>
        <p:nvPicPr>
          <p:cNvPr id="3075" name="组合 1"/>
          <p:cNvPicPr>
            <a:picLocks noChangeArrowheads="1"/>
          </p:cNvPicPr>
          <p:nvPr/>
        </p:nvPicPr>
        <p:blipFill>
          <a:blip r:embed="rId4"/>
          <a:srcRect/>
          <a:stretch>
            <a:fillRect/>
          </a:stretch>
        </p:blipFill>
        <p:spPr bwMode="auto">
          <a:xfrm>
            <a:off x="3157537" y="557212"/>
            <a:ext cx="5876925" cy="5870575"/>
          </a:xfrm>
          <a:prstGeom prst="rect">
            <a:avLst/>
          </a:prstGeom>
          <a:noFill/>
          <a:ln w="9525">
            <a:noFill/>
            <a:miter lim="800000"/>
            <a:headEnd/>
            <a:tailEnd/>
          </a:ln>
        </p:spPr>
      </p:pic>
      <p:cxnSp>
        <p:nvCxnSpPr>
          <p:cNvPr id="3076" name="直接连接符 16"/>
          <p:cNvCxnSpPr>
            <a:cxnSpLocks noChangeShapeType="1"/>
          </p:cNvCxnSpPr>
          <p:nvPr/>
        </p:nvCxnSpPr>
        <p:spPr bwMode="auto">
          <a:xfrm flipV="1">
            <a:off x="4833938" y="579438"/>
            <a:ext cx="1285875" cy="323850"/>
          </a:xfrm>
          <a:prstGeom prst="line">
            <a:avLst/>
          </a:prstGeom>
          <a:noFill/>
          <a:ln w="6350" cap="rnd">
            <a:solidFill>
              <a:schemeClr val="bg1"/>
            </a:solidFill>
            <a:round/>
            <a:headEnd type="oval" w="med" len="med"/>
            <a:tailEnd type="oval" w="med" len="med"/>
          </a:ln>
        </p:spPr>
      </p:cxnSp>
      <p:cxnSp>
        <p:nvCxnSpPr>
          <p:cNvPr id="3077" name="直接连接符 17"/>
          <p:cNvCxnSpPr>
            <a:cxnSpLocks noChangeShapeType="1"/>
          </p:cNvCxnSpPr>
          <p:nvPr/>
        </p:nvCxnSpPr>
        <p:spPr bwMode="auto">
          <a:xfrm>
            <a:off x="6119813" y="579438"/>
            <a:ext cx="1389062" cy="323850"/>
          </a:xfrm>
          <a:prstGeom prst="line">
            <a:avLst/>
          </a:prstGeom>
          <a:noFill/>
          <a:ln w="6350" cap="rnd">
            <a:solidFill>
              <a:schemeClr val="bg1"/>
            </a:solidFill>
            <a:round/>
            <a:headEnd type="oval" w="med" len="med"/>
            <a:tailEnd type="oval" w="med" len="med"/>
          </a:ln>
        </p:spPr>
      </p:cxnSp>
      <p:cxnSp>
        <p:nvCxnSpPr>
          <p:cNvPr id="3078" name="直接连接符 18"/>
          <p:cNvCxnSpPr>
            <a:cxnSpLocks noChangeShapeType="1"/>
          </p:cNvCxnSpPr>
          <p:nvPr/>
        </p:nvCxnSpPr>
        <p:spPr bwMode="auto">
          <a:xfrm>
            <a:off x="7508875" y="903288"/>
            <a:ext cx="990600" cy="909637"/>
          </a:xfrm>
          <a:prstGeom prst="line">
            <a:avLst/>
          </a:prstGeom>
          <a:noFill/>
          <a:ln w="6350" cap="rnd">
            <a:solidFill>
              <a:schemeClr val="bg1"/>
            </a:solidFill>
            <a:round/>
            <a:headEnd type="oval" w="med" len="med"/>
            <a:tailEnd type="oval" w="med" len="med"/>
          </a:ln>
        </p:spPr>
      </p:cxnSp>
      <p:cxnSp>
        <p:nvCxnSpPr>
          <p:cNvPr id="3079" name="直接连接符 19"/>
          <p:cNvCxnSpPr>
            <a:cxnSpLocks noChangeShapeType="1"/>
          </p:cNvCxnSpPr>
          <p:nvPr/>
        </p:nvCxnSpPr>
        <p:spPr bwMode="auto">
          <a:xfrm>
            <a:off x="8499475" y="1812925"/>
            <a:ext cx="500063" cy="1303338"/>
          </a:xfrm>
          <a:prstGeom prst="line">
            <a:avLst/>
          </a:prstGeom>
          <a:noFill/>
          <a:ln w="6350" cap="rnd">
            <a:solidFill>
              <a:schemeClr val="bg1"/>
            </a:solidFill>
            <a:round/>
            <a:headEnd type="oval" w="med" len="med"/>
            <a:tailEnd type="oval" w="med" len="med"/>
          </a:ln>
        </p:spPr>
      </p:cxnSp>
      <p:cxnSp>
        <p:nvCxnSpPr>
          <p:cNvPr id="3080" name="直接连接符 20"/>
          <p:cNvCxnSpPr>
            <a:cxnSpLocks noChangeShapeType="1"/>
          </p:cNvCxnSpPr>
          <p:nvPr/>
        </p:nvCxnSpPr>
        <p:spPr bwMode="auto">
          <a:xfrm flipV="1">
            <a:off x="3789363" y="903288"/>
            <a:ext cx="1052512" cy="909637"/>
          </a:xfrm>
          <a:prstGeom prst="line">
            <a:avLst/>
          </a:prstGeom>
          <a:noFill/>
          <a:ln w="6350" cap="rnd">
            <a:solidFill>
              <a:schemeClr val="bg1"/>
            </a:solidFill>
            <a:round/>
            <a:headEnd type="oval" w="med" len="med"/>
            <a:tailEnd type="oval" w="med" len="med"/>
          </a:ln>
        </p:spPr>
      </p:cxnSp>
      <p:cxnSp>
        <p:nvCxnSpPr>
          <p:cNvPr id="3081" name="直接连接符 21"/>
          <p:cNvCxnSpPr>
            <a:cxnSpLocks noChangeShapeType="1"/>
          </p:cNvCxnSpPr>
          <p:nvPr/>
        </p:nvCxnSpPr>
        <p:spPr bwMode="auto">
          <a:xfrm flipV="1">
            <a:off x="3317875" y="1812925"/>
            <a:ext cx="471488" cy="1270000"/>
          </a:xfrm>
          <a:prstGeom prst="line">
            <a:avLst/>
          </a:prstGeom>
          <a:noFill/>
          <a:ln w="6350" cap="rnd">
            <a:solidFill>
              <a:schemeClr val="bg1"/>
            </a:solidFill>
            <a:round/>
            <a:headEnd type="oval" w="med" len="med"/>
            <a:tailEnd type="oval" w="med" len="med"/>
          </a:ln>
        </p:spPr>
      </p:cxnSp>
      <p:cxnSp>
        <p:nvCxnSpPr>
          <p:cNvPr id="3082" name="直接连接符 22"/>
          <p:cNvCxnSpPr>
            <a:cxnSpLocks noChangeShapeType="1"/>
          </p:cNvCxnSpPr>
          <p:nvPr/>
        </p:nvCxnSpPr>
        <p:spPr bwMode="auto">
          <a:xfrm flipH="1" flipV="1">
            <a:off x="3317875" y="3082925"/>
            <a:ext cx="165100" cy="1370013"/>
          </a:xfrm>
          <a:prstGeom prst="line">
            <a:avLst/>
          </a:prstGeom>
          <a:noFill/>
          <a:ln w="6350" cap="rnd">
            <a:solidFill>
              <a:schemeClr val="bg1"/>
            </a:solidFill>
            <a:round/>
            <a:headEnd type="oval" w="med" len="med"/>
            <a:tailEnd type="oval" w="med" len="med"/>
          </a:ln>
        </p:spPr>
      </p:cxnSp>
      <p:cxnSp>
        <p:nvCxnSpPr>
          <p:cNvPr id="3083" name="直接连接符 23"/>
          <p:cNvCxnSpPr>
            <a:cxnSpLocks noChangeShapeType="1"/>
          </p:cNvCxnSpPr>
          <p:nvPr/>
        </p:nvCxnSpPr>
        <p:spPr bwMode="auto">
          <a:xfrm flipH="1" flipV="1">
            <a:off x="3482975" y="4468813"/>
            <a:ext cx="777875" cy="1114425"/>
          </a:xfrm>
          <a:prstGeom prst="line">
            <a:avLst/>
          </a:prstGeom>
          <a:noFill/>
          <a:ln w="6350" cap="rnd">
            <a:solidFill>
              <a:schemeClr val="bg1"/>
            </a:solidFill>
            <a:round/>
            <a:headEnd type="oval" w="med" len="med"/>
            <a:tailEnd type="oval" w="med" len="med"/>
          </a:ln>
        </p:spPr>
      </p:cxnSp>
      <p:cxnSp>
        <p:nvCxnSpPr>
          <p:cNvPr id="3084" name="直接连接符 24"/>
          <p:cNvCxnSpPr>
            <a:cxnSpLocks noChangeShapeType="1"/>
          </p:cNvCxnSpPr>
          <p:nvPr/>
        </p:nvCxnSpPr>
        <p:spPr bwMode="auto">
          <a:xfrm flipV="1">
            <a:off x="8812213" y="3108325"/>
            <a:ext cx="179387" cy="1322388"/>
          </a:xfrm>
          <a:prstGeom prst="line">
            <a:avLst/>
          </a:prstGeom>
          <a:noFill/>
          <a:ln w="6350" cap="rnd">
            <a:solidFill>
              <a:schemeClr val="bg1"/>
            </a:solidFill>
            <a:round/>
            <a:headEnd type="oval" w="med" len="med"/>
            <a:tailEnd type="oval" w="med" len="med"/>
          </a:ln>
        </p:spPr>
      </p:cxnSp>
      <p:cxnSp>
        <p:nvCxnSpPr>
          <p:cNvPr id="3085" name="直接连接符 25"/>
          <p:cNvCxnSpPr>
            <a:cxnSpLocks noChangeShapeType="1"/>
          </p:cNvCxnSpPr>
          <p:nvPr/>
        </p:nvCxnSpPr>
        <p:spPr bwMode="auto">
          <a:xfrm flipV="1">
            <a:off x="8032750" y="4430713"/>
            <a:ext cx="779463" cy="1143000"/>
          </a:xfrm>
          <a:prstGeom prst="line">
            <a:avLst/>
          </a:prstGeom>
          <a:noFill/>
          <a:ln w="6350" cap="rnd">
            <a:solidFill>
              <a:schemeClr val="bg1"/>
            </a:solidFill>
            <a:round/>
            <a:headEnd type="oval" w="med" len="med"/>
            <a:tailEnd type="oval" w="med" len="med"/>
          </a:ln>
        </p:spPr>
      </p:cxnSp>
      <p:cxnSp>
        <p:nvCxnSpPr>
          <p:cNvPr id="3086" name="直接连接符 26"/>
          <p:cNvCxnSpPr>
            <a:cxnSpLocks noChangeShapeType="1"/>
          </p:cNvCxnSpPr>
          <p:nvPr/>
        </p:nvCxnSpPr>
        <p:spPr bwMode="auto">
          <a:xfrm flipH="1" flipV="1">
            <a:off x="4260850" y="5583238"/>
            <a:ext cx="1216025" cy="622300"/>
          </a:xfrm>
          <a:prstGeom prst="line">
            <a:avLst/>
          </a:prstGeom>
          <a:noFill/>
          <a:ln w="6350" cap="rnd">
            <a:solidFill>
              <a:schemeClr val="bg1"/>
            </a:solidFill>
            <a:round/>
            <a:headEnd type="oval" w="med" len="med"/>
            <a:tailEnd type="oval" w="med" len="med"/>
          </a:ln>
        </p:spPr>
      </p:cxnSp>
      <p:cxnSp>
        <p:nvCxnSpPr>
          <p:cNvPr id="3087" name="直接连接符 27"/>
          <p:cNvCxnSpPr>
            <a:cxnSpLocks noChangeShapeType="1"/>
          </p:cNvCxnSpPr>
          <p:nvPr/>
        </p:nvCxnSpPr>
        <p:spPr bwMode="auto">
          <a:xfrm flipH="1">
            <a:off x="6813550" y="5573713"/>
            <a:ext cx="1219200" cy="660400"/>
          </a:xfrm>
          <a:prstGeom prst="line">
            <a:avLst/>
          </a:prstGeom>
          <a:noFill/>
          <a:ln w="6350" cap="rnd">
            <a:solidFill>
              <a:schemeClr val="bg1"/>
            </a:solidFill>
            <a:round/>
            <a:headEnd type="oval" w="med" len="med"/>
            <a:tailEnd type="oval" w="med" len="med"/>
          </a:ln>
        </p:spPr>
      </p:cxnSp>
      <p:cxnSp>
        <p:nvCxnSpPr>
          <p:cNvPr id="3088" name="直接连接符 28"/>
          <p:cNvCxnSpPr>
            <a:cxnSpLocks noChangeShapeType="1"/>
          </p:cNvCxnSpPr>
          <p:nvPr/>
        </p:nvCxnSpPr>
        <p:spPr bwMode="auto">
          <a:xfrm flipH="1" flipV="1">
            <a:off x="5472113" y="6205538"/>
            <a:ext cx="1341437" cy="28575"/>
          </a:xfrm>
          <a:prstGeom prst="line">
            <a:avLst/>
          </a:prstGeom>
          <a:noFill/>
          <a:ln w="6350" cap="rnd">
            <a:solidFill>
              <a:schemeClr val="bg1"/>
            </a:solidFill>
            <a:round/>
            <a:headEnd type="oval" w="med" len="med"/>
            <a:tailEnd type="oval" w="med" len="med"/>
          </a:ln>
        </p:spPr>
      </p:cxnSp>
      <p:cxnSp>
        <p:nvCxnSpPr>
          <p:cNvPr id="3089" name="直接连接符 29"/>
          <p:cNvCxnSpPr>
            <a:cxnSpLocks noChangeShapeType="1"/>
          </p:cNvCxnSpPr>
          <p:nvPr/>
        </p:nvCxnSpPr>
        <p:spPr bwMode="auto">
          <a:xfrm>
            <a:off x="4833938" y="903288"/>
            <a:ext cx="368300" cy="660400"/>
          </a:xfrm>
          <a:prstGeom prst="line">
            <a:avLst/>
          </a:prstGeom>
          <a:noFill/>
          <a:ln w="6350" cap="rnd">
            <a:solidFill>
              <a:schemeClr val="bg1"/>
            </a:solidFill>
            <a:round/>
            <a:headEnd type="oval" w="med" len="med"/>
            <a:tailEnd type="oval" w="med" len="med"/>
          </a:ln>
        </p:spPr>
      </p:cxnSp>
      <p:cxnSp>
        <p:nvCxnSpPr>
          <p:cNvPr id="3090" name="直接连接符 30"/>
          <p:cNvCxnSpPr>
            <a:cxnSpLocks noChangeShapeType="1"/>
          </p:cNvCxnSpPr>
          <p:nvPr/>
        </p:nvCxnSpPr>
        <p:spPr bwMode="auto">
          <a:xfrm>
            <a:off x="4833938" y="903288"/>
            <a:ext cx="1546225" cy="0"/>
          </a:xfrm>
          <a:prstGeom prst="line">
            <a:avLst/>
          </a:prstGeom>
          <a:noFill/>
          <a:ln w="6350" cap="rnd">
            <a:solidFill>
              <a:schemeClr val="bg1"/>
            </a:solidFill>
            <a:round/>
            <a:headEnd type="oval" w="med" len="med"/>
            <a:tailEnd type="oval" w="med" len="med"/>
          </a:ln>
        </p:spPr>
      </p:cxnSp>
      <p:cxnSp>
        <p:nvCxnSpPr>
          <p:cNvPr id="3091" name="直接连接符 31"/>
          <p:cNvCxnSpPr>
            <a:cxnSpLocks noChangeShapeType="1"/>
          </p:cNvCxnSpPr>
          <p:nvPr/>
        </p:nvCxnSpPr>
        <p:spPr bwMode="auto">
          <a:xfrm>
            <a:off x="6119813" y="579438"/>
            <a:ext cx="260350" cy="323850"/>
          </a:xfrm>
          <a:prstGeom prst="line">
            <a:avLst/>
          </a:prstGeom>
          <a:noFill/>
          <a:ln w="6350" cap="rnd">
            <a:solidFill>
              <a:schemeClr val="bg1"/>
            </a:solidFill>
            <a:round/>
            <a:headEnd type="oval" w="med" len="med"/>
            <a:tailEnd type="oval" w="med" len="med"/>
          </a:ln>
        </p:spPr>
      </p:cxnSp>
      <p:cxnSp>
        <p:nvCxnSpPr>
          <p:cNvPr id="3092" name="直接连接符 32"/>
          <p:cNvCxnSpPr>
            <a:cxnSpLocks noChangeShapeType="1"/>
          </p:cNvCxnSpPr>
          <p:nvPr/>
        </p:nvCxnSpPr>
        <p:spPr bwMode="auto">
          <a:xfrm>
            <a:off x="6380163" y="903288"/>
            <a:ext cx="1128712" cy="0"/>
          </a:xfrm>
          <a:prstGeom prst="line">
            <a:avLst/>
          </a:prstGeom>
          <a:noFill/>
          <a:ln w="6350" cap="rnd">
            <a:solidFill>
              <a:schemeClr val="bg1"/>
            </a:solidFill>
            <a:round/>
            <a:headEnd type="oval" w="med" len="med"/>
            <a:tailEnd type="oval" w="med" len="med"/>
          </a:ln>
        </p:spPr>
      </p:cxnSp>
      <p:cxnSp>
        <p:nvCxnSpPr>
          <p:cNvPr id="3093" name="直接连接符 33"/>
          <p:cNvCxnSpPr>
            <a:cxnSpLocks noChangeShapeType="1"/>
          </p:cNvCxnSpPr>
          <p:nvPr/>
        </p:nvCxnSpPr>
        <p:spPr bwMode="auto">
          <a:xfrm>
            <a:off x="7508875" y="903288"/>
            <a:ext cx="603250" cy="930275"/>
          </a:xfrm>
          <a:prstGeom prst="line">
            <a:avLst/>
          </a:prstGeom>
          <a:noFill/>
          <a:ln w="6350" cap="rnd">
            <a:solidFill>
              <a:schemeClr val="bg1"/>
            </a:solidFill>
            <a:round/>
            <a:headEnd type="oval" w="med" len="med"/>
            <a:tailEnd type="oval" w="med" len="med"/>
          </a:ln>
        </p:spPr>
      </p:cxnSp>
      <p:cxnSp>
        <p:nvCxnSpPr>
          <p:cNvPr id="3094" name="直接连接符 34"/>
          <p:cNvCxnSpPr>
            <a:cxnSpLocks noChangeShapeType="1"/>
          </p:cNvCxnSpPr>
          <p:nvPr/>
        </p:nvCxnSpPr>
        <p:spPr bwMode="auto">
          <a:xfrm flipV="1">
            <a:off x="8112125" y="1812925"/>
            <a:ext cx="387350" cy="23813"/>
          </a:xfrm>
          <a:prstGeom prst="line">
            <a:avLst/>
          </a:prstGeom>
          <a:noFill/>
          <a:ln w="6350" cap="rnd">
            <a:solidFill>
              <a:schemeClr val="bg1"/>
            </a:solidFill>
            <a:round/>
            <a:headEnd/>
            <a:tailEnd type="oval" w="med" len="med"/>
          </a:ln>
        </p:spPr>
      </p:cxnSp>
      <p:cxnSp>
        <p:nvCxnSpPr>
          <p:cNvPr id="3095" name="直接连接符 35"/>
          <p:cNvCxnSpPr>
            <a:cxnSpLocks noChangeShapeType="1"/>
          </p:cNvCxnSpPr>
          <p:nvPr/>
        </p:nvCxnSpPr>
        <p:spPr bwMode="auto">
          <a:xfrm flipV="1">
            <a:off x="3817938" y="903288"/>
            <a:ext cx="1016000" cy="1522412"/>
          </a:xfrm>
          <a:prstGeom prst="line">
            <a:avLst/>
          </a:prstGeom>
          <a:noFill/>
          <a:ln w="6350" cap="rnd">
            <a:solidFill>
              <a:schemeClr val="bg1"/>
            </a:solidFill>
            <a:round/>
            <a:headEnd/>
            <a:tailEnd type="oval" w="med" len="med"/>
          </a:ln>
        </p:spPr>
      </p:cxnSp>
      <p:cxnSp>
        <p:nvCxnSpPr>
          <p:cNvPr id="3096" name="直接连接符 36"/>
          <p:cNvCxnSpPr>
            <a:cxnSpLocks noChangeShapeType="1"/>
          </p:cNvCxnSpPr>
          <p:nvPr/>
        </p:nvCxnSpPr>
        <p:spPr bwMode="auto">
          <a:xfrm flipH="1">
            <a:off x="3317875" y="2387600"/>
            <a:ext cx="525463" cy="706438"/>
          </a:xfrm>
          <a:prstGeom prst="line">
            <a:avLst/>
          </a:prstGeom>
          <a:noFill/>
          <a:ln w="6350" cap="rnd">
            <a:solidFill>
              <a:schemeClr val="bg1"/>
            </a:solidFill>
            <a:round/>
            <a:headEnd/>
            <a:tailEnd type="oval" w="med" len="med"/>
          </a:ln>
        </p:spPr>
      </p:cxnSp>
      <p:cxnSp>
        <p:nvCxnSpPr>
          <p:cNvPr id="3097" name="直接连接符 37"/>
          <p:cNvCxnSpPr>
            <a:cxnSpLocks noChangeShapeType="1"/>
          </p:cNvCxnSpPr>
          <p:nvPr/>
        </p:nvCxnSpPr>
        <p:spPr bwMode="auto">
          <a:xfrm flipH="1" flipV="1">
            <a:off x="8108950" y="1825625"/>
            <a:ext cx="890588" cy="1290638"/>
          </a:xfrm>
          <a:prstGeom prst="line">
            <a:avLst/>
          </a:prstGeom>
          <a:noFill/>
          <a:ln w="6350" cap="rnd">
            <a:solidFill>
              <a:schemeClr val="bg1"/>
            </a:solidFill>
            <a:round/>
            <a:headEnd type="oval" w="med" len="med"/>
            <a:tailEnd type="oval" w="med" len="med"/>
          </a:ln>
        </p:spPr>
      </p:cxnSp>
      <p:cxnSp>
        <p:nvCxnSpPr>
          <p:cNvPr id="3098" name="直接连接符 38"/>
          <p:cNvCxnSpPr>
            <a:cxnSpLocks noChangeShapeType="1"/>
          </p:cNvCxnSpPr>
          <p:nvPr/>
        </p:nvCxnSpPr>
        <p:spPr bwMode="auto">
          <a:xfrm flipH="1" flipV="1">
            <a:off x="3789363" y="1812925"/>
            <a:ext cx="111125" cy="2508250"/>
          </a:xfrm>
          <a:prstGeom prst="line">
            <a:avLst/>
          </a:prstGeom>
          <a:noFill/>
          <a:ln w="6350" cap="rnd">
            <a:solidFill>
              <a:schemeClr val="bg1"/>
            </a:solidFill>
            <a:round/>
            <a:headEnd type="oval" w="med" len="med"/>
            <a:tailEnd type="oval" w="med" len="med"/>
          </a:ln>
        </p:spPr>
      </p:cxnSp>
      <p:cxnSp>
        <p:nvCxnSpPr>
          <p:cNvPr id="3099" name="直接连接符 39"/>
          <p:cNvCxnSpPr>
            <a:cxnSpLocks noChangeShapeType="1"/>
          </p:cNvCxnSpPr>
          <p:nvPr/>
        </p:nvCxnSpPr>
        <p:spPr bwMode="auto">
          <a:xfrm flipH="1" flipV="1">
            <a:off x="3317875" y="3082925"/>
            <a:ext cx="582613" cy="1238250"/>
          </a:xfrm>
          <a:prstGeom prst="line">
            <a:avLst/>
          </a:prstGeom>
          <a:noFill/>
          <a:ln w="6350" cap="rnd">
            <a:solidFill>
              <a:schemeClr val="bg1"/>
            </a:solidFill>
            <a:round/>
            <a:headEnd type="oval" w="med" len="med"/>
            <a:tailEnd type="oval" w="med" len="med"/>
          </a:ln>
        </p:spPr>
      </p:cxnSp>
      <p:cxnSp>
        <p:nvCxnSpPr>
          <p:cNvPr id="3100" name="直接连接符 40"/>
          <p:cNvCxnSpPr>
            <a:cxnSpLocks noChangeShapeType="1"/>
          </p:cNvCxnSpPr>
          <p:nvPr/>
        </p:nvCxnSpPr>
        <p:spPr bwMode="auto">
          <a:xfrm flipH="1">
            <a:off x="3490913" y="4321175"/>
            <a:ext cx="409575" cy="141288"/>
          </a:xfrm>
          <a:prstGeom prst="line">
            <a:avLst/>
          </a:prstGeom>
          <a:noFill/>
          <a:ln w="6350" cap="rnd">
            <a:solidFill>
              <a:schemeClr val="bg1"/>
            </a:solidFill>
            <a:round/>
            <a:headEnd/>
            <a:tailEnd type="oval" w="med" len="med"/>
          </a:ln>
        </p:spPr>
      </p:cxnSp>
      <p:cxnSp>
        <p:nvCxnSpPr>
          <p:cNvPr id="3101" name="直接连接符 41"/>
          <p:cNvCxnSpPr>
            <a:cxnSpLocks noChangeShapeType="1"/>
          </p:cNvCxnSpPr>
          <p:nvPr/>
        </p:nvCxnSpPr>
        <p:spPr bwMode="auto">
          <a:xfrm flipH="1">
            <a:off x="4260850" y="5021263"/>
            <a:ext cx="941388" cy="552450"/>
          </a:xfrm>
          <a:prstGeom prst="line">
            <a:avLst/>
          </a:prstGeom>
          <a:noFill/>
          <a:ln w="6350" cap="rnd">
            <a:solidFill>
              <a:schemeClr val="bg1"/>
            </a:solidFill>
            <a:round/>
            <a:headEnd type="oval" w="med" len="med"/>
            <a:tailEnd type="oval" w="med" len="med"/>
          </a:ln>
        </p:spPr>
      </p:cxnSp>
      <p:cxnSp>
        <p:nvCxnSpPr>
          <p:cNvPr id="3102" name="直接连接符 42"/>
          <p:cNvCxnSpPr>
            <a:cxnSpLocks noChangeShapeType="1"/>
          </p:cNvCxnSpPr>
          <p:nvPr/>
        </p:nvCxnSpPr>
        <p:spPr bwMode="auto">
          <a:xfrm>
            <a:off x="3900488" y="4310063"/>
            <a:ext cx="360362" cy="1273175"/>
          </a:xfrm>
          <a:prstGeom prst="line">
            <a:avLst/>
          </a:prstGeom>
          <a:noFill/>
          <a:ln w="6350" cap="rnd">
            <a:solidFill>
              <a:schemeClr val="bg1"/>
            </a:solidFill>
            <a:round/>
            <a:headEnd/>
            <a:tailEnd type="oval" w="med" len="med"/>
          </a:ln>
        </p:spPr>
      </p:cxnSp>
      <p:cxnSp>
        <p:nvCxnSpPr>
          <p:cNvPr id="3103" name="直接连接符 43"/>
          <p:cNvCxnSpPr>
            <a:cxnSpLocks noChangeShapeType="1"/>
          </p:cNvCxnSpPr>
          <p:nvPr/>
        </p:nvCxnSpPr>
        <p:spPr bwMode="auto">
          <a:xfrm flipV="1">
            <a:off x="7897813" y="4440238"/>
            <a:ext cx="922337" cy="304800"/>
          </a:xfrm>
          <a:prstGeom prst="line">
            <a:avLst/>
          </a:prstGeom>
          <a:noFill/>
          <a:ln w="6350" cap="rnd">
            <a:solidFill>
              <a:schemeClr val="bg1"/>
            </a:solidFill>
            <a:round/>
            <a:headEnd type="oval" w="med" len="med"/>
            <a:tailEnd type="oval" w="med" len="med"/>
          </a:ln>
        </p:spPr>
      </p:cxnSp>
      <p:cxnSp>
        <p:nvCxnSpPr>
          <p:cNvPr id="3104" name="直接箭头连接符 44"/>
          <p:cNvCxnSpPr>
            <a:cxnSpLocks noChangeShapeType="1"/>
          </p:cNvCxnSpPr>
          <p:nvPr/>
        </p:nvCxnSpPr>
        <p:spPr bwMode="auto">
          <a:xfrm>
            <a:off x="7900988" y="4749800"/>
            <a:ext cx="134937" cy="833438"/>
          </a:xfrm>
          <a:prstGeom prst="straightConnector1">
            <a:avLst/>
          </a:prstGeom>
          <a:noFill/>
          <a:ln w="6350" cap="rnd">
            <a:solidFill>
              <a:schemeClr val="bg1"/>
            </a:solidFill>
            <a:round/>
            <a:headEnd/>
            <a:tailEnd type="oval" w="med" len="med"/>
          </a:ln>
        </p:spPr>
      </p:cxnSp>
      <p:cxnSp>
        <p:nvCxnSpPr>
          <p:cNvPr id="3105" name="直接连接符 45"/>
          <p:cNvCxnSpPr>
            <a:cxnSpLocks noChangeShapeType="1"/>
          </p:cNvCxnSpPr>
          <p:nvPr/>
        </p:nvCxnSpPr>
        <p:spPr bwMode="auto">
          <a:xfrm flipV="1">
            <a:off x="6542088" y="5573713"/>
            <a:ext cx="1490662" cy="123825"/>
          </a:xfrm>
          <a:prstGeom prst="line">
            <a:avLst/>
          </a:prstGeom>
          <a:noFill/>
          <a:ln w="6350" cap="rnd">
            <a:solidFill>
              <a:schemeClr val="bg1"/>
            </a:solidFill>
            <a:round/>
            <a:headEnd/>
            <a:tailEnd type="oval" w="med" len="med"/>
          </a:ln>
        </p:spPr>
      </p:cxnSp>
      <p:cxnSp>
        <p:nvCxnSpPr>
          <p:cNvPr id="3106" name="直接连接符 46"/>
          <p:cNvCxnSpPr>
            <a:cxnSpLocks noChangeShapeType="1"/>
          </p:cNvCxnSpPr>
          <p:nvPr/>
        </p:nvCxnSpPr>
        <p:spPr bwMode="auto">
          <a:xfrm flipH="1" flipV="1">
            <a:off x="4257675" y="5575300"/>
            <a:ext cx="2274888" cy="122238"/>
          </a:xfrm>
          <a:prstGeom prst="line">
            <a:avLst/>
          </a:prstGeom>
          <a:noFill/>
          <a:ln w="6350" cap="rnd">
            <a:solidFill>
              <a:schemeClr val="bg1"/>
            </a:solidFill>
            <a:round/>
            <a:headEnd/>
            <a:tailEnd type="oval" w="med" len="med"/>
          </a:ln>
        </p:spPr>
      </p:cxnSp>
      <p:cxnSp>
        <p:nvCxnSpPr>
          <p:cNvPr id="3107" name="直接连接符 47"/>
          <p:cNvCxnSpPr>
            <a:cxnSpLocks noChangeShapeType="1"/>
          </p:cNvCxnSpPr>
          <p:nvPr/>
        </p:nvCxnSpPr>
        <p:spPr bwMode="auto">
          <a:xfrm>
            <a:off x="6523038" y="5697538"/>
            <a:ext cx="290512" cy="536575"/>
          </a:xfrm>
          <a:prstGeom prst="line">
            <a:avLst/>
          </a:prstGeom>
          <a:noFill/>
          <a:ln w="6350" cap="rnd">
            <a:solidFill>
              <a:schemeClr val="bg1"/>
            </a:solidFill>
            <a:round/>
            <a:headEnd type="oval" w="med" len="med"/>
            <a:tailEnd type="oval" w="med" len="med"/>
          </a:ln>
        </p:spPr>
      </p:cxnSp>
      <p:cxnSp>
        <p:nvCxnSpPr>
          <p:cNvPr id="3108" name="直接连接符 48"/>
          <p:cNvCxnSpPr>
            <a:cxnSpLocks noChangeShapeType="1"/>
          </p:cNvCxnSpPr>
          <p:nvPr/>
        </p:nvCxnSpPr>
        <p:spPr bwMode="auto">
          <a:xfrm flipH="1">
            <a:off x="5472113" y="5697538"/>
            <a:ext cx="1050925" cy="508000"/>
          </a:xfrm>
          <a:prstGeom prst="line">
            <a:avLst/>
          </a:prstGeom>
          <a:noFill/>
          <a:ln w="6350" cap="rnd">
            <a:solidFill>
              <a:schemeClr val="bg1"/>
            </a:solidFill>
            <a:round/>
            <a:headEnd type="oval" w="med" len="med"/>
            <a:tailEnd type="oval" w="med" len="med"/>
          </a:ln>
        </p:spPr>
      </p:cxnSp>
      <p:cxnSp>
        <p:nvCxnSpPr>
          <p:cNvPr id="3109" name="直接连接符 49"/>
          <p:cNvCxnSpPr>
            <a:cxnSpLocks noChangeShapeType="1"/>
          </p:cNvCxnSpPr>
          <p:nvPr/>
        </p:nvCxnSpPr>
        <p:spPr bwMode="auto">
          <a:xfrm flipH="1">
            <a:off x="8305800" y="3111500"/>
            <a:ext cx="693738" cy="192088"/>
          </a:xfrm>
          <a:prstGeom prst="line">
            <a:avLst/>
          </a:prstGeom>
          <a:noFill/>
          <a:ln w="6350" cap="rnd">
            <a:solidFill>
              <a:schemeClr val="bg1"/>
            </a:solidFill>
            <a:round/>
            <a:headEnd type="oval" w="med" len="med"/>
            <a:tailEnd type="oval" w="med" len="med"/>
          </a:ln>
        </p:spPr>
      </p:cxnSp>
      <p:cxnSp>
        <p:nvCxnSpPr>
          <p:cNvPr id="3110" name="直接连接符 50"/>
          <p:cNvCxnSpPr>
            <a:cxnSpLocks noChangeShapeType="1"/>
          </p:cNvCxnSpPr>
          <p:nvPr/>
        </p:nvCxnSpPr>
        <p:spPr bwMode="auto">
          <a:xfrm flipV="1">
            <a:off x="7891463" y="3094038"/>
            <a:ext cx="1100137" cy="1654175"/>
          </a:xfrm>
          <a:prstGeom prst="line">
            <a:avLst/>
          </a:prstGeom>
          <a:noFill/>
          <a:ln w="6350" cap="rnd">
            <a:solidFill>
              <a:schemeClr val="bg1"/>
            </a:solidFill>
            <a:round/>
            <a:headEnd/>
            <a:tailEnd type="oval" w="med" len="med"/>
          </a:ln>
        </p:spPr>
      </p:cxnSp>
      <p:cxnSp>
        <p:nvCxnSpPr>
          <p:cNvPr id="3111" name="直接连接符 51"/>
          <p:cNvCxnSpPr>
            <a:cxnSpLocks noChangeShapeType="1"/>
          </p:cNvCxnSpPr>
          <p:nvPr/>
        </p:nvCxnSpPr>
        <p:spPr bwMode="auto">
          <a:xfrm>
            <a:off x="6380163" y="903288"/>
            <a:ext cx="1731962" cy="922337"/>
          </a:xfrm>
          <a:prstGeom prst="line">
            <a:avLst/>
          </a:prstGeom>
          <a:noFill/>
          <a:ln w="6350" cap="rnd">
            <a:solidFill>
              <a:schemeClr val="bg1"/>
            </a:solidFill>
            <a:round/>
            <a:headEnd type="oval" w="med" len="med"/>
            <a:tailEnd type="oval" w="med" len="med"/>
          </a:ln>
        </p:spPr>
      </p:cxnSp>
      <p:cxnSp>
        <p:nvCxnSpPr>
          <p:cNvPr id="3112" name="直接连接符 52"/>
          <p:cNvCxnSpPr>
            <a:cxnSpLocks noChangeShapeType="1"/>
          </p:cNvCxnSpPr>
          <p:nvPr/>
        </p:nvCxnSpPr>
        <p:spPr bwMode="auto">
          <a:xfrm flipH="1" flipV="1">
            <a:off x="6380163" y="903288"/>
            <a:ext cx="1579562" cy="1782762"/>
          </a:xfrm>
          <a:prstGeom prst="line">
            <a:avLst/>
          </a:prstGeom>
          <a:noFill/>
          <a:ln w="6350" cap="rnd">
            <a:solidFill>
              <a:schemeClr val="bg1"/>
            </a:solidFill>
            <a:round/>
            <a:headEnd type="oval" w="med" len="med"/>
            <a:tailEnd type="oval" w="med" len="med"/>
          </a:ln>
        </p:spPr>
      </p:cxnSp>
      <p:cxnSp>
        <p:nvCxnSpPr>
          <p:cNvPr id="3113" name="直接连接符 53"/>
          <p:cNvCxnSpPr>
            <a:cxnSpLocks noChangeShapeType="1"/>
          </p:cNvCxnSpPr>
          <p:nvPr/>
        </p:nvCxnSpPr>
        <p:spPr bwMode="auto">
          <a:xfrm flipH="1">
            <a:off x="7959725" y="1836738"/>
            <a:ext cx="152400" cy="849312"/>
          </a:xfrm>
          <a:prstGeom prst="line">
            <a:avLst/>
          </a:prstGeom>
          <a:noFill/>
          <a:ln w="6350" cap="rnd">
            <a:solidFill>
              <a:schemeClr val="bg1"/>
            </a:solidFill>
            <a:round/>
            <a:headEnd type="oval" w="med" len="med"/>
            <a:tailEnd type="oval" w="med" len="med"/>
          </a:ln>
        </p:spPr>
      </p:cxnSp>
      <p:cxnSp>
        <p:nvCxnSpPr>
          <p:cNvPr id="3114" name="直接连接符 54"/>
          <p:cNvCxnSpPr>
            <a:cxnSpLocks noChangeShapeType="1"/>
          </p:cNvCxnSpPr>
          <p:nvPr/>
        </p:nvCxnSpPr>
        <p:spPr bwMode="auto">
          <a:xfrm flipH="1" flipV="1">
            <a:off x="8112125" y="1828800"/>
            <a:ext cx="193675" cy="1481138"/>
          </a:xfrm>
          <a:prstGeom prst="line">
            <a:avLst/>
          </a:prstGeom>
          <a:noFill/>
          <a:ln w="6350" cap="rnd">
            <a:solidFill>
              <a:schemeClr val="bg1"/>
            </a:solidFill>
            <a:round/>
            <a:headEnd type="oval" w="med" len="med"/>
            <a:tailEnd type="oval" w="med" len="med"/>
          </a:ln>
        </p:spPr>
      </p:cxnSp>
      <p:cxnSp>
        <p:nvCxnSpPr>
          <p:cNvPr id="3115" name="直接连接符 55"/>
          <p:cNvCxnSpPr>
            <a:cxnSpLocks noChangeShapeType="1"/>
          </p:cNvCxnSpPr>
          <p:nvPr/>
        </p:nvCxnSpPr>
        <p:spPr bwMode="auto">
          <a:xfrm flipV="1">
            <a:off x="4168775" y="1563688"/>
            <a:ext cx="1033463" cy="1122362"/>
          </a:xfrm>
          <a:prstGeom prst="line">
            <a:avLst/>
          </a:prstGeom>
          <a:noFill/>
          <a:ln w="6350" cap="rnd">
            <a:solidFill>
              <a:schemeClr val="bg1"/>
            </a:solidFill>
            <a:round/>
            <a:headEnd type="oval" w="med" len="med"/>
            <a:tailEnd type="oval" w="med" len="med"/>
          </a:ln>
        </p:spPr>
      </p:cxnSp>
      <p:cxnSp>
        <p:nvCxnSpPr>
          <p:cNvPr id="3116" name="直接连接符 56"/>
          <p:cNvCxnSpPr>
            <a:cxnSpLocks noChangeShapeType="1"/>
          </p:cNvCxnSpPr>
          <p:nvPr/>
        </p:nvCxnSpPr>
        <p:spPr bwMode="auto">
          <a:xfrm flipV="1">
            <a:off x="5202238" y="903288"/>
            <a:ext cx="1173162" cy="660400"/>
          </a:xfrm>
          <a:prstGeom prst="line">
            <a:avLst/>
          </a:prstGeom>
          <a:noFill/>
          <a:ln w="6350" cap="rnd">
            <a:solidFill>
              <a:schemeClr val="bg1"/>
            </a:solidFill>
            <a:round/>
            <a:headEnd type="oval" w="med" len="med"/>
            <a:tailEnd type="oval" w="med" len="med"/>
          </a:ln>
        </p:spPr>
      </p:cxnSp>
      <p:cxnSp>
        <p:nvCxnSpPr>
          <p:cNvPr id="3117" name="直接连接符 57"/>
          <p:cNvCxnSpPr>
            <a:cxnSpLocks noChangeShapeType="1"/>
          </p:cNvCxnSpPr>
          <p:nvPr/>
        </p:nvCxnSpPr>
        <p:spPr bwMode="auto">
          <a:xfrm flipV="1">
            <a:off x="3817938" y="1570038"/>
            <a:ext cx="1384300" cy="844550"/>
          </a:xfrm>
          <a:prstGeom prst="line">
            <a:avLst/>
          </a:prstGeom>
          <a:noFill/>
          <a:ln w="6350" cap="rnd">
            <a:solidFill>
              <a:schemeClr val="bg1"/>
            </a:solidFill>
            <a:round/>
            <a:headEnd type="oval" w="med" len="med"/>
            <a:tailEnd type="oval" w="med" len="med"/>
          </a:ln>
        </p:spPr>
      </p:cxnSp>
      <p:cxnSp>
        <p:nvCxnSpPr>
          <p:cNvPr id="3118" name="直接连接符 58"/>
          <p:cNvCxnSpPr>
            <a:cxnSpLocks noChangeShapeType="1"/>
          </p:cNvCxnSpPr>
          <p:nvPr/>
        </p:nvCxnSpPr>
        <p:spPr bwMode="auto">
          <a:xfrm flipH="1" flipV="1">
            <a:off x="3819525" y="2420938"/>
            <a:ext cx="349250" cy="265112"/>
          </a:xfrm>
          <a:prstGeom prst="line">
            <a:avLst/>
          </a:prstGeom>
          <a:noFill/>
          <a:ln w="6350" cap="rnd">
            <a:solidFill>
              <a:schemeClr val="bg1"/>
            </a:solidFill>
            <a:round/>
            <a:headEnd type="oval" w="med" len="med"/>
            <a:tailEnd type="oval" w="med" len="med"/>
          </a:ln>
        </p:spPr>
      </p:cxnSp>
      <p:cxnSp>
        <p:nvCxnSpPr>
          <p:cNvPr id="3119" name="直接连接符 59"/>
          <p:cNvCxnSpPr>
            <a:cxnSpLocks noChangeShapeType="1"/>
          </p:cNvCxnSpPr>
          <p:nvPr/>
        </p:nvCxnSpPr>
        <p:spPr bwMode="auto">
          <a:xfrm flipH="1">
            <a:off x="3900488" y="3789363"/>
            <a:ext cx="268287" cy="525462"/>
          </a:xfrm>
          <a:prstGeom prst="line">
            <a:avLst/>
          </a:prstGeom>
          <a:noFill/>
          <a:ln w="6350" cap="rnd">
            <a:solidFill>
              <a:schemeClr val="bg1"/>
            </a:solidFill>
            <a:round/>
            <a:headEnd type="oval" w="med" len="med"/>
            <a:tailEnd type="oval" w="med" len="med"/>
          </a:ln>
        </p:spPr>
      </p:cxnSp>
      <p:cxnSp>
        <p:nvCxnSpPr>
          <p:cNvPr id="3120" name="直接连接符 60"/>
          <p:cNvCxnSpPr>
            <a:cxnSpLocks noChangeShapeType="1"/>
          </p:cNvCxnSpPr>
          <p:nvPr/>
        </p:nvCxnSpPr>
        <p:spPr bwMode="auto">
          <a:xfrm flipH="1" flipV="1">
            <a:off x="4168775" y="3789363"/>
            <a:ext cx="1033463" cy="1227137"/>
          </a:xfrm>
          <a:prstGeom prst="line">
            <a:avLst/>
          </a:prstGeom>
          <a:noFill/>
          <a:ln w="6350" cap="rnd">
            <a:solidFill>
              <a:schemeClr val="bg1"/>
            </a:solidFill>
            <a:round/>
            <a:headEnd type="oval" w="med" len="med"/>
            <a:tailEnd type="oval" w="med" len="med"/>
          </a:ln>
        </p:spPr>
      </p:cxnSp>
      <p:cxnSp>
        <p:nvCxnSpPr>
          <p:cNvPr id="3121" name="直接连接符 61"/>
          <p:cNvCxnSpPr>
            <a:cxnSpLocks noChangeShapeType="1"/>
          </p:cNvCxnSpPr>
          <p:nvPr/>
        </p:nvCxnSpPr>
        <p:spPr bwMode="auto">
          <a:xfrm flipH="1" flipV="1">
            <a:off x="3900488" y="4321175"/>
            <a:ext cx="1301750" cy="692150"/>
          </a:xfrm>
          <a:prstGeom prst="line">
            <a:avLst/>
          </a:prstGeom>
          <a:noFill/>
          <a:ln w="6350" cap="rnd">
            <a:solidFill>
              <a:schemeClr val="bg1"/>
            </a:solidFill>
            <a:round/>
            <a:headEnd/>
            <a:tailEnd type="oval" w="med" len="med"/>
          </a:ln>
        </p:spPr>
      </p:cxnSp>
      <p:cxnSp>
        <p:nvCxnSpPr>
          <p:cNvPr id="3122" name="直接连接符 62"/>
          <p:cNvCxnSpPr>
            <a:cxnSpLocks noChangeShapeType="1"/>
          </p:cNvCxnSpPr>
          <p:nvPr/>
        </p:nvCxnSpPr>
        <p:spPr bwMode="auto">
          <a:xfrm flipH="1" flipV="1">
            <a:off x="5202238" y="5021263"/>
            <a:ext cx="1339850" cy="677862"/>
          </a:xfrm>
          <a:prstGeom prst="line">
            <a:avLst/>
          </a:prstGeom>
          <a:noFill/>
          <a:ln w="6350" cap="rnd">
            <a:solidFill>
              <a:schemeClr val="bg1"/>
            </a:solidFill>
            <a:round/>
            <a:headEnd/>
            <a:tailEnd type="oval" w="med" len="med"/>
          </a:ln>
        </p:spPr>
      </p:cxnSp>
      <p:cxnSp>
        <p:nvCxnSpPr>
          <p:cNvPr id="3123" name="直接连接符 63"/>
          <p:cNvCxnSpPr>
            <a:cxnSpLocks noChangeShapeType="1"/>
          </p:cNvCxnSpPr>
          <p:nvPr/>
        </p:nvCxnSpPr>
        <p:spPr bwMode="auto">
          <a:xfrm flipH="1">
            <a:off x="6523038" y="3789363"/>
            <a:ext cx="1436687" cy="1909762"/>
          </a:xfrm>
          <a:prstGeom prst="line">
            <a:avLst/>
          </a:prstGeom>
          <a:noFill/>
          <a:ln w="6350" cap="rnd">
            <a:solidFill>
              <a:schemeClr val="bg1"/>
            </a:solidFill>
            <a:round/>
            <a:headEnd/>
            <a:tailEnd type="oval" w="med" len="med"/>
          </a:ln>
        </p:spPr>
      </p:cxnSp>
      <p:cxnSp>
        <p:nvCxnSpPr>
          <p:cNvPr id="3124" name="直接连接符 64"/>
          <p:cNvCxnSpPr>
            <a:cxnSpLocks noChangeShapeType="1"/>
          </p:cNvCxnSpPr>
          <p:nvPr/>
        </p:nvCxnSpPr>
        <p:spPr bwMode="auto">
          <a:xfrm flipV="1">
            <a:off x="7883525" y="3800475"/>
            <a:ext cx="76200" cy="944563"/>
          </a:xfrm>
          <a:prstGeom prst="line">
            <a:avLst/>
          </a:prstGeom>
          <a:noFill/>
          <a:ln w="6350" cap="rnd">
            <a:solidFill>
              <a:schemeClr val="bg1"/>
            </a:solidFill>
            <a:round/>
            <a:headEnd/>
            <a:tailEnd type="oval" w="med" len="med"/>
          </a:ln>
        </p:spPr>
      </p:cxnSp>
      <p:cxnSp>
        <p:nvCxnSpPr>
          <p:cNvPr id="3125" name="直接连接符 65"/>
          <p:cNvCxnSpPr>
            <a:cxnSpLocks noChangeShapeType="1"/>
          </p:cNvCxnSpPr>
          <p:nvPr/>
        </p:nvCxnSpPr>
        <p:spPr bwMode="auto">
          <a:xfrm flipH="1">
            <a:off x="7897813" y="3298825"/>
            <a:ext cx="411162" cy="1446213"/>
          </a:xfrm>
          <a:prstGeom prst="line">
            <a:avLst/>
          </a:prstGeom>
          <a:noFill/>
          <a:ln w="6350" cap="rnd">
            <a:solidFill>
              <a:schemeClr val="bg1"/>
            </a:solidFill>
            <a:round/>
            <a:headEnd type="oval" w="med" len="med"/>
            <a:tailEnd type="oval" w="med" len="med"/>
          </a:ln>
        </p:spPr>
      </p:cxnSp>
      <p:cxnSp>
        <p:nvCxnSpPr>
          <p:cNvPr id="3126" name="直接连接符 66"/>
          <p:cNvCxnSpPr>
            <a:cxnSpLocks noChangeShapeType="1"/>
          </p:cNvCxnSpPr>
          <p:nvPr/>
        </p:nvCxnSpPr>
        <p:spPr bwMode="auto">
          <a:xfrm flipV="1">
            <a:off x="6537325" y="4749800"/>
            <a:ext cx="1363663" cy="941388"/>
          </a:xfrm>
          <a:prstGeom prst="line">
            <a:avLst/>
          </a:prstGeom>
          <a:noFill/>
          <a:ln w="6350" cap="rnd">
            <a:solidFill>
              <a:schemeClr val="bg1"/>
            </a:solidFill>
            <a:round/>
            <a:headEnd/>
            <a:tailEnd type="oval" w="med" len="med"/>
          </a:ln>
        </p:spPr>
      </p:cxnSp>
      <p:cxnSp>
        <p:nvCxnSpPr>
          <p:cNvPr id="3127" name="直接连接符 67"/>
          <p:cNvCxnSpPr>
            <a:cxnSpLocks noChangeShapeType="1"/>
          </p:cNvCxnSpPr>
          <p:nvPr/>
        </p:nvCxnSpPr>
        <p:spPr bwMode="auto">
          <a:xfrm>
            <a:off x="4168775" y="2686050"/>
            <a:ext cx="1927225" cy="0"/>
          </a:xfrm>
          <a:prstGeom prst="line">
            <a:avLst/>
          </a:prstGeom>
          <a:noFill/>
          <a:ln w="6350">
            <a:solidFill>
              <a:schemeClr val="bg1"/>
            </a:solidFill>
            <a:round/>
            <a:headEnd/>
            <a:tailEnd/>
          </a:ln>
        </p:spPr>
      </p:cxnSp>
      <p:cxnSp>
        <p:nvCxnSpPr>
          <p:cNvPr id="3128" name="直接连接符 68"/>
          <p:cNvCxnSpPr>
            <a:cxnSpLocks noChangeShapeType="1"/>
          </p:cNvCxnSpPr>
          <p:nvPr/>
        </p:nvCxnSpPr>
        <p:spPr bwMode="auto">
          <a:xfrm>
            <a:off x="4168775" y="2686050"/>
            <a:ext cx="0" cy="615950"/>
          </a:xfrm>
          <a:prstGeom prst="line">
            <a:avLst/>
          </a:prstGeom>
          <a:noFill/>
          <a:ln w="6350">
            <a:solidFill>
              <a:schemeClr val="bg1"/>
            </a:solidFill>
            <a:round/>
            <a:headEnd/>
            <a:tailEnd/>
          </a:ln>
        </p:spPr>
      </p:cxnSp>
      <p:cxnSp>
        <p:nvCxnSpPr>
          <p:cNvPr id="3129" name="直接连接符 69"/>
          <p:cNvCxnSpPr>
            <a:cxnSpLocks noChangeShapeType="1"/>
          </p:cNvCxnSpPr>
          <p:nvPr/>
        </p:nvCxnSpPr>
        <p:spPr bwMode="auto">
          <a:xfrm>
            <a:off x="7959725" y="2686050"/>
            <a:ext cx="0" cy="742950"/>
          </a:xfrm>
          <a:prstGeom prst="line">
            <a:avLst/>
          </a:prstGeom>
          <a:noFill/>
          <a:ln w="6350">
            <a:solidFill>
              <a:schemeClr val="bg1"/>
            </a:solidFill>
            <a:round/>
            <a:headEnd/>
            <a:tailEnd/>
          </a:ln>
        </p:spPr>
      </p:cxnSp>
      <p:cxnSp>
        <p:nvCxnSpPr>
          <p:cNvPr id="3130" name="直接连接符 70"/>
          <p:cNvCxnSpPr>
            <a:cxnSpLocks noChangeShapeType="1"/>
          </p:cNvCxnSpPr>
          <p:nvPr/>
        </p:nvCxnSpPr>
        <p:spPr bwMode="auto">
          <a:xfrm>
            <a:off x="6032500" y="2686050"/>
            <a:ext cx="1927225" cy="0"/>
          </a:xfrm>
          <a:prstGeom prst="line">
            <a:avLst/>
          </a:prstGeom>
          <a:noFill/>
          <a:ln w="6350">
            <a:solidFill>
              <a:schemeClr val="bg1"/>
            </a:solidFill>
            <a:round/>
            <a:headEnd/>
            <a:tailEnd/>
          </a:ln>
        </p:spPr>
      </p:cxnSp>
      <p:cxnSp>
        <p:nvCxnSpPr>
          <p:cNvPr id="3131" name="直接连接符 71"/>
          <p:cNvCxnSpPr>
            <a:cxnSpLocks noChangeShapeType="1"/>
          </p:cNvCxnSpPr>
          <p:nvPr/>
        </p:nvCxnSpPr>
        <p:spPr bwMode="auto">
          <a:xfrm>
            <a:off x="4168775" y="3184525"/>
            <a:ext cx="0" cy="615950"/>
          </a:xfrm>
          <a:prstGeom prst="line">
            <a:avLst/>
          </a:prstGeom>
          <a:noFill/>
          <a:ln w="6350">
            <a:solidFill>
              <a:schemeClr val="bg1"/>
            </a:solidFill>
            <a:round/>
            <a:headEnd/>
            <a:tailEnd/>
          </a:ln>
        </p:spPr>
      </p:cxnSp>
      <p:cxnSp>
        <p:nvCxnSpPr>
          <p:cNvPr id="3132" name="直接连接符 72"/>
          <p:cNvCxnSpPr>
            <a:cxnSpLocks noChangeShapeType="1"/>
          </p:cNvCxnSpPr>
          <p:nvPr/>
        </p:nvCxnSpPr>
        <p:spPr bwMode="auto">
          <a:xfrm>
            <a:off x="7959725" y="3057525"/>
            <a:ext cx="0" cy="742950"/>
          </a:xfrm>
          <a:prstGeom prst="line">
            <a:avLst/>
          </a:prstGeom>
          <a:noFill/>
          <a:ln w="6350">
            <a:solidFill>
              <a:schemeClr val="bg1"/>
            </a:solidFill>
            <a:round/>
            <a:headEnd/>
            <a:tailEnd/>
          </a:ln>
        </p:spPr>
      </p:cxnSp>
      <p:sp>
        <p:nvSpPr>
          <p:cNvPr id="2112" name="文本框 76"/>
          <p:cNvSpPr txBox="1">
            <a:spLocks noChangeArrowheads="1"/>
          </p:cNvSpPr>
          <p:nvPr/>
        </p:nvSpPr>
        <p:spPr bwMode="auto">
          <a:xfrm>
            <a:off x="2579020" y="2731522"/>
            <a:ext cx="7127622" cy="707886"/>
          </a:xfrm>
          <a:prstGeom prst="rect">
            <a:avLst/>
          </a:prstGeom>
          <a:noFill/>
          <a:ln w="9525">
            <a:noFill/>
            <a:miter lim="800000"/>
            <a:headEnd/>
            <a:tailEnd/>
          </a:ln>
        </p:spPr>
        <p:txBody>
          <a:bodyPr wrap="square">
            <a:spAutoFit/>
          </a:bodyPr>
          <a:lstStyle/>
          <a:p>
            <a:pPr algn="ctr" eaLnBrk="1" hangingPunct="1"/>
            <a:r>
              <a:rPr lang="zh-CN" altLang="en-US" sz="4000" b="1" dirty="0">
                <a:solidFill>
                  <a:schemeClr val="bg1"/>
                </a:solidFill>
                <a:latin typeface="华文行楷" panose="02010800040101010101" pitchFamily="2" charset="-122"/>
                <a:ea typeface="华文行楷" panose="02010800040101010101" pitchFamily="2" charset="-122"/>
              </a:rPr>
              <a:t>垃圾回收信息化管理系统</a:t>
            </a:r>
          </a:p>
        </p:txBody>
      </p:sp>
      <p:sp>
        <p:nvSpPr>
          <p:cNvPr id="3" name="文本框 2"/>
          <p:cNvSpPr txBox="1"/>
          <p:nvPr/>
        </p:nvSpPr>
        <p:spPr>
          <a:xfrm>
            <a:off x="4275136" y="3580497"/>
            <a:ext cx="3641725" cy="646331"/>
          </a:xfrm>
          <a:prstGeom prst="rect">
            <a:avLst/>
          </a:prstGeom>
          <a:noFill/>
        </p:spPr>
        <p:txBody>
          <a:bodyPr wrap="square" rtlCol="0">
            <a:spAutoFit/>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分 拣 管 理</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2000" fill="hold"/>
                                        <p:tgtEl>
                                          <p:spTgt spid="3075"/>
                                        </p:tgtEl>
                                        <p:attrNameLst>
                                          <p:attrName>ppt_w</p:attrName>
                                        </p:attrNameLst>
                                      </p:cBhvr>
                                      <p:tavLst>
                                        <p:tav tm="0">
                                          <p:val>
                                            <p:fltVal val="0"/>
                                          </p:val>
                                        </p:tav>
                                        <p:tav tm="100000">
                                          <p:val>
                                            <p:strVal val="#ppt_w"/>
                                          </p:val>
                                        </p:tav>
                                      </p:tavLst>
                                    </p:anim>
                                    <p:anim calcmode="lin" valueType="num">
                                      <p:cBhvr>
                                        <p:cTn id="8" dur="2000" fill="hold"/>
                                        <p:tgtEl>
                                          <p:spTgt spid="3075"/>
                                        </p:tgtEl>
                                        <p:attrNameLst>
                                          <p:attrName>ppt_h</p:attrName>
                                        </p:attrNameLst>
                                      </p:cBhvr>
                                      <p:tavLst>
                                        <p:tav tm="0">
                                          <p:val>
                                            <p:fltVal val="0"/>
                                          </p:val>
                                        </p:tav>
                                        <p:tav tm="100000">
                                          <p:val>
                                            <p:strVal val="#ppt_h"/>
                                          </p:val>
                                        </p:tav>
                                      </p:tavLst>
                                    </p:anim>
                                    <p:anim calcmode="lin" valueType="num">
                                      <p:cBhvr>
                                        <p:cTn id="9" dur="2000" fill="hold"/>
                                        <p:tgtEl>
                                          <p:spTgt spid="3075"/>
                                        </p:tgtEl>
                                        <p:attrNameLst>
                                          <p:attrName>style.rotation</p:attrName>
                                        </p:attrNameLst>
                                      </p:cBhvr>
                                      <p:tavLst>
                                        <p:tav tm="0">
                                          <p:val>
                                            <p:fltVal val="360"/>
                                          </p:val>
                                        </p:tav>
                                        <p:tav tm="100000">
                                          <p:val>
                                            <p:fltVal val="0"/>
                                          </p:val>
                                        </p:tav>
                                      </p:tavLst>
                                    </p:anim>
                                    <p:animEffect transition="in" filter="fade">
                                      <p:cBhvr>
                                        <p:cTn id="10" dur="2000"/>
                                        <p:tgtEl>
                                          <p:spTgt spid="3075"/>
                                        </p:tgtEl>
                                      </p:cBhvr>
                                    </p:animEffect>
                                  </p:childTnLst>
                                </p:cTn>
                              </p:par>
                            </p:childTnLst>
                          </p:cTn>
                        </p:par>
                        <p:par>
                          <p:cTn id="11" fill="hold" nodeType="afterGroup">
                            <p:stCondLst>
                              <p:cond delay="2000"/>
                            </p:stCondLst>
                            <p:childTnLst>
                              <p:par>
                                <p:cTn id="12" presetID="22" presetClass="entr" presetSubtype="4" fill="hold" nodeType="afterEffect">
                                  <p:stCondLst>
                                    <p:cond delay="0"/>
                                  </p:stCondLst>
                                  <p:childTnLst>
                                    <p:set>
                                      <p:cBhvr>
                                        <p:cTn id="13" dur="1" fill="hold">
                                          <p:stCondLst>
                                            <p:cond delay="0"/>
                                          </p:stCondLst>
                                        </p:cTn>
                                        <p:tgtEl>
                                          <p:spTgt spid="3078"/>
                                        </p:tgtEl>
                                        <p:attrNameLst>
                                          <p:attrName>style.visibility</p:attrName>
                                        </p:attrNameLst>
                                      </p:cBhvr>
                                      <p:to>
                                        <p:strVal val="visible"/>
                                      </p:to>
                                    </p:set>
                                    <p:animEffect transition="in" filter="wipe(down)">
                                      <p:cBhvr>
                                        <p:cTn id="14" dur="1000"/>
                                        <p:tgtEl>
                                          <p:spTgt spid="3078"/>
                                        </p:tgtEl>
                                      </p:cBhvr>
                                    </p:animEffect>
                                  </p:childTnLst>
                                </p:cTn>
                              </p:par>
                              <p:par>
                                <p:cTn id="15" presetID="22" presetClass="entr" presetSubtype="2" fill="hold" nodeType="with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wipe(right)">
                                      <p:cBhvr>
                                        <p:cTn id="17" dur="1000"/>
                                        <p:tgtEl>
                                          <p:spTgt spid="3077"/>
                                        </p:tgtEl>
                                      </p:cBhvr>
                                    </p:animEffect>
                                  </p:childTnLst>
                                </p:cTn>
                              </p:par>
                              <p:par>
                                <p:cTn id="18" presetID="22" presetClass="entr" presetSubtype="2" fill="hold" nodeType="with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wipe(right)">
                                      <p:cBhvr>
                                        <p:cTn id="20" dur="1000"/>
                                        <p:tgtEl>
                                          <p:spTgt spid="3076"/>
                                        </p:tgtEl>
                                      </p:cBhvr>
                                    </p:animEffect>
                                  </p:childTnLst>
                                </p:cTn>
                              </p:par>
                              <p:par>
                                <p:cTn id="21" presetID="22" presetClass="entr" presetSubtype="2" fill="hold" nodeType="withEffect">
                                  <p:stCondLst>
                                    <p:cond delay="0"/>
                                  </p:stCondLst>
                                  <p:childTnLst>
                                    <p:set>
                                      <p:cBhvr>
                                        <p:cTn id="22" dur="1" fill="hold">
                                          <p:stCondLst>
                                            <p:cond delay="0"/>
                                          </p:stCondLst>
                                        </p:cTn>
                                        <p:tgtEl>
                                          <p:spTgt spid="3080"/>
                                        </p:tgtEl>
                                        <p:attrNameLst>
                                          <p:attrName>style.visibility</p:attrName>
                                        </p:attrNameLst>
                                      </p:cBhvr>
                                      <p:to>
                                        <p:strVal val="visible"/>
                                      </p:to>
                                    </p:set>
                                    <p:animEffect transition="in" filter="wipe(right)">
                                      <p:cBhvr>
                                        <p:cTn id="23" dur="1000"/>
                                        <p:tgtEl>
                                          <p:spTgt spid="3080"/>
                                        </p:tgtEl>
                                      </p:cBhvr>
                                    </p:animEffect>
                                  </p:childTnLst>
                                </p:cTn>
                              </p:par>
                              <p:par>
                                <p:cTn id="24" presetID="22" presetClass="entr" presetSubtype="1" fill="hold" nodeType="withEffect">
                                  <p:stCondLst>
                                    <p:cond delay="0"/>
                                  </p:stCondLst>
                                  <p:childTnLst>
                                    <p:set>
                                      <p:cBhvr>
                                        <p:cTn id="25" dur="1" fill="hold">
                                          <p:stCondLst>
                                            <p:cond delay="0"/>
                                          </p:stCondLst>
                                        </p:cTn>
                                        <p:tgtEl>
                                          <p:spTgt spid="3081"/>
                                        </p:tgtEl>
                                        <p:attrNameLst>
                                          <p:attrName>style.visibility</p:attrName>
                                        </p:attrNameLst>
                                      </p:cBhvr>
                                      <p:to>
                                        <p:strVal val="visible"/>
                                      </p:to>
                                    </p:set>
                                    <p:animEffect transition="in" filter="wipe(up)">
                                      <p:cBhvr>
                                        <p:cTn id="26" dur="1000"/>
                                        <p:tgtEl>
                                          <p:spTgt spid="3081"/>
                                        </p:tgtEl>
                                      </p:cBhvr>
                                    </p:animEffect>
                                  </p:childTnLst>
                                </p:cTn>
                              </p:par>
                              <p:par>
                                <p:cTn id="27" presetID="22" presetClass="entr" presetSubtype="1" fill="hold" nodeType="withEffect">
                                  <p:stCondLst>
                                    <p:cond delay="0"/>
                                  </p:stCondLst>
                                  <p:childTnLst>
                                    <p:set>
                                      <p:cBhvr>
                                        <p:cTn id="28" dur="1" fill="hold">
                                          <p:stCondLst>
                                            <p:cond delay="0"/>
                                          </p:stCondLst>
                                        </p:cTn>
                                        <p:tgtEl>
                                          <p:spTgt spid="3082"/>
                                        </p:tgtEl>
                                        <p:attrNameLst>
                                          <p:attrName>style.visibility</p:attrName>
                                        </p:attrNameLst>
                                      </p:cBhvr>
                                      <p:to>
                                        <p:strVal val="visible"/>
                                      </p:to>
                                    </p:set>
                                    <p:animEffect transition="in" filter="wipe(up)">
                                      <p:cBhvr>
                                        <p:cTn id="29" dur="1000"/>
                                        <p:tgtEl>
                                          <p:spTgt spid="3082"/>
                                        </p:tgtEl>
                                      </p:cBhvr>
                                    </p:animEffect>
                                  </p:childTnLst>
                                </p:cTn>
                              </p:par>
                              <p:par>
                                <p:cTn id="30" presetID="22" presetClass="entr" presetSubtype="1" fill="hold" nodeType="withEffect">
                                  <p:stCondLst>
                                    <p:cond delay="0"/>
                                  </p:stCondLst>
                                  <p:childTnLst>
                                    <p:set>
                                      <p:cBhvr>
                                        <p:cTn id="31" dur="1" fill="hold">
                                          <p:stCondLst>
                                            <p:cond delay="0"/>
                                          </p:stCondLst>
                                        </p:cTn>
                                        <p:tgtEl>
                                          <p:spTgt spid="3083"/>
                                        </p:tgtEl>
                                        <p:attrNameLst>
                                          <p:attrName>style.visibility</p:attrName>
                                        </p:attrNameLst>
                                      </p:cBhvr>
                                      <p:to>
                                        <p:strVal val="visible"/>
                                      </p:to>
                                    </p:set>
                                    <p:animEffect transition="in" filter="wipe(up)">
                                      <p:cBhvr>
                                        <p:cTn id="32" dur="1000"/>
                                        <p:tgtEl>
                                          <p:spTgt spid="3083"/>
                                        </p:tgtEl>
                                      </p:cBhvr>
                                    </p:animEffect>
                                  </p:childTnLst>
                                </p:cTn>
                              </p:par>
                              <p:par>
                                <p:cTn id="33" presetID="22" presetClass="entr" presetSubtype="8" fill="hold" nodeType="withEffect">
                                  <p:stCondLst>
                                    <p:cond delay="0"/>
                                  </p:stCondLst>
                                  <p:childTnLst>
                                    <p:set>
                                      <p:cBhvr>
                                        <p:cTn id="34" dur="1" fill="hold">
                                          <p:stCondLst>
                                            <p:cond delay="0"/>
                                          </p:stCondLst>
                                        </p:cTn>
                                        <p:tgtEl>
                                          <p:spTgt spid="3086"/>
                                        </p:tgtEl>
                                        <p:attrNameLst>
                                          <p:attrName>style.visibility</p:attrName>
                                        </p:attrNameLst>
                                      </p:cBhvr>
                                      <p:to>
                                        <p:strVal val="visible"/>
                                      </p:to>
                                    </p:set>
                                    <p:animEffect transition="in" filter="wipe(left)">
                                      <p:cBhvr>
                                        <p:cTn id="35" dur="1000"/>
                                        <p:tgtEl>
                                          <p:spTgt spid="3086"/>
                                        </p:tgtEl>
                                      </p:cBhvr>
                                    </p:animEffect>
                                  </p:childTnLst>
                                </p:cTn>
                              </p:par>
                              <p:par>
                                <p:cTn id="36" presetID="22" presetClass="entr" presetSubtype="8" fill="hold" nodeType="withEffect">
                                  <p:stCondLst>
                                    <p:cond delay="0"/>
                                  </p:stCondLst>
                                  <p:childTnLst>
                                    <p:set>
                                      <p:cBhvr>
                                        <p:cTn id="37" dur="1" fill="hold">
                                          <p:stCondLst>
                                            <p:cond delay="0"/>
                                          </p:stCondLst>
                                        </p:cTn>
                                        <p:tgtEl>
                                          <p:spTgt spid="3088"/>
                                        </p:tgtEl>
                                        <p:attrNameLst>
                                          <p:attrName>style.visibility</p:attrName>
                                        </p:attrNameLst>
                                      </p:cBhvr>
                                      <p:to>
                                        <p:strVal val="visible"/>
                                      </p:to>
                                    </p:set>
                                    <p:animEffect transition="in" filter="wipe(left)">
                                      <p:cBhvr>
                                        <p:cTn id="38" dur="1000"/>
                                        <p:tgtEl>
                                          <p:spTgt spid="3088"/>
                                        </p:tgtEl>
                                      </p:cBhvr>
                                    </p:animEffect>
                                  </p:childTnLst>
                                </p:cTn>
                              </p:par>
                              <p:par>
                                <p:cTn id="39" presetID="22" presetClass="entr" presetSubtype="8" fill="hold" nodeType="withEffect">
                                  <p:stCondLst>
                                    <p:cond delay="0"/>
                                  </p:stCondLst>
                                  <p:childTnLst>
                                    <p:set>
                                      <p:cBhvr>
                                        <p:cTn id="40" dur="1" fill="hold">
                                          <p:stCondLst>
                                            <p:cond delay="0"/>
                                          </p:stCondLst>
                                        </p:cTn>
                                        <p:tgtEl>
                                          <p:spTgt spid="3087"/>
                                        </p:tgtEl>
                                        <p:attrNameLst>
                                          <p:attrName>style.visibility</p:attrName>
                                        </p:attrNameLst>
                                      </p:cBhvr>
                                      <p:to>
                                        <p:strVal val="visible"/>
                                      </p:to>
                                    </p:set>
                                    <p:animEffect transition="in" filter="wipe(left)">
                                      <p:cBhvr>
                                        <p:cTn id="41" dur="1000"/>
                                        <p:tgtEl>
                                          <p:spTgt spid="3087"/>
                                        </p:tgtEl>
                                      </p:cBhvr>
                                    </p:animEffect>
                                  </p:childTnLst>
                                </p:cTn>
                              </p:par>
                              <p:par>
                                <p:cTn id="42" presetID="22" presetClass="entr" presetSubtype="8" fill="hold" nodeType="withEffect">
                                  <p:stCondLst>
                                    <p:cond delay="0"/>
                                  </p:stCondLst>
                                  <p:childTnLst>
                                    <p:set>
                                      <p:cBhvr>
                                        <p:cTn id="43" dur="1" fill="hold">
                                          <p:stCondLst>
                                            <p:cond delay="0"/>
                                          </p:stCondLst>
                                        </p:cTn>
                                        <p:tgtEl>
                                          <p:spTgt spid="3085"/>
                                        </p:tgtEl>
                                        <p:attrNameLst>
                                          <p:attrName>style.visibility</p:attrName>
                                        </p:attrNameLst>
                                      </p:cBhvr>
                                      <p:to>
                                        <p:strVal val="visible"/>
                                      </p:to>
                                    </p:set>
                                    <p:animEffect transition="in" filter="wipe(left)">
                                      <p:cBhvr>
                                        <p:cTn id="44" dur="1000"/>
                                        <p:tgtEl>
                                          <p:spTgt spid="3085"/>
                                        </p:tgtEl>
                                      </p:cBhvr>
                                    </p:animEffect>
                                  </p:childTnLst>
                                </p:cTn>
                              </p:par>
                              <p:par>
                                <p:cTn id="45" presetID="22" presetClass="entr" presetSubtype="4" fill="hold"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wipe(down)">
                                      <p:cBhvr>
                                        <p:cTn id="47" dur="1000"/>
                                        <p:tgtEl>
                                          <p:spTgt spid="3084"/>
                                        </p:tgtEl>
                                      </p:cBhvr>
                                    </p:animEffect>
                                  </p:childTnLst>
                                </p:cTn>
                              </p:par>
                              <p:par>
                                <p:cTn id="48" presetID="22" presetClass="entr" presetSubtype="4" fill="hold" nodeType="withEffect">
                                  <p:stCondLst>
                                    <p:cond delay="0"/>
                                  </p:stCondLst>
                                  <p:childTnLst>
                                    <p:set>
                                      <p:cBhvr>
                                        <p:cTn id="49" dur="1" fill="hold">
                                          <p:stCondLst>
                                            <p:cond delay="0"/>
                                          </p:stCondLst>
                                        </p:cTn>
                                        <p:tgtEl>
                                          <p:spTgt spid="3079"/>
                                        </p:tgtEl>
                                        <p:attrNameLst>
                                          <p:attrName>style.visibility</p:attrName>
                                        </p:attrNameLst>
                                      </p:cBhvr>
                                      <p:to>
                                        <p:strVal val="visible"/>
                                      </p:to>
                                    </p:set>
                                    <p:animEffect transition="in" filter="wipe(down)">
                                      <p:cBhvr>
                                        <p:cTn id="50" dur="1000"/>
                                        <p:tgtEl>
                                          <p:spTgt spid="3079"/>
                                        </p:tgtEl>
                                      </p:cBhvr>
                                    </p:animEffect>
                                  </p:childTnLst>
                                </p:cTn>
                              </p:par>
                            </p:childTnLst>
                          </p:cTn>
                        </p:par>
                        <p:par>
                          <p:cTn id="51" fill="hold" nodeType="afterGroup">
                            <p:stCondLst>
                              <p:cond delay="3000"/>
                            </p:stCondLst>
                            <p:childTnLst>
                              <p:par>
                                <p:cTn id="52" presetID="22" presetClass="entr" presetSubtype="1" fill="hold" nodeType="afterEffect">
                                  <p:stCondLst>
                                    <p:cond delay="0"/>
                                  </p:stCondLst>
                                  <p:childTnLst>
                                    <p:set>
                                      <p:cBhvr>
                                        <p:cTn id="53" dur="1" fill="hold">
                                          <p:stCondLst>
                                            <p:cond delay="0"/>
                                          </p:stCondLst>
                                        </p:cTn>
                                        <p:tgtEl>
                                          <p:spTgt spid="3091"/>
                                        </p:tgtEl>
                                        <p:attrNameLst>
                                          <p:attrName>style.visibility</p:attrName>
                                        </p:attrNameLst>
                                      </p:cBhvr>
                                      <p:to>
                                        <p:strVal val="visible"/>
                                      </p:to>
                                    </p:set>
                                    <p:animEffect transition="in" filter="wipe(up)">
                                      <p:cBhvr>
                                        <p:cTn id="54" dur="1000"/>
                                        <p:tgtEl>
                                          <p:spTgt spid="3091"/>
                                        </p:tgtEl>
                                      </p:cBhvr>
                                    </p:animEffect>
                                  </p:childTnLst>
                                </p:cTn>
                              </p:par>
                              <p:par>
                                <p:cTn id="55" presetID="22" presetClass="entr" presetSubtype="2" fill="hold" nodeType="withEffect">
                                  <p:stCondLst>
                                    <p:cond delay="0"/>
                                  </p:stCondLst>
                                  <p:childTnLst>
                                    <p:set>
                                      <p:cBhvr>
                                        <p:cTn id="56" dur="1" fill="hold">
                                          <p:stCondLst>
                                            <p:cond delay="0"/>
                                          </p:stCondLst>
                                        </p:cTn>
                                        <p:tgtEl>
                                          <p:spTgt spid="3092"/>
                                        </p:tgtEl>
                                        <p:attrNameLst>
                                          <p:attrName>style.visibility</p:attrName>
                                        </p:attrNameLst>
                                      </p:cBhvr>
                                      <p:to>
                                        <p:strVal val="visible"/>
                                      </p:to>
                                    </p:set>
                                    <p:animEffect transition="in" filter="wipe(right)">
                                      <p:cBhvr>
                                        <p:cTn id="57" dur="1000"/>
                                        <p:tgtEl>
                                          <p:spTgt spid="3092"/>
                                        </p:tgtEl>
                                      </p:cBhvr>
                                    </p:animEffect>
                                  </p:childTnLst>
                                </p:cTn>
                              </p:par>
                              <p:par>
                                <p:cTn id="58" presetID="22" presetClass="entr" presetSubtype="8" fill="hold" nodeType="withEffect">
                                  <p:stCondLst>
                                    <p:cond delay="0"/>
                                  </p:stCondLst>
                                  <p:childTnLst>
                                    <p:set>
                                      <p:cBhvr>
                                        <p:cTn id="59" dur="1" fill="hold">
                                          <p:stCondLst>
                                            <p:cond delay="0"/>
                                          </p:stCondLst>
                                        </p:cTn>
                                        <p:tgtEl>
                                          <p:spTgt spid="3090"/>
                                        </p:tgtEl>
                                        <p:attrNameLst>
                                          <p:attrName>style.visibility</p:attrName>
                                        </p:attrNameLst>
                                      </p:cBhvr>
                                      <p:to>
                                        <p:strVal val="visible"/>
                                      </p:to>
                                    </p:set>
                                    <p:animEffect transition="in" filter="wipe(left)">
                                      <p:cBhvr>
                                        <p:cTn id="60" dur="1000"/>
                                        <p:tgtEl>
                                          <p:spTgt spid="3090"/>
                                        </p:tgtEl>
                                      </p:cBhvr>
                                    </p:animEffect>
                                  </p:childTnLst>
                                </p:cTn>
                              </p:par>
                              <p:par>
                                <p:cTn id="61" presetID="22" presetClass="entr" presetSubtype="1" fill="hold" nodeType="withEffect">
                                  <p:stCondLst>
                                    <p:cond delay="0"/>
                                  </p:stCondLst>
                                  <p:childTnLst>
                                    <p:set>
                                      <p:cBhvr>
                                        <p:cTn id="62" dur="1" fill="hold">
                                          <p:stCondLst>
                                            <p:cond delay="0"/>
                                          </p:stCondLst>
                                        </p:cTn>
                                        <p:tgtEl>
                                          <p:spTgt spid="3093"/>
                                        </p:tgtEl>
                                        <p:attrNameLst>
                                          <p:attrName>style.visibility</p:attrName>
                                        </p:attrNameLst>
                                      </p:cBhvr>
                                      <p:to>
                                        <p:strVal val="visible"/>
                                      </p:to>
                                    </p:set>
                                    <p:animEffect transition="in" filter="wipe(up)">
                                      <p:cBhvr>
                                        <p:cTn id="63" dur="1000"/>
                                        <p:tgtEl>
                                          <p:spTgt spid="3093"/>
                                        </p:tgtEl>
                                      </p:cBhvr>
                                    </p:animEffect>
                                  </p:childTnLst>
                                </p:cTn>
                              </p:par>
                              <p:par>
                                <p:cTn id="64" presetID="22" presetClass="entr" presetSubtype="2" fill="hold" nodeType="withEffect">
                                  <p:stCondLst>
                                    <p:cond delay="0"/>
                                  </p:stCondLst>
                                  <p:childTnLst>
                                    <p:set>
                                      <p:cBhvr>
                                        <p:cTn id="65" dur="1" fill="hold">
                                          <p:stCondLst>
                                            <p:cond delay="0"/>
                                          </p:stCondLst>
                                        </p:cTn>
                                        <p:tgtEl>
                                          <p:spTgt spid="3094"/>
                                        </p:tgtEl>
                                        <p:attrNameLst>
                                          <p:attrName>style.visibility</p:attrName>
                                        </p:attrNameLst>
                                      </p:cBhvr>
                                      <p:to>
                                        <p:strVal val="visible"/>
                                      </p:to>
                                    </p:set>
                                    <p:animEffect transition="in" filter="wipe(right)">
                                      <p:cBhvr>
                                        <p:cTn id="66" dur="1000"/>
                                        <p:tgtEl>
                                          <p:spTgt spid="3094"/>
                                        </p:tgtEl>
                                      </p:cBhvr>
                                    </p:animEffect>
                                  </p:childTnLst>
                                </p:cTn>
                              </p:par>
                              <p:par>
                                <p:cTn id="67" presetID="22" presetClass="entr" presetSubtype="4" fill="hold" nodeType="withEffect">
                                  <p:stCondLst>
                                    <p:cond delay="0"/>
                                  </p:stCondLst>
                                  <p:childTnLst>
                                    <p:set>
                                      <p:cBhvr>
                                        <p:cTn id="68" dur="1" fill="hold">
                                          <p:stCondLst>
                                            <p:cond delay="0"/>
                                          </p:stCondLst>
                                        </p:cTn>
                                        <p:tgtEl>
                                          <p:spTgt spid="3097"/>
                                        </p:tgtEl>
                                        <p:attrNameLst>
                                          <p:attrName>style.visibility</p:attrName>
                                        </p:attrNameLst>
                                      </p:cBhvr>
                                      <p:to>
                                        <p:strVal val="visible"/>
                                      </p:to>
                                    </p:set>
                                    <p:animEffect transition="in" filter="wipe(down)">
                                      <p:cBhvr>
                                        <p:cTn id="69" dur="1000"/>
                                        <p:tgtEl>
                                          <p:spTgt spid="3097"/>
                                        </p:tgtEl>
                                      </p:cBhvr>
                                    </p:animEffect>
                                  </p:childTnLst>
                                </p:cTn>
                              </p:par>
                              <p:par>
                                <p:cTn id="70" presetID="22" presetClass="entr" presetSubtype="2" fill="hold" nodeType="withEffect">
                                  <p:stCondLst>
                                    <p:cond delay="0"/>
                                  </p:stCondLst>
                                  <p:childTnLst>
                                    <p:set>
                                      <p:cBhvr>
                                        <p:cTn id="71" dur="1" fill="hold">
                                          <p:stCondLst>
                                            <p:cond delay="0"/>
                                          </p:stCondLst>
                                        </p:cTn>
                                        <p:tgtEl>
                                          <p:spTgt spid="3109"/>
                                        </p:tgtEl>
                                        <p:attrNameLst>
                                          <p:attrName>style.visibility</p:attrName>
                                        </p:attrNameLst>
                                      </p:cBhvr>
                                      <p:to>
                                        <p:strVal val="visible"/>
                                      </p:to>
                                    </p:set>
                                    <p:animEffect transition="in" filter="wipe(right)">
                                      <p:cBhvr>
                                        <p:cTn id="72" dur="1000"/>
                                        <p:tgtEl>
                                          <p:spTgt spid="3109"/>
                                        </p:tgtEl>
                                      </p:cBhvr>
                                    </p:animEffect>
                                  </p:childTnLst>
                                </p:cTn>
                              </p:par>
                              <p:par>
                                <p:cTn id="73" presetID="22" presetClass="entr" presetSubtype="1" fill="hold" nodeType="withEffect">
                                  <p:stCondLst>
                                    <p:cond delay="0"/>
                                  </p:stCondLst>
                                  <p:childTnLst>
                                    <p:set>
                                      <p:cBhvr>
                                        <p:cTn id="74" dur="1" fill="hold">
                                          <p:stCondLst>
                                            <p:cond delay="0"/>
                                          </p:stCondLst>
                                        </p:cTn>
                                        <p:tgtEl>
                                          <p:spTgt spid="3110"/>
                                        </p:tgtEl>
                                        <p:attrNameLst>
                                          <p:attrName>style.visibility</p:attrName>
                                        </p:attrNameLst>
                                      </p:cBhvr>
                                      <p:to>
                                        <p:strVal val="visible"/>
                                      </p:to>
                                    </p:set>
                                    <p:animEffect transition="in" filter="wipe(up)">
                                      <p:cBhvr>
                                        <p:cTn id="75" dur="1000"/>
                                        <p:tgtEl>
                                          <p:spTgt spid="3110"/>
                                        </p:tgtEl>
                                      </p:cBhvr>
                                    </p:animEffect>
                                  </p:childTnLst>
                                </p:cTn>
                              </p:par>
                              <p:par>
                                <p:cTn id="76" presetID="22" presetClass="entr" presetSubtype="2" fill="hold" nodeType="withEffect">
                                  <p:stCondLst>
                                    <p:cond delay="0"/>
                                  </p:stCondLst>
                                  <p:childTnLst>
                                    <p:set>
                                      <p:cBhvr>
                                        <p:cTn id="77" dur="1" fill="hold">
                                          <p:stCondLst>
                                            <p:cond delay="0"/>
                                          </p:stCondLst>
                                        </p:cTn>
                                        <p:tgtEl>
                                          <p:spTgt spid="3103"/>
                                        </p:tgtEl>
                                        <p:attrNameLst>
                                          <p:attrName>style.visibility</p:attrName>
                                        </p:attrNameLst>
                                      </p:cBhvr>
                                      <p:to>
                                        <p:strVal val="visible"/>
                                      </p:to>
                                    </p:set>
                                    <p:animEffect transition="in" filter="wipe(right)">
                                      <p:cBhvr>
                                        <p:cTn id="78" dur="1000"/>
                                        <p:tgtEl>
                                          <p:spTgt spid="3103"/>
                                        </p:tgtEl>
                                      </p:cBhvr>
                                    </p:animEffect>
                                  </p:childTnLst>
                                </p:cTn>
                              </p:par>
                              <p:par>
                                <p:cTn id="79" presetID="22" presetClass="entr" presetSubtype="4" fill="hold" nodeType="withEffect">
                                  <p:stCondLst>
                                    <p:cond delay="0"/>
                                  </p:stCondLst>
                                  <p:childTnLst>
                                    <p:set>
                                      <p:cBhvr>
                                        <p:cTn id="80" dur="1" fill="hold">
                                          <p:stCondLst>
                                            <p:cond delay="0"/>
                                          </p:stCondLst>
                                        </p:cTn>
                                        <p:tgtEl>
                                          <p:spTgt spid="3104"/>
                                        </p:tgtEl>
                                        <p:attrNameLst>
                                          <p:attrName>style.visibility</p:attrName>
                                        </p:attrNameLst>
                                      </p:cBhvr>
                                      <p:to>
                                        <p:strVal val="visible"/>
                                      </p:to>
                                    </p:set>
                                    <p:animEffect transition="in" filter="wipe(down)">
                                      <p:cBhvr>
                                        <p:cTn id="81" dur="1000"/>
                                        <p:tgtEl>
                                          <p:spTgt spid="3104"/>
                                        </p:tgtEl>
                                      </p:cBhvr>
                                    </p:animEffect>
                                  </p:childTnLst>
                                </p:cTn>
                              </p:par>
                              <p:par>
                                <p:cTn id="82" presetID="22" presetClass="entr" presetSubtype="2" fill="hold" nodeType="withEffect">
                                  <p:stCondLst>
                                    <p:cond delay="0"/>
                                  </p:stCondLst>
                                  <p:childTnLst>
                                    <p:set>
                                      <p:cBhvr>
                                        <p:cTn id="83" dur="1" fill="hold">
                                          <p:stCondLst>
                                            <p:cond delay="0"/>
                                          </p:stCondLst>
                                        </p:cTn>
                                        <p:tgtEl>
                                          <p:spTgt spid="3105"/>
                                        </p:tgtEl>
                                        <p:attrNameLst>
                                          <p:attrName>style.visibility</p:attrName>
                                        </p:attrNameLst>
                                      </p:cBhvr>
                                      <p:to>
                                        <p:strVal val="visible"/>
                                      </p:to>
                                    </p:set>
                                    <p:animEffect transition="in" filter="wipe(right)">
                                      <p:cBhvr>
                                        <p:cTn id="84" dur="1000"/>
                                        <p:tgtEl>
                                          <p:spTgt spid="3105"/>
                                        </p:tgtEl>
                                      </p:cBhvr>
                                    </p:animEffect>
                                  </p:childTnLst>
                                </p:cTn>
                              </p:par>
                              <p:par>
                                <p:cTn id="85" presetID="22" presetClass="entr" presetSubtype="4" fill="hold" nodeType="withEffect">
                                  <p:stCondLst>
                                    <p:cond delay="0"/>
                                  </p:stCondLst>
                                  <p:childTnLst>
                                    <p:set>
                                      <p:cBhvr>
                                        <p:cTn id="86" dur="1" fill="hold">
                                          <p:stCondLst>
                                            <p:cond delay="0"/>
                                          </p:stCondLst>
                                        </p:cTn>
                                        <p:tgtEl>
                                          <p:spTgt spid="3107"/>
                                        </p:tgtEl>
                                        <p:attrNameLst>
                                          <p:attrName>style.visibility</p:attrName>
                                        </p:attrNameLst>
                                      </p:cBhvr>
                                      <p:to>
                                        <p:strVal val="visible"/>
                                      </p:to>
                                    </p:set>
                                    <p:animEffect transition="in" filter="wipe(down)">
                                      <p:cBhvr>
                                        <p:cTn id="87" dur="1000"/>
                                        <p:tgtEl>
                                          <p:spTgt spid="3107"/>
                                        </p:tgtEl>
                                      </p:cBhvr>
                                    </p:animEffect>
                                  </p:childTnLst>
                                </p:cTn>
                              </p:par>
                              <p:par>
                                <p:cTn id="88" presetID="22" presetClass="entr" presetSubtype="8" fill="hold" nodeType="withEffect">
                                  <p:stCondLst>
                                    <p:cond delay="0"/>
                                  </p:stCondLst>
                                  <p:childTnLst>
                                    <p:set>
                                      <p:cBhvr>
                                        <p:cTn id="89" dur="1" fill="hold">
                                          <p:stCondLst>
                                            <p:cond delay="0"/>
                                          </p:stCondLst>
                                        </p:cTn>
                                        <p:tgtEl>
                                          <p:spTgt spid="3108"/>
                                        </p:tgtEl>
                                        <p:attrNameLst>
                                          <p:attrName>style.visibility</p:attrName>
                                        </p:attrNameLst>
                                      </p:cBhvr>
                                      <p:to>
                                        <p:strVal val="visible"/>
                                      </p:to>
                                    </p:set>
                                    <p:animEffect transition="in" filter="wipe(left)">
                                      <p:cBhvr>
                                        <p:cTn id="90" dur="1000"/>
                                        <p:tgtEl>
                                          <p:spTgt spid="3108"/>
                                        </p:tgtEl>
                                      </p:cBhvr>
                                    </p:animEffect>
                                  </p:childTnLst>
                                </p:cTn>
                              </p:par>
                              <p:par>
                                <p:cTn id="91" presetID="22" presetClass="entr" presetSubtype="8" fill="hold" nodeType="withEffect">
                                  <p:stCondLst>
                                    <p:cond delay="0"/>
                                  </p:stCondLst>
                                  <p:childTnLst>
                                    <p:set>
                                      <p:cBhvr>
                                        <p:cTn id="92" dur="1" fill="hold">
                                          <p:stCondLst>
                                            <p:cond delay="0"/>
                                          </p:stCondLst>
                                        </p:cTn>
                                        <p:tgtEl>
                                          <p:spTgt spid="3106"/>
                                        </p:tgtEl>
                                        <p:attrNameLst>
                                          <p:attrName>style.visibility</p:attrName>
                                        </p:attrNameLst>
                                      </p:cBhvr>
                                      <p:to>
                                        <p:strVal val="visible"/>
                                      </p:to>
                                    </p:set>
                                    <p:animEffect transition="in" filter="wipe(left)">
                                      <p:cBhvr>
                                        <p:cTn id="93" dur="1000"/>
                                        <p:tgtEl>
                                          <p:spTgt spid="3106"/>
                                        </p:tgtEl>
                                      </p:cBhvr>
                                    </p:animEffect>
                                  </p:childTnLst>
                                </p:cTn>
                              </p:par>
                              <p:par>
                                <p:cTn id="94" presetID="22" presetClass="entr" presetSubtype="4" fill="hold" nodeType="withEffect">
                                  <p:stCondLst>
                                    <p:cond delay="0"/>
                                  </p:stCondLst>
                                  <p:childTnLst>
                                    <p:set>
                                      <p:cBhvr>
                                        <p:cTn id="95" dur="1" fill="hold">
                                          <p:stCondLst>
                                            <p:cond delay="0"/>
                                          </p:stCondLst>
                                        </p:cTn>
                                        <p:tgtEl>
                                          <p:spTgt spid="3101"/>
                                        </p:tgtEl>
                                        <p:attrNameLst>
                                          <p:attrName>style.visibility</p:attrName>
                                        </p:attrNameLst>
                                      </p:cBhvr>
                                      <p:to>
                                        <p:strVal val="visible"/>
                                      </p:to>
                                    </p:set>
                                    <p:animEffect transition="in" filter="wipe(down)">
                                      <p:cBhvr>
                                        <p:cTn id="96" dur="1000"/>
                                        <p:tgtEl>
                                          <p:spTgt spid="3101"/>
                                        </p:tgtEl>
                                      </p:cBhvr>
                                    </p:animEffect>
                                  </p:childTnLst>
                                </p:cTn>
                              </p:par>
                              <p:par>
                                <p:cTn id="97" presetID="22" presetClass="entr" presetSubtype="4" fill="hold" nodeType="withEffect">
                                  <p:stCondLst>
                                    <p:cond delay="0"/>
                                  </p:stCondLst>
                                  <p:childTnLst>
                                    <p:set>
                                      <p:cBhvr>
                                        <p:cTn id="98" dur="1" fill="hold">
                                          <p:stCondLst>
                                            <p:cond delay="0"/>
                                          </p:stCondLst>
                                        </p:cTn>
                                        <p:tgtEl>
                                          <p:spTgt spid="3102"/>
                                        </p:tgtEl>
                                        <p:attrNameLst>
                                          <p:attrName>style.visibility</p:attrName>
                                        </p:attrNameLst>
                                      </p:cBhvr>
                                      <p:to>
                                        <p:strVal val="visible"/>
                                      </p:to>
                                    </p:set>
                                    <p:animEffect transition="in" filter="wipe(down)">
                                      <p:cBhvr>
                                        <p:cTn id="99" dur="1000"/>
                                        <p:tgtEl>
                                          <p:spTgt spid="3102"/>
                                        </p:tgtEl>
                                      </p:cBhvr>
                                    </p:animEffect>
                                  </p:childTnLst>
                                </p:cTn>
                              </p:par>
                              <p:par>
                                <p:cTn id="100" presetID="22" presetClass="entr" presetSubtype="8" fill="hold" nodeType="withEffect">
                                  <p:stCondLst>
                                    <p:cond delay="0"/>
                                  </p:stCondLst>
                                  <p:childTnLst>
                                    <p:set>
                                      <p:cBhvr>
                                        <p:cTn id="101" dur="1" fill="hold">
                                          <p:stCondLst>
                                            <p:cond delay="0"/>
                                          </p:stCondLst>
                                        </p:cTn>
                                        <p:tgtEl>
                                          <p:spTgt spid="3100"/>
                                        </p:tgtEl>
                                        <p:attrNameLst>
                                          <p:attrName>style.visibility</p:attrName>
                                        </p:attrNameLst>
                                      </p:cBhvr>
                                      <p:to>
                                        <p:strVal val="visible"/>
                                      </p:to>
                                    </p:set>
                                    <p:animEffect transition="in" filter="wipe(left)">
                                      <p:cBhvr>
                                        <p:cTn id="102" dur="1000"/>
                                        <p:tgtEl>
                                          <p:spTgt spid="3100"/>
                                        </p:tgtEl>
                                      </p:cBhvr>
                                    </p:animEffect>
                                  </p:childTnLst>
                                </p:cTn>
                              </p:par>
                              <p:par>
                                <p:cTn id="103" presetID="22" presetClass="entr" presetSubtype="4" fill="hold" nodeType="withEffect">
                                  <p:stCondLst>
                                    <p:cond delay="0"/>
                                  </p:stCondLst>
                                  <p:childTnLst>
                                    <p:set>
                                      <p:cBhvr>
                                        <p:cTn id="104" dur="1" fill="hold">
                                          <p:stCondLst>
                                            <p:cond delay="0"/>
                                          </p:stCondLst>
                                        </p:cTn>
                                        <p:tgtEl>
                                          <p:spTgt spid="3099"/>
                                        </p:tgtEl>
                                        <p:attrNameLst>
                                          <p:attrName>style.visibility</p:attrName>
                                        </p:attrNameLst>
                                      </p:cBhvr>
                                      <p:to>
                                        <p:strVal val="visible"/>
                                      </p:to>
                                    </p:set>
                                    <p:animEffect transition="in" filter="wipe(down)">
                                      <p:cBhvr>
                                        <p:cTn id="105" dur="1000"/>
                                        <p:tgtEl>
                                          <p:spTgt spid="3099"/>
                                        </p:tgtEl>
                                      </p:cBhvr>
                                    </p:animEffect>
                                  </p:childTnLst>
                                </p:cTn>
                              </p:par>
                              <p:par>
                                <p:cTn id="106" presetID="22" presetClass="entr" presetSubtype="1" fill="hold" nodeType="withEffect">
                                  <p:stCondLst>
                                    <p:cond delay="0"/>
                                  </p:stCondLst>
                                  <p:childTnLst>
                                    <p:set>
                                      <p:cBhvr>
                                        <p:cTn id="107" dur="1" fill="hold">
                                          <p:stCondLst>
                                            <p:cond delay="0"/>
                                          </p:stCondLst>
                                        </p:cTn>
                                        <p:tgtEl>
                                          <p:spTgt spid="3098"/>
                                        </p:tgtEl>
                                        <p:attrNameLst>
                                          <p:attrName>style.visibility</p:attrName>
                                        </p:attrNameLst>
                                      </p:cBhvr>
                                      <p:to>
                                        <p:strVal val="visible"/>
                                      </p:to>
                                    </p:set>
                                    <p:animEffect transition="in" filter="wipe(up)">
                                      <p:cBhvr>
                                        <p:cTn id="108" dur="1000"/>
                                        <p:tgtEl>
                                          <p:spTgt spid="3098"/>
                                        </p:tgtEl>
                                      </p:cBhvr>
                                    </p:animEffect>
                                  </p:childTnLst>
                                </p:cTn>
                              </p:par>
                              <p:par>
                                <p:cTn id="109" presetID="22" presetClass="entr" presetSubtype="1" fill="hold" nodeType="withEffect">
                                  <p:stCondLst>
                                    <p:cond delay="0"/>
                                  </p:stCondLst>
                                  <p:childTnLst>
                                    <p:set>
                                      <p:cBhvr>
                                        <p:cTn id="110" dur="1" fill="hold">
                                          <p:stCondLst>
                                            <p:cond delay="0"/>
                                          </p:stCondLst>
                                        </p:cTn>
                                        <p:tgtEl>
                                          <p:spTgt spid="3095"/>
                                        </p:tgtEl>
                                        <p:attrNameLst>
                                          <p:attrName>style.visibility</p:attrName>
                                        </p:attrNameLst>
                                      </p:cBhvr>
                                      <p:to>
                                        <p:strVal val="visible"/>
                                      </p:to>
                                    </p:set>
                                    <p:animEffect transition="in" filter="wipe(up)">
                                      <p:cBhvr>
                                        <p:cTn id="111" dur="1000"/>
                                        <p:tgtEl>
                                          <p:spTgt spid="3095"/>
                                        </p:tgtEl>
                                      </p:cBhvr>
                                    </p:animEffect>
                                  </p:childTnLst>
                                </p:cTn>
                              </p:par>
                              <p:par>
                                <p:cTn id="112" presetID="22" presetClass="entr" presetSubtype="1" fill="hold" nodeType="withEffect">
                                  <p:stCondLst>
                                    <p:cond delay="0"/>
                                  </p:stCondLst>
                                  <p:childTnLst>
                                    <p:set>
                                      <p:cBhvr>
                                        <p:cTn id="113" dur="1" fill="hold">
                                          <p:stCondLst>
                                            <p:cond delay="0"/>
                                          </p:stCondLst>
                                        </p:cTn>
                                        <p:tgtEl>
                                          <p:spTgt spid="3089"/>
                                        </p:tgtEl>
                                        <p:attrNameLst>
                                          <p:attrName>style.visibility</p:attrName>
                                        </p:attrNameLst>
                                      </p:cBhvr>
                                      <p:to>
                                        <p:strVal val="visible"/>
                                      </p:to>
                                    </p:set>
                                    <p:animEffect transition="in" filter="wipe(up)">
                                      <p:cBhvr>
                                        <p:cTn id="114" dur="1000"/>
                                        <p:tgtEl>
                                          <p:spTgt spid="3089"/>
                                        </p:tgtEl>
                                      </p:cBhvr>
                                    </p:animEffect>
                                  </p:childTnLst>
                                </p:cTn>
                              </p:par>
                              <p:par>
                                <p:cTn id="115" presetID="22" presetClass="entr" presetSubtype="4" fill="hold" nodeType="withEffect">
                                  <p:stCondLst>
                                    <p:cond delay="0"/>
                                  </p:stCondLst>
                                  <p:childTnLst>
                                    <p:set>
                                      <p:cBhvr>
                                        <p:cTn id="116" dur="1" fill="hold">
                                          <p:stCondLst>
                                            <p:cond delay="0"/>
                                          </p:stCondLst>
                                        </p:cTn>
                                        <p:tgtEl>
                                          <p:spTgt spid="3096"/>
                                        </p:tgtEl>
                                        <p:attrNameLst>
                                          <p:attrName>style.visibility</p:attrName>
                                        </p:attrNameLst>
                                      </p:cBhvr>
                                      <p:to>
                                        <p:strVal val="visible"/>
                                      </p:to>
                                    </p:set>
                                    <p:animEffect transition="in" filter="wipe(down)">
                                      <p:cBhvr>
                                        <p:cTn id="117" dur="1000"/>
                                        <p:tgtEl>
                                          <p:spTgt spid="3096"/>
                                        </p:tgtEl>
                                      </p:cBhvr>
                                    </p:animEffect>
                                  </p:childTnLst>
                                </p:cTn>
                              </p:par>
                            </p:childTnLst>
                          </p:cTn>
                        </p:par>
                        <p:par>
                          <p:cTn id="118" fill="hold" nodeType="afterGroup">
                            <p:stCondLst>
                              <p:cond delay="4000"/>
                            </p:stCondLst>
                            <p:childTnLst>
                              <p:par>
                                <p:cTn id="119" presetID="22" presetClass="entr" presetSubtype="1" fill="hold" nodeType="afterEffect">
                                  <p:stCondLst>
                                    <p:cond delay="0"/>
                                  </p:stCondLst>
                                  <p:childTnLst>
                                    <p:set>
                                      <p:cBhvr>
                                        <p:cTn id="120" dur="1" fill="hold">
                                          <p:stCondLst>
                                            <p:cond delay="0"/>
                                          </p:stCondLst>
                                        </p:cTn>
                                        <p:tgtEl>
                                          <p:spTgt spid="3116"/>
                                        </p:tgtEl>
                                        <p:attrNameLst>
                                          <p:attrName>style.visibility</p:attrName>
                                        </p:attrNameLst>
                                      </p:cBhvr>
                                      <p:to>
                                        <p:strVal val="visible"/>
                                      </p:to>
                                    </p:set>
                                    <p:animEffect transition="in" filter="wipe(up)">
                                      <p:cBhvr>
                                        <p:cTn id="121" dur="1000"/>
                                        <p:tgtEl>
                                          <p:spTgt spid="3116"/>
                                        </p:tgtEl>
                                      </p:cBhvr>
                                    </p:animEffect>
                                  </p:childTnLst>
                                </p:cTn>
                              </p:par>
                              <p:par>
                                <p:cTn id="122" presetID="22" presetClass="entr" presetSubtype="1" fill="hold" nodeType="withEffect">
                                  <p:stCondLst>
                                    <p:cond delay="0"/>
                                  </p:stCondLst>
                                  <p:childTnLst>
                                    <p:set>
                                      <p:cBhvr>
                                        <p:cTn id="123" dur="1" fill="hold">
                                          <p:stCondLst>
                                            <p:cond delay="0"/>
                                          </p:stCondLst>
                                        </p:cTn>
                                        <p:tgtEl>
                                          <p:spTgt spid="3112"/>
                                        </p:tgtEl>
                                        <p:attrNameLst>
                                          <p:attrName>style.visibility</p:attrName>
                                        </p:attrNameLst>
                                      </p:cBhvr>
                                      <p:to>
                                        <p:strVal val="visible"/>
                                      </p:to>
                                    </p:set>
                                    <p:animEffect transition="in" filter="wipe(up)">
                                      <p:cBhvr>
                                        <p:cTn id="124" dur="1000"/>
                                        <p:tgtEl>
                                          <p:spTgt spid="3112"/>
                                        </p:tgtEl>
                                      </p:cBhvr>
                                    </p:animEffect>
                                  </p:childTnLst>
                                </p:cTn>
                              </p:par>
                              <p:par>
                                <p:cTn id="125" presetID="22" presetClass="entr" presetSubtype="1" fill="hold" nodeType="withEffect">
                                  <p:stCondLst>
                                    <p:cond delay="0"/>
                                  </p:stCondLst>
                                  <p:childTnLst>
                                    <p:set>
                                      <p:cBhvr>
                                        <p:cTn id="126" dur="1" fill="hold">
                                          <p:stCondLst>
                                            <p:cond delay="0"/>
                                          </p:stCondLst>
                                        </p:cTn>
                                        <p:tgtEl>
                                          <p:spTgt spid="3111"/>
                                        </p:tgtEl>
                                        <p:attrNameLst>
                                          <p:attrName>style.visibility</p:attrName>
                                        </p:attrNameLst>
                                      </p:cBhvr>
                                      <p:to>
                                        <p:strVal val="visible"/>
                                      </p:to>
                                    </p:set>
                                    <p:animEffect transition="in" filter="wipe(up)">
                                      <p:cBhvr>
                                        <p:cTn id="127" dur="1000"/>
                                        <p:tgtEl>
                                          <p:spTgt spid="3111"/>
                                        </p:tgtEl>
                                      </p:cBhvr>
                                    </p:animEffect>
                                  </p:childTnLst>
                                </p:cTn>
                              </p:par>
                              <p:par>
                                <p:cTn id="128" presetID="22" presetClass="entr" presetSubtype="1" fill="hold" nodeType="withEffect">
                                  <p:stCondLst>
                                    <p:cond delay="0"/>
                                  </p:stCondLst>
                                  <p:childTnLst>
                                    <p:set>
                                      <p:cBhvr>
                                        <p:cTn id="129" dur="1" fill="hold">
                                          <p:stCondLst>
                                            <p:cond delay="0"/>
                                          </p:stCondLst>
                                        </p:cTn>
                                        <p:tgtEl>
                                          <p:spTgt spid="3113"/>
                                        </p:tgtEl>
                                        <p:attrNameLst>
                                          <p:attrName>style.visibility</p:attrName>
                                        </p:attrNameLst>
                                      </p:cBhvr>
                                      <p:to>
                                        <p:strVal val="visible"/>
                                      </p:to>
                                    </p:set>
                                    <p:animEffect transition="in" filter="wipe(up)">
                                      <p:cBhvr>
                                        <p:cTn id="130" dur="1000"/>
                                        <p:tgtEl>
                                          <p:spTgt spid="3113"/>
                                        </p:tgtEl>
                                      </p:cBhvr>
                                    </p:animEffect>
                                  </p:childTnLst>
                                </p:cTn>
                              </p:par>
                              <p:par>
                                <p:cTn id="131" presetID="22" presetClass="entr" presetSubtype="4" fill="hold" nodeType="withEffect">
                                  <p:stCondLst>
                                    <p:cond delay="0"/>
                                  </p:stCondLst>
                                  <p:childTnLst>
                                    <p:set>
                                      <p:cBhvr>
                                        <p:cTn id="132" dur="1" fill="hold">
                                          <p:stCondLst>
                                            <p:cond delay="0"/>
                                          </p:stCondLst>
                                        </p:cTn>
                                        <p:tgtEl>
                                          <p:spTgt spid="3114"/>
                                        </p:tgtEl>
                                        <p:attrNameLst>
                                          <p:attrName>style.visibility</p:attrName>
                                        </p:attrNameLst>
                                      </p:cBhvr>
                                      <p:to>
                                        <p:strVal val="visible"/>
                                      </p:to>
                                    </p:set>
                                    <p:animEffect transition="in" filter="wipe(down)">
                                      <p:cBhvr>
                                        <p:cTn id="133" dur="1000"/>
                                        <p:tgtEl>
                                          <p:spTgt spid="3114"/>
                                        </p:tgtEl>
                                      </p:cBhvr>
                                    </p:animEffect>
                                  </p:childTnLst>
                                </p:cTn>
                              </p:par>
                              <p:par>
                                <p:cTn id="134" presetID="22" presetClass="entr" presetSubtype="1" fill="hold" nodeType="withEffect">
                                  <p:stCondLst>
                                    <p:cond delay="0"/>
                                  </p:stCondLst>
                                  <p:childTnLst>
                                    <p:set>
                                      <p:cBhvr>
                                        <p:cTn id="135" dur="1" fill="hold">
                                          <p:stCondLst>
                                            <p:cond delay="0"/>
                                          </p:stCondLst>
                                        </p:cTn>
                                        <p:tgtEl>
                                          <p:spTgt spid="3125"/>
                                        </p:tgtEl>
                                        <p:attrNameLst>
                                          <p:attrName>style.visibility</p:attrName>
                                        </p:attrNameLst>
                                      </p:cBhvr>
                                      <p:to>
                                        <p:strVal val="visible"/>
                                      </p:to>
                                    </p:set>
                                    <p:animEffect transition="in" filter="wipe(up)">
                                      <p:cBhvr>
                                        <p:cTn id="136" dur="1000"/>
                                        <p:tgtEl>
                                          <p:spTgt spid="3125"/>
                                        </p:tgtEl>
                                      </p:cBhvr>
                                    </p:animEffect>
                                  </p:childTnLst>
                                </p:cTn>
                              </p:par>
                              <p:par>
                                <p:cTn id="137" presetID="22" presetClass="entr" presetSubtype="4" fill="hold" nodeType="withEffect">
                                  <p:stCondLst>
                                    <p:cond delay="0"/>
                                  </p:stCondLst>
                                  <p:childTnLst>
                                    <p:set>
                                      <p:cBhvr>
                                        <p:cTn id="138" dur="1" fill="hold">
                                          <p:stCondLst>
                                            <p:cond delay="0"/>
                                          </p:stCondLst>
                                        </p:cTn>
                                        <p:tgtEl>
                                          <p:spTgt spid="3124"/>
                                        </p:tgtEl>
                                        <p:attrNameLst>
                                          <p:attrName>style.visibility</p:attrName>
                                        </p:attrNameLst>
                                      </p:cBhvr>
                                      <p:to>
                                        <p:strVal val="visible"/>
                                      </p:to>
                                    </p:set>
                                    <p:animEffect transition="in" filter="wipe(down)">
                                      <p:cBhvr>
                                        <p:cTn id="139" dur="1000"/>
                                        <p:tgtEl>
                                          <p:spTgt spid="3124"/>
                                        </p:tgtEl>
                                      </p:cBhvr>
                                    </p:animEffect>
                                  </p:childTnLst>
                                </p:cTn>
                              </p:par>
                              <p:par>
                                <p:cTn id="140" presetID="22" presetClass="entr" presetSubtype="4" fill="hold" nodeType="withEffect">
                                  <p:stCondLst>
                                    <p:cond delay="0"/>
                                  </p:stCondLst>
                                  <p:childTnLst>
                                    <p:set>
                                      <p:cBhvr>
                                        <p:cTn id="141" dur="1" fill="hold">
                                          <p:stCondLst>
                                            <p:cond delay="0"/>
                                          </p:stCondLst>
                                        </p:cTn>
                                        <p:tgtEl>
                                          <p:spTgt spid="3126"/>
                                        </p:tgtEl>
                                        <p:attrNameLst>
                                          <p:attrName>style.visibility</p:attrName>
                                        </p:attrNameLst>
                                      </p:cBhvr>
                                      <p:to>
                                        <p:strVal val="visible"/>
                                      </p:to>
                                    </p:set>
                                    <p:animEffect transition="in" filter="wipe(down)">
                                      <p:cBhvr>
                                        <p:cTn id="142" dur="1000"/>
                                        <p:tgtEl>
                                          <p:spTgt spid="3126"/>
                                        </p:tgtEl>
                                      </p:cBhvr>
                                    </p:animEffect>
                                  </p:childTnLst>
                                </p:cTn>
                              </p:par>
                              <p:par>
                                <p:cTn id="143" presetID="22" presetClass="entr" presetSubtype="4" fill="hold" nodeType="withEffect">
                                  <p:stCondLst>
                                    <p:cond delay="0"/>
                                  </p:stCondLst>
                                  <p:childTnLst>
                                    <p:set>
                                      <p:cBhvr>
                                        <p:cTn id="144" dur="1" fill="hold">
                                          <p:stCondLst>
                                            <p:cond delay="0"/>
                                          </p:stCondLst>
                                        </p:cTn>
                                        <p:tgtEl>
                                          <p:spTgt spid="3123"/>
                                        </p:tgtEl>
                                        <p:attrNameLst>
                                          <p:attrName>style.visibility</p:attrName>
                                        </p:attrNameLst>
                                      </p:cBhvr>
                                      <p:to>
                                        <p:strVal val="visible"/>
                                      </p:to>
                                    </p:set>
                                    <p:animEffect transition="in" filter="wipe(down)">
                                      <p:cBhvr>
                                        <p:cTn id="145" dur="1000"/>
                                        <p:tgtEl>
                                          <p:spTgt spid="3123"/>
                                        </p:tgtEl>
                                      </p:cBhvr>
                                    </p:animEffect>
                                  </p:childTnLst>
                                </p:cTn>
                              </p:par>
                              <p:par>
                                <p:cTn id="146" presetID="22" presetClass="entr" presetSubtype="4" fill="hold" nodeType="withEffect">
                                  <p:stCondLst>
                                    <p:cond delay="0"/>
                                  </p:stCondLst>
                                  <p:childTnLst>
                                    <p:set>
                                      <p:cBhvr>
                                        <p:cTn id="147" dur="1" fill="hold">
                                          <p:stCondLst>
                                            <p:cond delay="0"/>
                                          </p:stCondLst>
                                        </p:cTn>
                                        <p:tgtEl>
                                          <p:spTgt spid="3122"/>
                                        </p:tgtEl>
                                        <p:attrNameLst>
                                          <p:attrName>style.visibility</p:attrName>
                                        </p:attrNameLst>
                                      </p:cBhvr>
                                      <p:to>
                                        <p:strVal val="visible"/>
                                      </p:to>
                                    </p:set>
                                    <p:animEffect transition="in" filter="wipe(down)">
                                      <p:cBhvr>
                                        <p:cTn id="148" dur="1000"/>
                                        <p:tgtEl>
                                          <p:spTgt spid="3122"/>
                                        </p:tgtEl>
                                      </p:cBhvr>
                                    </p:animEffect>
                                  </p:childTnLst>
                                </p:cTn>
                              </p:par>
                              <p:par>
                                <p:cTn id="149" presetID="22" presetClass="entr" presetSubtype="1" fill="hold" nodeType="withEffect">
                                  <p:stCondLst>
                                    <p:cond delay="0"/>
                                  </p:stCondLst>
                                  <p:childTnLst>
                                    <p:set>
                                      <p:cBhvr>
                                        <p:cTn id="150" dur="1" fill="hold">
                                          <p:stCondLst>
                                            <p:cond delay="0"/>
                                          </p:stCondLst>
                                        </p:cTn>
                                        <p:tgtEl>
                                          <p:spTgt spid="3121"/>
                                        </p:tgtEl>
                                        <p:attrNameLst>
                                          <p:attrName>style.visibility</p:attrName>
                                        </p:attrNameLst>
                                      </p:cBhvr>
                                      <p:to>
                                        <p:strVal val="visible"/>
                                      </p:to>
                                    </p:set>
                                    <p:animEffect transition="in" filter="wipe(up)">
                                      <p:cBhvr>
                                        <p:cTn id="151" dur="1000"/>
                                        <p:tgtEl>
                                          <p:spTgt spid="3121"/>
                                        </p:tgtEl>
                                      </p:cBhvr>
                                    </p:animEffect>
                                  </p:childTnLst>
                                </p:cTn>
                              </p:par>
                              <p:par>
                                <p:cTn id="152" presetID="22" presetClass="entr" presetSubtype="4" fill="hold" nodeType="withEffect">
                                  <p:stCondLst>
                                    <p:cond delay="0"/>
                                  </p:stCondLst>
                                  <p:childTnLst>
                                    <p:set>
                                      <p:cBhvr>
                                        <p:cTn id="153" dur="1" fill="hold">
                                          <p:stCondLst>
                                            <p:cond delay="0"/>
                                          </p:stCondLst>
                                        </p:cTn>
                                        <p:tgtEl>
                                          <p:spTgt spid="3120"/>
                                        </p:tgtEl>
                                        <p:attrNameLst>
                                          <p:attrName>style.visibility</p:attrName>
                                        </p:attrNameLst>
                                      </p:cBhvr>
                                      <p:to>
                                        <p:strVal val="visible"/>
                                      </p:to>
                                    </p:set>
                                    <p:animEffect transition="in" filter="wipe(down)">
                                      <p:cBhvr>
                                        <p:cTn id="154" dur="1000"/>
                                        <p:tgtEl>
                                          <p:spTgt spid="3120"/>
                                        </p:tgtEl>
                                      </p:cBhvr>
                                    </p:animEffect>
                                  </p:childTnLst>
                                </p:cTn>
                              </p:par>
                              <p:par>
                                <p:cTn id="155" presetID="22" presetClass="entr" presetSubtype="4" fill="hold" nodeType="withEffect">
                                  <p:stCondLst>
                                    <p:cond delay="0"/>
                                  </p:stCondLst>
                                  <p:childTnLst>
                                    <p:set>
                                      <p:cBhvr>
                                        <p:cTn id="156" dur="1" fill="hold">
                                          <p:stCondLst>
                                            <p:cond delay="0"/>
                                          </p:stCondLst>
                                        </p:cTn>
                                        <p:tgtEl>
                                          <p:spTgt spid="3119"/>
                                        </p:tgtEl>
                                        <p:attrNameLst>
                                          <p:attrName>style.visibility</p:attrName>
                                        </p:attrNameLst>
                                      </p:cBhvr>
                                      <p:to>
                                        <p:strVal val="visible"/>
                                      </p:to>
                                    </p:set>
                                    <p:animEffect transition="in" filter="wipe(down)">
                                      <p:cBhvr>
                                        <p:cTn id="157" dur="1000"/>
                                        <p:tgtEl>
                                          <p:spTgt spid="3119"/>
                                        </p:tgtEl>
                                      </p:cBhvr>
                                    </p:animEffect>
                                  </p:childTnLst>
                                </p:cTn>
                              </p:par>
                              <p:par>
                                <p:cTn id="158" presetID="22" presetClass="entr" presetSubtype="4" fill="hold" nodeType="withEffect">
                                  <p:stCondLst>
                                    <p:cond delay="0"/>
                                  </p:stCondLst>
                                  <p:childTnLst>
                                    <p:set>
                                      <p:cBhvr>
                                        <p:cTn id="159" dur="1" fill="hold">
                                          <p:stCondLst>
                                            <p:cond delay="0"/>
                                          </p:stCondLst>
                                        </p:cTn>
                                        <p:tgtEl>
                                          <p:spTgt spid="3117"/>
                                        </p:tgtEl>
                                        <p:attrNameLst>
                                          <p:attrName>style.visibility</p:attrName>
                                        </p:attrNameLst>
                                      </p:cBhvr>
                                      <p:to>
                                        <p:strVal val="visible"/>
                                      </p:to>
                                    </p:set>
                                    <p:animEffect transition="in" filter="wipe(down)">
                                      <p:cBhvr>
                                        <p:cTn id="160" dur="1000"/>
                                        <p:tgtEl>
                                          <p:spTgt spid="3117"/>
                                        </p:tgtEl>
                                      </p:cBhvr>
                                    </p:animEffect>
                                  </p:childTnLst>
                                </p:cTn>
                              </p:par>
                              <p:par>
                                <p:cTn id="161" presetID="22" presetClass="entr" presetSubtype="1" fill="hold" nodeType="withEffect">
                                  <p:stCondLst>
                                    <p:cond delay="0"/>
                                  </p:stCondLst>
                                  <p:childTnLst>
                                    <p:set>
                                      <p:cBhvr>
                                        <p:cTn id="162" dur="1" fill="hold">
                                          <p:stCondLst>
                                            <p:cond delay="0"/>
                                          </p:stCondLst>
                                        </p:cTn>
                                        <p:tgtEl>
                                          <p:spTgt spid="3115"/>
                                        </p:tgtEl>
                                        <p:attrNameLst>
                                          <p:attrName>style.visibility</p:attrName>
                                        </p:attrNameLst>
                                      </p:cBhvr>
                                      <p:to>
                                        <p:strVal val="visible"/>
                                      </p:to>
                                    </p:set>
                                    <p:animEffect transition="in" filter="wipe(up)">
                                      <p:cBhvr>
                                        <p:cTn id="163" dur="1000"/>
                                        <p:tgtEl>
                                          <p:spTgt spid="3115"/>
                                        </p:tgtEl>
                                      </p:cBhvr>
                                    </p:animEffect>
                                  </p:childTnLst>
                                </p:cTn>
                              </p:par>
                              <p:par>
                                <p:cTn id="164" presetID="22" presetClass="entr" presetSubtype="1" fill="hold" nodeType="withEffect">
                                  <p:stCondLst>
                                    <p:cond delay="0"/>
                                  </p:stCondLst>
                                  <p:childTnLst>
                                    <p:set>
                                      <p:cBhvr>
                                        <p:cTn id="165" dur="1" fill="hold">
                                          <p:stCondLst>
                                            <p:cond delay="0"/>
                                          </p:stCondLst>
                                        </p:cTn>
                                        <p:tgtEl>
                                          <p:spTgt spid="3118"/>
                                        </p:tgtEl>
                                        <p:attrNameLst>
                                          <p:attrName>style.visibility</p:attrName>
                                        </p:attrNameLst>
                                      </p:cBhvr>
                                      <p:to>
                                        <p:strVal val="visible"/>
                                      </p:to>
                                    </p:set>
                                    <p:animEffect transition="in" filter="wipe(up)">
                                      <p:cBhvr>
                                        <p:cTn id="166" dur="1000"/>
                                        <p:tgtEl>
                                          <p:spTgt spid="3118"/>
                                        </p:tgtEl>
                                      </p:cBhvr>
                                    </p:animEffect>
                                  </p:childTnLst>
                                </p:cTn>
                              </p:par>
                            </p:childTnLst>
                          </p:cTn>
                        </p:par>
                        <p:par>
                          <p:cTn id="167" fill="hold" nodeType="afterGroup">
                            <p:stCondLst>
                              <p:cond delay="5000"/>
                            </p:stCondLst>
                            <p:childTnLst>
                              <p:par>
                                <p:cTn id="168" presetID="22" presetClass="entr" presetSubtype="8" fill="hold" nodeType="afterEffect">
                                  <p:stCondLst>
                                    <p:cond delay="0"/>
                                  </p:stCondLst>
                                  <p:childTnLst>
                                    <p:set>
                                      <p:cBhvr>
                                        <p:cTn id="169" dur="1" fill="hold">
                                          <p:stCondLst>
                                            <p:cond delay="0"/>
                                          </p:stCondLst>
                                        </p:cTn>
                                        <p:tgtEl>
                                          <p:spTgt spid="3127"/>
                                        </p:tgtEl>
                                        <p:attrNameLst>
                                          <p:attrName>style.visibility</p:attrName>
                                        </p:attrNameLst>
                                      </p:cBhvr>
                                      <p:to>
                                        <p:strVal val="visible"/>
                                      </p:to>
                                    </p:set>
                                    <p:animEffect transition="in" filter="wipe(left)">
                                      <p:cBhvr>
                                        <p:cTn id="170" dur="1000"/>
                                        <p:tgtEl>
                                          <p:spTgt spid="3127"/>
                                        </p:tgtEl>
                                      </p:cBhvr>
                                    </p:animEffect>
                                  </p:childTnLst>
                                </p:cTn>
                              </p:par>
                              <p:par>
                                <p:cTn id="171" presetID="22" presetClass="entr" presetSubtype="2" fill="hold" nodeType="withEffect">
                                  <p:stCondLst>
                                    <p:cond delay="0"/>
                                  </p:stCondLst>
                                  <p:childTnLst>
                                    <p:set>
                                      <p:cBhvr>
                                        <p:cTn id="172" dur="1" fill="hold">
                                          <p:stCondLst>
                                            <p:cond delay="0"/>
                                          </p:stCondLst>
                                        </p:cTn>
                                        <p:tgtEl>
                                          <p:spTgt spid="3130"/>
                                        </p:tgtEl>
                                        <p:attrNameLst>
                                          <p:attrName>style.visibility</p:attrName>
                                        </p:attrNameLst>
                                      </p:cBhvr>
                                      <p:to>
                                        <p:strVal val="visible"/>
                                      </p:to>
                                    </p:set>
                                    <p:animEffect transition="in" filter="wipe(right)">
                                      <p:cBhvr>
                                        <p:cTn id="173" dur="1000"/>
                                        <p:tgtEl>
                                          <p:spTgt spid="3130"/>
                                        </p:tgtEl>
                                      </p:cBhvr>
                                    </p:animEffect>
                                  </p:childTnLst>
                                </p:cTn>
                              </p:par>
                              <p:par>
                                <p:cTn id="174" presetID="22" presetClass="entr" presetSubtype="1" fill="hold" nodeType="withEffect">
                                  <p:stCondLst>
                                    <p:cond delay="0"/>
                                  </p:stCondLst>
                                  <p:childTnLst>
                                    <p:set>
                                      <p:cBhvr>
                                        <p:cTn id="175" dur="1" fill="hold">
                                          <p:stCondLst>
                                            <p:cond delay="0"/>
                                          </p:stCondLst>
                                        </p:cTn>
                                        <p:tgtEl>
                                          <p:spTgt spid="3128"/>
                                        </p:tgtEl>
                                        <p:attrNameLst>
                                          <p:attrName>style.visibility</p:attrName>
                                        </p:attrNameLst>
                                      </p:cBhvr>
                                      <p:to>
                                        <p:strVal val="visible"/>
                                      </p:to>
                                    </p:set>
                                    <p:animEffect transition="in" filter="wipe(up)">
                                      <p:cBhvr>
                                        <p:cTn id="176" dur="1000"/>
                                        <p:tgtEl>
                                          <p:spTgt spid="3128"/>
                                        </p:tgtEl>
                                      </p:cBhvr>
                                    </p:animEffect>
                                  </p:childTnLst>
                                </p:cTn>
                              </p:par>
                              <p:par>
                                <p:cTn id="177" presetID="22" presetClass="entr" presetSubtype="1" fill="hold" nodeType="withEffect">
                                  <p:stCondLst>
                                    <p:cond delay="0"/>
                                  </p:stCondLst>
                                  <p:childTnLst>
                                    <p:set>
                                      <p:cBhvr>
                                        <p:cTn id="178" dur="1" fill="hold">
                                          <p:stCondLst>
                                            <p:cond delay="0"/>
                                          </p:stCondLst>
                                        </p:cTn>
                                        <p:tgtEl>
                                          <p:spTgt spid="3129"/>
                                        </p:tgtEl>
                                        <p:attrNameLst>
                                          <p:attrName>style.visibility</p:attrName>
                                        </p:attrNameLst>
                                      </p:cBhvr>
                                      <p:to>
                                        <p:strVal val="visible"/>
                                      </p:to>
                                    </p:set>
                                    <p:animEffect transition="in" filter="wipe(up)">
                                      <p:cBhvr>
                                        <p:cTn id="179" dur="1000"/>
                                        <p:tgtEl>
                                          <p:spTgt spid="3129"/>
                                        </p:tgtEl>
                                      </p:cBhvr>
                                    </p:animEffect>
                                  </p:childTnLst>
                                </p:cTn>
                              </p:par>
                              <p:par>
                                <p:cTn id="180" presetID="22" presetClass="entr" presetSubtype="4" fill="hold" nodeType="withEffect">
                                  <p:stCondLst>
                                    <p:cond delay="0"/>
                                  </p:stCondLst>
                                  <p:childTnLst>
                                    <p:set>
                                      <p:cBhvr>
                                        <p:cTn id="181" dur="1" fill="hold">
                                          <p:stCondLst>
                                            <p:cond delay="0"/>
                                          </p:stCondLst>
                                        </p:cTn>
                                        <p:tgtEl>
                                          <p:spTgt spid="3131"/>
                                        </p:tgtEl>
                                        <p:attrNameLst>
                                          <p:attrName>style.visibility</p:attrName>
                                        </p:attrNameLst>
                                      </p:cBhvr>
                                      <p:to>
                                        <p:strVal val="visible"/>
                                      </p:to>
                                    </p:set>
                                    <p:animEffect transition="in" filter="wipe(down)">
                                      <p:cBhvr>
                                        <p:cTn id="182" dur="1000"/>
                                        <p:tgtEl>
                                          <p:spTgt spid="3131"/>
                                        </p:tgtEl>
                                      </p:cBhvr>
                                    </p:animEffect>
                                  </p:childTnLst>
                                </p:cTn>
                              </p:par>
                              <p:par>
                                <p:cTn id="183" presetID="22" presetClass="entr" presetSubtype="4" fill="hold" nodeType="withEffect">
                                  <p:stCondLst>
                                    <p:cond delay="0"/>
                                  </p:stCondLst>
                                  <p:childTnLst>
                                    <p:set>
                                      <p:cBhvr>
                                        <p:cTn id="184" dur="1" fill="hold">
                                          <p:stCondLst>
                                            <p:cond delay="0"/>
                                          </p:stCondLst>
                                        </p:cTn>
                                        <p:tgtEl>
                                          <p:spTgt spid="3132"/>
                                        </p:tgtEl>
                                        <p:attrNameLst>
                                          <p:attrName>style.visibility</p:attrName>
                                        </p:attrNameLst>
                                      </p:cBhvr>
                                      <p:to>
                                        <p:strVal val="visible"/>
                                      </p:to>
                                    </p:set>
                                    <p:animEffect transition="in" filter="wipe(down)">
                                      <p:cBhvr>
                                        <p:cTn id="185" dur="1000"/>
                                        <p:tgtEl>
                                          <p:spTgt spid="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492" y="-28898"/>
            <a:ext cx="12192000" cy="6886898"/>
          </a:xfrm>
          <a:prstGeom prst="rect">
            <a:avLst/>
          </a:prstGeom>
          <a:noFill/>
          <a:ln w="9525">
            <a:noFill/>
            <a:miter lim="800000"/>
            <a:headEnd/>
            <a:tailEnd/>
          </a:ln>
        </p:spPr>
      </p:pic>
      <p:grpSp>
        <p:nvGrpSpPr>
          <p:cNvPr id="2" name="组合 5"/>
          <p:cNvGrpSpPr>
            <a:grpSpLocks/>
          </p:cNvGrpSpPr>
          <p:nvPr/>
        </p:nvGrpSpPr>
        <p:grpSpPr bwMode="auto">
          <a:xfrm>
            <a:off x="-20365" y="20711"/>
            <a:ext cx="12011405" cy="1449719"/>
            <a:chOff x="-42531" y="-153214"/>
            <a:chExt cx="4618903" cy="1800939"/>
          </a:xfrm>
        </p:grpSpPr>
        <p:sp>
          <p:nvSpPr>
            <p:cNvPr id="4100" name="文本框 70"/>
            <p:cNvSpPr txBox="1">
              <a:spLocks noChangeArrowheads="1"/>
            </p:cNvSpPr>
            <p:nvPr/>
          </p:nvSpPr>
          <p:spPr bwMode="auto">
            <a:xfrm>
              <a:off x="15053" y="309532"/>
              <a:ext cx="2371276" cy="1338193"/>
            </a:xfrm>
            <a:prstGeom prst="rect">
              <a:avLst/>
            </a:prstGeom>
            <a:noFill/>
            <a:ln w="9525">
              <a:noFill/>
              <a:miter lim="800000"/>
              <a:headEnd/>
              <a:tailEnd/>
            </a:ln>
          </p:spPr>
          <p:txBody>
            <a:bodyPr>
              <a:spAutoFit/>
            </a:bodyPr>
            <a:lstStyle/>
            <a:p>
              <a:pPr eaLnBrk="1" hangingPunct="1"/>
              <a:r>
                <a:rPr lang="en-US" altLang="zh-CN" sz="3200" b="1" dirty="0">
                  <a:solidFill>
                    <a:schemeClr val="bg1"/>
                  </a:solidFill>
                  <a:latin typeface="华文行楷" panose="02010800040101010101" pitchFamily="2" charset="-122"/>
                  <a:ea typeface="华文行楷" panose="02010800040101010101" pitchFamily="2" charset="-122"/>
                </a:rPr>
                <a:t>04</a:t>
              </a:r>
              <a:r>
                <a:rPr lang="zh-CN" altLang="en-US" sz="3200" b="1" dirty="0">
                  <a:solidFill>
                    <a:schemeClr val="bg1"/>
                  </a:solidFill>
                  <a:latin typeface="华文行楷" panose="02010800040101010101" pitchFamily="2" charset="-122"/>
                  <a:ea typeface="华文行楷" panose="02010800040101010101" pitchFamily="2" charset="-122"/>
                </a:rPr>
                <a:t>：</a:t>
              </a:r>
              <a:r>
                <a:rPr lang="zh-CN" altLang="en-US" sz="3200" dirty="0">
                  <a:solidFill>
                    <a:schemeClr val="bg1"/>
                  </a:solidFill>
                  <a:latin typeface="华文行楷" panose="02010800040101010101" pitchFamily="2" charset="-122"/>
                  <a:ea typeface="华文行楷" panose="02010800040101010101" pitchFamily="2" charset="-122"/>
                </a:rPr>
                <a:t>数据库设计，</a:t>
              </a:r>
              <a:r>
                <a:rPr lang="en-US" altLang="zh-CN" sz="3200" dirty="0">
                  <a:solidFill>
                    <a:schemeClr val="bg1"/>
                  </a:solidFill>
                  <a:latin typeface="华文行楷" panose="02010800040101010101" pitchFamily="2" charset="-122"/>
                  <a:ea typeface="华文行楷" panose="02010800040101010101" pitchFamily="2" charset="-122"/>
                </a:rPr>
                <a:t>ER</a:t>
              </a:r>
              <a:r>
                <a:rPr lang="zh-CN" altLang="en-US" sz="3200" dirty="0">
                  <a:solidFill>
                    <a:schemeClr val="bg1"/>
                  </a:solidFill>
                  <a:latin typeface="华文行楷" panose="02010800040101010101" pitchFamily="2" charset="-122"/>
                  <a:ea typeface="华文行楷" panose="02010800040101010101" pitchFamily="2" charset="-122"/>
                </a:rPr>
                <a:t>图</a:t>
              </a:r>
            </a:p>
            <a:p>
              <a:pPr eaLnBrk="1" hangingPunct="1"/>
              <a:endParaRPr lang="zh-CN" altLang="en-US" sz="3200" b="1" dirty="0">
                <a:solidFill>
                  <a:schemeClr val="bg1"/>
                </a:solidFill>
                <a:latin typeface="华文行楷" panose="02010800040101010101" pitchFamily="2" charset="-122"/>
                <a:ea typeface="华文行楷" panose="02010800040101010101" pitchFamily="2" charset="-122"/>
              </a:endParaRPr>
            </a:p>
          </p:txBody>
        </p:sp>
        <p:grpSp>
          <p:nvGrpSpPr>
            <p:cNvPr id="4102" name="组合 88"/>
            <p:cNvGrpSpPr>
              <a:grpSpLocks/>
            </p:cNvGrpSpPr>
            <p:nvPr/>
          </p:nvGrpSpPr>
          <p:grpSpPr bwMode="auto">
            <a:xfrm>
              <a:off x="-42531" y="1078516"/>
              <a:ext cx="4597804" cy="80216"/>
              <a:chOff x="-90078" y="-1383243"/>
              <a:chExt cx="4597804" cy="80216"/>
            </a:xfrm>
          </p:grpSpPr>
          <p:sp>
            <p:nvSpPr>
              <p:cNvPr id="4132" name="椭圆 68"/>
              <p:cNvSpPr>
                <a:spLocks noChangeArrowheads="1"/>
              </p:cNvSpPr>
              <p:nvPr/>
            </p:nvSpPr>
            <p:spPr bwMode="auto">
              <a:xfrm flipV="1">
                <a:off x="2149092" y="-1383243"/>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90078" y="-1355403"/>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398138" y="-1355412"/>
                <a:ext cx="2109588" cy="0"/>
              </a:xfrm>
              <a:prstGeom prst="line">
                <a:avLst/>
              </a:prstGeom>
              <a:noFill/>
              <a:ln w="6350" cap="rnd">
                <a:solidFill>
                  <a:schemeClr val="bg1"/>
                </a:solidFill>
                <a:round/>
                <a:headEnd/>
                <a:tailEnd/>
              </a:ln>
            </p:spPr>
          </p:cxnSp>
        </p:grpSp>
        <p:grpSp>
          <p:nvGrpSpPr>
            <p:cNvPr id="4104" name="组合 6"/>
            <p:cNvGrpSpPr>
              <a:grpSpLocks/>
            </p:cNvGrpSpPr>
            <p:nvPr/>
          </p:nvGrpSpPr>
          <p:grpSpPr bwMode="auto">
            <a:xfrm>
              <a:off x="4371" y="-153214"/>
              <a:ext cx="4572001" cy="435435"/>
              <a:chOff x="-10682" y="-153214"/>
              <a:chExt cx="4572001" cy="435435"/>
            </a:xfrm>
          </p:grpSpPr>
          <p:grpSp>
            <p:nvGrpSpPr>
              <p:cNvPr id="4119" name="组合 15"/>
              <p:cNvGrpSpPr>
                <a:grpSpLocks/>
              </p:cNvGrpSpPr>
              <p:nvPr/>
            </p:nvGrpSpPr>
            <p:grpSpPr bwMode="auto">
              <a:xfrm>
                <a:off x="1410753" y="-153214"/>
                <a:ext cx="1693319" cy="435435"/>
                <a:chOff x="-23333" y="-334667"/>
                <a:chExt cx="3698747" cy="951126"/>
              </a:xfrm>
            </p:grpSpPr>
            <p:sp>
              <p:nvSpPr>
                <p:cNvPr id="4122" name="菱形 2"/>
                <p:cNvSpPr>
                  <a:spLocks noChangeArrowheads="1"/>
                </p:cNvSpPr>
                <p:nvPr/>
              </p:nvSpPr>
              <p:spPr bwMode="auto">
                <a:xfrm>
                  <a:off x="1221232" y="-334667"/>
                  <a:ext cx="1244600" cy="334667"/>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23333" y="-1"/>
                  <a:ext cx="1232915" cy="616460"/>
                  <a:chOff x="-23333" y="-1244601"/>
                  <a:chExt cx="1232915" cy="616460"/>
                </a:xfrm>
              </p:grpSpPr>
              <p:cxnSp>
                <p:nvCxnSpPr>
                  <p:cNvPr id="4130" name="直接连接符 4"/>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09583" y="-1"/>
                  <a:ext cx="1232915" cy="616460"/>
                  <a:chOff x="-23333" y="-1244601"/>
                  <a:chExt cx="1232915" cy="616460"/>
                </a:xfrm>
              </p:grpSpPr>
              <p:cxnSp>
                <p:nvCxnSpPr>
                  <p:cNvPr id="4128" name="直接连接符 10"/>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42499" y="-1"/>
                  <a:ext cx="1232915" cy="616460"/>
                  <a:chOff x="-23333" y="-1244601"/>
                  <a:chExt cx="1232915" cy="616460"/>
                </a:xfrm>
              </p:grpSpPr>
              <p:cxnSp>
                <p:nvCxnSpPr>
                  <p:cNvPr id="4126" name="直接连接符 13"/>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04073" y="282220"/>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10682" y="282220"/>
                <a:ext cx="1421435" cy="0"/>
              </a:xfrm>
              <a:prstGeom prst="line">
                <a:avLst/>
              </a:prstGeom>
              <a:noFill/>
              <a:ln w="6350" cap="rnd">
                <a:solidFill>
                  <a:schemeClr val="bg1"/>
                </a:solidFill>
                <a:round/>
                <a:headEnd/>
                <a:tailEnd/>
              </a:ln>
            </p:spPr>
          </p:cxnSp>
        </p:grpSp>
      </p:grpSp>
      <p:sp>
        <p:nvSpPr>
          <p:cNvPr id="16" name="文本框 15"/>
          <p:cNvSpPr txBox="1"/>
          <p:nvPr/>
        </p:nvSpPr>
        <p:spPr>
          <a:xfrm>
            <a:off x="5288951" y="1207574"/>
            <a:ext cx="1187874" cy="1138773"/>
          </a:xfrm>
          <a:prstGeom prst="rect">
            <a:avLst/>
          </a:prstGeom>
          <a:noFill/>
        </p:spPr>
        <p:txBody>
          <a:bodyPr wrap="square" rtlCol="0">
            <a:spAutoFit/>
          </a:bodyPr>
          <a:lstStyle/>
          <a:p>
            <a:r>
              <a:rPr lang="en-US" altLang="zh-CN" sz="3200" dirty="0">
                <a:solidFill>
                  <a:schemeClr val="bg1"/>
                </a:solidFill>
                <a:latin typeface="华文行楷" panose="02010800040101010101" pitchFamily="2" charset="-122"/>
                <a:ea typeface="华文行楷" panose="02010800040101010101" pitchFamily="2" charset="-122"/>
              </a:rPr>
              <a:t>ER</a:t>
            </a:r>
            <a:r>
              <a:rPr lang="zh-CN" altLang="en-US" sz="3200" dirty="0">
                <a:solidFill>
                  <a:schemeClr val="bg1"/>
                </a:solidFill>
                <a:latin typeface="华文行楷" panose="02010800040101010101" pitchFamily="2" charset="-122"/>
                <a:ea typeface="华文行楷" panose="02010800040101010101" pitchFamily="2" charset="-122"/>
              </a:rPr>
              <a:t>图</a:t>
            </a:r>
            <a:r>
              <a:rPr lang="zh-CN" altLang="en-US" dirty="0">
                <a:solidFill>
                  <a:schemeClr val="bg1"/>
                </a:solidFill>
                <a:latin typeface="华文行楷" panose="02010800040101010101" pitchFamily="2" charset="-122"/>
                <a:ea typeface="华文行楷" panose="02010800040101010101" pitchFamily="2" charset="-122"/>
              </a:rPr>
              <a:t>：</a:t>
            </a:r>
          </a:p>
          <a:p>
            <a:endParaRPr lang="zh-CN" altLang="en-US" dirty="0"/>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48" y="1997678"/>
            <a:ext cx="10332720" cy="4661256"/>
          </a:xfrm>
          <a:prstGeom prst="rect">
            <a:avLst/>
          </a:prstGeom>
        </p:spPr>
      </p:pic>
    </p:spTree>
    <p:extLst>
      <p:ext uri="{BB962C8B-B14F-4D97-AF65-F5344CB8AC3E}">
        <p14:creationId xmlns:p14="http://schemas.microsoft.com/office/powerpoint/2010/main" val="1888872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cstate="email"/>
          <a:srcRect/>
          <a:stretch>
            <a:fillRect/>
          </a:stretch>
        </p:blipFill>
        <p:spPr bwMode="auto">
          <a:xfrm>
            <a:off x="26988" y="0"/>
            <a:ext cx="12192000" cy="6883400"/>
          </a:xfrm>
          <a:prstGeom prst="rect">
            <a:avLst/>
          </a:prstGeom>
          <a:solidFill>
            <a:srgbClr val="DBDDE3"/>
          </a:solidFill>
          <a:ln w="9525">
            <a:solidFill>
              <a:srgbClr val="FFFF00"/>
            </a:solidFill>
            <a:miter lim="800000"/>
            <a:headEnd/>
            <a:tailEnd/>
          </a:ln>
        </p:spPr>
      </p:pic>
      <p:sp>
        <p:nvSpPr>
          <p:cNvPr id="18435" name="文本框 38"/>
          <p:cNvSpPr txBox="1">
            <a:spLocks noChangeArrowheads="1"/>
          </p:cNvSpPr>
          <p:nvPr/>
        </p:nvSpPr>
        <p:spPr bwMode="auto">
          <a:xfrm>
            <a:off x="519113" y="171450"/>
            <a:ext cx="3389947" cy="584775"/>
          </a:xfrm>
          <a:prstGeom prst="rect">
            <a:avLst/>
          </a:prstGeom>
          <a:noFill/>
          <a:ln w="9525">
            <a:noFill/>
            <a:miter lim="800000"/>
            <a:headEnd/>
            <a:tailEnd/>
          </a:ln>
        </p:spPr>
        <p:txBody>
          <a:bodyPr wrap="square">
            <a:spAutoFit/>
          </a:bodyPr>
          <a:lstStyle/>
          <a:p>
            <a:pPr eaLnBrk="1" hangingPunct="1"/>
            <a:r>
              <a:rPr lang="en-US" altLang="zh-CN" sz="3200" b="1" dirty="0">
                <a:solidFill>
                  <a:schemeClr val="bg1"/>
                </a:solidFill>
                <a:latin typeface="华文行楷" panose="02010800040101010101" pitchFamily="2" charset="-122"/>
                <a:ea typeface="华文行楷" panose="02010800040101010101" pitchFamily="2" charset="-122"/>
              </a:rPr>
              <a:t>5</a:t>
            </a:r>
            <a:r>
              <a:rPr lang="zh-CN" altLang="en-US" sz="3200" b="1" dirty="0">
                <a:solidFill>
                  <a:schemeClr val="bg1"/>
                </a:solidFill>
                <a:latin typeface="华文行楷" panose="02010800040101010101" pitchFamily="2" charset="-122"/>
                <a:ea typeface="华文行楷" panose="02010800040101010101" pitchFamily="2" charset="-122"/>
              </a:rPr>
              <a:t>、系统设计</a:t>
            </a:r>
          </a:p>
        </p:txBody>
      </p:sp>
      <p:grpSp>
        <p:nvGrpSpPr>
          <p:cNvPr id="18436" name="组合 3"/>
          <p:cNvGrpSpPr>
            <a:grpSpLocks/>
          </p:cNvGrpSpPr>
          <p:nvPr/>
        </p:nvGrpSpPr>
        <p:grpSpPr bwMode="auto">
          <a:xfrm>
            <a:off x="212090" y="290006"/>
            <a:ext cx="238125" cy="347662"/>
            <a:chOff x="0" y="0"/>
            <a:chExt cx="569789" cy="829904"/>
          </a:xfrm>
        </p:grpSpPr>
        <p:sp>
          <p:nvSpPr>
            <p:cNvPr id="18457"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18458"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sp>
        <p:nvSpPr>
          <p:cNvPr id="18447" name="任意多边形 16"/>
          <p:cNvSpPr>
            <a:spLocks/>
          </p:cNvSpPr>
          <p:nvPr/>
        </p:nvSpPr>
        <p:spPr bwMode="auto">
          <a:xfrm>
            <a:off x="381027" y="2282762"/>
            <a:ext cx="3447626" cy="2112331"/>
          </a:xfrm>
          <a:custGeom>
            <a:avLst/>
            <a:gdLst>
              <a:gd name="T0" fmla="*/ 13794 w 2182678"/>
              <a:gd name="T1" fmla="*/ 116192 h 1355631"/>
              <a:gd name="T2" fmla="*/ 3944 w 2182678"/>
              <a:gd name="T3" fmla="*/ 165795 h 1355631"/>
              <a:gd name="T4" fmla="*/ 63869 w 2182678"/>
              <a:gd name="T5" fmla="*/ 308224 h 1355631"/>
              <a:gd name="T6" fmla="*/ 949696 w 2182678"/>
              <a:gd name="T7" fmla="*/ 1194068 h 1355631"/>
              <a:gd name="T8" fmla="*/ 1234551 w 2182678"/>
              <a:gd name="T9" fmla="*/ 1194068 h 1355631"/>
              <a:gd name="T10" fmla="*/ 2120378 w 2182678"/>
              <a:gd name="T11" fmla="*/ 308224 h 1355631"/>
              <a:gd name="T12" fmla="*/ 2165321 w 2182678"/>
              <a:gd name="T13" fmla="*/ 241245 h 1355631"/>
              <a:gd name="T14" fmla="*/ 2180164 w 2182678"/>
              <a:gd name="T15" fmla="*/ 166492 h 1355631"/>
              <a:gd name="T16" fmla="*/ 2182946 w 2182678"/>
              <a:gd name="T17" fmla="*/ 217251 h 1355631"/>
              <a:gd name="T18" fmla="*/ 2121248 w 2182678"/>
              <a:gd name="T19" fmla="*/ 410051 h 1355631"/>
              <a:gd name="T20" fmla="*/ 1234909 w 2182678"/>
              <a:gd name="T21" fmla="*/ 1295895 h 1355631"/>
              <a:gd name="T22" fmla="*/ 949888 w 2182678"/>
              <a:gd name="T23" fmla="*/ 1295895 h 1355631"/>
              <a:gd name="T24" fmla="*/ 63548 w 2182678"/>
              <a:gd name="T25" fmla="*/ 410051 h 1355631"/>
              <a:gd name="T26" fmla="*/ 12714 w 2182678"/>
              <a:gd name="T27" fmla="*/ 118896 h 1355631"/>
              <a:gd name="T28" fmla="*/ 13794 w 2182678"/>
              <a:gd name="T29" fmla="*/ 116192 h 1355631"/>
              <a:gd name="T30" fmla="*/ 2168167 w 2182678"/>
              <a:gd name="T31" fmla="*/ 104681 h 1355631"/>
              <a:gd name="T32" fmla="*/ 2169151 w 2182678"/>
              <a:gd name="T33" fmla="*/ 107172 h 1355631"/>
              <a:gd name="T34" fmla="*/ 2179836 w 2182678"/>
              <a:gd name="T35" fmla="*/ 160502 h 1355631"/>
              <a:gd name="T36" fmla="*/ 2180060 w 2182678"/>
              <a:gd name="T37" fmla="*/ 164569 h 1355631"/>
              <a:gd name="T38" fmla="*/ 2168167 w 2182678"/>
              <a:gd name="T39" fmla="*/ 104681 h 1355631"/>
              <a:gd name="T40" fmla="*/ 2097013 w 2182678"/>
              <a:gd name="T41" fmla="*/ 0 h 1355631"/>
              <a:gd name="T42" fmla="*/ 2097571 w 2182678"/>
              <a:gd name="T43" fmla="*/ 491 h 1355631"/>
              <a:gd name="T44" fmla="*/ 2124724 w 2182678"/>
              <a:gd name="T45" fmla="*/ 24451 h 1355631"/>
              <a:gd name="T46" fmla="*/ 2150808 w 2182678"/>
              <a:gd name="T47" fmla="*/ 60682 h 1355631"/>
              <a:gd name="T48" fmla="*/ 2158501 w 2182678"/>
              <a:gd name="T49" fmla="*/ 80184 h 1355631"/>
              <a:gd name="T50" fmla="*/ 2120378 w 2182678"/>
              <a:gd name="T51" fmla="*/ 23367 h 1355631"/>
              <a:gd name="T52" fmla="*/ 2106537 w 2182678"/>
              <a:gd name="T53" fmla="*/ 9526 h 1355631"/>
              <a:gd name="T54" fmla="*/ 2097013 w 2182678"/>
              <a:gd name="T55" fmla="*/ 0 h 135563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2678"/>
              <a:gd name="T85" fmla="*/ 0 h 1355631"/>
              <a:gd name="T86" fmla="*/ 2182678 w 2182678"/>
              <a:gd name="T87" fmla="*/ 1355631 h 135563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2678" h="1355631">
                <a:moveTo>
                  <a:pt x="13792" y="116176"/>
                </a:moveTo>
                <a:lnTo>
                  <a:pt x="3944" y="165773"/>
                </a:lnTo>
                <a:cubicBezTo>
                  <a:pt x="3944" y="217005"/>
                  <a:pt x="23917" y="268238"/>
                  <a:pt x="63861" y="308182"/>
                </a:cubicBezTo>
                <a:cubicBezTo>
                  <a:pt x="63861" y="308182"/>
                  <a:pt x="63861" y="308182"/>
                  <a:pt x="949580" y="1193902"/>
                </a:cubicBezTo>
                <a:cubicBezTo>
                  <a:pt x="1029468" y="1273790"/>
                  <a:pt x="1157984" y="1273790"/>
                  <a:pt x="1234399" y="1193902"/>
                </a:cubicBezTo>
                <a:lnTo>
                  <a:pt x="2120119" y="308182"/>
                </a:lnTo>
                <a:cubicBezTo>
                  <a:pt x="2140091" y="288210"/>
                  <a:pt x="2155070" y="265416"/>
                  <a:pt x="2165056" y="241211"/>
                </a:cubicBezTo>
                <a:lnTo>
                  <a:pt x="2179897" y="166468"/>
                </a:lnTo>
                <a:lnTo>
                  <a:pt x="2182678" y="217221"/>
                </a:lnTo>
                <a:cubicBezTo>
                  <a:pt x="2181809" y="293636"/>
                  <a:pt x="2160957" y="370051"/>
                  <a:pt x="2120989" y="409995"/>
                </a:cubicBezTo>
                <a:lnTo>
                  <a:pt x="1234757" y="1295715"/>
                </a:lnTo>
                <a:cubicBezTo>
                  <a:pt x="1158297" y="1375603"/>
                  <a:pt x="1029707" y="1375603"/>
                  <a:pt x="949772" y="1295715"/>
                </a:cubicBezTo>
                <a:cubicBezTo>
                  <a:pt x="63540" y="409995"/>
                  <a:pt x="63540" y="409995"/>
                  <a:pt x="63540" y="409995"/>
                </a:cubicBezTo>
                <a:cubicBezTo>
                  <a:pt x="3589" y="350079"/>
                  <a:pt x="-15309" y="215919"/>
                  <a:pt x="12712" y="118880"/>
                </a:cubicBezTo>
                <a:lnTo>
                  <a:pt x="13792" y="116176"/>
                </a:lnTo>
                <a:close/>
                <a:moveTo>
                  <a:pt x="2167902" y="104667"/>
                </a:moveTo>
                <a:lnTo>
                  <a:pt x="2168885" y="107158"/>
                </a:lnTo>
                <a:cubicBezTo>
                  <a:pt x="2173718" y="123982"/>
                  <a:pt x="2177275" y="141946"/>
                  <a:pt x="2179569" y="160480"/>
                </a:cubicBezTo>
                <a:lnTo>
                  <a:pt x="2179792" y="164547"/>
                </a:lnTo>
                <a:lnTo>
                  <a:pt x="2167902" y="104667"/>
                </a:lnTo>
                <a:close/>
                <a:moveTo>
                  <a:pt x="2096756" y="0"/>
                </a:moveTo>
                <a:lnTo>
                  <a:pt x="2097313" y="491"/>
                </a:lnTo>
                <a:cubicBezTo>
                  <a:pt x="2124464" y="24447"/>
                  <a:pt x="2124464" y="24447"/>
                  <a:pt x="2124464" y="24447"/>
                </a:cubicBezTo>
                <a:cubicBezTo>
                  <a:pt x="2134456" y="34433"/>
                  <a:pt x="2143145" y="46699"/>
                  <a:pt x="2150544" y="60674"/>
                </a:cubicBezTo>
                <a:lnTo>
                  <a:pt x="2158237" y="80172"/>
                </a:lnTo>
                <a:lnTo>
                  <a:pt x="2120119" y="23363"/>
                </a:lnTo>
                <a:cubicBezTo>
                  <a:pt x="2120119" y="23363"/>
                  <a:pt x="2120119" y="23363"/>
                  <a:pt x="2106279" y="9524"/>
                </a:cubicBezTo>
                <a:lnTo>
                  <a:pt x="2096756" y="0"/>
                </a:ln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18448" name="TextBox 31"/>
          <p:cNvSpPr>
            <a:spLocks noChangeArrowheads="1"/>
          </p:cNvSpPr>
          <p:nvPr/>
        </p:nvSpPr>
        <p:spPr bwMode="auto">
          <a:xfrm>
            <a:off x="1421111" y="2736273"/>
            <a:ext cx="1456850" cy="510778"/>
          </a:xfrm>
          <a:prstGeom prst="roundRect">
            <a:avLst>
              <a:gd name="adj" fmla="val 16667"/>
            </a:avLst>
          </a:prstGeom>
          <a:noFill/>
          <a:ln w="9525">
            <a:noFill/>
            <a:round/>
            <a:headEnd/>
            <a:tailEnd/>
          </a:ln>
        </p:spPr>
        <p:txBody>
          <a:bodyPr wrap="none">
            <a:spAutoFit/>
          </a:bodyPr>
          <a:lstStyle/>
          <a:p>
            <a:pPr algn="ctr" eaLnBrk="1" hangingPunct="1"/>
            <a:r>
              <a:rPr lang="zh-CN" altLang="en-US" sz="2400" b="1" dirty="0">
                <a:solidFill>
                  <a:srgbClr val="FFFFFF"/>
                </a:solidFill>
                <a:latin typeface="微软雅黑" pitchFamily="34" charset="-122"/>
                <a:ea typeface="微软雅黑" pitchFamily="34" charset="-122"/>
              </a:rPr>
              <a:t>分拣管理</a:t>
            </a:r>
            <a:endParaRPr lang="id-ID" altLang="en-US" sz="2400" b="1" dirty="0">
              <a:solidFill>
                <a:srgbClr val="FFFFFF"/>
              </a:solidFill>
              <a:latin typeface="微软雅黑" pitchFamily="34" charset="-122"/>
              <a:ea typeface="微软雅黑" pitchFamily="34" charset="-122"/>
            </a:endParaRPr>
          </a:p>
        </p:txBody>
      </p:sp>
      <p:sp>
        <p:nvSpPr>
          <p:cNvPr id="18449" name="Freeform 5"/>
          <p:cNvSpPr>
            <a:spLocks noEditPoints="1"/>
          </p:cNvSpPr>
          <p:nvPr/>
        </p:nvSpPr>
        <p:spPr bwMode="auto">
          <a:xfrm>
            <a:off x="1743039" y="1961162"/>
            <a:ext cx="708900" cy="708900"/>
          </a:xfrm>
          <a:custGeom>
            <a:avLst/>
            <a:gdLst>
              <a:gd name="T0" fmla="*/ 1167218198 w 128"/>
              <a:gd name="T1" fmla="*/ 296922635 h 128"/>
              <a:gd name="T2" fmla="*/ 1146739457 w 128"/>
              <a:gd name="T3" fmla="*/ 81908586 h 128"/>
              <a:gd name="T4" fmla="*/ 245728984 w 128"/>
              <a:gd name="T5" fmla="*/ 0 h 128"/>
              <a:gd name="T6" fmla="*/ 163820372 w 128"/>
              <a:gd name="T7" fmla="*/ 276447094 h 128"/>
              <a:gd name="T8" fmla="*/ 20478746 w 128"/>
              <a:gd name="T9" fmla="*/ 460743057 h 128"/>
              <a:gd name="T10" fmla="*/ 0 w 128"/>
              <a:gd name="T11" fmla="*/ 573369729 h 128"/>
              <a:gd name="T12" fmla="*/ 122866092 w 128"/>
              <a:gd name="T13" fmla="*/ 696235771 h 128"/>
              <a:gd name="T14" fmla="*/ 204774653 w 128"/>
              <a:gd name="T15" fmla="*/ 1310559780 h 128"/>
              <a:gd name="T16" fmla="*/ 1187693738 w 128"/>
              <a:gd name="T17" fmla="*/ 1228651219 h 128"/>
              <a:gd name="T18" fmla="*/ 1187693738 w 128"/>
              <a:gd name="T19" fmla="*/ 696235771 h 128"/>
              <a:gd name="T20" fmla="*/ 1310559780 w 128"/>
              <a:gd name="T21" fmla="*/ 532415448 h 128"/>
              <a:gd name="T22" fmla="*/ 1064830896 w 128"/>
              <a:gd name="T23" fmla="*/ 81908586 h 128"/>
              <a:gd name="T24" fmla="*/ 245728984 w 128"/>
              <a:gd name="T25" fmla="*/ 245728984 h 128"/>
              <a:gd name="T26" fmla="*/ 245728984 w 128"/>
              <a:gd name="T27" fmla="*/ 81908586 h 128"/>
              <a:gd name="T28" fmla="*/ 419788776 w 128"/>
              <a:gd name="T29" fmla="*/ 614324009 h 128"/>
              <a:gd name="T30" fmla="*/ 409549306 w 128"/>
              <a:gd name="T31" fmla="*/ 327640745 h 128"/>
              <a:gd name="T32" fmla="*/ 419788776 w 128"/>
              <a:gd name="T33" fmla="*/ 614324009 h 128"/>
              <a:gd name="T34" fmla="*/ 634802750 w 128"/>
              <a:gd name="T35" fmla="*/ 327640745 h 128"/>
              <a:gd name="T36" fmla="*/ 460743057 w 128"/>
              <a:gd name="T37" fmla="*/ 614324009 h 128"/>
              <a:gd name="T38" fmla="*/ 675757030 w 128"/>
              <a:gd name="T39" fmla="*/ 327640745 h 128"/>
              <a:gd name="T40" fmla="*/ 849816923 w 128"/>
              <a:gd name="T41" fmla="*/ 614324009 h 128"/>
              <a:gd name="T42" fmla="*/ 675757030 w 128"/>
              <a:gd name="T43" fmla="*/ 327640745 h 128"/>
              <a:gd name="T44" fmla="*/ 901010574 w 128"/>
              <a:gd name="T45" fmla="*/ 327640745 h 128"/>
              <a:gd name="T46" fmla="*/ 890771204 w 128"/>
              <a:gd name="T47" fmla="*/ 614324009 h 128"/>
              <a:gd name="T48" fmla="*/ 81908586 w 128"/>
              <a:gd name="T49" fmla="*/ 573369729 h 128"/>
              <a:gd name="T50" fmla="*/ 92147956 w 128"/>
              <a:gd name="T51" fmla="*/ 511936708 h 128"/>
              <a:gd name="T52" fmla="*/ 245728984 w 128"/>
              <a:gd name="T53" fmla="*/ 327640745 h 128"/>
              <a:gd name="T54" fmla="*/ 194535283 w 128"/>
              <a:gd name="T55" fmla="*/ 614324009 h 128"/>
              <a:gd name="T56" fmla="*/ 81908586 w 128"/>
              <a:gd name="T57" fmla="*/ 573369729 h 128"/>
              <a:gd name="T58" fmla="*/ 511936708 w 128"/>
              <a:gd name="T59" fmla="*/ 1228651219 h 128"/>
              <a:gd name="T60" fmla="*/ 819098613 w 128"/>
              <a:gd name="T61" fmla="*/ 819098613 h 128"/>
              <a:gd name="T62" fmla="*/ 1105785177 w 128"/>
              <a:gd name="T63" fmla="*/ 1228651219 h 128"/>
              <a:gd name="T64" fmla="*/ 860056293 w 128"/>
              <a:gd name="T65" fmla="*/ 819098613 h 128"/>
              <a:gd name="T66" fmla="*/ 511936708 w 128"/>
              <a:gd name="T67" fmla="*/ 778144332 h 128"/>
              <a:gd name="T68" fmla="*/ 470982427 w 128"/>
              <a:gd name="T69" fmla="*/ 1228651219 h 128"/>
              <a:gd name="T70" fmla="*/ 204774653 w 128"/>
              <a:gd name="T71" fmla="*/ 696235771 h 128"/>
              <a:gd name="T72" fmla="*/ 1105785177 w 128"/>
              <a:gd name="T73" fmla="*/ 1228651219 h 128"/>
              <a:gd name="T74" fmla="*/ 1187693738 w 128"/>
              <a:gd name="T75" fmla="*/ 614324009 h 128"/>
              <a:gd name="T76" fmla="*/ 952204224 w 128"/>
              <a:gd name="T77" fmla="*/ 327640745 h 128"/>
              <a:gd name="T78" fmla="*/ 1064830896 w 128"/>
              <a:gd name="T79" fmla="*/ 327640745 h 128"/>
              <a:gd name="T80" fmla="*/ 1218411848 w 128"/>
              <a:gd name="T81" fmla="*/ 511936708 h 128"/>
              <a:gd name="T82" fmla="*/ 1228651219 w 128"/>
              <a:gd name="T83" fmla="*/ 573369729 h 1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8"/>
              <a:gd name="T127" fmla="*/ 0 h 128"/>
              <a:gd name="T128" fmla="*/ 128 w 128"/>
              <a:gd name="T129" fmla="*/ 128 h 1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solidFill>
          <a:ln w="9525">
            <a:noFill/>
            <a:round/>
            <a:headEnd/>
            <a:tailEnd/>
          </a:ln>
        </p:spPr>
        <p:txBody>
          <a:bodyPr/>
          <a:lstStyle/>
          <a:p>
            <a:endParaRPr lang="zh-CN" altLang="en-US" dirty="0">
              <a:ea typeface="微软雅黑" panose="020B0503020204020204" pitchFamily="34" charset="-122"/>
            </a:endParaRPr>
          </a:p>
        </p:txBody>
      </p:sp>
      <p:sp>
        <p:nvSpPr>
          <p:cNvPr id="2" name="右箭头 1"/>
          <p:cNvSpPr/>
          <p:nvPr/>
        </p:nvSpPr>
        <p:spPr bwMode="auto">
          <a:xfrm>
            <a:off x="1943259" y="793399"/>
            <a:ext cx="4785201" cy="410339"/>
          </a:xfrm>
          <a:prstGeom prst="rightArrow">
            <a:avLst/>
          </a:prstGeom>
          <a:solidFill>
            <a:srgbClr val="A6ABB9"/>
          </a:solidFill>
          <a:ln w="9525" cap="flat" cmpd="sng" algn="ctr">
            <a:solidFill>
              <a:schemeClr val="bg1">
                <a:lumMod val="9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 name="圆角矩形 2"/>
          <p:cNvSpPr/>
          <p:nvPr/>
        </p:nvSpPr>
        <p:spPr bwMode="auto">
          <a:xfrm>
            <a:off x="6884353" y="755965"/>
            <a:ext cx="1912620" cy="485205"/>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i="0" u="none" strike="noStrike" normalizeH="0" baseline="0" dirty="0">
                <a:ln w="0"/>
                <a:effectLst>
                  <a:outerShdw blurRad="38100" dist="19050" dir="2700000" algn="tl" rotWithShape="0">
                    <a:schemeClr val="dk1">
                      <a:alpha val="40000"/>
                    </a:schemeClr>
                  </a:outerShdw>
                </a:effectLst>
                <a:latin typeface="Calibri" pitchFamily="34" charset="0"/>
                <a:ea typeface="宋体" pitchFamily="2" charset="-122"/>
              </a:rPr>
              <a:t>分拣站管理</a:t>
            </a:r>
          </a:p>
        </p:txBody>
      </p:sp>
      <p:sp>
        <p:nvSpPr>
          <p:cNvPr id="4" name="右箭头 3"/>
          <p:cNvSpPr/>
          <p:nvPr/>
        </p:nvSpPr>
        <p:spPr bwMode="auto">
          <a:xfrm>
            <a:off x="2955907" y="1491828"/>
            <a:ext cx="3772553" cy="469334"/>
          </a:xfrm>
          <a:prstGeom prst="rightArrow">
            <a:avLst/>
          </a:prstGeom>
          <a:solidFill>
            <a:srgbClr val="DBDD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0" name="圆角矩形 29"/>
          <p:cNvSpPr/>
          <p:nvPr/>
        </p:nvSpPr>
        <p:spPr bwMode="auto">
          <a:xfrm>
            <a:off x="6884353" y="1483892"/>
            <a:ext cx="1912620" cy="485205"/>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i="0" u="none" strike="noStrike" normalizeH="0" baseline="0" dirty="0">
                <a:ln w="0"/>
                <a:effectLst>
                  <a:outerShdw blurRad="38100" dist="19050" dir="2700000" algn="tl" rotWithShape="0">
                    <a:schemeClr val="dk1">
                      <a:alpha val="40000"/>
                    </a:schemeClr>
                  </a:outerShdw>
                </a:effectLst>
                <a:latin typeface="Calibri" pitchFamily="34" charset="0"/>
                <a:ea typeface="宋体" pitchFamily="2" charset="-122"/>
              </a:rPr>
              <a:t>质量考核</a:t>
            </a:r>
          </a:p>
        </p:txBody>
      </p:sp>
      <p:sp>
        <p:nvSpPr>
          <p:cNvPr id="31" name="右箭头 30"/>
          <p:cNvSpPr/>
          <p:nvPr/>
        </p:nvSpPr>
        <p:spPr bwMode="auto">
          <a:xfrm>
            <a:off x="2955907" y="3134037"/>
            <a:ext cx="3772553" cy="469334"/>
          </a:xfrm>
          <a:prstGeom prst="rightArrow">
            <a:avLst/>
          </a:prstGeom>
          <a:solidFill>
            <a:srgbClr val="DBDDE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8450" name="Freeform 14"/>
          <p:cNvSpPr>
            <a:spLocks/>
          </p:cNvSpPr>
          <p:nvPr/>
        </p:nvSpPr>
        <p:spPr bwMode="auto">
          <a:xfrm>
            <a:off x="381027" y="863438"/>
            <a:ext cx="3432924" cy="3409230"/>
          </a:xfrm>
          <a:custGeom>
            <a:avLst/>
            <a:gdLst>
              <a:gd name="T0" fmla="*/ 2147483647 w 638"/>
              <a:gd name="T1" fmla="*/ 2147483647 h 638"/>
              <a:gd name="T2" fmla="*/ 2147483647 w 638"/>
              <a:gd name="T3" fmla="*/ 2147483647 h 638"/>
              <a:gd name="T4" fmla="*/ 277515476 w 638"/>
              <a:gd name="T5" fmla="*/ 2147483647 h 638"/>
              <a:gd name="T6" fmla="*/ 277515476 w 638"/>
              <a:gd name="T7" fmla="*/ 2147483647 h 638"/>
              <a:gd name="T8" fmla="*/ 2147483647 w 638"/>
              <a:gd name="T9" fmla="*/ 277515476 h 638"/>
              <a:gd name="T10" fmla="*/ 2147483647 w 638"/>
              <a:gd name="T11" fmla="*/ 277515476 h 638"/>
              <a:gd name="T12" fmla="*/ 2147483647 w 638"/>
              <a:gd name="T13" fmla="*/ 2147483647 h 638"/>
              <a:gd name="T14" fmla="*/ 2147483647 w 638"/>
              <a:gd name="T15" fmla="*/ 2147483647 h 638"/>
              <a:gd name="T16" fmla="*/ 2147483647 w 638"/>
              <a:gd name="T17" fmla="*/ 2147483647 h 6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8"/>
              <a:gd name="T28" fmla="*/ 0 h 638"/>
              <a:gd name="T29" fmla="*/ 638 w 638"/>
              <a:gd name="T30" fmla="*/ 638 h 6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8" h="638">
                <a:moveTo>
                  <a:pt x="360" y="615"/>
                </a:moveTo>
                <a:cubicBezTo>
                  <a:pt x="338" y="638"/>
                  <a:pt x="301" y="638"/>
                  <a:pt x="278" y="615"/>
                </a:cubicBezTo>
                <a:cubicBezTo>
                  <a:pt x="23" y="360"/>
                  <a:pt x="23" y="360"/>
                  <a:pt x="23" y="360"/>
                </a:cubicBezTo>
                <a:cubicBezTo>
                  <a:pt x="0" y="337"/>
                  <a:pt x="0" y="301"/>
                  <a:pt x="23" y="278"/>
                </a:cubicBezTo>
                <a:cubicBezTo>
                  <a:pt x="278" y="23"/>
                  <a:pt x="278" y="23"/>
                  <a:pt x="278" y="23"/>
                </a:cubicBezTo>
                <a:cubicBezTo>
                  <a:pt x="301" y="0"/>
                  <a:pt x="338" y="0"/>
                  <a:pt x="360" y="23"/>
                </a:cubicBezTo>
                <a:cubicBezTo>
                  <a:pt x="615" y="278"/>
                  <a:pt x="615" y="278"/>
                  <a:pt x="615" y="278"/>
                </a:cubicBezTo>
                <a:cubicBezTo>
                  <a:pt x="638" y="301"/>
                  <a:pt x="638" y="337"/>
                  <a:pt x="615" y="360"/>
                </a:cubicBezTo>
                <a:lnTo>
                  <a:pt x="360" y="615"/>
                </a:lnTo>
                <a:close/>
              </a:path>
            </a:pathLst>
          </a:custGeom>
          <a:solidFill>
            <a:schemeClr val="bg1">
              <a:alpha val="5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32" name="圆角矩形 31"/>
          <p:cNvSpPr/>
          <p:nvPr/>
        </p:nvSpPr>
        <p:spPr bwMode="auto">
          <a:xfrm>
            <a:off x="6884353" y="3126530"/>
            <a:ext cx="1912620" cy="485205"/>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i="0" u="none" strike="noStrike" normalizeH="0" baseline="0" dirty="0">
                <a:ln w="0"/>
                <a:effectLst>
                  <a:outerShdw blurRad="38100" dist="19050" dir="2700000" algn="tl" rotWithShape="0">
                    <a:schemeClr val="dk1">
                      <a:alpha val="40000"/>
                    </a:schemeClr>
                  </a:outerShdw>
                </a:effectLst>
                <a:latin typeface="Calibri" pitchFamily="34" charset="0"/>
                <a:ea typeface="宋体" pitchFamily="2" charset="-122"/>
              </a:rPr>
              <a:t>质量考核</a:t>
            </a:r>
          </a:p>
        </p:txBody>
      </p:sp>
      <p:sp>
        <p:nvSpPr>
          <p:cNvPr id="33" name="右箭头 32"/>
          <p:cNvSpPr/>
          <p:nvPr/>
        </p:nvSpPr>
        <p:spPr bwMode="auto">
          <a:xfrm>
            <a:off x="1943259" y="3873057"/>
            <a:ext cx="4785201" cy="410339"/>
          </a:xfrm>
          <a:prstGeom prst="rightArrow">
            <a:avLst/>
          </a:prstGeom>
          <a:solidFill>
            <a:srgbClr val="A6ABB9"/>
          </a:solidFill>
          <a:ln w="9525" cap="flat" cmpd="sng" algn="ctr">
            <a:solidFill>
              <a:schemeClr val="bg1">
                <a:lumMod val="9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4" name="圆角矩形 33"/>
          <p:cNvSpPr/>
          <p:nvPr/>
        </p:nvSpPr>
        <p:spPr bwMode="auto">
          <a:xfrm>
            <a:off x="6884353" y="3824040"/>
            <a:ext cx="1912620" cy="485205"/>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i="0" u="none" strike="noStrike" normalizeH="0" baseline="0" dirty="0">
                <a:ln w="0"/>
                <a:effectLst>
                  <a:outerShdw blurRad="38100" dist="19050" dir="2700000" algn="tl" rotWithShape="0">
                    <a:schemeClr val="dk1">
                      <a:alpha val="40000"/>
                    </a:schemeClr>
                  </a:outerShdw>
                </a:effectLst>
                <a:latin typeface="Calibri" pitchFamily="34" charset="0"/>
                <a:ea typeface="宋体" pitchFamily="2" charset="-122"/>
              </a:rPr>
              <a:t>分拣站统计</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1" y="-155448"/>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en-US" altLang="zh-CN" sz="3400" b="1" dirty="0">
                  <a:solidFill>
                    <a:schemeClr val="bg1"/>
                  </a:solidFill>
                  <a:latin typeface="华文行楷" panose="02010800040101010101" pitchFamily="2" charset="-122"/>
                  <a:ea typeface="华文行楷" panose="02010800040101010101" pitchFamily="2" charset="-122"/>
                </a:rPr>
                <a:t>06</a:t>
              </a:r>
              <a:r>
                <a:rPr lang="zh-CN" altLang="en-US" sz="3400" b="1" dirty="0">
                  <a:solidFill>
                    <a:schemeClr val="bg1"/>
                  </a:solidFill>
                  <a:latin typeface="华文行楷" panose="02010800040101010101" pitchFamily="2" charset="-122"/>
                  <a:ea typeface="华文行楷" panose="02010800040101010101" pitchFamily="2" charset="-122"/>
                </a:rPr>
                <a:t>、界面设计</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304" y="1999136"/>
            <a:ext cx="3633216" cy="1688944"/>
          </a:xfrm>
          <a:prstGeom prst="rect">
            <a:avLst/>
          </a:prstGeom>
        </p:spPr>
      </p:pic>
      <p:sp>
        <p:nvSpPr>
          <p:cNvPr id="4" name="文本框 3"/>
          <p:cNvSpPr txBox="1"/>
          <p:nvPr/>
        </p:nvSpPr>
        <p:spPr>
          <a:xfrm>
            <a:off x="146304" y="1522183"/>
            <a:ext cx="2698189" cy="461665"/>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分拣站管理</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3625" y="1983848"/>
            <a:ext cx="4119254" cy="1704232"/>
          </a:xfrm>
          <a:prstGeom prst="rect">
            <a:avLst/>
          </a:prstGeom>
        </p:spPr>
      </p:pic>
      <p:sp>
        <p:nvSpPr>
          <p:cNvPr id="42" name="文本框 41"/>
          <p:cNvSpPr txBox="1"/>
          <p:nvPr/>
        </p:nvSpPr>
        <p:spPr>
          <a:xfrm>
            <a:off x="7093625" y="1496894"/>
            <a:ext cx="2698189" cy="461665"/>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质量考核</a:t>
            </a:r>
          </a:p>
        </p:txBody>
      </p:sp>
      <p:sp>
        <p:nvSpPr>
          <p:cNvPr id="43" name="文本框 3"/>
          <p:cNvSpPr txBox="1"/>
          <p:nvPr/>
        </p:nvSpPr>
        <p:spPr>
          <a:xfrm>
            <a:off x="138300" y="3752682"/>
            <a:ext cx="2698189" cy="461665"/>
          </a:xfrm>
          <a:prstGeom prst="rect">
            <a:avLst/>
          </a:prstGeom>
          <a:noFill/>
        </p:spPr>
        <p:txBody>
          <a:bodyPr wrap="square" rtlCol="0">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400" dirty="0">
                <a:solidFill>
                  <a:schemeClr val="bg1"/>
                </a:solidFill>
                <a:latin typeface="楷体" panose="02010609060101010101" pitchFamily="49" charset="-122"/>
                <a:ea typeface="楷体" panose="02010609060101010101" pitchFamily="49" charset="-122"/>
              </a:rPr>
              <a:t>垃圾入库</a:t>
            </a:r>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479" y="4191139"/>
            <a:ext cx="3631041" cy="1941988"/>
          </a:xfrm>
          <a:prstGeom prst="rect">
            <a:avLst/>
          </a:prstGeom>
        </p:spPr>
      </p:pic>
    </p:spTree>
    <p:extLst>
      <p:ext uri="{BB962C8B-B14F-4D97-AF65-F5344CB8AC3E}">
        <p14:creationId xmlns:p14="http://schemas.microsoft.com/office/powerpoint/2010/main" val="335035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grpSp>
        <p:nvGrpSpPr>
          <p:cNvPr id="22532" name="组合 3"/>
          <p:cNvGrpSpPr>
            <a:grpSpLocks/>
          </p:cNvGrpSpPr>
          <p:nvPr/>
        </p:nvGrpSpPr>
        <p:grpSpPr bwMode="auto">
          <a:xfrm>
            <a:off x="323850" y="1111757"/>
            <a:ext cx="238125" cy="347662"/>
            <a:chOff x="0" y="0"/>
            <a:chExt cx="569789" cy="829904"/>
          </a:xfrm>
        </p:grpSpPr>
        <p:sp>
          <p:nvSpPr>
            <p:cNvPr id="22553"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2554"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sp>
        <p:nvSpPr>
          <p:cNvPr id="22533" name="TextBox 27"/>
          <p:cNvSpPr txBox="1">
            <a:spLocks noChangeArrowheads="1"/>
          </p:cNvSpPr>
          <p:nvPr/>
        </p:nvSpPr>
        <p:spPr bwMode="auto">
          <a:xfrm>
            <a:off x="885825" y="993201"/>
            <a:ext cx="5038407" cy="584775"/>
          </a:xfrm>
          <a:prstGeom prst="rect">
            <a:avLst/>
          </a:prstGeom>
          <a:noFill/>
          <a:ln w="9525">
            <a:noFill/>
            <a:miter lim="800000"/>
            <a:headEnd/>
            <a:tailEnd/>
          </a:ln>
        </p:spPr>
        <p:txBody>
          <a:bodyPr wrap="square">
            <a:spAutoFit/>
          </a:bodyPr>
          <a:lstStyle/>
          <a:p>
            <a:pPr eaLnBrk="1" hangingPunct="1"/>
            <a:r>
              <a:rPr lang="en-US" altLang="zh-CN" sz="3200" b="1" dirty="0">
                <a:solidFill>
                  <a:schemeClr val="bg1"/>
                </a:solidFill>
                <a:latin typeface="华文行楷" panose="02010800040101010101" pitchFamily="2" charset="-122"/>
                <a:ea typeface="华文行楷" panose="02010800040101010101" pitchFamily="2" charset="-122"/>
              </a:rPr>
              <a:t>7</a:t>
            </a:r>
            <a:r>
              <a:rPr lang="zh-CN" altLang="en-US" sz="3200" b="1" dirty="0">
                <a:solidFill>
                  <a:schemeClr val="bg1"/>
                </a:solidFill>
                <a:latin typeface="华文行楷" panose="02010800040101010101" pitchFamily="2" charset="-122"/>
                <a:ea typeface="华文行楷" panose="02010800040101010101" pitchFamily="2" charset="-122"/>
              </a:rPr>
              <a:t>、功能介绍与特色</a:t>
            </a:r>
            <a:endParaRPr lang="id-ID" altLang="en-US" sz="3200" b="1" dirty="0">
              <a:solidFill>
                <a:schemeClr val="bg1"/>
              </a:solidFill>
              <a:latin typeface="华文行楷" panose="02010800040101010101" pitchFamily="2" charset="-122"/>
              <a:ea typeface="华文行楷" panose="02010800040101010101" pitchFamily="2" charset="-122"/>
            </a:endParaRPr>
          </a:p>
        </p:txBody>
      </p:sp>
      <p:sp>
        <p:nvSpPr>
          <p:cNvPr id="22534" name="Rectangle 28"/>
          <p:cNvSpPr>
            <a:spLocks noChangeArrowheads="1"/>
          </p:cNvSpPr>
          <p:nvPr/>
        </p:nvSpPr>
        <p:spPr bwMode="auto">
          <a:xfrm>
            <a:off x="5900737" y="693767"/>
            <a:ext cx="5826124" cy="4524315"/>
          </a:xfrm>
          <a:prstGeom prst="rect">
            <a:avLst/>
          </a:prstGeom>
          <a:noFill/>
          <a:ln w="9525">
            <a:noFill/>
            <a:miter lim="800000"/>
            <a:headEnd/>
            <a:tailEnd/>
          </a:ln>
        </p:spPr>
        <p:txBody>
          <a:bodyPr wrap="square">
            <a:spAutoFit/>
          </a:bodyPr>
          <a:lstStyle/>
          <a:p>
            <a:pPr indent="720000" algn="just" eaLnBrk="1" hangingPunct="1">
              <a:lnSpc>
                <a:spcPct val="200000"/>
              </a:lnSpc>
              <a:spcBef>
                <a:spcPts val="1200"/>
              </a:spcBef>
              <a:spcAft>
                <a:spcPts val="1200"/>
              </a:spcAft>
            </a:pPr>
            <a:r>
              <a:rPr lang="zh-CN" altLang="en-US" sz="2400" dirty="0">
                <a:solidFill>
                  <a:schemeClr val="bg1"/>
                </a:solidFill>
                <a:latin typeface="楷体" panose="02010609060101010101" pitchFamily="49" charset="-122"/>
                <a:ea typeface="楷体" panose="02010609060101010101" pitchFamily="49" charset="-122"/>
              </a:rPr>
              <a:t>该模块主要是对从回收站回收过来的可回收废弃物进行记录，并且给分拣员分配分拣任务，对可回收废弃物进行再次分类，分拣完成后进行入库并记录，以便于对废弃物更好地再利用。同时对分拣员的分件质量进行考核。</a:t>
            </a:r>
          </a:p>
        </p:txBody>
      </p:sp>
      <p:pic>
        <p:nvPicPr>
          <p:cNvPr id="22535" name="Group 2"/>
          <p:cNvPicPr>
            <a:picLocks noChangeArrowheads="1"/>
          </p:cNvPicPr>
          <p:nvPr/>
        </p:nvPicPr>
        <p:blipFill>
          <a:blip r:embed="rId3"/>
          <a:srcRect/>
          <a:stretch>
            <a:fillRect/>
          </a:stretch>
        </p:blipFill>
        <p:spPr bwMode="auto">
          <a:xfrm>
            <a:off x="3724275" y="2182813"/>
            <a:ext cx="1768475" cy="1773237"/>
          </a:xfrm>
          <a:prstGeom prst="rect">
            <a:avLst/>
          </a:prstGeom>
          <a:noFill/>
          <a:ln w="9525">
            <a:noFill/>
            <a:miter lim="800000"/>
            <a:headEnd/>
            <a:tailEnd/>
          </a:ln>
        </p:spPr>
      </p:pic>
      <p:pic>
        <p:nvPicPr>
          <p:cNvPr id="22536" name="Group 5"/>
          <p:cNvPicPr>
            <a:picLocks noChangeArrowheads="1"/>
          </p:cNvPicPr>
          <p:nvPr/>
        </p:nvPicPr>
        <p:blipFill>
          <a:blip r:embed="rId4"/>
          <a:srcRect/>
          <a:stretch>
            <a:fillRect/>
          </a:stretch>
        </p:blipFill>
        <p:spPr bwMode="auto">
          <a:xfrm>
            <a:off x="1225550" y="2176463"/>
            <a:ext cx="2571750" cy="2571750"/>
          </a:xfrm>
          <a:prstGeom prst="rect">
            <a:avLst/>
          </a:prstGeom>
          <a:noFill/>
          <a:ln w="9525">
            <a:noFill/>
            <a:miter lim="800000"/>
            <a:headEnd/>
            <a:tailEnd/>
          </a:ln>
        </p:spPr>
      </p:pic>
      <p:sp>
        <p:nvSpPr>
          <p:cNvPr id="22537" name="Freeform 8"/>
          <p:cNvSpPr>
            <a:spLocks/>
          </p:cNvSpPr>
          <p:nvPr/>
        </p:nvSpPr>
        <p:spPr bwMode="auto">
          <a:xfrm>
            <a:off x="885825" y="2001838"/>
            <a:ext cx="1085850" cy="1087437"/>
          </a:xfrm>
          <a:custGeom>
            <a:avLst/>
            <a:gdLst>
              <a:gd name="T0" fmla="*/ 1633061396 w 494"/>
              <a:gd name="T1" fmla="*/ 542714715 h 494"/>
              <a:gd name="T2" fmla="*/ 2147483647 w 494"/>
              <a:gd name="T3" fmla="*/ 125988605 h 494"/>
              <a:gd name="T4" fmla="*/ 2147483647 w 494"/>
              <a:gd name="T5" fmla="*/ 125988605 h 494"/>
              <a:gd name="T6" fmla="*/ 2147483647 w 494"/>
              <a:gd name="T7" fmla="*/ 121141367 h 494"/>
              <a:gd name="T8" fmla="*/ 2147483647 w 494"/>
              <a:gd name="T9" fmla="*/ 121141367 h 494"/>
              <a:gd name="T10" fmla="*/ 2147483647 w 494"/>
              <a:gd name="T11" fmla="*/ 121141367 h 494"/>
              <a:gd name="T12" fmla="*/ 1430137183 w 494"/>
              <a:gd name="T13" fmla="*/ 38764715 h 494"/>
              <a:gd name="T14" fmla="*/ 1512272703 w 494"/>
              <a:gd name="T15" fmla="*/ 87221706 h 494"/>
              <a:gd name="T16" fmla="*/ 1589576851 w 494"/>
              <a:gd name="T17" fmla="*/ 135678679 h 494"/>
              <a:gd name="T18" fmla="*/ 1579914107 w 494"/>
              <a:gd name="T19" fmla="*/ 140523716 h 494"/>
              <a:gd name="T20" fmla="*/ 1550925876 w 494"/>
              <a:gd name="T21" fmla="*/ 150216025 h 494"/>
              <a:gd name="T22" fmla="*/ 1439799926 w 494"/>
              <a:gd name="T23" fmla="*/ 193827962 h 494"/>
              <a:gd name="T24" fmla="*/ 1401146753 w 494"/>
              <a:gd name="T25" fmla="*/ 213210311 h 494"/>
              <a:gd name="T26" fmla="*/ 1343168093 w 494"/>
              <a:gd name="T27" fmla="*/ 242282734 h 494"/>
              <a:gd name="T28" fmla="*/ 1285189432 w 494"/>
              <a:gd name="T29" fmla="*/ 271357358 h 494"/>
              <a:gd name="T30" fmla="*/ 1159569367 w 494"/>
              <a:gd name="T31" fmla="*/ 339196749 h 494"/>
              <a:gd name="T32" fmla="*/ 1101592629 w 494"/>
              <a:gd name="T33" fmla="*/ 377963648 h 494"/>
              <a:gd name="T34" fmla="*/ 1038782597 w 494"/>
              <a:gd name="T35" fmla="*/ 416728346 h 494"/>
              <a:gd name="T36" fmla="*/ 917993904 w 494"/>
              <a:gd name="T37" fmla="*/ 508795054 h 494"/>
              <a:gd name="T38" fmla="*/ 855183871 w 494"/>
              <a:gd name="T39" fmla="*/ 557252028 h 494"/>
              <a:gd name="T40" fmla="*/ 797205210 w 494"/>
              <a:gd name="T41" fmla="*/ 605709138 h 494"/>
              <a:gd name="T42" fmla="*/ 574953174 w 494"/>
              <a:gd name="T43" fmla="*/ 833456692 h 494"/>
              <a:gd name="T44" fmla="*/ 236746083 w 494"/>
              <a:gd name="T45" fmla="*/ 1351944159 h 494"/>
              <a:gd name="T46" fmla="*/ 57978678 w 494"/>
              <a:gd name="T47" fmla="*/ 1865584113 h 494"/>
              <a:gd name="T48" fmla="*/ 4831374 w 494"/>
              <a:gd name="T49" fmla="*/ 2147483647 h 494"/>
              <a:gd name="T50" fmla="*/ 0 w 494"/>
              <a:gd name="T51" fmla="*/ 2147483647 h 494"/>
              <a:gd name="T52" fmla="*/ 0 w 494"/>
              <a:gd name="T53" fmla="*/ 2147483647 h 494"/>
              <a:gd name="T54" fmla="*/ 246408827 w 494"/>
              <a:gd name="T55" fmla="*/ 2147483647 h 494"/>
              <a:gd name="T56" fmla="*/ 246408827 w 494"/>
              <a:gd name="T57" fmla="*/ 2147483647 h 494"/>
              <a:gd name="T58" fmla="*/ 251240199 w 494"/>
              <a:gd name="T59" fmla="*/ 2147483647 h 494"/>
              <a:gd name="T60" fmla="*/ 299556185 w 494"/>
              <a:gd name="T61" fmla="*/ 1918888325 h 494"/>
              <a:gd name="T62" fmla="*/ 458995853 w 494"/>
              <a:gd name="T63" fmla="*/ 1463393217 h 494"/>
              <a:gd name="T64" fmla="*/ 763383409 w 494"/>
              <a:gd name="T65" fmla="*/ 993362723 h 494"/>
              <a:gd name="T66" fmla="*/ 961476251 w 494"/>
              <a:gd name="T67" fmla="*/ 794689793 h 494"/>
              <a:gd name="T68" fmla="*/ 1014623539 w 494"/>
              <a:gd name="T69" fmla="*/ 746235021 h 494"/>
              <a:gd name="T70" fmla="*/ 1067770828 w 494"/>
              <a:gd name="T71" fmla="*/ 702623085 h 494"/>
              <a:gd name="T72" fmla="*/ 1178897052 w 494"/>
              <a:gd name="T73" fmla="*/ 620246450 h 494"/>
              <a:gd name="T74" fmla="*/ 1232044341 w 494"/>
              <a:gd name="T75" fmla="*/ 586326789 h 494"/>
              <a:gd name="T76" fmla="*/ 1285189432 w 494"/>
              <a:gd name="T77" fmla="*/ 552406991 h 494"/>
              <a:gd name="T78" fmla="*/ 1396315381 w 494"/>
              <a:gd name="T79" fmla="*/ 489412705 h 494"/>
              <a:gd name="T80" fmla="*/ 1449462670 w 494"/>
              <a:gd name="T81" fmla="*/ 460340282 h 494"/>
              <a:gd name="T82" fmla="*/ 1502609959 w 494"/>
              <a:gd name="T83" fmla="*/ 436110695 h 494"/>
              <a:gd name="T84" fmla="*/ 1536429562 w 494"/>
              <a:gd name="T85" fmla="*/ 421573383 h 494"/>
              <a:gd name="T86" fmla="*/ 1633061396 w 494"/>
              <a:gd name="T87" fmla="*/ 382808685 h 494"/>
              <a:gd name="T88" fmla="*/ 1662049627 w 494"/>
              <a:gd name="T89" fmla="*/ 373116410 h 494"/>
              <a:gd name="T90" fmla="*/ 1671714569 w 494"/>
              <a:gd name="T91" fmla="*/ 368271373 h 494"/>
              <a:gd name="T92" fmla="*/ 1652386884 w 494"/>
              <a:gd name="T93" fmla="*/ 455493044 h 494"/>
              <a:gd name="T94" fmla="*/ 1633061396 w 494"/>
              <a:gd name="T95" fmla="*/ 542714715 h 49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4"/>
              <a:gd name="T145" fmla="*/ 0 h 494"/>
              <a:gd name="T146" fmla="*/ 494 w 494"/>
              <a:gd name="T147" fmla="*/ 494 h 49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4" h="494">
                <a:moveTo>
                  <a:pt x="338" y="112"/>
                </a:moveTo>
                <a:cubicBezTo>
                  <a:pt x="380" y="75"/>
                  <a:pt x="433" y="44"/>
                  <a:pt x="494" y="26"/>
                </a:cubicBezTo>
                <a:cubicBezTo>
                  <a:pt x="494" y="26"/>
                  <a:pt x="494" y="26"/>
                  <a:pt x="494" y="26"/>
                </a:cubicBezTo>
                <a:cubicBezTo>
                  <a:pt x="494" y="25"/>
                  <a:pt x="494" y="25"/>
                  <a:pt x="494" y="25"/>
                </a:cubicBezTo>
                <a:cubicBezTo>
                  <a:pt x="494" y="25"/>
                  <a:pt x="494" y="25"/>
                  <a:pt x="494" y="25"/>
                </a:cubicBezTo>
                <a:cubicBezTo>
                  <a:pt x="494" y="25"/>
                  <a:pt x="494" y="25"/>
                  <a:pt x="494" y="25"/>
                </a:cubicBezTo>
                <a:cubicBezTo>
                  <a:pt x="433" y="7"/>
                  <a:pt x="366" y="0"/>
                  <a:pt x="296" y="8"/>
                </a:cubicBezTo>
                <a:cubicBezTo>
                  <a:pt x="296" y="8"/>
                  <a:pt x="305" y="13"/>
                  <a:pt x="313" y="18"/>
                </a:cubicBezTo>
                <a:cubicBezTo>
                  <a:pt x="321" y="23"/>
                  <a:pt x="329" y="28"/>
                  <a:pt x="329" y="28"/>
                </a:cubicBezTo>
                <a:cubicBezTo>
                  <a:pt x="329" y="28"/>
                  <a:pt x="328" y="28"/>
                  <a:pt x="327" y="29"/>
                </a:cubicBezTo>
                <a:cubicBezTo>
                  <a:pt x="325" y="29"/>
                  <a:pt x="323" y="30"/>
                  <a:pt x="321" y="31"/>
                </a:cubicBezTo>
                <a:cubicBezTo>
                  <a:pt x="315" y="34"/>
                  <a:pt x="307" y="36"/>
                  <a:pt x="298" y="40"/>
                </a:cubicBezTo>
                <a:cubicBezTo>
                  <a:pt x="296" y="42"/>
                  <a:pt x="293" y="43"/>
                  <a:pt x="290" y="44"/>
                </a:cubicBezTo>
                <a:cubicBezTo>
                  <a:pt x="286" y="46"/>
                  <a:pt x="282" y="48"/>
                  <a:pt x="278" y="50"/>
                </a:cubicBezTo>
                <a:cubicBezTo>
                  <a:pt x="274" y="52"/>
                  <a:pt x="270" y="54"/>
                  <a:pt x="266" y="56"/>
                </a:cubicBezTo>
                <a:cubicBezTo>
                  <a:pt x="257" y="60"/>
                  <a:pt x="249" y="65"/>
                  <a:pt x="240" y="70"/>
                </a:cubicBezTo>
                <a:cubicBezTo>
                  <a:pt x="236" y="72"/>
                  <a:pt x="232" y="75"/>
                  <a:pt x="228" y="78"/>
                </a:cubicBezTo>
                <a:cubicBezTo>
                  <a:pt x="223" y="81"/>
                  <a:pt x="219" y="83"/>
                  <a:pt x="215" y="86"/>
                </a:cubicBezTo>
                <a:cubicBezTo>
                  <a:pt x="207" y="92"/>
                  <a:pt x="198" y="98"/>
                  <a:pt x="190" y="105"/>
                </a:cubicBezTo>
                <a:cubicBezTo>
                  <a:pt x="186" y="108"/>
                  <a:pt x="181" y="111"/>
                  <a:pt x="177" y="115"/>
                </a:cubicBezTo>
                <a:cubicBezTo>
                  <a:pt x="173" y="118"/>
                  <a:pt x="169" y="122"/>
                  <a:pt x="165" y="125"/>
                </a:cubicBezTo>
                <a:cubicBezTo>
                  <a:pt x="149" y="140"/>
                  <a:pt x="133" y="155"/>
                  <a:pt x="119" y="172"/>
                </a:cubicBezTo>
                <a:cubicBezTo>
                  <a:pt x="91" y="205"/>
                  <a:pt x="67" y="242"/>
                  <a:pt x="49" y="279"/>
                </a:cubicBezTo>
                <a:cubicBezTo>
                  <a:pt x="31" y="316"/>
                  <a:pt x="19" y="353"/>
                  <a:pt x="12" y="385"/>
                </a:cubicBezTo>
                <a:cubicBezTo>
                  <a:pt x="5" y="417"/>
                  <a:pt x="2" y="445"/>
                  <a:pt x="1" y="464"/>
                </a:cubicBezTo>
                <a:cubicBezTo>
                  <a:pt x="0" y="473"/>
                  <a:pt x="0" y="481"/>
                  <a:pt x="0" y="486"/>
                </a:cubicBezTo>
                <a:cubicBezTo>
                  <a:pt x="0" y="491"/>
                  <a:pt x="0" y="494"/>
                  <a:pt x="0" y="494"/>
                </a:cubicBezTo>
                <a:cubicBezTo>
                  <a:pt x="51" y="494"/>
                  <a:pt x="51" y="494"/>
                  <a:pt x="51" y="494"/>
                </a:cubicBezTo>
                <a:cubicBezTo>
                  <a:pt x="51" y="494"/>
                  <a:pt x="51" y="491"/>
                  <a:pt x="51" y="487"/>
                </a:cubicBezTo>
                <a:cubicBezTo>
                  <a:pt x="51" y="482"/>
                  <a:pt x="51" y="475"/>
                  <a:pt x="52" y="467"/>
                </a:cubicBezTo>
                <a:cubicBezTo>
                  <a:pt x="53" y="450"/>
                  <a:pt x="55" y="425"/>
                  <a:pt x="62" y="396"/>
                </a:cubicBezTo>
                <a:cubicBezTo>
                  <a:pt x="68" y="368"/>
                  <a:pt x="79" y="335"/>
                  <a:pt x="95" y="302"/>
                </a:cubicBezTo>
                <a:cubicBezTo>
                  <a:pt x="111" y="269"/>
                  <a:pt x="132" y="235"/>
                  <a:pt x="158" y="205"/>
                </a:cubicBezTo>
                <a:cubicBezTo>
                  <a:pt x="171" y="190"/>
                  <a:pt x="185" y="177"/>
                  <a:pt x="199" y="164"/>
                </a:cubicBezTo>
                <a:cubicBezTo>
                  <a:pt x="203" y="160"/>
                  <a:pt x="206" y="157"/>
                  <a:pt x="210" y="154"/>
                </a:cubicBezTo>
                <a:cubicBezTo>
                  <a:pt x="213" y="151"/>
                  <a:pt x="217" y="148"/>
                  <a:pt x="221" y="145"/>
                </a:cubicBezTo>
                <a:cubicBezTo>
                  <a:pt x="228" y="139"/>
                  <a:pt x="236" y="134"/>
                  <a:pt x="244" y="128"/>
                </a:cubicBezTo>
                <a:cubicBezTo>
                  <a:pt x="247" y="126"/>
                  <a:pt x="251" y="123"/>
                  <a:pt x="255" y="121"/>
                </a:cubicBezTo>
                <a:cubicBezTo>
                  <a:pt x="259" y="119"/>
                  <a:pt x="263" y="116"/>
                  <a:pt x="266" y="114"/>
                </a:cubicBezTo>
                <a:cubicBezTo>
                  <a:pt x="274" y="110"/>
                  <a:pt x="281" y="105"/>
                  <a:pt x="289" y="101"/>
                </a:cubicBezTo>
                <a:cubicBezTo>
                  <a:pt x="293" y="99"/>
                  <a:pt x="297" y="97"/>
                  <a:pt x="300" y="95"/>
                </a:cubicBezTo>
                <a:cubicBezTo>
                  <a:pt x="304" y="94"/>
                  <a:pt x="308" y="92"/>
                  <a:pt x="311" y="90"/>
                </a:cubicBezTo>
                <a:cubicBezTo>
                  <a:pt x="314" y="89"/>
                  <a:pt x="316" y="88"/>
                  <a:pt x="318" y="87"/>
                </a:cubicBezTo>
                <a:cubicBezTo>
                  <a:pt x="327" y="84"/>
                  <a:pt x="334" y="81"/>
                  <a:pt x="338" y="79"/>
                </a:cubicBezTo>
                <a:cubicBezTo>
                  <a:pt x="341" y="78"/>
                  <a:pt x="343" y="77"/>
                  <a:pt x="344" y="77"/>
                </a:cubicBezTo>
                <a:cubicBezTo>
                  <a:pt x="345" y="77"/>
                  <a:pt x="346" y="76"/>
                  <a:pt x="346" y="76"/>
                </a:cubicBezTo>
                <a:cubicBezTo>
                  <a:pt x="346" y="76"/>
                  <a:pt x="344" y="85"/>
                  <a:pt x="342" y="94"/>
                </a:cubicBezTo>
                <a:cubicBezTo>
                  <a:pt x="340" y="103"/>
                  <a:pt x="338" y="112"/>
                  <a:pt x="338" y="112"/>
                </a:cubicBez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2538" name="Freeform 9"/>
          <p:cNvSpPr>
            <a:spLocks/>
          </p:cNvSpPr>
          <p:nvPr/>
        </p:nvSpPr>
        <p:spPr bwMode="auto">
          <a:xfrm>
            <a:off x="4984750" y="4197350"/>
            <a:ext cx="360363" cy="1257300"/>
          </a:xfrm>
          <a:custGeom>
            <a:avLst/>
            <a:gdLst>
              <a:gd name="T0" fmla="*/ 239497671 w 163"/>
              <a:gd name="T1" fmla="*/ 1937448467 h 572"/>
              <a:gd name="T2" fmla="*/ 0 w 163"/>
              <a:gd name="T3" fmla="*/ 2147483647 h 572"/>
              <a:gd name="T4" fmla="*/ 0 w 163"/>
              <a:gd name="T5" fmla="*/ 2147483647 h 572"/>
              <a:gd name="T6" fmla="*/ 0 w 163"/>
              <a:gd name="T7" fmla="*/ 2147483647 h 572"/>
              <a:gd name="T8" fmla="*/ 0 w 163"/>
              <a:gd name="T9" fmla="*/ 2147483647 h 572"/>
              <a:gd name="T10" fmla="*/ 0 w 163"/>
              <a:gd name="T11" fmla="*/ 2147483647 h 572"/>
              <a:gd name="T12" fmla="*/ 742931434 w 163"/>
              <a:gd name="T13" fmla="*/ 2147483647 h 572"/>
              <a:gd name="T14" fmla="*/ 650066144 w 163"/>
              <a:gd name="T15" fmla="*/ 2147483647 h 572"/>
              <a:gd name="T16" fmla="*/ 557198506 w 163"/>
              <a:gd name="T17" fmla="*/ 2147483647 h 572"/>
              <a:gd name="T18" fmla="*/ 576748744 w 163"/>
              <a:gd name="T19" fmla="*/ 2147483647 h 572"/>
              <a:gd name="T20" fmla="*/ 625625583 w 163"/>
              <a:gd name="T21" fmla="*/ 2043743025 h 572"/>
              <a:gd name="T22" fmla="*/ 630513695 w 163"/>
              <a:gd name="T23" fmla="*/ 2029246714 h 572"/>
              <a:gd name="T24" fmla="*/ 640289920 w 163"/>
              <a:gd name="T25" fmla="*/ 2009921230 h 572"/>
              <a:gd name="T26" fmla="*/ 669616382 w 163"/>
              <a:gd name="T27" fmla="*/ 1913289414 h 572"/>
              <a:gd name="T28" fmla="*/ 703828746 w 163"/>
              <a:gd name="T29" fmla="*/ 1811828424 h 572"/>
              <a:gd name="T30" fmla="*/ 718493083 w 163"/>
              <a:gd name="T31" fmla="*/ 1758681145 h 572"/>
              <a:gd name="T32" fmla="*/ 733155209 w 163"/>
              <a:gd name="T33" fmla="*/ 1705533866 h 572"/>
              <a:gd name="T34" fmla="*/ 772257896 w 163"/>
              <a:gd name="T35" fmla="*/ 1473619265 h 572"/>
              <a:gd name="T36" fmla="*/ 791808134 w 163"/>
              <a:gd name="T37" fmla="*/ 1236875491 h 572"/>
              <a:gd name="T38" fmla="*/ 757593559 w 163"/>
              <a:gd name="T39" fmla="*/ 763383272 h 572"/>
              <a:gd name="T40" fmla="*/ 654952046 w 163"/>
              <a:gd name="T41" fmla="*/ 367197523 h 572"/>
              <a:gd name="T42" fmla="*/ 537648268 w 163"/>
              <a:gd name="T43" fmla="*/ 96631851 h 572"/>
              <a:gd name="T44" fmla="*/ 498545581 w 163"/>
              <a:gd name="T45" fmla="*/ 24156864 h 572"/>
              <a:gd name="T46" fmla="*/ 488771567 w 163"/>
              <a:gd name="T47" fmla="*/ 0 h 572"/>
              <a:gd name="T48" fmla="*/ 268824134 w 163"/>
              <a:gd name="T49" fmla="*/ 120788706 h 572"/>
              <a:gd name="T50" fmla="*/ 283486260 w 163"/>
              <a:gd name="T51" fmla="*/ 144945595 h 572"/>
              <a:gd name="T52" fmla="*/ 317700904 w 163"/>
              <a:gd name="T53" fmla="*/ 207755617 h 572"/>
              <a:gd name="T54" fmla="*/ 420342418 w 163"/>
              <a:gd name="T55" fmla="*/ 449333028 h 572"/>
              <a:gd name="T56" fmla="*/ 542536380 w 163"/>
              <a:gd name="T57" fmla="*/ 1227212749 h 572"/>
              <a:gd name="T58" fmla="*/ 527872043 w 163"/>
              <a:gd name="T59" fmla="*/ 1444631039 h 572"/>
              <a:gd name="T60" fmla="*/ 488771567 w 163"/>
              <a:gd name="T61" fmla="*/ 1647555216 h 572"/>
              <a:gd name="T62" fmla="*/ 478995343 w 163"/>
              <a:gd name="T63" fmla="*/ 1695871124 h 572"/>
              <a:gd name="T64" fmla="*/ 464333217 w 163"/>
              <a:gd name="T65" fmla="*/ 1744187032 h 572"/>
              <a:gd name="T66" fmla="*/ 435006754 w 163"/>
              <a:gd name="T67" fmla="*/ 1835985279 h 572"/>
              <a:gd name="T68" fmla="*/ 405680292 w 163"/>
              <a:gd name="T69" fmla="*/ 1918122983 h 572"/>
              <a:gd name="T70" fmla="*/ 395904067 w 163"/>
              <a:gd name="T71" fmla="*/ 1937448467 h 572"/>
              <a:gd name="T72" fmla="*/ 391015955 w 163"/>
              <a:gd name="T73" fmla="*/ 1956773951 h 572"/>
              <a:gd name="T74" fmla="*/ 351915479 w 163"/>
              <a:gd name="T75" fmla="*/ 2048574396 h 572"/>
              <a:gd name="T76" fmla="*/ 332363030 w 163"/>
              <a:gd name="T77" fmla="*/ 2087225364 h 572"/>
              <a:gd name="T78" fmla="*/ 288374372 w 163"/>
              <a:gd name="T79" fmla="*/ 2009921230 h 572"/>
              <a:gd name="T80" fmla="*/ 254159797 w 163"/>
              <a:gd name="T81" fmla="*/ 1961605322 h 572"/>
              <a:gd name="T82" fmla="*/ 239497671 w 163"/>
              <a:gd name="T83" fmla="*/ 1937448467 h 5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3"/>
              <a:gd name="T127" fmla="*/ 0 h 572"/>
              <a:gd name="T128" fmla="*/ 163 w 163"/>
              <a:gd name="T129" fmla="*/ 572 h 5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3" h="572">
                <a:moveTo>
                  <a:pt x="49" y="401"/>
                </a:moveTo>
                <a:cubicBezTo>
                  <a:pt x="45" y="457"/>
                  <a:pt x="29" y="516"/>
                  <a:pt x="0" y="572"/>
                </a:cubicBezTo>
                <a:cubicBezTo>
                  <a:pt x="0" y="572"/>
                  <a:pt x="0" y="572"/>
                  <a:pt x="0" y="572"/>
                </a:cubicBezTo>
                <a:cubicBezTo>
                  <a:pt x="0" y="572"/>
                  <a:pt x="0" y="572"/>
                  <a:pt x="0" y="572"/>
                </a:cubicBezTo>
                <a:cubicBezTo>
                  <a:pt x="0" y="572"/>
                  <a:pt x="0" y="572"/>
                  <a:pt x="0" y="572"/>
                </a:cubicBezTo>
                <a:cubicBezTo>
                  <a:pt x="0" y="572"/>
                  <a:pt x="0" y="572"/>
                  <a:pt x="0" y="572"/>
                </a:cubicBezTo>
                <a:cubicBezTo>
                  <a:pt x="55" y="543"/>
                  <a:pt x="108" y="500"/>
                  <a:pt x="152" y="445"/>
                </a:cubicBezTo>
                <a:cubicBezTo>
                  <a:pt x="152" y="445"/>
                  <a:pt x="142" y="448"/>
                  <a:pt x="133" y="450"/>
                </a:cubicBezTo>
                <a:cubicBezTo>
                  <a:pt x="123" y="452"/>
                  <a:pt x="114" y="454"/>
                  <a:pt x="114" y="454"/>
                </a:cubicBezTo>
                <a:cubicBezTo>
                  <a:pt x="114" y="454"/>
                  <a:pt x="116" y="451"/>
                  <a:pt x="118" y="446"/>
                </a:cubicBezTo>
                <a:cubicBezTo>
                  <a:pt x="121" y="440"/>
                  <a:pt x="124" y="433"/>
                  <a:pt x="128" y="423"/>
                </a:cubicBezTo>
                <a:cubicBezTo>
                  <a:pt x="128" y="422"/>
                  <a:pt x="129" y="421"/>
                  <a:pt x="129" y="420"/>
                </a:cubicBezTo>
                <a:cubicBezTo>
                  <a:pt x="130" y="418"/>
                  <a:pt x="130" y="417"/>
                  <a:pt x="131" y="416"/>
                </a:cubicBezTo>
                <a:cubicBezTo>
                  <a:pt x="133" y="409"/>
                  <a:pt x="135" y="403"/>
                  <a:pt x="137" y="396"/>
                </a:cubicBezTo>
                <a:cubicBezTo>
                  <a:pt x="140" y="389"/>
                  <a:pt x="142" y="382"/>
                  <a:pt x="144" y="375"/>
                </a:cubicBezTo>
                <a:cubicBezTo>
                  <a:pt x="145" y="371"/>
                  <a:pt x="146" y="368"/>
                  <a:pt x="147" y="364"/>
                </a:cubicBezTo>
                <a:cubicBezTo>
                  <a:pt x="148" y="360"/>
                  <a:pt x="149" y="356"/>
                  <a:pt x="150" y="353"/>
                </a:cubicBezTo>
                <a:cubicBezTo>
                  <a:pt x="153" y="337"/>
                  <a:pt x="156" y="321"/>
                  <a:pt x="158" y="305"/>
                </a:cubicBezTo>
                <a:cubicBezTo>
                  <a:pt x="160" y="289"/>
                  <a:pt x="162" y="272"/>
                  <a:pt x="162" y="256"/>
                </a:cubicBezTo>
                <a:cubicBezTo>
                  <a:pt x="163" y="222"/>
                  <a:pt x="161" y="189"/>
                  <a:pt x="155" y="158"/>
                </a:cubicBezTo>
                <a:cubicBezTo>
                  <a:pt x="150" y="127"/>
                  <a:pt x="142" y="99"/>
                  <a:pt x="134" y="76"/>
                </a:cubicBezTo>
                <a:cubicBezTo>
                  <a:pt x="125" y="52"/>
                  <a:pt x="117" y="33"/>
                  <a:pt x="110" y="20"/>
                </a:cubicBezTo>
                <a:cubicBezTo>
                  <a:pt x="107" y="14"/>
                  <a:pt x="104" y="9"/>
                  <a:pt x="102" y="5"/>
                </a:cubicBezTo>
                <a:cubicBezTo>
                  <a:pt x="101" y="2"/>
                  <a:pt x="100" y="0"/>
                  <a:pt x="100" y="0"/>
                </a:cubicBezTo>
                <a:cubicBezTo>
                  <a:pt x="55" y="25"/>
                  <a:pt x="55" y="25"/>
                  <a:pt x="55" y="25"/>
                </a:cubicBezTo>
                <a:cubicBezTo>
                  <a:pt x="55" y="25"/>
                  <a:pt x="56" y="26"/>
                  <a:pt x="58" y="30"/>
                </a:cubicBezTo>
                <a:cubicBezTo>
                  <a:pt x="59" y="33"/>
                  <a:pt x="62" y="37"/>
                  <a:pt x="65" y="43"/>
                </a:cubicBezTo>
                <a:cubicBezTo>
                  <a:pt x="70" y="55"/>
                  <a:pt x="78" y="72"/>
                  <a:pt x="86" y="93"/>
                </a:cubicBezTo>
                <a:cubicBezTo>
                  <a:pt x="101" y="135"/>
                  <a:pt x="113" y="194"/>
                  <a:pt x="111" y="254"/>
                </a:cubicBezTo>
                <a:cubicBezTo>
                  <a:pt x="111" y="269"/>
                  <a:pt x="109" y="284"/>
                  <a:pt x="108" y="299"/>
                </a:cubicBezTo>
                <a:cubicBezTo>
                  <a:pt x="106" y="313"/>
                  <a:pt x="103" y="327"/>
                  <a:pt x="100" y="341"/>
                </a:cubicBezTo>
                <a:cubicBezTo>
                  <a:pt x="99" y="344"/>
                  <a:pt x="98" y="348"/>
                  <a:pt x="98" y="351"/>
                </a:cubicBezTo>
                <a:cubicBezTo>
                  <a:pt x="97" y="354"/>
                  <a:pt x="96" y="358"/>
                  <a:pt x="95" y="361"/>
                </a:cubicBezTo>
                <a:cubicBezTo>
                  <a:pt x="93" y="368"/>
                  <a:pt x="91" y="374"/>
                  <a:pt x="89" y="380"/>
                </a:cubicBezTo>
                <a:cubicBezTo>
                  <a:pt x="87" y="386"/>
                  <a:pt x="85" y="392"/>
                  <a:pt x="83" y="397"/>
                </a:cubicBezTo>
                <a:cubicBezTo>
                  <a:pt x="82" y="399"/>
                  <a:pt x="82" y="400"/>
                  <a:pt x="81" y="401"/>
                </a:cubicBezTo>
                <a:cubicBezTo>
                  <a:pt x="81" y="402"/>
                  <a:pt x="81" y="403"/>
                  <a:pt x="80" y="405"/>
                </a:cubicBezTo>
                <a:cubicBezTo>
                  <a:pt x="77" y="413"/>
                  <a:pt x="74" y="420"/>
                  <a:pt x="72" y="424"/>
                </a:cubicBezTo>
                <a:cubicBezTo>
                  <a:pt x="69" y="429"/>
                  <a:pt x="68" y="432"/>
                  <a:pt x="68" y="432"/>
                </a:cubicBezTo>
                <a:cubicBezTo>
                  <a:pt x="68" y="432"/>
                  <a:pt x="64" y="424"/>
                  <a:pt x="59" y="416"/>
                </a:cubicBezTo>
                <a:cubicBezTo>
                  <a:pt x="56" y="413"/>
                  <a:pt x="54" y="409"/>
                  <a:pt x="52" y="406"/>
                </a:cubicBezTo>
                <a:cubicBezTo>
                  <a:pt x="50" y="403"/>
                  <a:pt x="49" y="401"/>
                  <a:pt x="49" y="401"/>
                </a:cubicBez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22539" name="Freeform 10"/>
          <p:cNvSpPr>
            <a:spLocks/>
          </p:cNvSpPr>
          <p:nvPr/>
        </p:nvSpPr>
        <p:spPr bwMode="auto">
          <a:xfrm>
            <a:off x="5414963" y="2324100"/>
            <a:ext cx="358775" cy="1263650"/>
          </a:xfrm>
          <a:custGeom>
            <a:avLst/>
            <a:gdLst>
              <a:gd name="T0" fmla="*/ 736397793 w 163"/>
              <a:gd name="T1" fmla="*/ 620355296 h 574"/>
              <a:gd name="T2" fmla="*/ 0 w 163"/>
              <a:gd name="T3" fmla="*/ 4845459 h 574"/>
              <a:gd name="T4" fmla="*/ 0 w 163"/>
              <a:gd name="T5" fmla="*/ 0 h 574"/>
              <a:gd name="T6" fmla="*/ 0 w 163"/>
              <a:gd name="T7" fmla="*/ 0 h 574"/>
              <a:gd name="T8" fmla="*/ 0 w 163"/>
              <a:gd name="T9" fmla="*/ 0 h 574"/>
              <a:gd name="T10" fmla="*/ 0 w 163"/>
              <a:gd name="T11" fmla="*/ 4845459 h 574"/>
              <a:gd name="T12" fmla="*/ 237392373 w 163"/>
              <a:gd name="T13" fmla="*/ 828753988 h 574"/>
              <a:gd name="T14" fmla="*/ 285837985 w 163"/>
              <a:gd name="T15" fmla="*/ 756056719 h 574"/>
              <a:gd name="T16" fmla="*/ 329441306 w 163"/>
              <a:gd name="T17" fmla="*/ 683359449 h 574"/>
              <a:gd name="T18" fmla="*/ 348819551 w 163"/>
              <a:gd name="T19" fmla="*/ 717284255 h 574"/>
              <a:gd name="T20" fmla="*/ 387578242 w 163"/>
              <a:gd name="T21" fmla="*/ 814215415 h 574"/>
              <a:gd name="T22" fmla="*/ 397267364 w 163"/>
              <a:gd name="T23" fmla="*/ 828753988 h 574"/>
              <a:gd name="T24" fmla="*/ 402111925 w 163"/>
              <a:gd name="T25" fmla="*/ 848140220 h 574"/>
              <a:gd name="T26" fmla="*/ 431181494 w 163"/>
              <a:gd name="T27" fmla="*/ 935378264 h 574"/>
              <a:gd name="T28" fmla="*/ 460248861 w 163"/>
              <a:gd name="T29" fmla="*/ 1027461765 h 574"/>
              <a:gd name="T30" fmla="*/ 474782545 w 163"/>
              <a:gd name="T31" fmla="*/ 1071079686 h 574"/>
              <a:gd name="T32" fmla="*/ 484471667 w 163"/>
              <a:gd name="T33" fmla="*/ 1124392925 h 574"/>
              <a:gd name="T34" fmla="*/ 523230358 w 163"/>
              <a:gd name="T35" fmla="*/ 1327946435 h 574"/>
              <a:gd name="T36" fmla="*/ 537764042 w 163"/>
              <a:gd name="T37" fmla="*/ 1546038243 h 574"/>
              <a:gd name="T38" fmla="*/ 416645609 w 163"/>
              <a:gd name="T39" fmla="*/ 2147483647 h 574"/>
              <a:gd name="T40" fmla="*/ 310063061 w 163"/>
              <a:gd name="T41" fmla="*/ 2147483647 h 574"/>
              <a:gd name="T42" fmla="*/ 276148863 w 163"/>
              <a:gd name="T43" fmla="*/ 2147483647 h 574"/>
              <a:gd name="T44" fmla="*/ 266459740 w 163"/>
              <a:gd name="T45" fmla="*/ 2147483647 h 574"/>
              <a:gd name="T46" fmla="*/ 479627106 w 163"/>
              <a:gd name="T47" fmla="*/ 2147483647 h 574"/>
              <a:gd name="T48" fmla="*/ 494162991 w 163"/>
              <a:gd name="T49" fmla="*/ 2147483647 h 574"/>
              <a:gd name="T50" fmla="*/ 532919481 w 163"/>
              <a:gd name="T51" fmla="*/ 2147483647 h 574"/>
              <a:gd name="T52" fmla="*/ 649193490 w 163"/>
              <a:gd name="T53" fmla="*/ 2147483647 h 574"/>
              <a:gd name="T54" fmla="*/ 750931476 w 163"/>
              <a:gd name="T55" fmla="*/ 2011305609 h 574"/>
              <a:gd name="T56" fmla="*/ 780001045 w 163"/>
              <a:gd name="T57" fmla="*/ 1778670825 h 574"/>
              <a:gd name="T58" fmla="*/ 784845606 w 163"/>
              <a:gd name="T59" fmla="*/ 1536345127 h 574"/>
              <a:gd name="T60" fmla="*/ 765467361 w 163"/>
              <a:gd name="T61" fmla="*/ 1298867087 h 574"/>
              <a:gd name="T62" fmla="*/ 726708670 w 163"/>
              <a:gd name="T63" fmla="*/ 1066234229 h 574"/>
              <a:gd name="T64" fmla="*/ 712174987 w 163"/>
              <a:gd name="T65" fmla="*/ 1012920990 h 574"/>
              <a:gd name="T66" fmla="*/ 697641303 w 163"/>
              <a:gd name="T67" fmla="*/ 959609953 h 574"/>
              <a:gd name="T68" fmla="*/ 668571735 w 163"/>
              <a:gd name="T69" fmla="*/ 857833336 h 574"/>
              <a:gd name="T70" fmla="*/ 634659806 w 163"/>
              <a:gd name="T71" fmla="*/ 760902176 h 574"/>
              <a:gd name="T72" fmla="*/ 624968483 w 163"/>
              <a:gd name="T73" fmla="*/ 741518145 h 574"/>
              <a:gd name="T74" fmla="*/ 620123921 w 163"/>
              <a:gd name="T75" fmla="*/ 722131913 h 574"/>
              <a:gd name="T76" fmla="*/ 571678172 w 163"/>
              <a:gd name="T77" fmla="*/ 615507637 h 574"/>
              <a:gd name="T78" fmla="*/ 552297726 w 163"/>
              <a:gd name="T79" fmla="*/ 576735036 h 574"/>
              <a:gd name="T80" fmla="*/ 644348928 w 163"/>
              <a:gd name="T81" fmla="*/ 596121405 h 574"/>
              <a:gd name="T82" fmla="*/ 736397793 w 163"/>
              <a:gd name="T83" fmla="*/ 620355296 h 57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3"/>
              <a:gd name="T127" fmla="*/ 0 h 574"/>
              <a:gd name="T128" fmla="*/ 163 w 163"/>
              <a:gd name="T129" fmla="*/ 574 h 57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3" h="574">
                <a:moveTo>
                  <a:pt x="152" y="128"/>
                </a:moveTo>
                <a:cubicBezTo>
                  <a:pt x="109" y="73"/>
                  <a:pt x="56" y="30"/>
                  <a:pt x="0" y="1"/>
                </a:cubicBezTo>
                <a:cubicBezTo>
                  <a:pt x="0" y="0"/>
                  <a:pt x="0" y="0"/>
                  <a:pt x="0" y="0"/>
                </a:cubicBezTo>
                <a:cubicBezTo>
                  <a:pt x="0" y="0"/>
                  <a:pt x="0" y="0"/>
                  <a:pt x="0" y="0"/>
                </a:cubicBezTo>
                <a:cubicBezTo>
                  <a:pt x="0" y="0"/>
                  <a:pt x="0" y="0"/>
                  <a:pt x="0" y="0"/>
                </a:cubicBezTo>
                <a:cubicBezTo>
                  <a:pt x="0" y="1"/>
                  <a:pt x="0" y="1"/>
                  <a:pt x="0" y="1"/>
                </a:cubicBezTo>
                <a:cubicBezTo>
                  <a:pt x="29" y="56"/>
                  <a:pt x="46" y="115"/>
                  <a:pt x="49" y="171"/>
                </a:cubicBezTo>
                <a:cubicBezTo>
                  <a:pt x="49" y="171"/>
                  <a:pt x="54" y="164"/>
                  <a:pt x="59" y="156"/>
                </a:cubicBezTo>
                <a:cubicBezTo>
                  <a:pt x="64" y="149"/>
                  <a:pt x="68" y="141"/>
                  <a:pt x="68" y="141"/>
                </a:cubicBezTo>
                <a:cubicBezTo>
                  <a:pt x="68" y="141"/>
                  <a:pt x="70" y="143"/>
                  <a:pt x="72" y="148"/>
                </a:cubicBezTo>
                <a:cubicBezTo>
                  <a:pt x="74" y="153"/>
                  <a:pt x="77" y="160"/>
                  <a:pt x="80" y="168"/>
                </a:cubicBezTo>
                <a:cubicBezTo>
                  <a:pt x="81" y="169"/>
                  <a:pt x="81" y="170"/>
                  <a:pt x="82" y="171"/>
                </a:cubicBezTo>
                <a:cubicBezTo>
                  <a:pt x="82" y="172"/>
                  <a:pt x="83" y="174"/>
                  <a:pt x="83" y="175"/>
                </a:cubicBezTo>
                <a:cubicBezTo>
                  <a:pt x="85" y="181"/>
                  <a:pt x="87" y="186"/>
                  <a:pt x="89" y="193"/>
                </a:cubicBezTo>
                <a:cubicBezTo>
                  <a:pt x="91" y="199"/>
                  <a:pt x="93" y="205"/>
                  <a:pt x="95" y="212"/>
                </a:cubicBezTo>
                <a:cubicBezTo>
                  <a:pt x="96" y="215"/>
                  <a:pt x="97" y="218"/>
                  <a:pt x="98" y="221"/>
                </a:cubicBezTo>
                <a:cubicBezTo>
                  <a:pt x="99" y="225"/>
                  <a:pt x="99" y="228"/>
                  <a:pt x="100" y="232"/>
                </a:cubicBezTo>
                <a:cubicBezTo>
                  <a:pt x="103" y="245"/>
                  <a:pt x="106" y="260"/>
                  <a:pt x="108" y="274"/>
                </a:cubicBezTo>
                <a:cubicBezTo>
                  <a:pt x="110" y="289"/>
                  <a:pt x="111" y="304"/>
                  <a:pt x="111" y="319"/>
                </a:cubicBezTo>
                <a:cubicBezTo>
                  <a:pt x="114" y="379"/>
                  <a:pt x="101" y="438"/>
                  <a:pt x="86" y="481"/>
                </a:cubicBezTo>
                <a:cubicBezTo>
                  <a:pt x="78" y="502"/>
                  <a:pt x="70" y="519"/>
                  <a:pt x="64" y="530"/>
                </a:cubicBezTo>
                <a:cubicBezTo>
                  <a:pt x="62" y="536"/>
                  <a:pt x="59" y="541"/>
                  <a:pt x="57" y="544"/>
                </a:cubicBezTo>
                <a:cubicBezTo>
                  <a:pt x="56" y="547"/>
                  <a:pt x="55" y="549"/>
                  <a:pt x="55" y="549"/>
                </a:cubicBezTo>
                <a:cubicBezTo>
                  <a:pt x="99" y="574"/>
                  <a:pt x="99" y="574"/>
                  <a:pt x="99" y="574"/>
                </a:cubicBezTo>
                <a:cubicBezTo>
                  <a:pt x="99" y="574"/>
                  <a:pt x="100" y="572"/>
                  <a:pt x="102" y="568"/>
                </a:cubicBezTo>
                <a:cubicBezTo>
                  <a:pt x="104" y="565"/>
                  <a:pt x="107" y="560"/>
                  <a:pt x="110" y="553"/>
                </a:cubicBezTo>
                <a:cubicBezTo>
                  <a:pt x="116" y="540"/>
                  <a:pt x="125" y="521"/>
                  <a:pt x="134" y="498"/>
                </a:cubicBezTo>
                <a:cubicBezTo>
                  <a:pt x="142" y="474"/>
                  <a:pt x="150" y="446"/>
                  <a:pt x="155" y="415"/>
                </a:cubicBezTo>
                <a:cubicBezTo>
                  <a:pt x="158" y="400"/>
                  <a:pt x="160" y="384"/>
                  <a:pt x="161" y="367"/>
                </a:cubicBezTo>
                <a:cubicBezTo>
                  <a:pt x="162" y="351"/>
                  <a:pt x="163" y="334"/>
                  <a:pt x="162" y="317"/>
                </a:cubicBezTo>
                <a:cubicBezTo>
                  <a:pt x="162" y="301"/>
                  <a:pt x="160" y="284"/>
                  <a:pt x="158" y="268"/>
                </a:cubicBezTo>
                <a:cubicBezTo>
                  <a:pt x="156" y="251"/>
                  <a:pt x="153" y="236"/>
                  <a:pt x="150" y="220"/>
                </a:cubicBezTo>
                <a:cubicBezTo>
                  <a:pt x="149" y="216"/>
                  <a:pt x="148" y="213"/>
                  <a:pt x="147" y="209"/>
                </a:cubicBezTo>
                <a:cubicBezTo>
                  <a:pt x="146" y="205"/>
                  <a:pt x="145" y="202"/>
                  <a:pt x="144" y="198"/>
                </a:cubicBezTo>
                <a:cubicBezTo>
                  <a:pt x="142" y="191"/>
                  <a:pt x="140" y="184"/>
                  <a:pt x="138" y="177"/>
                </a:cubicBezTo>
                <a:cubicBezTo>
                  <a:pt x="136" y="170"/>
                  <a:pt x="133" y="163"/>
                  <a:pt x="131" y="157"/>
                </a:cubicBezTo>
                <a:cubicBezTo>
                  <a:pt x="130" y="156"/>
                  <a:pt x="130" y="154"/>
                  <a:pt x="129" y="153"/>
                </a:cubicBezTo>
                <a:cubicBezTo>
                  <a:pt x="129" y="152"/>
                  <a:pt x="128" y="150"/>
                  <a:pt x="128" y="149"/>
                </a:cubicBezTo>
                <a:cubicBezTo>
                  <a:pt x="124" y="140"/>
                  <a:pt x="121" y="132"/>
                  <a:pt x="118" y="127"/>
                </a:cubicBezTo>
                <a:cubicBezTo>
                  <a:pt x="116" y="122"/>
                  <a:pt x="114" y="119"/>
                  <a:pt x="114" y="119"/>
                </a:cubicBezTo>
                <a:cubicBezTo>
                  <a:pt x="114" y="119"/>
                  <a:pt x="124" y="121"/>
                  <a:pt x="133" y="123"/>
                </a:cubicBezTo>
                <a:cubicBezTo>
                  <a:pt x="143" y="125"/>
                  <a:pt x="152" y="128"/>
                  <a:pt x="152" y="128"/>
                </a:cubicBezTo>
                <a:close/>
              </a:path>
            </a:pathLst>
          </a:custGeom>
          <a:solidFill>
            <a:schemeClr val="bg1">
              <a:alpha val="39999"/>
            </a:schemeClr>
          </a:solidFill>
          <a:ln w="9525">
            <a:noFill/>
            <a:round/>
            <a:headEnd/>
            <a:tailEnd/>
          </a:ln>
        </p:spPr>
        <p:txBody>
          <a:bodyPr anchor="ctr"/>
          <a:lstStyle/>
          <a:p>
            <a:endParaRPr lang="zh-CN" altLang="en-US" dirty="0">
              <a:ea typeface="微软雅黑" panose="020B0503020204020204" pitchFamily="34" charset="-122"/>
            </a:endParaRPr>
          </a:p>
        </p:txBody>
      </p:sp>
      <p:pic>
        <p:nvPicPr>
          <p:cNvPr id="22540" name="Group 11"/>
          <p:cNvPicPr>
            <a:picLocks noChangeArrowheads="1"/>
          </p:cNvPicPr>
          <p:nvPr/>
        </p:nvPicPr>
        <p:blipFill>
          <a:blip r:embed="rId5"/>
          <a:srcRect/>
          <a:stretch>
            <a:fillRect/>
          </a:stretch>
        </p:blipFill>
        <p:spPr bwMode="auto">
          <a:xfrm>
            <a:off x="3316288" y="3865563"/>
            <a:ext cx="1719262" cy="1717675"/>
          </a:xfrm>
          <a:prstGeom prst="rect">
            <a:avLst/>
          </a:prstGeom>
          <a:noFill/>
          <a:ln w="9525">
            <a:noFill/>
            <a:miter lim="800000"/>
            <a:headEnd/>
            <a:tailEnd/>
          </a:ln>
        </p:spPr>
      </p:pic>
      <p:pic>
        <p:nvPicPr>
          <p:cNvPr id="22541" name="Group 46"/>
          <p:cNvPicPr>
            <a:picLocks noChangeArrowheads="1"/>
          </p:cNvPicPr>
          <p:nvPr/>
        </p:nvPicPr>
        <p:blipFill>
          <a:blip r:embed="rId6"/>
          <a:srcRect/>
          <a:stretch>
            <a:fillRect/>
          </a:stretch>
        </p:blipFill>
        <p:spPr bwMode="auto">
          <a:xfrm>
            <a:off x="2163763" y="3048000"/>
            <a:ext cx="639762" cy="731838"/>
          </a:xfrm>
          <a:prstGeom prst="rect">
            <a:avLst/>
          </a:prstGeom>
          <a:noFill/>
          <a:ln w="9525">
            <a:noFill/>
            <a:miter lim="800000"/>
            <a:headEnd/>
            <a:tailEnd/>
          </a:ln>
        </p:spPr>
      </p:pic>
      <p:pic>
        <p:nvPicPr>
          <p:cNvPr id="22542" name="Group 49"/>
          <p:cNvPicPr>
            <a:picLocks noChangeArrowheads="1"/>
          </p:cNvPicPr>
          <p:nvPr/>
        </p:nvPicPr>
        <p:blipFill>
          <a:blip r:embed="rId7"/>
          <a:srcRect/>
          <a:stretch>
            <a:fillRect/>
          </a:stretch>
        </p:blipFill>
        <p:spPr bwMode="auto">
          <a:xfrm>
            <a:off x="4395788" y="2865438"/>
            <a:ext cx="438150" cy="414337"/>
          </a:xfrm>
          <a:prstGeom prst="rect">
            <a:avLst/>
          </a:prstGeom>
          <a:noFill/>
          <a:ln w="9525">
            <a:noFill/>
            <a:miter lim="800000"/>
            <a:headEnd/>
            <a:tailEnd/>
          </a:ln>
        </p:spPr>
      </p:pic>
      <p:pic>
        <p:nvPicPr>
          <p:cNvPr id="2" name="图片 1"/>
          <p:cNvPicPr>
            <a:picLocks noChangeAspect="1"/>
          </p:cNvPicPr>
          <p:nvPr/>
        </p:nvPicPr>
        <p:blipFill>
          <a:blip r:embed="rId8"/>
          <a:stretch>
            <a:fillRect/>
          </a:stretch>
        </p:blipFill>
        <p:spPr>
          <a:xfrm>
            <a:off x="3984584" y="4496182"/>
            <a:ext cx="411204" cy="456436"/>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3088" name="文本框 59"/>
          <p:cNvSpPr txBox="1">
            <a:spLocks noChangeArrowheads="1"/>
          </p:cNvSpPr>
          <p:nvPr/>
        </p:nvSpPr>
        <p:spPr bwMode="auto">
          <a:xfrm>
            <a:off x="573817" y="1118432"/>
            <a:ext cx="10443210" cy="4524315"/>
          </a:xfrm>
          <a:prstGeom prst="rect">
            <a:avLst/>
          </a:prstGeom>
          <a:noFill/>
          <a:ln w="9525">
            <a:noFill/>
            <a:miter lim="800000"/>
            <a:headEnd/>
            <a:tailEnd/>
          </a:ln>
        </p:spPr>
        <p:txBody>
          <a:bodyPr>
            <a:spAutoFit/>
          </a:bodyPr>
          <a:lstStyle/>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public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int</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updateSortingStationInfo</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SortingStationInfo</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sortingStationInfo</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int</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result=</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sortingStationInfoDao.updateSortingStationInfo</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sortingStationInfo</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if (result&gt;0) {</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List&lt;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SorterInfo</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&gt;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oldSortInfoList</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sorterInfoDao.findAllSSByAddress</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sortingStationInfo.getSs_id</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List&lt;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SorterInfo</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&gt;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newSortInfoList</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sortingStationInfo.getSorterInfo</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if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oldSortInfoList</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!=null) {</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For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SorterInfo</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oldSorter:oldSortInfoList</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boolean</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flag = true;</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if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newSortInfoList</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!=null) {</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for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SorterInfo</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newSorter</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newSortInfoList</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if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newSorter.getS_usid</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 null &amp;&amp;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newSorter.getS_usid</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oldSorter.getS_usid</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flag=</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false;</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if (flag) {</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sorterInfoDao.deleteSorterInfoBySs_id</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oldSorter.getS_usid</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if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newSortInfoList</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!=null) {</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for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SorterInfo</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newSorter</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newSortInfoList</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if (</a:t>
            </a:r>
            <a:r>
              <a:rPr lang="en-US" altLang="zh-CN" sz="1200" b="1" dirty="0" err="1">
                <a:solidFill>
                  <a:schemeClr val="bg1"/>
                </a:solidFill>
                <a:latin typeface="Ebrima" panose="02000000000000000000" pitchFamily="2" charset="0"/>
                <a:ea typeface="Ebrima" panose="02000000000000000000" pitchFamily="2" charset="0"/>
                <a:cs typeface="Ebrima" panose="02000000000000000000" pitchFamily="2" charset="0"/>
              </a:rPr>
              <a:t>newSorter.getS_usid</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()!=null) {</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sorterInfoDao.updateSorterInfoBySs_id</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newSorter</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else {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newSorter.setSs_id</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sortingStationInfo.getSs_id</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newSorter.setOptime</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DateUtil.</a:t>
            </a:r>
            <a:r>
              <a:rPr lang="en-US" altLang="zh-CN" sz="1200" i="1" dirty="0" err="1">
                <a:solidFill>
                  <a:schemeClr val="bg1"/>
                </a:solidFill>
                <a:latin typeface="Ebrima" panose="02000000000000000000" pitchFamily="2" charset="0"/>
                <a:ea typeface="Ebrima" panose="02000000000000000000" pitchFamily="2" charset="0"/>
                <a:cs typeface="Ebrima" panose="02000000000000000000" pitchFamily="2" charset="0"/>
              </a:rPr>
              <a:t>formatDate</a:t>
            </a:r>
            <a:r>
              <a:rPr lang="en-US" altLang="zh-CN" sz="1200" i="1"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b="1" i="1" dirty="0">
                <a:solidFill>
                  <a:schemeClr val="bg1"/>
                </a:solidFill>
                <a:latin typeface="Ebrima" panose="02000000000000000000" pitchFamily="2" charset="0"/>
                <a:ea typeface="Ebrima" panose="02000000000000000000" pitchFamily="2" charset="0"/>
                <a:cs typeface="Ebrima" panose="02000000000000000000" pitchFamily="2" charset="0"/>
              </a:rPr>
              <a:t>new Date(),"</a:t>
            </a:r>
            <a:r>
              <a:rPr lang="en-US" altLang="zh-CN" sz="1200" b="1" i="1" dirty="0" err="1">
                <a:solidFill>
                  <a:schemeClr val="bg1"/>
                </a:solidFill>
                <a:latin typeface="Ebrima" panose="02000000000000000000" pitchFamily="2" charset="0"/>
                <a:ea typeface="Ebrima" panose="02000000000000000000" pitchFamily="2" charset="0"/>
                <a:cs typeface="Ebrima" panose="02000000000000000000" pitchFamily="2" charset="0"/>
              </a:rPr>
              <a:t>yyyy</a:t>
            </a:r>
            <a:r>
              <a:rPr lang="en-US" altLang="zh-CN" sz="1200" b="1" i="1" dirty="0">
                <a:solidFill>
                  <a:schemeClr val="bg1"/>
                </a:solidFill>
                <a:latin typeface="Ebrima" panose="02000000000000000000" pitchFamily="2" charset="0"/>
                <a:ea typeface="Ebrima" panose="02000000000000000000" pitchFamily="2" charset="0"/>
                <a:cs typeface="Ebrima" panose="02000000000000000000" pitchFamily="2" charset="0"/>
              </a:rPr>
              <a:t>-MM-</a:t>
            </a:r>
            <a:r>
              <a:rPr lang="en-US" altLang="zh-CN" sz="1200" b="1" i="1" dirty="0" err="1">
                <a:solidFill>
                  <a:schemeClr val="bg1"/>
                </a:solidFill>
                <a:latin typeface="Ebrima" panose="02000000000000000000" pitchFamily="2" charset="0"/>
                <a:ea typeface="Ebrima" panose="02000000000000000000" pitchFamily="2" charset="0"/>
                <a:cs typeface="Ebrima" panose="02000000000000000000" pitchFamily="2" charset="0"/>
              </a:rPr>
              <a:t>dd</a:t>
            </a:r>
            <a:r>
              <a:rPr lang="en-US" altLang="zh-CN" sz="1200" b="1" i="1"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b="1" i="1" dirty="0" err="1">
                <a:solidFill>
                  <a:schemeClr val="bg1"/>
                </a:solidFill>
                <a:latin typeface="Ebrima" panose="02000000000000000000" pitchFamily="2" charset="0"/>
                <a:ea typeface="Ebrima" panose="02000000000000000000" pitchFamily="2" charset="0"/>
                <a:cs typeface="Ebrima" panose="02000000000000000000" pitchFamily="2" charset="0"/>
              </a:rPr>
              <a:t>hh:mm:ss</a:t>
            </a:r>
            <a:r>
              <a:rPr lang="en-US" altLang="zh-CN" sz="1200" b="1" i="1"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newSorter.setDelflag</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(0);</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newSorter.setState</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(0);</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newSorter.setOpt_id</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sortingStationInfo.getOpt_id</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sorterInfoDao.addSorterInfo</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1200" dirty="0" err="1">
                <a:solidFill>
                  <a:schemeClr val="bg1"/>
                </a:solidFill>
                <a:latin typeface="Ebrima" panose="02000000000000000000" pitchFamily="2" charset="0"/>
                <a:ea typeface="Ebrima" panose="02000000000000000000" pitchFamily="2" charset="0"/>
                <a:cs typeface="Ebrima" panose="02000000000000000000" pitchFamily="2" charset="0"/>
              </a:rPr>
              <a:t>newSorter</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1200" b="1" dirty="0">
                <a:solidFill>
                  <a:schemeClr val="bg1"/>
                </a:solidFill>
                <a:latin typeface="Ebrima" panose="02000000000000000000" pitchFamily="2" charset="0"/>
                <a:ea typeface="Ebrima" panose="02000000000000000000" pitchFamily="2" charset="0"/>
                <a:cs typeface="Ebrima" panose="02000000000000000000" pitchFamily="2" charset="0"/>
              </a:rPr>
              <a:t>		return result;</a:t>
            </a:r>
            <a:r>
              <a:rPr lang="en-US" altLang="zh-CN" sz="1200" dirty="0">
                <a:solidFill>
                  <a:schemeClr val="bg1"/>
                </a:solidFill>
                <a:latin typeface="Ebrima" panose="02000000000000000000" pitchFamily="2" charset="0"/>
                <a:ea typeface="Ebrima" panose="02000000000000000000" pitchFamily="2" charset="0"/>
                <a:cs typeface="Ebrima" panose="02000000000000000000" pitchFamily="2" charset="0"/>
              </a:rPr>
              <a:t>}</a:t>
            </a:r>
            <a:endParaRPr lang="zh-CN" altLang="en-US" sz="1200" b="1" dirty="0">
              <a:solidFill>
                <a:schemeClr val="bg1"/>
              </a:solidFill>
              <a:latin typeface="Ebrima" panose="02000000000000000000" pitchFamily="2" charset="0"/>
              <a:ea typeface="微软雅黑" pitchFamily="34" charset="-122"/>
              <a:cs typeface="Ebrima" panose="02000000000000000000" pitchFamily="2" charset="0"/>
            </a:endParaRPr>
          </a:p>
        </p:txBody>
      </p:sp>
      <p:grpSp>
        <p:nvGrpSpPr>
          <p:cNvPr id="11" name="组合 2"/>
          <p:cNvGrpSpPr>
            <a:grpSpLocks/>
          </p:cNvGrpSpPr>
          <p:nvPr/>
        </p:nvGrpSpPr>
        <p:grpSpPr bwMode="auto">
          <a:xfrm>
            <a:off x="505237" y="290406"/>
            <a:ext cx="10643457" cy="5418879"/>
            <a:chOff x="-317050" y="-1089514"/>
            <a:chExt cx="10642192" cy="5420782"/>
          </a:xfrm>
        </p:grpSpPr>
        <p:sp>
          <p:nvSpPr>
            <p:cNvPr id="3077" name="文本框 90"/>
            <p:cNvSpPr txBox="1">
              <a:spLocks noChangeArrowheads="1"/>
            </p:cNvSpPr>
            <p:nvPr/>
          </p:nvSpPr>
          <p:spPr bwMode="auto">
            <a:xfrm>
              <a:off x="3423944" y="-1089514"/>
              <a:ext cx="2813882" cy="584980"/>
            </a:xfrm>
            <a:prstGeom prst="rect">
              <a:avLst/>
            </a:prstGeom>
            <a:noFill/>
            <a:ln w="9525">
              <a:noFill/>
              <a:miter lim="800000"/>
              <a:headEnd/>
              <a:tailEnd/>
            </a:ln>
          </p:spPr>
          <p:txBody>
            <a:bodyPr wrap="square">
              <a:spAutoFit/>
            </a:bodyPr>
            <a:lstStyle/>
            <a:p>
              <a:pPr algn="ctr" eaLnBrk="1" hangingPunct="1"/>
              <a:r>
                <a:rPr lang="en-US" altLang="zh-CN" sz="3200" b="1" dirty="0">
                  <a:solidFill>
                    <a:schemeClr val="bg1"/>
                  </a:solidFill>
                  <a:latin typeface="华文行楷" panose="02010800040101010101" pitchFamily="2" charset="-122"/>
                  <a:ea typeface="华文行楷" panose="02010800040101010101" pitchFamily="2" charset="-122"/>
                </a:rPr>
                <a:t>8</a:t>
              </a:r>
              <a:r>
                <a:rPr lang="zh-CN" altLang="en-US" sz="3200" b="1" dirty="0">
                  <a:solidFill>
                    <a:schemeClr val="bg1"/>
                  </a:solidFill>
                  <a:latin typeface="华文行楷" panose="02010800040101010101" pitchFamily="2" charset="-122"/>
                  <a:ea typeface="华文行楷" panose="02010800040101010101" pitchFamily="2" charset="-122"/>
                </a:rPr>
                <a:t>、核 心 代 码</a:t>
              </a:r>
            </a:p>
          </p:txBody>
        </p:sp>
        <p:grpSp>
          <p:nvGrpSpPr>
            <p:cNvPr id="3078" name="组合 106"/>
            <p:cNvGrpSpPr>
              <a:grpSpLocks/>
            </p:cNvGrpSpPr>
            <p:nvPr/>
          </p:nvGrpSpPr>
          <p:grpSpPr bwMode="auto">
            <a:xfrm>
              <a:off x="83811" y="4255069"/>
              <a:ext cx="10241331" cy="76199"/>
              <a:chOff x="38021" y="404003"/>
              <a:chExt cx="4645994" cy="76199"/>
            </a:xfrm>
          </p:grpSpPr>
          <p:cxnSp>
            <p:nvCxnSpPr>
              <p:cNvPr id="3085" name="直接连接符 107"/>
              <p:cNvCxnSpPr>
                <a:cxnSpLocks noChangeShapeType="1"/>
              </p:cNvCxnSpPr>
              <p:nvPr/>
            </p:nvCxnSpPr>
            <p:spPr bwMode="auto">
              <a:xfrm>
                <a:off x="38021" y="404003"/>
                <a:ext cx="4645994" cy="0"/>
              </a:xfrm>
              <a:prstGeom prst="line">
                <a:avLst/>
              </a:prstGeom>
              <a:noFill/>
              <a:ln w="6350" cap="rnd">
                <a:solidFill>
                  <a:schemeClr val="bg1"/>
                </a:solidFill>
                <a:round/>
                <a:headEnd/>
                <a:tailEnd/>
              </a:ln>
            </p:spPr>
          </p:cxnSp>
          <p:cxnSp>
            <p:nvCxnSpPr>
              <p:cNvPr id="3086" name="直接连接符 108"/>
              <p:cNvCxnSpPr>
                <a:cxnSpLocks noChangeShapeType="1"/>
              </p:cNvCxnSpPr>
              <p:nvPr/>
            </p:nvCxnSpPr>
            <p:spPr bwMode="auto">
              <a:xfrm>
                <a:off x="38021" y="480202"/>
                <a:ext cx="4645994" cy="0"/>
              </a:xfrm>
              <a:prstGeom prst="line">
                <a:avLst/>
              </a:prstGeom>
              <a:noFill/>
              <a:ln w="6350" cap="rnd">
                <a:solidFill>
                  <a:schemeClr val="bg1"/>
                </a:solidFill>
                <a:round/>
                <a:headEnd/>
                <a:tailEnd/>
              </a:ln>
            </p:spPr>
          </p:cxnSp>
        </p:grpSp>
        <p:grpSp>
          <p:nvGrpSpPr>
            <p:cNvPr id="3079" name="组合 74"/>
            <p:cNvGrpSpPr>
              <a:grpSpLocks/>
            </p:cNvGrpSpPr>
            <p:nvPr/>
          </p:nvGrpSpPr>
          <p:grpSpPr bwMode="auto">
            <a:xfrm>
              <a:off x="-317050" y="-789484"/>
              <a:ext cx="3649356" cy="76197"/>
              <a:chOff x="-403637" y="-990948"/>
              <a:chExt cx="4645994" cy="76197"/>
            </a:xfrm>
          </p:grpSpPr>
          <p:cxnSp>
            <p:nvCxnSpPr>
              <p:cNvPr id="3083" name="直接连接符 80"/>
              <p:cNvCxnSpPr>
                <a:cxnSpLocks noChangeShapeType="1"/>
              </p:cNvCxnSpPr>
              <p:nvPr/>
            </p:nvCxnSpPr>
            <p:spPr bwMode="auto">
              <a:xfrm>
                <a:off x="-403637" y="-990948"/>
                <a:ext cx="4645994" cy="0"/>
              </a:xfrm>
              <a:prstGeom prst="line">
                <a:avLst/>
              </a:prstGeom>
              <a:noFill/>
              <a:ln w="6350" cap="rnd">
                <a:solidFill>
                  <a:schemeClr val="bg1"/>
                </a:solidFill>
                <a:round/>
                <a:headEnd/>
                <a:tailEnd/>
              </a:ln>
            </p:spPr>
          </p:cxnSp>
          <p:cxnSp>
            <p:nvCxnSpPr>
              <p:cNvPr id="3084" name="直接连接符 81"/>
              <p:cNvCxnSpPr>
                <a:cxnSpLocks noChangeShapeType="1"/>
              </p:cNvCxnSpPr>
              <p:nvPr/>
            </p:nvCxnSpPr>
            <p:spPr bwMode="auto">
              <a:xfrm>
                <a:off x="-403637" y="-914751"/>
                <a:ext cx="4645994" cy="0"/>
              </a:xfrm>
              <a:prstGeom prst="line">
                <a:avLst/>
              </a:prstGeom>
              <a:noFill/>
              <a:ln w="6350" cap="rnd">
                <a:solidFill>
                  <a:schemeClr val="bg1"/>
                </a:solidFill>
                <a:round/>
                <a:headEnd/>
                <a:tailEnd/>
              </a:ln>
            </p:spPr>
          </p:cxnSp>
        </p:grpSp>
        <p:grpSp>
          <p:nvGrpSpPr>
            <p:cNvPr id="3080" name="组合 82"/>
            <p:cNvGrpSpPr>
              <a:grpSpLocks/>
            </p:cNvGrpSpPr>
            <p:nvPr/>
          </p:nvGrpSpPr>
          <p:grpSpPr bwMode="auto">
            <a:xfrm>
              <a:off x="6274926" y="-789485"/>
              <a:ext cx="3649356" cy="76199"/>
              <a:chOff x="-403637" y="-990949"/>
              <a:chExt cx="4645994" cy="76199"/>
            </a:xfrm>
          </p:grpSpPr>
          <p:cxnSp>
            <p:nvCxnSpPr>
              <p:cNvPr id="3081" name="直接连接符 83"/>
              <p:cNvCxnSpPr>
                <a:cxnSpLocks noChangeShapeType="1"/>
              </p:cNvCxnSpPr>
              <p:nvPr/>
            </p:nvCxnSpPr>
            <p:spPr bwMode="auto">
              <a:xfrm>
                <a:off x="-403637" y="-990949"/>
                <a:ext cx="4645994" cy="0"/>
              </a:xfrm>
              <a:prstGeom prst="line">
                <a:avLst/>
              </a:prstGeom>
              <a:noFill/>
              <a:ln w="6350" cap="rnd">
                <a:solidFill>
                  <a:schemeClr val="bg1"/>
                </a:solidFill>
                <a:round/>
                <a:headEnd/>
                <a:tailEnd/>
              </a:ln>
            </p:spPr>
          </p:cxnSp>
          <p:cxnSp>
            <p:nvCxnSpPr>
              <p:cNvPr id="3082" name="直接连接符 84"/>
              <p:cNvCxnSpPr>
                <a:cxnSpLocks noChangeShapeType="1"/>
              </p:cNvCxnSpPr>
              <p:nvPr/>
            </p:nvCxnSpPr>
            <p:spPr bwMode="auto">
              <a:xfrm>
                <a:off x="-403637" y="-914750"/>
                <a:ext cx="4645994" cy="0"/>
              </a:xfrm>
              <a:prstGeom prst="line">
                <a:avLst/>
              </a:prstGeom>
              <a:noFill/>
              <a:ln w="6350" cap="rnd">
                <a:solidFill>
                  <a:schemeClr val="bg1"/>
                </a:solidFill>
                <a:round/>
                <a:headEnd/>
                <a:tailEnd/>
              </a:ln>
            </p:spPr>
          </p:cxnSp>
        </p:grpSp>
      </p:grpSp>
      <p:sp>
        <p:nvSpPr>
          <p:cNvPr id="3" name="文本框 2"/>
          <p:cNvSpPr txBox="1"/>
          <p:nvPr/>
        </p:nvSpPr>
        <p:spPr>
          <a:xfrm>
            <a:off x="822325" y="749099"/>
            <a:ext cx="3009900" cy="400110"/>
          </a:xfrm>
          <a:prstGeom prst="rect">
            <a:avLst/>
          </a:prstGeom>
          <a:noFill/>
        </p:spPr>
        <p:txBody>
          <a:bodyPr wrap="square" rtlCol="0">
            <a:spAutoFit/>
          </a:bodyPr>
          <a:lstStyle/>
          <a:p>
            <a:r>
              <a:rPr lang="zh-CN" altLang="en-US" sz="2000" b="1" dirty="0">
                <a:solidFill>
                  <a:schemeClr val="bg1"/>
                </a:solidFill>
                <a:latin typeface="楷体" panose="02010609060101010101" pitchFamily="49" charset="-122"/>
                <a:ea typeface="楷体" panose="02010609060101010101" pitchFamily="49" charset="-122"/>
              </a:rPr>
              <a:t>对多表进行增删改查：</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1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3088" name="文本框 59"/>
          <p:cNvSpPr txBox="1">
            <a:spLocks noChangeArrowheads="1"/>
          </p:cNvSpPr>
          <p:nvPr/>
        </p:nvSpPr>
        <p:spPr bwMode="auto">
          <a:xfrm>
            <a:off x="573817" y="1118432"/>
            <a:ext cx="10443210" cy="3785652"/>
          </a:xfrm>
          <a:prstGeom prst="rect">
            <a:avLst/>
          </a:prstGeom>
          <a:noFill/>
          <a:ln w="9525">
            <a:noFill/>
            <a:miter lim="800000"/>
            <a:headEnd/>
            <a:tailEnd/>
          </a:ln>
        </p:spPr>
        <p:txBody>
          <a:bodyPr>
            <a:spAutoFit/>
          </a:bodyPr>
          <a:lstStyle/>
          <a:p>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jQuery.ajax</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data:{</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ss_address:ss_address</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type:"post</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dataType</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json</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url:"../sortingStationInfo/findAllSSByAddress.do",</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success:</a:t>
            </a:r>
            <a:r>
              <a:rPr lang="en-US" altLang="zh-CN" sz="2000" b="1" dirty="0" err="1">
                <a:solidFill>
                  <a:schemeClr val="bg1"/>
                </a:solidFill>
                <a:latin typeface="Ebrima" panose="02000000000000000000" pitchFamily="2" charset="0"/>
                <a:ea typeface="Ebrima" panose="02000000000000000000" pitchFamily="2" charset="0"/>
                <a:cs typeface="Ebrima" panose="02000000000000000000" pitchFamily="2" charset="0"/>
              </a:rPr>
              <a:t>function</a:t>
            </a:r>
            <a:r>
              <a:rPr lang="en-US" altLang="zh-CN" sz="2000" b="1" dirty="0">
                <a:solidFill>
                  <a:schemeClr val="bg1"/>
                </a:solidFill>
                <a:latin typeface="Ebrima" panose="02000000000000000000" pitchFamily="2" charset="0"/>
                <a:ea typeface="Ebrima" panose="02000000000000000000" pitchFamily="2" charset="0"/>
                <a:cs typeface="Ebrima" panose="02000000000000000000" pitchFamily="2" charset="0"/>
              </a:rPr>
              <a:t>(result){</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2000" b="1" dirty="0">
                <a:solidFill>
                  <a:schemeClr val="bg1"/>
                </a:solidFill>
                <a:latin typeface="Ebrima" panose="02000000000000000000" pitchFamily="2" charset="0"/>
                <a:ea typeface="Ebrima" panose="02000000000000000000" pitchFamily="2" charset="0"/>
                <a:cs typeface="Ebrima" panose="02000000000000000000" pitchFamily="2" charset="0"/>
              </a:rPr>
              <a:t>if(result!=null){</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jQuery("#</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dataEditForm</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").form("load",</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result.sortUser</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jQuery("#</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dg_user</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datagrid</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loadData</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result.sortUser.sorterInfo</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jQuery("#</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dg_goods</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datagrid</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loadData</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result.sortUser.sortGoodsInfo</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2000" b="1" dirty="0">
                <a:solidFill>
                  <a:schemeClr val="bg1"/>
                </a:solidFill>
                <a:latin typeface="Ebrima" panose="02000000000000000000" pitchFamily="2" charset="0"/>
                <a:ea typeface="Ebrima" panose="02000000000000000000" pitchFamily="2" charset="0"/>
                <a:cs typeface="Ebrima" panose="02000000000000000000" pitchFamily="2" charset="0"/>
              </a:rPr>
              <a:t>else{</a:t>
            </a:r>
          </a:p>
          <a:p>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		</a:t>
            </a:r>
            <a:r>
              <a:rPr lang="en-US" altLang="zh-CN" sz="2000" dirty="0" err="1">
                <a:solidFill>
                  <a:schemeClr val="bg1"/>
                </a:solidFill>
                <a:latin typeface="Ebrima" panose="02000000000000000000" pitchFamily="2" charset="0"/>
                <a:ea typeface="Ebrima" panose="02000000000000000000" pitchFamily="2" charset="0"/>
                <a:cs typeface="Ebrima" panose="02000000000000000000" pitchFamily="2" charset="0"/>
              </a:rPr>
              <a:t>jQuery.messager.alert</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zh-CN" altLang="en-US" sz="2000" dirty="0">
                <a:solidFill>
                  <a:schemeClr val="bg1"/>
                </a:solidFill>
                <a:latin typeface="Ebrima" panose="02000000000000000000" pitchFamily="2" charset="0"/>
                <a:cs typeface="Ebrima" panose="02000000000000000000" pitchFamily="2" charset="0"/>
              </a:rPr>
              <a:t>提示信息</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a:t>
            </a:r>
            <a:r>
              <a:rPr lang="zh-CN" altLang="en-US" sz="2000" dirty="0">
                <a:solidFill>
                  <a:schemeClr val="bg1"/>
                </a:solidFill>
                <a:latin typeface="Ebrima" panose="02000000000000000000" pitchFamily="2" charset="0"/>
                <a:cs typeface="Ebrima" panose="02000000000000000000" pitchFamily="2" charset="0"/>
              </a:rPr>
              <a:t>系统繁忙，请稍候操作！</a:t>
            </a:r>
            <a:r>
              <a:rPr lang="en-US" altLang="zh-CN" sz="2000" dirty="0">
                <a:solidFill>
                  <a:schemeClr val="bg1"/>
                </a:solidFill>
                <a:latin typeface="Ebrima" panose="02000000000000000000" pitchFamily="2" charset="0"/>
                <a:ea typeface="Ebrima" panose="02000000000000000000" pitchFamily="2" charset="0"/>
                <a:cs typeface="Ebrima" panose="02000000000000000000" pitchFamily="2" charset="0"/>
              </a:rPr>
              <a:t>","info");}}})</a:t>
            </a:r>
            <a:endParaRPr lang="zh-CN" altLang="en-US" sz="2000" b="1" dirty="0">
              <a:solidFill>
                <a:schemeClr val="bg1"/>
              </a:solidFill>
              <a:latin typeface="Ebrima" panose="02000000000000000000" pitchFamily="2" charset="0"/>
              <a:ea typeface="微软雅黑" pitchFamily="34" charset="-122"/>
              <a:cs typeface="Ebrima" panose="02000000000000000000" pitchFamily="2" charset="0"/>
            </a:endParaRPr>
          </a:p>
        </p:txBody>
      </p:sp>
      <p:grpSp>
        <p:nvGrpSpPr>
          <p:cNvPr id="11" name="组合 2"/>
          <p:cNvGrpSpPr>
            <a:grpSpLocks/>
          </p:cNvGrpSpPr>
          <p:nvPr/>
        </p:nvGrpSpPr>
        <p:grpSpPr bwMode="auto">
          <a:xfrm>
            <a:off x="505237" y="290406"/>
            <a:ext cx="10511789" cy="5136938"/>
            <a:chOff x="-317050" y="-1089514"/>
            <a:chExt cx="10510540" cy="5138742"/>
          </a:xfrm>
        </p:grpSpPr>
        <p:sp>
          <p:nvSpPr>
            <p:cNvPr id="3077" name="文本框 90"/>
            <p:cNvSpPr txBox="1">
              <a:spLocks noChangeArrowheads="1"/>
            </p:cNvSpPr>
            <p:nvPr/>
          </p:nvSpPr>
          <p:spPr bwMode="auto">
            <a:xfrm>
              <a:off x="3423944" y="-1089514"/>
              <a:ext cx="2813882" cy="584980"/>
            </a:xfrm>
            <a:prstGeom prst="rect">
              <a:avLst/>
            </a:prstGeom>
            <a:noFill/>
            <a:ln w="9525">
              <a:noFill/>
              <a:miter lim="800000"/>
              <a:headEnd/>
              <a:tailEnd/>
            </a:ln>
          </p:spPr>
          <p:txBody>
            <a:bodyPr wrap="square">
              <a:spAutoFit/>
            </a:bodyPr>
            <a:lstStyle/>
            <a:p>
              <a:pPr algn="ctr" eaLnBrk="1" hangingPunct="1"/>
              <a:r>
                <a:rPr lang="en-US" altLang="zh-CN" sz="3200" b="1" dirty="0">
                  <a:solidFill>
                    <a:schemeClr val="bg1"/>
                  </a:solidFill>
                  <a:latin typeface="华文行楷" panose="02010800040101010101" pitchFamily="2" charset="-122"/>
                  <a:ea typeface="华文行楷" panose="02010800040101010101" pitchFamily="2" charset="-122"/>
                </a:rPr>
                <a:t>8</a:t>
              </a:r>
              <a:r>
                <a:rPr lang="zh-CN" altLang="en-US" sz="3200" b="1" dirty="0">
                  <a:solidFill>
                    <a:schemeClr val="bg1"/>
                  </a:solidFill>
                  <a:latin typeface="华文行楷" panose="02010800040101010101" pitchFamily="2" charset="-122"/>
                  <a:ea typeface="华文行楷" panose="02010800040101010101" pitchFamily="2" charset="-122"/>
                </a:rPr>
                <a:t>、核 心 代 码</a:t>
              </a:r>
            </a:p>
          </p:txBody>
        </p:sp>
        <p:grpSp>
          <p:nvGrpSpPr>
            <p:cNvPr id="3078" name="组合 106"/>
            <p:cNvGrpSpPr>
              <a:grpSpLocks/>
            </p:cNvGrpSpPr>
            <p:nvPr/>
          </p:nvGrpSpPr>
          <p:grpSpPr bwMode="auto">
            <a:xfrm>
              <a:off x="-47841" y="3973030"/>
              <a:ext cx="10241331" cy="76198"/>
              <a:chOff x="-21703" y="121964"/>
              <a:chExt cx="4645994" cy="76198"/>
            </a:xfrm>
          </p:grpSpPr>
          <p:cxnSp>
            <p:nvCxnSpPr>
              <p:cNvPr id="3085" name="直接连接符 107"/>
              <p:cNvCxnSpPr>
                <a:cxnSpLocks noChangeShapeType="1"/>
              </p:cNvCxnSpPr>
              <p:nvPr/>
            </p:nvCxnSpPr>
            <p:spPr bwMode="auto">
              <a:xfrm>
                <a:off x="-21703" y="121964"/>
                <a:ext cx="4645994" cy="0"/>
              </a:xfrm>
              <a:prstGeom prst="line">
                <a:avLst/>
              </a:prstGeom>
              <a:noFill/>
              <a:ln w="6350" cap="rnd">
                <a:solidFill>
                  <a:schemeClr val="bg1"/>
                </a:solidFill>
                <a:round/>
                <a:headEnd/>
                <a:tailEnd/>
              </a:ln>
            </p:spPr>
          </p:cxnSp>
          <p:cxnSp>
            <p:nvCxnSpPr>
              <p:cNvPr id="3086" name="直接连接符 108"/>
              <p:cNvCxnSpPr>
                <a:cxnSpLocks noChangeShapeType="1"/>
              </p:cNvCxnSpPr>
              <p:nvPr/>
            </p:nvCxnSpPr>
            <p:spPr bwMode="auto">
              <a:xfrm>
                <a:off x="-21703" y="198162"/>
                <a:ext cx="4645994" cy="0"/>
              </a:xfrm>
              <a:prstGeom prst="line">
                <a:avLst/>
              </a:prstGeom>
              <a:noFill/>
              <a:ln w="6350" cap="rnd">
                <a:solidFill>
                  <a:schemeClr val="bg1"/>
                </a:solidFill>
                <a:round/>
                <a:headEnd/>
                <a:tailEnd/>
              </a:ln>
            </p:spPr>
          </p:cxnSp>
        </p:grpSp>
        <p:grpSp>
          <p:nvGrpSpPr>
            <p:cNvPr id="3079" name="组合 74"/>
            <p:cNvGrpSpPr>
              <a:grpSpLocks/>
            </p:cNvGrpSpPr>
            <p:nvPr/>
          </p:nvGrpSpPr>
          <p:grpSpPr bwMode="auto">
            <a:xfrm>
              <a:off x="-317050" y="-789484"/>
              <a:ext cx="3649356" cy="76197"/>
              <a:chOff x="-403637" y="-990948"/>
              <a:chExt cx="4645994" cy="76197"/>
            </a:xfrm>
          </p:grpSpPr>
          <p:cxnSp>
            <p:nvCxnSpPr>
              <p:cNvPr id="3083" name="直接连接符 80"/>
              <p:cNvCxnSpPr>
                <a:cxnSpLocks noChangeShapeType="1"/>
              </p:cNvCxnSpPr>
              <p:nvPr/>
            </p:nvCxnSpPr>
            <p:spPr bwMode="auto">
              <a:xfrm>
                <a:off x="-403637" y="-990948"/>
                <a:ext cx="4645994" cy="0"/>
              </a:xfrm>
              <a:prstGeom prst="line">
                <a:avLst/>
              </a:prstGeom>
              <a:noFill/>
              <a:ln w="6350" cap="rnd">
                <a:solidFill>
                  <a:schemeClr val="bg1"/>
                </a:solidFill>
                <a:round/>
                <a:headEnd/>
                <a:tailEnd/>
              </a:ln>
            </p:spPr>
          </p:cxnSp>
          <p:cxnSp>
            <p:nvCxnSpPr>
              <p:cNvPr id="3084" name="直接连接符 81"/>
              <p:cNvCxnSpPr>
                <a:cxnSpLocks noChangeShapeType="1"/>
              </p:cNvCxnSpPr>
              <p:nvPr/>
            </p:nvCxnSpPr>
            <p:spPr bwMode="auto">
              <a:xfrm>
                <a:off x="-403637" y="-914751"/>
                <a:ext cx="4645994" cy="0"/>
              </a:xfrm>
              <a:prstGeom prst="line">
                <a:avLst/>
              </a:prstGeom>
              <a:noFill/>
              <a:ln w="6350" cap="rnd">
                <a:solidFill>
                  <a:schemeClr val="bg1"/>
                </a:solidFill>
                <a:round/>
                <a:headEnd/>
                <a:tailEnd/>
              </a:ln>
            </p:spPr>
          </p:cxnSp>
        </p:grpSp>
        <p:grpSp>
          <p:nvGrpSpPr>
            <p:cNvPr id="3080" name="组合 82"/>
            <p:cNvGrpSpPr>
              <a:grpSpLocks/>
            </p:cNvGrpSpPr>
            <p:nvPr/>
          </p:nvGrpSpPr>
          <p:grpSpPr bwMode="auto">
            <a:xfrm>
              <a:off x="6274926" y="-789485"/>
              <a:ext cx="3649356" cy="76199"/>
              <a:chOff x="-403637" y="-990949"/>
              <a:chExt cx="4645994" cy="76199"/>
            </a:xfrm>
          </p:grpSpPr>
          <p:cxnSp>
            <p:nvCxnSpPr>
              <p:cNvPr id="3081" name="直接连接符 83"/>
              <p:cNvCxnSpPr>
                <a:cxnSpLocks noChangeShapeType="1"/>
              </p:cNvCxnSpPr>
              <p:nvPr/>
            </p:nvCxnSpPr>
            <p:spPr bwMode="auto">
              <a:xfrm>
                <a:off x="-403637" y="-990949"/>
                <a:ext cx="4645994" cy="0"/>
              </a:xfrm>
              <a:prstGeom prst="line">
                <a:avLst/>
              </a:prstGeom>
              <a:noFill/>
              <a:ln w="6350" cap="rnd">
                <a:solidFill>
                  <a:schemeClr val="bg1"/>
                </a:solidFill>
                <a:round/>
                <a:headEnd/>
                <a:tailEnd/>
              </a:ln>
            </p:spPr>
          </p:cxnSp>
          <p:cxnSp>
            <p:nvCxnSpPr>
              <p:cNvPr id="3082" name="直接连接符 84"/>
              <p:cNvCxnSpPr>
                <a:cxnSpLocks noChangeShapeType="1"/>
              </p:cNvCxnSpPr>
              <p:nvPr/>
            </p:nvCxnSpPr>
            <p:spPr bwMode="auto">
              <a:xfrm>
                <a:off x="-403637" y="-914750"/>
                <a:ext cx="4645994" cy="0"/>
              </a:xfrm>
              <a:prstGeom prst="line">
                <a:avLst/>
              </a:prstGeom>
              <a:noFill/>
              <a:ln w="6350" cap="rnd">
                <a:solidFill>
                  <a:schemeClr val="bg1"/>
                </a:solidFill>
                <a:round/>
                <a:headEnd/>
                <a:tailEnd/>
              </a:ln>
            </p:spPr>
          </p:cxnSp>
        </p:grpSp>
      </p:grpSp>
      <p:sp>
        <p:nvSpPr>
          <p:cNvPr id="3" name="文本框 2"/>
          <p:cNvSpPr txBox="1"/>
          <p:nvPr/>
        </p:nvSpPr>
        <p:spPr>
          <a:xfrm>
            <a:off x="822325" y="749099"/>
            <a:ext cx="3009900" cy="400110"/>
          </a:xfrm>
          <a:prstGeom prst="rect">
            <a:avLst/>
          </a:prstGeom>
          <a:noFill/>
        </p:spPr>
        <p:txBody>
          <a:bodyPr wrap="square" rtlCol="0">
            <a:spAutoFit/>
          </a:bodyPr>
          <a:lstStyle/>
          <a:p>
            <a:r>
              <a:rPr lang="en-US" altLang="zh-CN" sz="2000" b="1" dirty="0">
                <a:solidFill>
                  <a:schemeClr val="bg1"/>
                </a:solidFill>
                <a:latin typeface="楷体" panose="02010609060101010101" pitchFamily="49" charset="-122"/>
                <a:ea typeface="楷体" panose="02010609060101010101" pitchFamily="49" charset="-122"/>
              </a:rPr>
              <a:t>ajax + </a:t>
            </a:r>
            <a:r>
              <a:rPr lang="en-US" altLang="zh-CN" sz="2000" b="1" dirty="0" err="1">
                <a:solidFill>
                  <a:schemeClr val="bg1"/>
                </a:solidFill>
                <a:latin typeface="楷体" panose="02010609060101010101" pitchFamily="49" charset="-122"/>
                <a:ea typeface="楷体" panose="02010609060101010101" pitchFamily="49" charset="-122"/>
              </a:rPr>
              <a:t>json</a:t>
            </a:r>
            <a:r>
              <a:rPr lang="en-US" altLang="zh-CN" sz="2000" b="1" dirty="0">
                <a:solidFill>
                  <a:schemeClr val="bg1"/>
                </a:solidFill>
                <a:latin typeface="楷体" panose="02010609060101010101" pitchFamily="49" charset="-122"/>
                <a:ea typeface="楷体" panose="02010609060101010101" pitchFamily="49" charset="-122"/>
              </a:rPr>
              <a:t> </a:t>
            </a:r>
            <a:r>
              <a:rPr lang="zh-CN" altLang="en-US" sz="2000" b="1" dirty="0">
                <a:solidFill>
                  <a:schemeClr val="bg1"/>
                </a:solidFill>
                <a:latin typeface="楷体" panose="02010609060101010101" pitchFamily="49" charset="-122"/>
                <a:ea typeface="楷体" panose="02010609060101010101" pitchFamily="49" charset="-122"/>
              </a:rPr>
              <a:t>传输数据：</a:t>
            </a:r>
          </a:p>
        </p:txBody>
      </p:sp>
    </p:spTree>
    <p:extLst>
      <p:ext uri="{BB962C8B-B14F-4D97-AF65-F5344CB8AC3E}">
        <p14:creationId xmlns:p14="http://schemas.microsoft.com/office/powerpoint/2010/main" val="2497449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1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860" y="-155449"/>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en-US" altLang="zh-CN" sz="3400" b="1" dirty="0">
                  <a:solidFill>
                    <a:schemeClr val="bg1"/>
                  </a:solidFill>
                  <a:latin typeface="华文行楷" panose="02010800040101010101" pitchFamily="2" charset="-122"/>
                  <a:ea typeface="华文行楷" panose="02010800040101010101" pitchFamily="2" charset="-122"/>
                </a:rPr>
                <a:t>09</a:t>
              </a:r>
              <a:r>
                <a:rPr lang="zh-CN" altLang="en-US" sz="3400" b="1" dirty="0">
                  <a:solidFill>
                    <a:schemeClr val="bg1"/>
                  </a:solidFill>
                  <a:latin typeface="华文行楷" panose="02010800040101010101" pitchFamily="2" charset="-122"/>
                  <a:ea typeface="华文行楷" panose="02010800040101010101" pitchFamily="2" charset="-122"/>
                </a:rPr>
                <a:t>、总结与心得</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sp>
        <p:nvSpPr>
          <p:cNvPr id="12" name="文本框 11"/>
          <p:cNvSpPr txBox="1"/>
          <p:nvPr/>
        </p:nvSpPr>
        <p:spPr>
          <a:xfrm>
            <a:off x="93589" y="1478885"/>
            <a:ext cx="12051792" cy="4991751"/>
          </a:xfrm>
          <a:prstGeom prst="rect">
            <a:avLst/>
          </a:prstGeom>
          <a:noFill/>
        </p:spPr>
        <p:txBody>
          <a:bodyPr wrap="square" rtlCol="0">
            <a:spAutoFit/>
          </a:bodyPr>
          <a:lstStyle/>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1</a:t>
            </a:r>
            <a:r>
              <a:rPr lang="zh-CN" altLang="en-US" sz="2400" b="1" dirty="0">
                <a:solidFill>
                  <a:srgbClr val="FFFFFF"/>
                </a:solidFill>
                <a:latin typeface="楷体" panose="02010609060101010101" pitchFamily="49" charset="-122"/>
                <a:ea typeface="楷体" panose="02010609060101010101" pitchFamily="49" charset="-122"/>
              </a:rPr>
              <a:t>、通过这次项目让我进一步的认识了编程。在做项目的时候，最重要的不是个人的能力，而是团队的力量。</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2</a:t>
            </a:r>
            <a:r>
              <a:rPr lang="zh-CN" altLang="en-US" sz="2400" b="1" dirty="0">
                <a:solidFill>
                  <a:srgbClr val="FFFFFF"/>
                </a:solidFill>
                <a:latin typeface="楷体" panose="02010609060101010101" pitchFamily="49" charset="-122"/>
                <a:ea typeface="楷体" panose="02010609060101010101" pitchFamily="49" charset="-122"/>
              </a:rPr>
              <a:t>、数据库字段的命名、数据类型、表与表之间的关联都必须做到一致，否则在后续的工作中会出现一系列的问题。</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3</a:t>
            </a:r>
            <a:r>
              <a:rPr lang="zh-CN" altLang="en-US" sz="2400" b="1" dirty="0">
                <a:solidFill>
                  <a:srgbClr val="FFFFFF"/>
                </a:solidFill>
                <a:latin typeface="楷体" panose="02010609060101010101" pitchFamily="49" charset="-122"/>
                <a:ea typeface="楷体" panose="02010609060101010101" pitchFamily="49" charset="-122"/>
              </a:rPr>
              <a:t>、在分拣管理模块中我的最大问题就是对对模块功能的实现分析得不彻底，所以在编程时显的手足无措。出现</a:t>
            </a:r>
            <a:r>
              <a:rPr lang="en-US" altLang="zh-CN" sz="2400" b="1" dirty="0">
                <a:solidFill>
                  <a:srgbClr val="FFFFFF"/>
                </a:solidFill>
                <a:latin typeface="楷体" panose="02010609060101010101" pitchFamily="49" charset="-122"/>
                <a:ea typeface="楷体" panose="02010609060101010101" pitchFamily="49" charset="-122"/>
              </a:rPr>
              <a:t>bug</a:t>
            </a:r>
            <a:r>
              <a:rPr lang="zh-CN" altLang="en-US" sz="2400" b="1" dirty="0">
                <a:solidFill>
                  <a:srgbClr val="FFFFFF"/>
                </a:solidFill>
                <a:latin typeface="楷体" panose="02010609060101010101" pitchFamily="49" charset="-122"/>
                <a:ea typeface="楷体" panose="02010609060101010101" pitchFamily="49" charset="-122"/>
              </a:rPr>
              <a:t>不知道该从何处寻找。</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4</a:t>
            </a:r>
            <a:r>
              <a:rPr lang="zh-CN" altLang="en-US" sz="2400" b="1" dirty="0">
                <a:solidFill>
                  <a:srgbClr val="FFFFFF"/>
                </a:solidFill>
                <a:latin typeface="楷体" panose="02010609060101010101" pitchFamily="49" charset="-122"/>
                <a:ea typeface="楷体" panose="02010609060101010101" pitchFamily="49" charset="-122"/>
              </a:rPr>
              <a:t>、通过这次项目， 我收获了很多，锻炼了我做项目的能力，提高了独立思考问题、自己动手操作的能力，在项目的过程中，复习了以前学习过的知识，并掌握了一些应用知识的技巧等。其次，通过这次项目也使我更加有团队精神。</a:t>
            </a:r>
          </a:p>
        </p:txBody>
      </p:sp>
    </p:spTree>
    <p:extLst>
      <p:ext uri="{BB962C8B-B14F-4D97-AF65-F5344CB8AC3E}">
        <p14:creationId xmlns:p14="http://schemas.microsoft.com/office/powerpoint/2010/main" val="658931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860" y="-155449"/>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en-US" altLang="zh-CN" sz="3400" b="1" dirty="0">
                  <a:solidFill>
                    <a:schemeClr val="bg1"/>
                  </a:solidFill>
                  <a:latin typeface="华文行楷" panose="02010800040101010101" pitchFamily="2" charset="-122"/>
                  <a:ea typeface="华文行楷" panose="02010800040101010101" pitchFamily="2" charset="-122"/>
                </a:rPr>
                <a:t>09</a:t>
              </a:r>
              <a:r>
                <a:rPr lang="zh-CN" altLang="en-US" sz="3400" b="1" dirty="0">
                  <a:solidFill>
                    <a:schemeClr val="bg1"/>
                  </a:solidFill>
                  <a:latin typeface="华文行楷" panose="02010800040101010101" pitchFamily="2" charset="-122"/>
                  <a:ea typeface="华文行楷" panose="02010800040101010101" pitchFamily="2" charset="-122"/>
                </a:rPr>
                <a:t>、总结与心得</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sp>
        <p:nvSpPr>
          <p:cNvPr id="12" name="文本框 11"/>
          <p:cNvSpPr txBox="1"/>
          <p:nvPr/>
        </p:nvSpPr>
        <p:spPr>
          <a:xfrm>
            <a:off x="93589" y="1478885"/>
            <a:ext cx="12051792" cy="4991751"/>
          </a:xfrm>
          <a:prstGeom prst="rect">
            <a:avLst/>
          </a:prstGeom>
          <a:noFill/>
        </p:spPr>
        <p:txBody>
          <a:bodyPr wrap="square" rtlCol="0">
            <a:spAutoFit/>
          </a:bodyPr>
          <a:lstStyle/>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1</a:t>
            </a:r>
            <a:r>
              <a:rPr lang="zh-CN" altLang="en-US" sz="2400" b="1" dirty="0">
                <a:solidFill>
                  <a:srgbClr val="FFFFFF"/>
                </a:solidFill>
                <a:latin typeface="楷体" panose="02010609060101010101" pitchFamily="49" charset="-122"/>
                <a:ea typeface="楷体" panose="02010609060101010101" pitchFamily="49" charset="-122"/>
              </a:rPr>
              <a:t>、通过这次项目让我进一步的认识了编程。在做项目的时候，最重要的不是个人的能力，而是团队的力量。</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2</a:t>
            </a:r>
            <a:r>
              <a:rPr lang="zh-CN" altLang="en-US" sz="2400" b="1" dirty="0">
                <a:solidFill>
                  <a:srgbClr val="FFFFFF"/>
                </a:solidFill>
                <a:latin typeface="楷体" panose="02010609060101010101" pitchFamily="49" charset="-122"/>
                <a:ea typeface="楷体" panose="02010609060101010101" pitchFamily="49" charset="-122"/>
              </a:rPr>
              <a:t>、数据库字段的命名、数据类型、表与表之间的关联都必须做到一致，否则在后续的工作中会出现一系列的问题。</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3</a:t>
            </a:r>
            <a:r>
              <a:rPr lang="zh-CN" altLang="en-US" sz="2400" b="1" dirty="0">
                <a:solidFill>
                  <a:srgbClr val="FFFFFF"/>
                </a:solidFill>
                <a:latin typeface="楷体" panose="02010609060101010101" pitchFamily="49" charset="-122"/>
                <a:ea typeface="楷体" panose="02010609060101010101" pitchFamily="49" charset="-122"/>
              </a:rPr>
              <a:t>、在分拣管理模块中我的最大问题就是对对模块功能的实现分析得不彻底，所以在编程时显的手足无措。出现</a:t>
            </a:r>
            <a:r>
              <a:rPr lang="en-US" altLang="zh-CN" sz="2400" b="1" dirty="0">
                <a:solidFill>
                  <a:srgbClr val="FFFFFF"/>
                </a:solidFill>
                <a:latin typeface="楷体" panose="02010609060101010101" pitchFamily="49" charset="-122"/>
                <a:ea typeface="楷体" panose="02010609060101010101" pitchFamily="49" charset="-122"/>
              </a:rPr>
              <a:t>bug</a:t>
            </a:r>
            <a:r>
              <a:rPr lang="zh-CN" altLang="en-US" sz="2400" b="1" dirty="0">
                <a:solidFill>
                  <a:srgbClr val="FFFFFF"/>
                </a:solidFill>
                <a:latin typeface="楷体" panose="02010609060101010101" pitchFamily="49" charset="-122"/>
                <a:ea typeface="楷体" panose="02010609060101010101" pitchFamily="49" charset="-122"/>
              </a:rPr>
              <a:t>不知道该从何处寻找。</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4</a:t>
            </a:r>
            <a:r>
              <a:rPr lang="zh-CN" altLang="en-US" sz="2400" b="1" dirty="0">
                <a:solidFill>
                  <a:srgbClr val="FFFFFF"/>
                </a:solidFill>
                <a:latin typeface="楷体" panose="02010609060101010101" pitchFamily="49" charset="-122"/>
                <a:ea typeface="楷体" panose="02010609060101010101" pitchFamily="49" charset="-122"/>
              </a:rPr>
              <a:t>、通过这次项目， 我收获了很多，锻炼了我做项目的能力，提高了独立思考问题、自己动手操作的能力，在项目的过程中，复习了以前学习过的知识，并掌握了一些应用知识的技巧等。其次，通过这次项目也使我更加有团队精神。</a:t>
            </a:r>
          </a:p>
        </p:txBody>
      </p:sp>
    </p:spTree>
    <p:extLst>
      <p:ext uri="{BB962C8B-B14F-4D97-AF65-F5344CB8AC3E}">
        <p14:creationId xmlns:p14="http://schemas.microsoft.com/office/powerpoint/2010/main" val="1187787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860" y="-155449"/>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en-US" altLang="zh-CN" sz="3400" b="1" dirty="0">
                  <a:solidFill>
                    <a:schemeClr val="bg1"/>
                  </a:solidFill>
                  <a:latin typeface="华文行楷" panose="02010800040101010101" pitchFamily="2" charset="-122"/>
                  <a:ea typeface="华文行楷" panose="02010800040101010101" pitchFamily="2" charset="-122"/>
                </a:rPr>
                <a:t>09</a:t>
              </a:r>
              <a:r>
                <a:rPr lang="zh-CN" altLang="en-US" sz="3400" b="1" dirty="0">
                  <a:solidFill>
                    <a:schemeClr val="bg1"/>
                  </a:solidFill>
                  <a:latin typeface="华文行楷" panose="02010800040101010101" pitchFamily="2" charset="-122"/>
                  <a:ea typeface="华文行楷" panose="02010800040101010101" pitchFamily="2" charset="-122"/>
                </a:rPr>
                <a:t>、总结与心得</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sp>
        <p:nvSpPr>
          <p:cNvPr id="12" name="文本框 11"/>
          <p:cNvSpPr txBox="1"/>
          <p:nvPr/>
        </p:nvSpPr>
        <p:spPr>
          <a:xfrm>
            <a:off x="93589" y="1478885"/>
            <a:ext cx="12051792" cy="4991751"/>
          </a:xfrm>
          <a:prstGeom prst="rect">
            <a:avLst/>
          </a:prstGeom>
          <a:noFill/>
        </p:spPr>
        <p:txBody>
          <a:bodyPr wrap="square" rtlCol="0">
            <a:spAutoFit/>
          </a:bodyPr>
          <a:lstStyle/>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1</a:t>
            </a:r>
            <a:r>
              <a:rPr lang="zh-CN" altLang="en-US" sz="2400" b="1" dirty="0">
                <a:solidFill>
                  <a:srgbClr val="FFFFFF"/>
                </a:solidFill>
                <a:latin typeface="楷体" panose="02010609060101010101" pitchFamily="49" charset="-122"/>
                <a:ea typeface="楷体" panose="02010609060101010101" pitchFamily="49" charset="-122"/>
              </a:rPr>
              <a:t>、通过这次项目让我进一步的认识了编程。在做项目的时候，最重要的不是个人的能力，而是团队的力量。</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2</a:t>
            </a:r>
            <a:r>
              <a:rPr lang="zh-CN" altLang="en-US" sz="2400" b="1" dirty="0">
                <a:solidFill>
                  <a:srgbClr val="FFFFFF"/>
                </a:solidFill>
                <a:latin typeface="楷体" panose="02010609060101010101" pitchFamily="49" charset="-122"/>
                <a:ea typeface="楷体" panose="02010609060101010101" pitchFamily="49" charset="-122"/>
              </a:rPr>
              <a:t>、数据库字段的命名、数据类型、表与表之间的关联都必须做到一致，否则在后续的工作中会出现一系列的问题。</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3</a:t>
            </a:r>
            <a:r>
              <a:rPr lang="zh-CN" altLang="en-US" sz="2400" b="1" dirty="0">
                <a:solidFill>
                  <a:srgbClr val="FFFFFF"/>
                </a:solidFill>
                <a:latin typeface="楷体" panose="02010609060101010101" pitchFamily="49" charset="-122"/>
                <a:ea typeface="楷体" panose="02010609060101010101" pitchFamily="49" charset="-122"/>
              </a:rPr>
              <a:t>、在分拣管理模块中我的最大问题就是对对模块功能的实现分析得不彻底，所以在编程时显的手足无措。出现</a:t>
            </a:r>
            <a:r>
              <a:rPr lang="en-US" altLang="zh-CN" sz="2400" b="1" dirty="0">
                <a:solidFill>
                  <a:srgbClr val="FFFFFF"/>
                </a:solidFill>
                <a:latin typeface="楷体" panose="02010609060101010101" pitchFamily="49" charset="-122"/>
                <a:ea typeface="楷体" panose="02010609060101010101" pitchFamily="49" charset="-122"/>
              </a:rPr>
              <a:t>bug</a:t>
            </a:r>
            <a:r>
              <a:rPr lang="zh-CN" altLang="en-US" sz="2400" b="1" dirty="0">
                <a:solidFill>
                  <a:srgbClr val="FFFFFF"/>
                </a:solidFill>
                <a:latin typeface="楷体" panose="02010609060101010101" pitchFamily="49" charset="-122"/>
                <a:ea typeface="楷体" panose="02010609060101010101" pitchFamily="49" charset="-122"/>
              </a:rPr>
              <a:t>不知道该从何处寻找。</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4</a:t>
            </a:r>
            <a:r>
              <a:rPr lang="zh-CN" altLang="en-US" sz="2400" b="1" dirty="0">
                <a:solidFill>
                  <a:srgbClr val="FFFFFF"/>
                </a:solidFill>
                <a:latin typeface="楷体" panose="02010609060101010101" pitchFamily="49" charset="-122"/>
                <a:ea typeface="楷体" panose="02010609060101010101" pitchFamily="49" charset="-122"/>
              </a:rPr>
              <a:t>、通过这次项目， 我收获了很多，锻炼了我做项目的能力，提高了独立思考问题、自己动手操作的能力，在项目的过程中，复习了以前学习过的知识，并掌握了一些应用知识的技巧等。其次，通过这次项目也使我更加有团队精神。</a:t>
            </a:r>
          </a:p>
        </p:txBody>
      </p:sp>
    </p:spTree>
    <p:extLst>
      <p:ext uri="{BB962C8B-B14F-4D97-AF65-F5344CB8AC3E}">
        <p14:creationId xmlns:p14="http://schemas.microsoft.com/office/powerpoint/2010/main" val="2997543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860" y="-155449"/>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en-US" altLang="zh-CN" sz="3400" b="1" dirty="0">
                  <a:solidFill>
                    <a:schemeClr val="bg1"/>
                  </a:solidFill>
                  <a:latin typeface="华文行楷" panose="02010800040101010101" pitchFamily="2" charset="-122"/>
                  <a:ea typeface="华文行楷" panose="02010800040101010101" pitchFamily="2" charset="-122"/>
                </a:rPr>
                <a:t>09</a:t>
              </a:r>
              <a:r>
                <a:rPr lang="zh-CN" altLang="en-US" sz="3400" b="1" dirty="0">
                  <a:solidFill>
                    <a:schemeClr val="bg1"/>
                  </a:solidFill>
                  <a:latin typeface="华文行楷" panose="02010800040101010101" pitchFamily="2" charset="-122"/>
                  <a:ea typeface="华文行楷" panose="02010800040101010101" pitchFamily="2" charset="-122"/>
                </a:rPr>
                <a:t>、总结与心得</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sp>
        <p:nvSpPr>
          <p:cNvPr id="12" name="文本框 11"/>
          <p:cNvSpPr txBox="1"/>
          <p:nvPr/>
        </p:nvSpPr>
        <p:spPr>
          <a:xfrm>
            <a:off x="93589" y="1478885"/>
            <a:ext cx="12051792" cy="4991751"/>
          </a:xfrm>
          <a:prstGeom prst="rect">
            <a:avLst/>
          </a:prstGeom>
          <a:noFill/>
        </p:spPr>
        <p:txBody>
          <a:bodyPr wrap="square" rtlCol="0">
            <a:spAutoFit/>
          </a:bodyPr>
          <a:lstStyle/>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1</a:t>
            </a:r>
            <a:r>
              <a:rPr lang="zh-CN" altLang="en-US" sz="2400" b="1" dirty="0">
                <a:solidFill>
                  <a:srgbClr val="FFFFFF"/>
                </a:solidFill>
                <a:latin typeface="楷体" panose="02010609060101010101" pitchFamily="49" charset="-122"/>
                <a:ea typeface="楷体" panose="02010609060101010101" pitchFamily="49" charset="-122"/>
              </a:rPr>
              <a:t>、通过这次项目让我进一步的认识了编程。在做项目的时候，最重要的不是个人的能力，而是团队的力量。</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2</a:t>
            </a:r>
            <a:r>
              <a:rPr lang="zh-CN" altLang="en-US" sz="2400" b="1" dirty="0">
                <a:solidFill>
                  <a:srgbClr val="FFFFFF"/>
                </a:solidFill>
                <a:latin typeface="楷体" panose="02010609060101010101" pitchFamily="49" charset="-122"/>
                <a:ea typeface="楷体" panose="02010609060101010101" pitchFamily="49" charset="-122"/>
              </a:rPr>
              <a:t>、数据库字段的命名、数据类型、表与表之间的关联都必须做到一致，否则在后续的工作中会出现一系列的问题。</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3</a:t>
            </a:r>
            <a:r>
              <a:rPr lang="zh-CN" altLang="en-US" sz="2400" b="1" dirty="0">
                <a:solidFill>
                  <a:srgbClr val="FFFFFF"/>
                </a:solidFill>
                <a:latin typeface="楷体" panose="02010609060101010101" pitchFamily="49" charset="-122"/>
                <a:ea typeface="楷体" panose="02010609060101010101" pitchFamily="49" charset="-122"/>
              </a:rPr>
              <a:t>、在分拣管理模块中我的最大问题就是对对模块功能的实现分析得不彻底，所以在编程时显的手足无措。出现</a:t>
            </a:r>
            <a:r>
              <a:rPr lang="en-US" altLang="zh-CN" sz="2400" b="1" dirty="0">
                <a:solidFill>
                  <a:srgbClr val="FFFFFF"/>
                </a:solidFill>
                <a:latin typeface="楷体" panose="02010609060101010101" pitchFamily="49" charset="-122"/>
                <a:ea typeface="楷体" panose="02010609060101010101" pitchFamily="49" charset="-122"/>
              </a:rPr>
              <a:t>bug</a:t>
            </a:r>
            <a:r>
              <a:rPr lang="zh-CN" altLang="en-US" sz="2400" b="1" dirty="0">
                <a:solidFill>
                  <a:srgbClr val="FFFFFF"/>
                </a:solidFill>
                <a:latin typeface="楷体" panose="02010609060101010101" pitchFamily="49" charset="-122"/>
                <a:ea typeface="楷体" panose="02010609060101010101" pitchFamily="49" charset="-122"/>
              </a:rPr>
              <a:t>不知道该从何处寻找。</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4</a:t>
            </a:r>
            <a:r>
              <a:rPr lang="zh-CN" altLang="en-US" sz="2400" b="1" dirty="0">
                <a:solidFill>
                  <a:srgbClr val="FFFFFF"/>
                </a:solidFill>
                <a:latin typeface="楷体" panose="02010609060101010101" pitchFamily="49" charset="-122"/>
                <a:ea typeface="楷体" panose="02010609060101010101" pitchFamily="49" charset="-122"/>
              </a:rPr>
              <a:t>、通过这次项目， 我收获了很多，锻炼了我做项目的能力，提高了独立思考问题、自己动手操作的能力，在项目的过程中，复习了以前学习过的知识，并掌握了一些应用知识的技巧等。其次，通过这次项目也使我更加有团队精神。</a:t>
            </a:r>
          </a:p>
        </p:txBody>
      </p:sp>
    </p:spTree>
    <p:extLst>
      <p:ext uri="{BB962C8B-B14F-4D97-AF65-F5344CB8AC3E}">
        <p14:creationId xmlns:p14="http://schemas.microsoft.com/office/powerpoint/2010/main" val="2186089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860" y="-155449"/>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en-US" altLang="zh-CN" sz="3400" b="1" dirty="0">
                  <a:solidFill>
                    <a:schemeClr val="bg1"/>
                  </a:solidFill>
                  <a:latin typeface="华文行楷" panose="02010800040101010101" pitchFamily="2" charset="-122"/>
                  <a:ea typeface="华文行楷" panose="02010800040101010101" pitchFamily="2" charset="-122"/>
                </a:rPr>
                <a:t>01</a:t>
              </a:r>
              <a:r>
                <a:rPr lang="zh-CN" altLang="en-US" sz="3400" b="1" dirty="0">
                  <a:solidFill>
                    <a:schemeClr val="bg1"/>
                  </a:solidFill>
                  <a:latin typeface="华文行楷" panose="02010800040101010101" pitchFamily="2" charset="-122"/>
                  <a:ea typeface="华文行楷" panose="02010800040101010101" pitchFamily="2" charset="-122"/>
                </a:rPr>
                <a:t>、项目背景</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sp>
        <p:nvSpPr>
          <p:cNvPr id="12" name="文本框 11"/>
          <p:cNvSpPr txBox="1"/>
          <p:nvPr/>
        </p:nvSpPr>
        <p:spPr>
          <a:xfrm>
            <a:off x="60244" y="1993770"/>
            <a:ext cx="12051792" cy="3685689"/>
          </a:xfrm>
          <a:prstGeom prst="rect">
            <a:avLst/>
          </a:prstGeom>
          <a:noFill/>
        </p:spPr>
        <p:txBody>
          <a:bodyPr wrap="square" rtlCol="0">
            <a:spAutoFit/>
          </a:bodyPr>
          <a:lstStyle/>
          <a:p>
            <a:pPr indent="720000">
              <a:lnSpc>
                <a:spcPct val="200000"/>
              </a:lnSpc>
              <a:spcBef>
                <a:spcPts val="2400"/>
              </a:spcBef>
              <a:spcAft>
                <a:spcPts val="2400"/>
              </a:spcAft>
            </a:pPr>
            <a:r>
              <a:rPr lang="zh-CN" altLang="en-US" sz="2400" b="1" dirty="0">
                <a:solidFill>
                  <a:schemeClr val="bg1"/>
                </a:solidFill>
                <a:ea typeface="华文楷体" panose="02010600040101010101" pitchFamily="2" charset="-122"/>
              </a:rPr>
              <a:t>随着社会的发展，人们的生活节奏越来越快，每天产生的生活垃圾也越来越多，而进行垃圾分类，资源再利用，就不会浪费更多资源，从而达到节能环保。废弃物分流处理，利用现有生产制造能力，回收利用可回收品。分拣站的主要功能就是将回收站转运过来的可回收废弃物进行再次的分拣处理。然后分类入库，进行相应的处理之后做再次利用。</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860" y="-155449"/>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en-US" altLang="zh-CN" sz="3400" b="1" dirty="0">
                  <a:solidFill>
                    <a:schemeClr val="bg1"/>
                  </a:solidFill>
                  <a:latin typeface="华文行楷" panose="02010800040101010101" pitchFamily="2" charset="-122"/>
                  <a:ea typeface="华文行楷" panose="02010800040101010101" pitchFamily="2" charset="-122"/>
                </a:rPr>
                <a:t>09</a:t>
              </a:r>
              <a:r>
                <a:rPr lang="zh-CN" altLang="en-US" sz="3400" b="1" dirty="0">
                  <a:solidFill>
                    <a:schemeClr val="bg1"/>
                  </a:solidFill>
                  <a:latin typeface="华文行楷" panose="02010800040101010101" pitchFamily="2" charset="-122"/>
                  <a:ea typeface="华文行楷" panose="02010800040101010101" pitchFamily="2" charset="-122"/>
                </a:rPr>
                <a:t>、总结与心得</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sp>
        <p:nvSpPr>
          <p:cNvPr id="12" name="文本框 11"/>
          <p:cNvSpPr txBox="1"/>
          <p:nvPr/>
        </p:nvSpPr>
        <p:spPr>
          <a:xfrm>
            <a:off x="93589" y="1478885"/>
            <a:ext cx="12051792" cy="4991751"/>
          </a:xfrm>
          <a:prstGeom prst="rect">
            <a:avLst/>
          </a:prstGeom>
          <a:noFill/>
        </p:spPr>
        <p:txBody>
          <a:bodyPr wrap="square" rtlCol="0">
            <a:spAutoFit/>
          </a:bodyPr>
          <a:lstStyle/>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1</a:t>
            </a:r>
            <a:r>
              <a:rPr lang="zh-CN" altLang="en-US" sz="2400" b="1" dirty="0">
                <a:solidFill>
                  <a:srgbClr val="FFFFFF"/>
                </a:solidFill>
                <a:latin typeface="楷体" panose="02010609060101010101" pitchFamily="49" charset="-122"/>
                <a:ea typeface="楷体" panose="02010609060101010101" pitchFamily="49" charset="-122"/>
              </a:rPr>
              <a:t>、通过这次项目让我进一步的认识了编程。在做项目的时候，最重要的不是个人的能力，而是团队的力量。</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2</a:t>
            </a:r>
            <a:r>
              <a:rPr lang="zh-CN" altLang="en-US" sz="2400" b="1" dirty="0">
                <a:solidFill>
                  <a:srgbClr val="FFFFFF"/>
                </a:solidFill>
                <a:latin typeface="楷体" panose="02010609060101010101" pitchFamily="49" charset="-122"/>
                <a:ea typeface="楷体" panose="02010609060101010101" pitchFamily="49" charset="-122"/>
              </a:rPr>
              <a:t>、数据库字段的命名、数据类型、表与表之间的关联都必须做到一致，否则在后续的工作中会出现一系列的问题。</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3</a:t>
            </a:r>
            <a:r>
              <a:rPr lang="zh-CN" altLang="en-US" sz="2400" b="1" dirty="0">
                <a:solidFill>
                  <a:srgbClr val="FFFFFF"/>
                </a:solidFill>
                <a:latin typeface="楷体" panose="02010609060101010101" pitchFamily="49" charset="-122"/>
                <a:ea typeface="楷体" panose="02010609060101010101" pitchFamily="49" charset="-122"/>
              </a:rPr>
              <a:t>、在分拣管理模块中我的最大问题就是对对模块功能的实现分析得不彻底，所以在编程时显的手足无措。出现</a:t>
            </a:r>
            <a:r>
              <a:rPr lang="en-US" altLang="zh-CN" sz="2400" b="1" dirty="0">
                <a:solidFill>
                  <a:srgbClr val="FFFFFF"/>
                </a:solidFill>
                <a:latin typeface="楷体" panose="02010609060101010101" pitchFamily="49" charset="-122"/>
                <a:ea typeface="楷体" panose="02010609060101010101" pitchFamily="49" charset="-122"/>
              </a:rPr>
              <a:t>bug</a:t>
            </a:r>
            <a:r>
              <a:rPr lang="zh-CN" altLang="en-US" sz="2400" b="1" dirty="0">
                <a:solidFill>
                  <a:srgbClr val="FFFFFF"/>
                </a:solidFill>
                <a:latin typeface="楷体" panose="02010609060101010101" pitchFamily="49" charset="-122"/>
                <a:ea typeface="楷体" panose="02010609060101010101" pitchFamily="49" charset="-122"/>
              </a:rPr>
              <a:t>不知道该从何处寻找。</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4</a:t>
            </a:r>
            <a:r>
              <a:rPr lang="zh-CN" altLang="en-US" sz="2400" b="1" dirty="0">
                <a:solidFill>
                  <a:srgbClr val="FFFFFF"/>
                </a:solidFill>
                <a:latin typeface="楷体" panose="02010609060101010101" pitchFamily="49" charset="-122"/>
                <a:ea typeface="楷体" panose="02010609060101010101" pitchFamily="49" charset="-122"/>
              </a:rPr>
              <a:t>、通过这次项目， 我收获了很多，锻炼了我做项目的能力，提高了独立思考问题、自己动手操作的能力，在项目的过程中，复习了以前学习过的知识，并掌握了一些应用知识的技巧等。其次，通过这次项目也使我更加有团队精神。</a:t>
            </a:r>
          </a:p>
        </p:txBody>
      </p:sp>
    </p:spTree>
    <p:extLst>
      <p:ext uri="{BB962C8B-B14F-4D97-AF65-F5344CB8AC3E}">
        <p14:creationId xmlns:p14="http://schemas.microsoft.com/office/powerpoint/2010/main" val="344204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860" y="-155449"/>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en-US" altLang="zh-CN" sz="3400" b="1" dirty="0">
                  <a:solidFill>
                    <a:schemeClr val="bg1"/>
                  </a:solidFill>
                  <a:latin typeface="华文行楷" panose="02010800040101010101" pitchFamily="2" charset="-122"/>
                  <a:ea typeface="华文行楷" panose="02010800040101010101" pitchFamily="2" charset="-122"/>
                </a:rPr>
                <a:t>09</a:t>
              </a:r>
              <a:r>
                <a:rPr lang="zh-CN" altLang="en-US" sz="3400" b="1" dirty="0">
                  <a:solidFill>
                    <a:schemeClr val="bg1"/>
                  </a:solidFill>
                  <a:latin typeface="华文行楷" panose="02010800040101010101" pitchFamily="2" charset="-122"/>
                  <a:ea typeface="华文行楷" panose="02010800040101010101" pitchFamily="2" charset="-122"/>
                </a:rPr>
                <a:t>、总结与心得</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sp>
        <p:nvSpPr>
          <p:cNvPr id="12" name="文本框 11"/>
          <p:cNvSpPr txBox="1"/>
          <p:nvPr/>
        </p:nvSpPr>
        <p:spPr>
          <a:xfrm>
            <a:off x="93589" y="1478885"/>
            <a:ext cx="12051792" cy="4991751"/>
          </a:xfrm>
          <a:prstGeom prst="rect">
            <a:avLst/>
          </a:prstGeom>
          <a:noFill/>
        </p:spPr>
        <p:txBody>
          <a:bodyPr wrap="square" rtlCol="0">
            <a:spAutoFit/>
          </a:bodyPr>
          <a:lstStyle/>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1</a:t>
            </a:r>
            <a:r>
              <a:rPr lang="zh-CN" altLang="en-US" sz="2400" b="1" dirty="0">
                <a:solidFill>
                  <a:srgbClr val="FFFFFF"/>
                </a:solidFill>
                <a:latin typeface="楷体" panose="02010609060101010101" pitchFamily="49" charset="-122"/>
                <a:ea typeface="楷体" panose="02010609060101010101" pitchFamily="49" charset="-122"/>
              </a:rPr>
              <a:t>、通过这次项目让我进一步的认识了编程。在做项目的时候，最重要的不是个人的能力，而是团队的力量。</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2</a:t>
            </a:r>
            <a:r>
              <a:rPr lang="zh-CN" altLang="en-US" sz="2400" b="1" dirty="0">
                <a:solidFill>
                  <a:srgbClr val="FFFFFF"/>
                </a:solidFill>
                <a:latin typeface="楷体" panose="02010609060101010101" pitchFamily="49" charset="-122"/>
                <a:ea typeface="楷体" panose="02010609060101010101" pitchFamily="49" charset="-122"/>
              </a:rPr>
              <a:t>、数据库字段的命名、数据类型、表与表之间的关联都必须做到一致，否则在后续的工作中会出现一系列的问题。</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3</a:t>
            </a:r>
            <a:r>
              <a:rPr lang="zh-CN" altLang="en-US" sz="2400" b="1" dirty="0">
                <a:solidFill>
                  <a:srgbClr val="FFFFFF"/>
                </a:solidFill>
                <a:latin typeface="楷体" panose="02010609060101010101" pitchFamily="49" charset="-122"/>
                <a:ea typeface="楷体" panose="02010609060101010101" pitchFamily="49" charset="-122"/>
              </a:rPr>
              <a:t>、在分拣管理模块中我的最大问题就是对对模块功能的实现分析得不彻底，所以在编程时显的手足无措。出现</a:t>
            </a:r>
            <a:r>
              <a:rPr lang="en-US" altLang="zh-CN" sz="2400" b="1" dirty="0">
                <a:solidFill>
                  <a:srgbClr val="FFFFFF"/>
                </a:solidFill>
                <a:latin typeface="楷体" panose="02010609060101010101" pitchFamily="49" charset="-122"/>
                <a:ea typeface="楷体" panose="02010609060101010101" pitchFamily="49" charset="-122"/>
              </a:rPr>
              <a:t>bug</a:t>
            </a:r>
            <a:r>
              <a:rPr lang="zh-CN" altLang="en-US" sz="2400" b="1" dirty="0">
                <a:solidFill>
                  <a:srgbClr val="FFFFFF"/>
                </a:solidFill>
                <a:latin typeface="楷体" panose="02010609060101010101" pitchFamily="49" charset="-122"/>
                <a:ea typeface="楷体" panose="02010609060101010101" pitchFamily="49" charset="-122"/>
              </a:rPr>
              <a:t>不知道该从何处寻找。</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4</a:t>
            </a:r>
            <a:r>
              <a:rPr lang="zh-CN" altLang="en-US" sz="2400" b="1" dirty="0">
                <a:solidFill>
                  <a:srgbClr val="FFFFFF"/>
                </a:solidFill>
                <a:latin typeface="楷体" panose="02010609060101010101" pitchFamily="49" charset="-122"/>
                <a:ea typeface="楷体" panose="02010609060101010101" pitchFamily="49" charset="-122"/>
              </a:rPr>
              <a:t>、通过这次项目， 我收获了很多，锻炼了我做项目的能力，提高了独立思考问题、自己动手操作的能力，在项目的过程中，复习了以前学习过的知识，并掌握了一些应用知识的技巧等。其次，通过这次项目也使我更加有团队精神。</a:t>
            </a:r>
          </a:p>
        </p:txBody>
      </p:sp>
    </p:spTree>
    <p:extLst>
      <p:ext uri="{BB962C8B-B14F-4D97-AF65-F5344CB8AC3E}">
        <p14:creationId xmlns:p14="http://schemas.microsoft.com/office/powerpoint/2010/main" val="2427877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860" y="-155449"/>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en-US" altLang="zh-CN" sz="3400" b="1" dirty="0">
                  <a:solidFill>
                    <a:schemeClr val="bg1"/>
                  </a:solidFill>
                  <a:latin typeface="华文行楷" panose="02010800040101010101" pitchFamily="2" charset="-122"/>
                  <a:ea typeface="华文行楷" panose="02010800040101010101" pitchFamily="2" charset="-122"/>
                </a:rPr>
                <a:t>09</a:t>
              </a:r>
              <a:r>
                <a:rPr lang="zh-CN" altLang="en-US" sz="3400" b="1" dirty="0">
                  <a:solidFill>
                    <a:schemeClr val="bg1"/>
                  </a:solidFill>
                  <a:latin typeface="华文行楷" panose="02010800040101010101" pitchFamily="2" charset="-122"/>
                  <a:ea typeface="华文行楷" panose="02010800040101010101" pitchFamily="2" charset="-122"/>
                </a:rPr>
                <a:t>、总结与心得</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sp>
        <p:nvSpPr>
          <p:cNvPr id="12" name="文本框 11"/>
          <p:cNvSpPr txBox="1"/>
          <p:nvPr/>
        </p:nvSpPr>
        <p:spPr>
          <a:xfrm>
            <a:off x="93589" y="1478885"/>
            <a:ext cx="12051792" cy="4991751"/>
          </a:xfrm>
          <a:prstGeom prst="rect">
            <a:avLst/>
          </a:prstGeom>
          <a:noFill/>
        </p:spPr>
        <p:txBody>
          <a:bodyPr wrap="square" rtlCol="0">
            <a:spAutoFit/>
          </a:bodyPr>
          <a:lstStyle/>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1</a:t>
            </a:r>
            <a:r>
              <a:rPr lang="zh-CN" altLang="en-US" sz="2400" b="1" dirty="0">
                <a:solidFill>
                  <a:srgbClr val="FFFFFF"/>
                </a:solidFill>
                <a:latin typeface="楷体" panose="02010609060101010101" pitchFamily="49" charset="-122"/>
                <a:ea typeface="楷体" panose="02010609060101010101" pitchFamily="49" charset="-122"/>
              </a:rPr>
              <a:t>、通过这次项目让我进一步的认识了编程。在做项目的时候，最重要的不是个人的能力，而是团队的力量。</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2</a:t>
            </a:r>
            <a:r>
              <a:rPr lang="zh-CN" altLang="en-US" sz="2400" b="1" dirty="0">
                <a:solidFill>
                  <a:srgbClr val="FFFFFF"/>
                </a:solidFill>
                <a:latin typeface="楷体" panose="02010609060101010101" pitchFamily="49" charset="-122"/>
                <a:ea typeface="楷体" panose="02010609060101010101" pitchFamily="49" charset="-122"/>
              </a:rPr>
              <a:t>、数据库字段的命名、数据类型、表与表之间的关联都必须做到一致，否则在后续的工作中会出现一系列的问题。</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3</a:t>
            </a:r>
            <a:r>
              <a:rPr lang="zh-CN" altLang="en-US" sz="2400" b="1" dirty="0">
                <a:solidFill>
                  <a:srgbClr val="FFFFFF"/>
                </a:solidFill>
                <a:latin typeface="楷体" panose="02010609060101010101" pitchFamily="49" charset="-122"/>
                <a:ea typeface="楷体" panose="02010609060101010101" pitchFamily="49" charset="-122"/>
              </a:rPr>
              <a:t>、在分拣管理模块中我的最大问题就是对对模块功能的实现分析得不彻底，所以在编程时显的手足无措。出现</a:t>
            </a:r>
            <a:r>
              <a:rPr lang="en-US" altLang="zh-CN" sz="2400" b="1" dirty="0">
                <a:solidFill>
                  <a:srgbClr val="FFFFFF"/>
                </a:solidFill>
                <a:latin typeface="楷体" panose="02010609060101010101" pitchFamily="49" charset="-122"/>
                <a:ea typeface="楷体" panose="02010609060101010101" pitchFamily="49" charset="-122"/>
              </a:rPr>
              <a:t>bug</a:t>
            </a:r>
            <a:r>
              <a:rPr lang="zh-CN" altLang="en-US" sz="2400" b="1" dirty="0">
                <a:solidFill>
                  <a:srgbClr val="FFFFFF"/>
                </a:solidFill>
                <a:latin typeface="楷体" panose="02010609060101010101" pitchFamily="49" charset="-122"/>
                <a:ea typeface="楷体" panose="02010609060101010101" pitchFamily="49" charset="-122"/>
              </a:rPr>
              <a:t>不知道该从何处寻找。</a:t>
            </a:r>
            <a:endParaRPr lang="en-US" altLang="zh-CN" sz="2400" b="1" dirty="0">
              <a:solidFill>
                <a:srgbClr val="FFFFFF"/>
              </a:solidFill>
              <a:latin typeface="楷体" panose="02010609060101010101" pitchFamily="49" charset="-122"/>
              <a:ea typeface="楷体" panose="02010609060101010101" pitchFamily="49" charset="-122"/>
            </a:endParaRPr>
          </a:p>
          <a:p>
            <a:pPr lvl="0" indent="720000" algn="just">
              <a:lnSpc>
                <a:spcPct val="150000"/>
              </a:lnSpc>
              <a:spcBef>
                <a:spcPts val="0"/>
              </a:spcBef>
              <a:spcAft>
                <a:spcPts val="0"/>
              </a:spcAft>
            </a:pPr>
            <a:r>
              <a:rPr lang="en-US" altLang="zh-CN" sz="2400" b="1" dirty="0">
                <a:solidFill>
                  <a:srgbClr val="FFFFFF"/>
                </a:solidFill>
                <a:latin typeface="楷体" panose="02010609060101010101" pitchFamily="49" charset="-122"/>
                <a:ea typeface="楷体" panose="02010609060101010101" pitchFamily="49" charset="-122"/>
              </a:rPr>
              <a:t>4</a:t>
            </a:r>
            <a:r>
              <a:rPr lang="zh-CN" altLang="en-US" sz="2400" b="1" dirty="0">
                <a:solidFill>
                  <a:srgbClr val="FFFFFF"/>
                </a:solidFill>
                <a:latin typeface="楷体" panose="02010609060101010101" pitchFamily="49" charset="-122"/>
                <a:ea typeface="楷体" panose="02010609060101010101" pitchFamily="49" charset="-122"/>
              </a:rPr>
              <a:t>、通过这次项目， 我收获了很多，锻炼了我做项目的能力，提高了独立思考问题、自己动手操作的能力，在项目的过程中，复习了以前学习过的知识，并掌握了一些应用知识的技巧等。其次，通过这次项目也使我更加有团队精神。</a:t>
            </a:r>
          </a:p>
        </p:txBody>
      </p:sp>
    </p:spTree>
    <p:extLst>
      <p:ext uri="{BB962C8B-B14F-4D97-AF65-F5344CB8AC3E}">
        <p14:creationId xmlns:p14="http://schemas.microsoft.com/office/powerpoint/2010/main" val="580013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1"/>
          <p:cNvPicPr>
            <a:picLocks noChangeAspect="1" noChangeArrowheads="1"/>
          </p:cNvPicPr>
          <p:nvPr/>
        </p:nvPicPr>
        <p:blipFill>
          <a:blip r:embed="rId2" cstate="email"/>
          <a:srcRect/>
          <a:stretch>
            <a:fillRect/>
          </a:stretch>
        </p:blipFill>
        <p:spPr bwMode="auto">
          <a:xfrm>
            <a:off x="0" y="-12700"/>
            <a:ext cx="12192000" cy="6883400"/>
          </a:xfrm>
          <a:prstGeom prst="rect">
            <a:avLst/>
          </a:prstGeom>
          <a:noFill/>
          <a:ln w="9525">
            <a:noFill/>
            <a:miter lim="800000"/>
            <a:headEnd/>
            <a:tailEnd/>
          </a:ln>
        </p:spPr>
      </p:pic>
      <p:sp>
        <p:nvSpPr>
          <p:cNvPr id="26627" name="文本框 38"/>
          <p:cNvSpPr txBox="1">
            <a:spLocks noChangeArrowheads="1"/>
          </p:cNvSpPr>
          <p:nvPr/>
        </p:nvSpPr>
        <p:spPr bwMode="auto">
          <a:xfrm>
            <a:off x="519113" y="171450"/>
            <a:ext cx="2136775" cy="368300"/>
          </a:xfrm>
          <a:prstGeom prst="rect">
            <a:avLst/>
          </a:prstGeom>
          <a:noFill/>
          <a:ln w="9525">
            <a:noFill/>
            <a:miter lim="800000"/>
            <a:headEnd/>
            <a:tailEnd/>
          </a:ln>
        </p:spPr>
        <p:txBody>
          <a:bodyPr>
            <a:spAutoFit/>
          </a:bodyPr>
          <a:lstStyle/>
          <a:p>
            <a:pPr eaLnBrk="1" hangingPunct="1"/>
            <a:r>
              <a:rPr lang="zh-CN" altLang="en-US" b="1">
                <a:solidFill>
                  <a:schemeClr val="bg1"/>
                </a:solidFill>
                <a:latin typeface="微软雅黑" pitchFamily="34" charset="-122"/>
                <a:ea typeface="微软雅黑" pitchFamily="34" charset="-122"/>
              </a:rPr>
              <a:t>点此添加您的标题</a:t>
            </a:r>
          </a:p>
        </p:txBody>
      </p:sp>
      <p:grpSp>
        <p:nvGrpSpPr>
          <p:cNvPr id="26628" name="组合 3"/>
          <p:cNvGrpSpPr>
            <a:grpSpLocks/>
          </p:cNvGrpSpPr>
          <p:nvPr/>
        </p:nvGrpSpPr>
        <p:grpSpPr bwMode="auto">
          <a:xfrm>
            <a:off x="196850" y="182563"/>
            <a:ext cx="238125" cy="347662"/>
            <a:chOff x="0" y="0"/>
            <a:chExt cx="569789" cy="829904"/>
          </a:xfrm>
        </p:grpSpPr>
        <p:sp>
          <p:nvSpPr>
            <p:cNvPr id="26655"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6656"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grpSp>
        <p:nvGrpSpPr>
          <p:cNvPr id="26629" name="组合 6"/>
          <p:cNvGrpSpPr>
            <a:grpSpLocks/>
          </p:cNvGrpSpPr>
          <p:nvPr/>
        </p:nvGrpSpPr>
        <p:grpSpPr bwMode="auto">
          <a:xfrm>
            <a:off x="-11113" y="1228725"/>
            <a:ext cx="12203113" cy="3794125"/>
            <a:chOff x="0" y="0"/>
            <a:chExt cx="11581820" cy="3604632"/>
          </a:xfrm>
        </p:grpSpPr>
        <p:pic>
          <p:nvPicPr>
            <p:cNvPr id="26653" name="图片 7"/>
            <p:cNvPicPr>
              <a:picLocks noChangeAspect="1" noChangeArrowheads="1"/>
            </p:cNvPicPr>
            <p:nvPr/>
          </p:nvPicPr>
          <p:blipFill>
            <a:blip r:embed="rId3" cstate="email"/>
            <a:srcRect/>
            <a:stretch>
              <a:fillRect/>
            </a:stretch>
          </p:blipFill>
          <p:spPr bwMode="auto">
            <a:xfrm>
              <a:off x="0" y="0"/>
              <a:ext cx="11581819" cy="3604632"/>
            </a:xfrm>
            <a:prstGeom prst="rect">
              <a:avLst/>
            </a:prstGeom>
            <a:noFill/>
            <a:ln w="9525">
              <a:noFill/>
              <a:miter lim="800000"/>
              <a:headEnd/>
              <a:tailEnd/>
            </a:ln>
          </p:spPr>
        </p:pic>
        <p:sp>
          <p:nvSpPr>
            <p:cNvPr id="26654" name="矩形 8"/>
            <p:cNvSpPr>
              <a:spLocks noChangeArrowheads="1"/>
            </p:cNvSpPr>
            <p:nvPr/>
          </p:nvSpPr>
          <p:spPr bwMode="auto">
            <a:xfrm>
              <a:off x="1" y="0"/>
              <a:ext cx="11581819" cy="3604632"/>
            </a:xfrm>
            <a:prstGeom prst="rect">
              <a:avLst/>
            </a:prstGeom>
            <a:solidFill>
              <a:schemeClr val="tx1">
                <a:alpha val="70195"/>
              </a:schemeClr>
            </a:solidFill>
            <a:ln w="9525">
              <a:no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pic>
        <p:nvPicPr>
          <p:cNvPr id="26630" name="图片 9"/>
          <p:cNvPicPr>
            <a:picLocks noChangeAspect="1" noChangeArrowheads="1"/>
          </p:cNvPicPr>
          <p:nvPr/>
        </p:nvPicPr>
        <p:blipFill>
          <a:blip r:embed="rId4" cstate="email"/>
          <a:srcRect/>
          <a:stretch>
            <a:fillRect/>
          </a:stretch>
        </p:blipFill>
        <p:spPr bwMode="auto">
          <a:xfrm>
            <a:off x="3471863" y="1098550"/>
            <a:ext cx="5195887" cy="4113213"/>
          </a:xfrm>
          <a:prstGeom prst="rect">
            <a:avLst/>
          </a:prstGeom>
          <a:noFill/>
          <a:ln w="9525">
            <a:noFill/>
            <a:miter lim="800000"/>
            <a:headEnd/>
            <a:tailEnd/>
          </a:ln>
        </p:spPr>
      </p:pic>
      <p:sp>
        <p:nvSpPr>
          <p:cNvPr id="26643" name="文本框 30"/>
          <p:cNvSpPr txBox="1">
            <a:spLocks noChangeArrowheads="1"/>
          </p:cNvSpPr>
          <p:nvPr/>
        </p:nvSpPr>
        <p:spPr bwMode="auto">
          <a:xfrm>
            <a:off x="1388268" y="5485109"/>
            <a:ext cx="9404350" cy="584775"/>
          </a:xfrm>
          <a:prstGeom prst="rect">
            <a:avLst/>
          </a:prstGeom>
          <a:noFill/>
          <a:ln w="9525">
            <a:noFill/>
            <a:miter lim="800000"/>
            <a:headEnd/>
            <a:tailEnd/>
          </a:ln>
        </p:spPr>
        <p:txBody>
          <a:bodyPr>
            <a:spAutoFit/>
          </a:bodyPr>
          <a:lstStyle/>
          <a:p>
            <a:pPr algn="ctr" eaLnBrk="1" hangingPunct="1"/>
            <a:r>
              <a:rPr lang="en-US" altLang="zh-CN" sz="3200" b="1" dirty="0">
                <a:solidFill>
                  <a:srgbClr val="FFFFFF"/>
                </a:solidFill>
                <a:latin typeface="DejaVu Sans Mono" panose="020B0609030804020204" pitchFamily="49" charset="0"/>
                <a:ea typeface="DejaVu Sans Mono" panose="020B0609030804020204" pitchFamily="49" charset="0"/>
                <a:cs typeface="DejaVu Sans Mono" panose="020B0609030804020204" pitchFamily="49" charset="0"/>
              </a:rPr>
              <a:t>Thank you for your help</a:t>
            </a:r>
            <a:r>
              <a:rPr lang="zh-CN" altLang="en-US" sz="3200" b="1" dirty="0">
                <a:solidFill>
                  <a:srgbClr val="FFFFFF"/>
                </a:solidFill>
                <a:latin typeface="DejaVu Sans Mono" panose="020B0609030804020204" pitchFamily="49" charset="0"/>
                <a:ea typeface="微软雅黑" pitchFamily="34" charset="-122"/>
                <a:cs typeface="DejaVu Sans Mono" panose="020B0609030804020204" pitchFamily="49" charset="0"/>
              </a:rPr>
              <a:t>！</a:t>
            </a:r>
          </a:p>
        </p:txBody>
      </p:sp>
      <p:pic>
        <p:nvPicPr>
          <p:cNvPr id="26644" name="图片 31"/>
          <p:cNvPicPr>
            <a:picLocks noChangeAspect="1" noChangeArrowheads="1"/>
          </p:cNvPicPr>
          <p:nvPr/>
        </p:nvPicPr>
        <p:blipFill>
          <a:blip r:embed="rId5" cstate="email"/>
          <a:srcRect/>
          <a:stretch>
            <a:fillRect/>
          </a:stretch>
        </p:blipFill>
        <p:spPr bwMode="auto">
          <a:xfrm>
            <a:off x="4189413" y="1765300"/>
            <a:ext cx="3733800" cy="2116138"/>
          </a:xfrm>
          <a:prstGeom prst="rect">
            <a:avLst/>
          </a:prstGeom>
          <a:noFill/>
          <a:ln w="9525">
            <a:noFill/>
            <a:miter lim="800000"/>
            <a:headEnd/>
            <a:tailEnd/>
          </a:ln>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9860" y="-155449"/>
            <a:ext cx="12192000" cy="7013448"/>
          </a:xfrm>
          <a:prstGeom prst="rect">
            <a:avLst/>
          </a:prstGeom>
          <a:noFill/>
          <a:ln w="9525">
            <a:noFill/>
            <a:miter lim="800000"/>
            <a:headEnd/>
            <a:tailEnd/>
          </a:ln>
        </p:spPr>
      </p:pic>
      <p:grpSp>
        <p:nvGrpSpPr>
          <p:cNvPr id="2" name="组合 5"/>
          <p:cNvGrpSpPr>
            <a:grpSpLocks/>
          </p:cNvGrpSpPr>
          <p:nvPr/>
        </p:nvGrpSpPr>
        <p:grpSpPr bwMode="auto">
          <a:xfrm>
            <a:off x="106511" y="55597"/>
            <a:ext cx="12085489" cy="6802401"/>
            <a:chOff x="-86" y="65427"/>
            <a:chExt cx="4597803" cy="4729990"/>
          </a:xfrm>
        </p:grpSpPr>
        <p:sp>
          <p:nvSpPr>
            <p:cNvPr id="4100" name="文本框 70"/>
            <p:cNvSpPr txBox="1">
              <a:spLocks noChangeArrowheads="1"/>
            </p:cNvSpPr>
            <p:nvPr/>
          </p:nvSpPr>
          <p:spPr bwMode="auto">
            <a:xfrm>
              <a:off x="153353" y="646556"/>
              <a:ext cx="4264939" cy="428019"/>
            </a:xfrm>
            <a:prstGeom prst="rect">
              <a:avLst/>
            </a:prstGeom>
            <a:noFill/>
            <a:ln w="9525">
              <a:noFill/>
              <a:miter lim="800000"/>
              <a:headEnd/>
              <a:tailEnd/>
            </a:ln>
          </p:spPr>
          <p:txBody>
            <a:bodyPr wrap="square">
              <a:spAutoFit/>
            </a:bodyPr>
            <a:lstStyle/>
            <a:p>
              <a:pPr algn="ctr" eaLnBrk="1" hangingPunct="1"/>
              <a:r>
                <a:rPr lang="zh-CN" altLang="en-US" sz="3400" b="1" dirty="0">
                  <a:solidFill>
                    <a:schemeClr val="bg1"/>
                  </a:solidFill>
                  <a:latin typeface="华文行楷" panose="02010800040101010101" pitchFamily="2" charset="-122"/>
                  <a:ea typeface="华文行楷" panose="02010800040101010101" pitchFamily="2" charset="-122"/>
                </a:rPr>
                <a:t>内容</a:t>
              </a:r>
            </a:p>
          </p:txBody>
        </p:sp>
        <p:grpSp>
          <p:nvGrpSpPr>
            <p:cNvPr id="4102" name="组合 88"/>
            <p:cNvGrpSpPr>
              <a:grpSpLocks/>
            </p:cNvGrpSpPr>
            <p:nvPr/>
          </p:nvGrpSpPr>
          <p:grpSpPr bwMode="auto">
            <a:xfrm>
              <a:off x="-86" y="1014990"/>
              <a:ext cx="4597803" cy="80216"/>
              <a:chOff x="-47633" y="-1446769"/>
              <a:chExt cx="4597803" cy="80216"/>
            </a:xfrm>
          </p:grpSpPr>
          <p:sp>
            <p:nvSpPr>
              <p:cNvPr id="4132" name="椭圆 68"/>
              <p:cNvSpPr>
                <a:spLocks noChangeArrowheads="1"/>
              </p:cNvSpPr>
              <p:nvPr/>
            </p:nvSpPr>
            <p:spPr bwMode="auto">
              <a:xfrm flipV="1">
                <a:off x="2191537" y="-1446769"/>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47633" y="-1418938"/>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40582" y="-1418940"/>
                <a:ext cx="2109588" cy="0"/>
              </a:xfrm>
              <a:prstGeom prst="line">
                <a:avLst/>
              </a:prstGeom>
              <a:noFill/>
              <a:ln w="6350" cap="rnd">
                <a:solidFill>
                  <a:schemeClr val="bg1"/>
                </a:solidFill>
                <a:round/>
                <a:headEnd/>
                <a:tailEnd/>
              </a:ln>
            </p:spPr>
          </p:cxnSp>
        </p:grpSp>
        <p:grpSp>
          <p:nvGrpSpPr>
            <p:cNvPr id="4103" name="组合 28"/>
            <p:cNvGrpSpPr>
              <a:grpSpLocks/>
            </p:cNvGrpSpPr>
            <p:nvPr/>
          </p:nvGrpSpPr>
          <p:grpSpPr bwMode="auto">
            <a:xfrm>
              <a:off x="15053" y="65427"/>
              <a:ext cx="4572001" cy="4729990"/>
              <a:chOff x="0" y="65427"/>
              <a:chExt cx="4572001" cy="4729990"/>
            </a:xfrm>
          </p:grpSpPr>
          <p:grpSp>
            <p:nvGrpSpPr>
              <p:cNvPr id="4104" name="组合 6"/>
              <p:cNvGrpSpPr>
                <a:grpSpLocks/>
              </p:cNvGrpSpPr>
              <p:nvPr/>
            </p:nvGrpSpPr>
            <p:grpSpPr bwMode="auto">
              <a:xfrm>
                <a:off x="0" y="65427"/>
                <a:ext cx="4572001" cy="563825"/>
                <a:chOff x="0" y="65427"/>
                <a:chExt cx="4572001" cy="563825"/>
              </a:xfrm>
            </p:grpSpPr>
            <p:grpSp>
              <p:nvGrpSpPr>
                <p:cNvPr id="4119" name="组合 15"/>
                <p:cNvGrpSpPr>
                  <a:grpSpLocks/>
                </p:cNvGrpSpPr>
                <p:nvPr/>
              </p:nvGrpSpPr>
              <p:grpSpPr bwMode="auto">
                <a:xfrm>
                  <a:off x="1421435" y="65427"/>
                  <a:ext cx="1693320" cy="563825"/>
                  <a:chOff x="-1" y="142913"/>
                  <a:chExt cx="3698748" cy="1231571"/>
                </a:xfrm>
              </p:grpSpPr>
              <p:sp>
                <p:nvSpPr>
                  <p:cNvPr id="4122" name="菱形 2"/>
                  <p:cNvSpPr>
                    <a:spLocks noChangeArrowheads="1"/>
                  </p:cNvSpPr>
                  <p:nvPr/>
                </p:nvSpPr>
                <p:spPr bwMode="auto">
                  <a:xfrm>
                    <a:off x="1217040" y="142913"/>
                    <a:ext cx="1244600" cy="584034"/>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1" y="758026"/>
                    <a:ext cx="1232916" cy="616458"/>
                    <a:chOff x="-1" y="-486574"/>
                    <a:chExt cx="1232916" cy="616458"/>
                  </a:xfrm>
                </p:grpSpPr>
                <p:cxnSp>
                  <p:nvCxnSpPr>
                    <p:cNvPr id="4130" name="直接连接符 4"/>
                    <p:cNvCxnSpPr>
                      <a:cxnSpLocks noChangeShapeType="1"/>
                    </p:cNvCxnSpPr>
                    <p:nvPr/>
                  </p:nvCxnSpPr>
                  <p:spPr bwMode="auto">
                    <a:xfrm flipV="1">
                      <a:off x="-1" y="-486574"/>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616457" y="-486571"/>
                      <a:ext cx="616458" cy="450602"/>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32915" y="758028"/>
                    <a:ext cx="1244599" cy="450604"/>
                    <a:chOff x="-1" y="-486572"/>
                    <a:chExt cx="1244599" cy="450604"/>
                  </a:xfrm>
                </p:grpSpPr>
                <p:cxnSp>
                  <p:nvCxnSpPr>
                    <p:cNvPr id="4128" name="直接连接符 10"/>
                    <p:cNvCxnSpPr>
                      <a:cxnSpLocks noChangeShapeType="1"/>
                    </p:cNvCxnSpPr>
                    <p:nvPr/>
                  </p:nvCxnSpPr>
                  <p:spPr bwMode="auto">
                    <a:xfrm flipV="1">
                      <a:off x="-1" y="-486572"/>
                      <a:ext cx="616458" cy="450604"/>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616457" y="-486572"/>
                      <a:ext cx="628141" cy="450604"/>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77515" y="758025"/>
                    <a:ext cx="1221232" cy="616459"/>
                    <a:chOff x="11683" y="-486575"/>
                    <a:chExt cx="1221232" cy="616459"/>
                  </a:xfrm>
                </p:grpSpPr>
                <p:cxnSp>
                  <p:nvCxnSpPr>
                    <p:cNvPr id="4126" name="直接连接符 13"/>
                    <p:cNvCxnSpPr>
                      <a:cxnSpLocks noChangeShapeType="1"/>
                    </p:cNvCxnSpPr>
                    <p:nvPr/>
                  </p:nvCxnSpPr>
                  <p:spPr bwMode="auto">
                    <a:xfrm flipV="1">
                      <a:off x="11683" y="-486573"/>
                      <a:ext cx="604775" cy="450604"/>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616457" y="-486575"/>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14755" y="629252"/>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0" y="629252"/>
                  <a:ext cx="1421435" cy="0"/>
                </a:xfrm>
                <a:prstGeom prst="line">
                  <a:avLst/>
                </a:prstGeom>
                <a:noFill/>
                <a:ln w="6350" cap="rnd">
                  <a:solidFill>
                    <a:schemeClr val="bg1"/>
                  </a:solidFill>
                  <a:round/>
                  <a:headEnd/>
                  <a:tailEnd/>
                </a:ln>
              </p:spPr>
            </p:cxnSp>
          </p:grpSp>
          <p:grpSp>
            <p:nvGrpSpPr>
              <p:cNvPr id="4105" name="组合 54"/>
              <p:cNvGrpSpPr>
                <a:grpSpLocks/>
              </p:cNvGrpSpPr>
              <p:nvPr/>
            </p:nvGrpSpPr>
            <p:grpSpPr bwMode="auto">
              <a:xfrm flipV="1">
                <a:off x="0" y="4335106"/>
                <a:ext cx="4572001" cy="460311"/>
                <a:chOff x="0" y="2"/>
                <a:chExt cx="4572001" cy="460311"/>
              </a:xfrm>
            </p:grpSpPr>
            <p:grpSp>
              <p:nvGrpSpPr>
                <p:cNvPr id="4106" name="组合 55"/>
                <p:cNvGrpSpPr>
                  <a:grpSpLocks/>
                </p:cNvGrpSpPr>
                <p:nvPr/>
              </p:nvGrpSpPr>
              <p:grpSpPr bwMode="auto">
                <a:xfrm>
                  <a:off x="1421435" y="2"/>
                  <a:ext cx="1693320" cy="460311"/>
                  <a:chOff x="-1" y="4"/>
                  <a:chExt cx="3698748" cy="1005463"/>
                </a:xfrm>
              </p:grpSpPr>
              <p:sp>
                <p:nvSpPr>
                  <p:cNvPr id="4109" name="菱形 58"/>
                  <p:cNvSpPr>
                    <a:spLocks noChangeArrowheads="1"/>
                  </p:cNvSpPr>
                  <p:nvPr/>
                </p:nvSpPr>
                <p:spPr bwMode="auto">
                  <a:xfrm>
                    <a:off x="1232916" y="4"/>
                    <a:ext cx="1244600" cy="388871"/>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10" name="组合 59"/>
                  <p:cNvGrpSpPr>
                    <a:grpSpLocks/>
                  </p:cNvGrpSpPr>
                  <p:nvPr/>
                </p:nvGrpSpPr>
                <p:grpSpPr bwMode="auto">
                  <a:xfrm>
                    <a:off x="-1" y="389008"/>
                    <a:ext cx="1232916" cy="616459"/>
                    <a:chOff x="-1" y="-855592"/>
                    <a:chExt cx="1232916" cy="616459"/>
                  </a:xfrm>
                </p:grpSpPr>
                <p:cxnSp>
                  <p:nvCxnSpPr>
                    <p:cNvPr id="4117" name="直接连接符 66"/>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8" name="直接连接符 67"/>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1" name="组合 60"/>
                  <p:cNvGrpSpPr>
                    <a:grpSpLocks/>
                  </p:cNvGrpSpPr>
                  <p:nvPr/>
                </p:nvGrpSpPr>
                <p:grpSpPr bwMode="auto">
                  <a:xfrm>
                    <a:off x="1232915" y="389008"/>
                    <a:ext cx="1232916" cy="616459"/>
                    <a:chOff x="-1" y="-855592"/>
                    <a:chExt cx="1232916" cy="616459"/>
                  </a:xfrm>
                </p:grpSpPr>
                <p:cxnSp>
                  <p:nvCxnSpPr>
                    <p:cNvPr id="4115" name="直接连接符 64"/>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6" name="直接连接符 65"/>
                    <p:cNvCxnSpPr>
                      <a:cxnSpLocks noChangeShapeType="1"/>
                    </p:cNvCxnSpPr>
                    <p:nvPr/>
                  </p:nvCxnSpPr>
                  <p:spPr bwMode="auto">
                    <a:xfrm flipH="1" flipV="1">
                      <a:off x="616457" y="-855592"/>
                      <a:ext cx="616458" cy="616458"/>
                    </a:xfrm>
                    <a:prstGeom prst="line">
                      <a:avLst/>
                    </a:prstGeom>
                    <a:noFill/>
                    <a:ln w="12700" cap="rnd">
                      <a:solidFill>
                        <a:schemeClr val="bg1"/>
                      </a:solidFill>
                      <a:round/>
                      <a:headEnd/>
                      <a:tailEnd/>
                    </a:ln>
                  </p:spPr>
                </p:cxnSp>
              </p:grpSp>
              <p:grpSp>
                <p:nvGrpSpPr>
                  <p:cNvPr id="4112" name="组合 61"/>
                  <p:cNvGrpSpPr>
                    <a:grpSpLocks/>
                  </p:cNvGrpSpPr>
                  <p:nvPr/>
                </p:nvGrpSpPr>
                <p:grpSpPr bwMode="auto">
                  <a:xfrm>
                    <a:off x="2465831" y="389008"/>
                    <a:ext cx="1232916" cy="616459"/>
                    <a:chOff x="-1" y="-855592"/>
                    <a:chExt cx="1232916" cy="616459"/>
                  </a:xfrm>
                </p:grpSpPr>
                <p:cxnSp>
                  <p:nvCxnSpPr>
                    <p:cNvPr id="4113" name="直接连接符 62"/>
                    <p:cNvCxnSpPr>
                      <a:cxnSpLocks noChangeShapeType="1"/>
                    </p:cNvCxnSpPr>
                    <p:nvPr/>
                  </p:nvCxnSpPr>
                  <p:spPr bwMode="auto">
                    <a:xfrm flipV="1">
                      <a:off x="-1" y="-855590"/>
                      <a:ext cx="616458" cy="616457"/>
                    </a:xfrm>
                    <a:prstGeom prst="line">
                      <a:avLst/>
                    </a:prstGeom>
                    <a:noFill/>
                    <a:ln w="12700" cap="rnd">
                      <a:solidFill>
                        <a:schemeClr val="bg1"/>
                      </a:solidFill>
                      <a:round/>
                      <a:headEnd/>
                      <a:tailEnd/>
                    </a:ln>
                  </p:spPr>
                </p:cxnSp>
                <p:cxnSp>
                  <p:nvCxnSpPr>
                    <p:cNvPr id="4114" name="直接连接符 63"/>
                    <p:cNvCxnSpPr>
                      <a:cxnSpLocks noChangeShapeType="1"/>
                    </p:cNvCxnSpPr>
                    <p:nvPr/>
                  </p:nvCxnSpPr>
                  <p:spPr bwMode="auto">
                    <a:xfrm flipH="1" flipV="1">
                      <a:off x="616457" y="-855592"/>
                      <a:ext cx="616458" cy="616459"/>
                    </a:xfrm>
                    <a:prstGeom prst="line">
                      <a:avLst/>
                    </a:prstGeom>
                    <a:noFill/>
                    <a:ln w="12700" cap="rnd">
                      <a:solidFill>
                        <a:schemeClr val="bg1"/>
                      </a:solidFill>
                      <a:round/>
                      <a:headEnd/>
                      <a:tailEnd/>
                    </a:ln>
                  </p:spPr>
                </p:cxnSp>
              </p:grpSp>
            </p:grpSp>
            <p:cxnSp>
              <p:nvCxnSpPr>
                <p:cNvPr id="4107" name="直接连接符 56"/>
                <p:cNvCxnSpPr>
                  <a:cxnSpLocks noChangeShapeType="1"/>
                </p:cNvCxnSpPr>
                <p:nvPr/>
              </p:nvCxnSpPr>
              <p:spPr bwMode="auto">
                <a:xfrm>
                  <a:off x="3114755" y="460313"/>
                  <a:ext cx="1457246" cy="0"/>
                </a:xfrm>
                <a:prstGeom prst="line">
                  <a:avLst/>
                </a:prstGeom>
                <a:noFill/>
                <a:ln w="6350" cap="rnd">
                  <a:solidFill>
                    <a:schemeClr val="bg1"/>
                  </a:solidFill>
                  <a:round/>
                  <a:headEnd/>
                  <a:tailEnd/>
                </a:ln>
              </p:spPr>
            </p:cxnSp>
            <p:cxnSp>
              <p:nvCxnSpPr>
                <p:cNvPr id="4108" name="直接连接符 57"/>
                <p:cNvCxnSpPr>
                  <a:cxnSpLocks noChangeShapeType="1"/>
                </p:cNvCxnSpPr>
                <p:nvPr/>
              </p:nvCxnSpPr>
              <p:spPr bwMode="auto">
                <a:xfrm>
                  <a:off x="0" y="460312"/>
                  <a:ext cx="1421435" cy="0"/>
                </a:xfrm>
                <a:prstGeom prst="line">
                  <a:avLst/>
                </a:prstGeom>
                <a:noFill/>
                <a:ln w="6350" cap="rnd">
                  <a:solidFill>
                    <a:schemeClr val="bg1"/>
                  </a:solidFill>
                  <a:round/>
                  <a:headEnd/>
                  <a:tailEnd/>
                </a:ln>
              </p:spPr>
            </p:cxnSp>
          </p:grpSp>
        </p:grpSp>
      </p:grpSp>
      <p:sp>
        <p:nvSpPr>
          <p:cNvPr id="12" name="文本框 11"/>
          <p:cNvSpPr txBox="1"/>
          <p:nvPr/>
        </p:nvSpPr>
        <p:spPr>
          <a:xfrm>
            <a:off x="60244" y="1993770"/>
            <a:ext cx="12051792" cy="3970318"/>
          </a:xfrm>
          <a:prstGeom prst="rect">
            <a:avLst/>
          </a:prstGeom>
          <a:noFill/>
        </p:spPr>
        <p:txBody>
          <a:bodyPr wrap="square" rtlCol="0">
            <a:spAutoFit/>
          </a:bodyPr>
          <a:lstStyle/>
          <a:p>
            <a:pPr>
              <a:spcBef>
                <a:spcPts val="0"/>
              </a:spcBef>
              <a:spcAft>
                <a:spcPts val="0"/>
              </a:spcAft>
            </a:pPr>
            <a:r>
              <a:rPr lang="zh-CN" altLang="en-US" sz="2800" dirty="0">
                <a:solidFill>
                  <a:schemeClr val="bg1"/>
                </a:solidFill>
                <a:latin typeface="华文行楷" panose="02010800040101010101" pitchFamily="2" charset="-122"/>
                <a:ea typeface="华文行楷" panose="02010800040101010101" pitchFamily="2" charset="-122"/>
              </a:rPr>
              <a:t> </a:t>
            </a:r>
            <a:r>
              <a:rPr lang="en-US" altLang="zh-CN" sz="2800" dirty="0">
                <a:solidFill>
                  <a:schemeClr val="bg1"/>
                </a:solidFill>
                <a:latin typeface="华文行楷" panose="02010800040101010101" pitchFamily="2" charset="-122"/>
                <a:ea typeface="华文行楷" panose="02010800040101010101" pitchFamily="2" charset="-122"/>
              </a:rPr>
              <a:t>1</a:t>
            </a:r>
            <a:r>
              <a:rPr lang="zh-CN" altLang="en-US" sz="2800" dirty="0">
                <a:solidFill>
                  <a:schemeClr val="bg1"/>
                </a:solidFill>
                <a:latin typeface="华文行楷" panose="02010800040101010101" pitchFamily="2" charset="-122"/>
                <a:ea typeface="华文行楷" panose="02010800040101010101" pitchFamily="2" charset="-122"/>
              </a:rPr>
              <a:t>、项目背景（场景）</a:t>
            </a:r>
            <a:br>
              <a:rPr lang="zh-CN" altLang="en-US" sz="2800" dirty="0">
                <a:solidFill>
                  <a:schemeClr val="bg1"/>
                </a:solidFill>
                <a:latin typeface="华文行楷" panose="02010800040101010101" pitchFamily="2" charset="-122"/>
                <a:ea typeface="华文行楷" panose="02010800040101010101" pitchFamily="2" charset="-122"/>
              </a:rPr>
            </a:br>
            <a:r>
              <a:rPr lang="zh-CN" altLang="en-US" sz="2800" dirty="0">
                <a:solidFill>
                  <a:schemeClr val="bg1"/>
                </a:solidFill>
                <a:latin typeface="华文行楷" panose="02010800040101010101" pitchFamily="2" charset="-122"/>
                <a:ea typeface="华文行楷" panose="02010800040101010101" pitchFamily="2" charset="-122"/>
              </a:rPr>
              <a:t> </a:t>
            </a:r>
            <a:r>
              <a:rPr lang="en-US" altLang="zh-CN" sz="2800" dirty="0">
                <a:solidFill>
                  <a:schemeClr val="bg1"/>
                </a:solidFill>
                <a:latin typeface="华文行楷" panose="02010800040101010101" pitchFamily="2" charset="-122"/>
                <a:ea typeface="华文行楷" panose="02010800040101010101" pitchFamily="2" charset="-122"/>
              </a:rPr>
              <a:t>2</a:t>
            </a:r>
            <a:r>
              <a:rPr lang="zh-CN" altLang="en-US" sz="2800" dirty="0">
                <a:solidFill>
                  <a:schemeClr val="bg1"/>
                </a:solidFill>
                <a:latin typeface="华文行楷" panose="02010800040101010101" pitchFamily="2" charset="-122"/>
                <a:ea typeface="华文行楷" panose="02010800040101010101" pitchFamily="2" charset="-122"/>
              </a:rPr>
              <a:t>、开发周期、人员</a:t>
            </a:r>
            <a:br>
              <a:rPr lang="zh-CN" altLang="en-US" sz="2800" dirty="0">
                <a:solidFill>
                  <a:schemeClr val="bg1"/>
                </a:solidFill>
                <a:latin typeface="华文行楷" panose="02010800040101010101" pitchFamily="2" charset="-122"/>
                <a:ea typeface="华文行楷" panose="02010800040101010101" pitchFamily="2" charset="-122"/>
              </a:rPr>
            </a:br>
            <a:r>
              <a:rPr lang="zh-CN" altLang="en-US" sz="2800" dirty="0">
                <a:solidFill>
                  <a:schemeClr val="bg1"/>
                </a:solidFill>
                <a:latin typeface="华文行楷" panose="02010800040101010101" pitchFamily="2" charset="-122"/>
                <a:ea typeface="华文行楷" panose="02010800040101010101" pitchFamily="2" charset="-122"/>
              </a:rPr>
              <a:t> </a:t>
            </a:r>
            <a:r>
              <a:rPr lang="en-US" altLang="zh-CN" sz="2800" dirty="0">
                <a:solidFill>
                  <a:schemeClr val="bg1"/>
                </a:solidFill>
                <a:latin typeface="华文行楷" panose="02010800040101010101" pitchFamily="2" charset="-122"/>
                <a:ea typeface="华文行楷" panose="02010800040101010101" pitchFamily="2" charset="-122"/>
              </a:rPr>
              <a:t>3</a:t>
            </a:r>
            <a:r>
              <a:rPr lang="zh-CN" altLang="en-US" sz="2800" dirty="0">
                <a:solidFill>
                  <a:schemeClr val="bg1"/>
                </a:solidFill>
                <a:latin typeface="华文行楷" panose="02010800040101010101" pitchFamily="2" charset="-122"/>
                <a:ea typeface="华文行楷" panose="02010800040101010101" pitchFamily="2" charset="-122"/>
              </a:rPr>
              <a:t>、开发环境及涉及技术</a:t>
            </a:r>
            <a:br>
              <a:rPr lang="zh-CN" altLang="en-US" sz="2800" dirty="0">
                <a:solidFill>
                  <a:schemeClr val="bg1"/>
                </a:solidFill>
                <a:latin typeface="华文行楷" panose="02010800040101010101" pitchFamily="2" charset="-122"/>
                <a:ea typeface="华文行楷" panose="02010800040101010101" pitchFamily="2" charset="-122"/>
              </a:rPr>
            </a:br>
            <a:r>
              <a:rPr lang="zh-CN" altLang="en-US" sz="2800" dirty="0">
                <a:solidFill>
                  <a:schemeClr val="bg1"/>
                </a:solidFill>
                <a:latin typeface="华文行楷" panose="02010800040101010101" pitchFamily="2" charset="-122"/>
                <a:ea typeface="华文行楷" panose="02010800040101010101" pitchFamily="2" charset="-122"/>
              </a:rPr>
              <a:t> </a:t>
            </a:r>
            <a:r>
              <a:rPr lang="en-US" altLang="zh-CN" sz="2800" dirty="0">
                <a:solidFill>
                  <a:schemeClr val="bg1"/>
                </a:solidFill>
                <a:latin typeface="华文行楷" panose="02010800040101010101" pitchFamily="2" charset="-122"/>
                <a:ea typeface="华文行楷" panose="02010800040101010101" pitchFamily="2" charset="-122"/>
              </a:rPr>
              <a:t>4</a:t>
            </a:r>
            <a:r>
              <a:rPr lang="zh-CN" altLang="en-US" sz="2800" dirty="0">
                <a:solidFill>
                  <a:schemeClr val="bg1"/>
                </a:solidFill>
                <a:latin typeface="华文行楷" panose="02010800040101010101" pitchFamily="2" charset="-122"/>
                <a:ea typeface="华文行楷" panose="02010800040101010101" pitchFamily="2" charset="-122"/>
              </a:rPr>
              <a:t>、数据库设计，</a:t>
            </a:r>
            <a:r>
              <a:rPr lang="en-US" altLang="zh-CN" sz="2800" dirty="0">
                <a:solidFill>
                  <a:schemeClr val="bg1"/>
                </a:solidFill>
                <a:latin typeface="华文行楷" panose="02010800040101010101" pitchFamily="2" charset="-122"/>
                <a:ea typeface="华文行楷" panose="02010800040101010101" pitchFamily="2" charset="-122"/>
              </a:rPr>
              <a:t>ER</a:t>
            </a:r>
            <a:r>
              <a:rPr lang="zh-CN" altLang="en-US" sz="2800" dirty="0">
                <a:solidFill>
                  <a:schemeClr val="bg1"/>
                </a:solidFill>
                <a:latin typeface="华文行楷" panose="02010800040101010101" pitchFamily="2" charset="-122"/>
                <a:ea typeface="华文行楷" panose="02010800040101010101" pitchFamily="2" charset="-122"/>
              </a:rPr>
              <a:t>图</a:t>
            </a:r>
            <a:br>
              <a:rPr lang="zh-CN" altLang="en-US" sz="2800" dirty="0">
                <a:solidFill>
                  <a:schemeClr val="bg1"/>
                </a:solidFill>
                <a:latin typeface="华文行楷" panose="02010800040101010101" pitchFamily="2" charset="-122"/>
                <a:ea typeface="华文行楷" panose="02010800040101010101" pitchFamily="2" charset="-122"/>
              </a:rPr>
            </a:br>
            <a:r>
              <a:rPr lang="zh-CN" altLang="en-US" sz="2800" dirty="0">
                <a:solidFill>
                  <a:schemeClr val="bg1"/>
                </a:solidFill>
                <a:latin typeface="华文行楷" panose="02010800040101010101" pitchFamily="2" charset="-122"/>
                <a:ea typeface="华文行楷" panose="02010800040101010101" pitchFamily="2" charset="-122"/>
              </a:rPr>
              <a:t> </a:t>
            </a:r>
            <a:r>
              <a:rPr lang="en-US" altLang="zh-CN" sz="2800" dirty="0">
                <a:solidFill>
                  <a:schemeClr val="bg1"/>
                </a:solidFill>
                <a:latin typeface="华文行楷" panose="02010800040101010101" pitchFamily="2" charset="-122"/>
                <a:ea typeface="华文行楷" panose="02010800040101010101" pitchFamily="2" charset="-122"/>
              </a:rPr>
              <a:t>5</a:t>
            </a:r>
            <a:r>
              <a:rPr lang="zh-CN" altLang="en-US" sz="2800" dirty="0">
                <a:solidFill>
                  <a:schemeClr val="bg1"/>
                </a:solidFill>
                <a:latin typeface="华文行楷" panose="02010800040101010101" pitchFamily="2" charset="-122"/>
                <a:ea typeface="华文行楷" panose="02010800040101010101" pitchFamily="2" charset="-122"/>
              </a:rPr>
              <a:t>、系统设计</a:t>
            </a:r>
            <a:br>
              <a:rPr lang="zh-CN" altLang="en-US" sz="2800" dirty="0">
                <a:solidFill>
                  <a:schemeClr val="bg1"/>
                </a:solidFill>
                <a:latin typeface="华文行楷" panose="02010800040101010101" pitchFamily="2" charset="-122"/>
                <a:ea typeface="华文行楷" panose="02010800040101010101" pitchFamily="2" charset="-122"/>
              </a:rPr>
            </a:br>
            <a:r>
              <a:rPr lang="zh-CN" altLang="en-US" sz="2800" dirty="0">
                <a:solidFill>
                  <a:schemeClr val="bg1"/>
                </a:solidFill>
                <a:latin typeface="华文行楷" panose="02010800040101010101" pitchFamily="2" charset="-122"/>
                <a:ea typeface="华文行楷" panose="02010800040101010101" pitchFamily="2" charset="-122"/>
              </a:rPr>
              <a:t> </a:t>
            </a:r>
            <a:r>
              <a:rPr lang="en-US" altLang="zh-CN" sz="2800" dirty="0">
                <a:solidFill>
                  <a:schemeClr val="bg1"/>
                </a:solidFill>
                <a:latin typeface="华文行楷" panose="02010800040101010101" pitchFamily="2" charset="-122"/>
                <a:ea typeface="华文行楷" panose="02010800040101010101" pitchFamily="2" charset="-122"/>
              </a:rPr>
              <a:t>6</a:t>
            </a:r>
            <a:r>
              <a:rPr lang="zh-CN" altLang="en-US" sz="2800" dirty="0">
                <a:solidFill>
                  <a:schemeClr val="bg1"/>
                </a:solidFill>
                <a:latin typeface="华文行楷" panose="02010800040101010101" pitchFamily="2" charset="-122"/>
                <a:ea typeface="华文行楷" panose="02010800040101010101" pitchFamily="2" charset="-122"/>
              </a:rPr>
              <a:t>、界面设计</a:t>
            </a:r>
            <a:br>
              <a:rPr lang="zh-CN" altLang="en-US" sz="2800" dirty="0">
                <a:solidFill>
                  <a:schemeClr val="bg1"/>
                </a:solidFill>
                <a:latin typeface="华文行楷" panose="02010800040101010101" pitchFamily="2" charset="-122"/>
                <a:ea typeface="华文行楷" panose="02010800040101010101" pitchFamily="2" charset="-122"/>
              </a:rPr>
            </a:br>
            <a:r>
              <a:rPr lang="zh-CN" altLang="en-US" sz="2800" dirty="0">
                <a:solidFill>
                  <a:schemeClr val="bg1"/>
                </a:solidFill>
                <a:latin typeface="华文行楷" panose="02010800040101010101" pitchFamily="2" charset="-122"/>
                <a:ea typeface="华文行楷" panose="02010800040101010101" pitchFamily="2" charset="-122"/>
              </a:rPr>
              <a:t> </a:t>
            </a:r>
            <a:r>
              <a:rPr lang="en-US" altLang="zh-CN" sz="2800" dirty="0">
                <a:solidFill>
                  <a:schemeClr val="bg1"/>
                </a:solidFill>
                <a:latin typeface="华文行楷" panose="02010800040101010101" pitchFamily="2" charset="-122"/>
                <a:ea typeface="华文行楷" panose="02010800040101010101" pitchFamily="2" charset="-122"/>
              </a:rPr>
              <a:t>7</a:t>
            </a:r>
            <a:r>
              <a:rPr lang="zh-CN" altLang="en-US" sz="2800" dirty="0">
                <a:solidFill>
                  <a:schemeClr val="bg1"/>
                </a:solidFill>
                <a:latin typeface="华文行楷" panose="02010800040101010101" pitchFamily="2" charset="-122"/>
                <a:ea typeface="华文行楷" panose="02010800040101010101" pitchFamily="2" charset="-122"/>
              </a:rPr>
              <a:t>、功能（模块）介绍与特色</a:t>
            </a:r>
            <a:br>
              <a:rPr lang="zh-CN" altLang="en-US" sz="2800" dirty="0">
                <a:solidFill>
                  <a:schemeClr val="bg1"/>
                </a:solidFill>
                <a:latin typeface="华文行楷" panose="02010800040101010101" pitchFamily="2" charset="-122"/>
                <a:ea typeface="华文行楷" panose="02010800040101010101" pitchFamily="2" charset="-122"/>
              </a:rPr>
            </a:br>
            <a:r>
              <a:rPr lang="zh-CN" altLang="en-US" sz="2800" dirty="0">
                <a:solidFill>
                  <a:schemeClr val="bg1"/>
                </a:solidFill>
                <a:latin typeface="华文行楷" panose="02010800040101010101" pitchFamily="2" charset="-122"/>
                <a:ea typeface="华文行楷" panose="02010800040101010101" pitchFamily="2" charset="-122"/>
              </a:rPr>
              <a:t> </a:t>
            </a:r>
            <a:r>
              <a:rPr lang="en-US" altLang="zh-CN" sz="2800" dirty="0">
                <a:solidFill>
                  <a:schemeClr val="bg1"/>
                </a:solidFill>
                <a:latin typeface="华文行楷" panose="02010800040101010101" pitchFamily="2" charset="-122"/>
                <a:ea typeface="华文行楷" panose="02010800040101010101" pitchFamily="2" charset="-122"/>
              </a:rPr>
              <a:t>8</a:t>
            </a:r>
            <a:r>
              <a:rPr lang="zh-CN" altLang="en-US" sz="2800" dirty="0">
                <a:solidFill>
                  <a:schemeClr val="bg1"/>
                </a:solidFill>
                <a:latin typeface="华文行楷" panose="02010800040101010101" pitchFamily="2" charset="-122"/>
                <a:ea typeface="华文行楷" panose="02010800040101010101" pitchFamily="2" charset="-122"/>
              </a:rPr>
              <a:t>、核心代码介绍</a:t>
            </a:r>
            <a:br>
              <a:rPr lang="zh-CN" altLang="en-US" sz="2800" dirty="0">
                <a:solidFill>
                  <a:schemeClr val="bg1"/>
                </a:solidFill>
                <a:latin typeface="华文行楷" panose="02010800040101010101" pitchFamily="2" charset="-122"/>
                <a:ea typeface="华文行楷" panose="02010800040101010101" pitchFamily="2" charset="-122"/>
              </a:rPr>
            </a:br>
            <a:r>
              <a:rPr lang="zh-CN" altLang="en-US" sz="2800" dirty="0">
                <a:solidFill>
                  <a:schemeClr val="bg1"/>
                </a:solidFill>
                <a:latin typeface="华文行楷" panose="02010800040101010101" pitchFamily="2" charset="-122"/>
                <a:ea typeface="华文行楷" panose="02010800040101010101" pitchFamily="2" charset="-122"/>
              </a:rPr>
              <a:t> </a:t>
            </a:r>
            <a:r>
              <a:rPr lang="en-US" altLang="zh-CN" sz="2800" dirty="0">
                <a:solidFill>
                  <a:schemeClr val="bg1"/>
                </a:solidFill>
                <a:latin typeface="华文行楷" panose="02010800040101010101" pitchFamily="2" charset="-122"/>
                <a:ea typeface="华文行楷" panose="02010800040101010101" pitchFamily="2" charset="-122"/>
              </a:rPr>
              <a:t>9</a:t>
            </a:r>
            <a:r>
              <a:rPr lang="zh-CN" altLang="en-US" sz="2800" dirty="0">
                <a:solidFill>
                  <a:schemeClr val="bg1"/>
                </a:solidFill>
                <a:latin typeface="华文行楷" panose="02010800040101010101" pitchFamily="2" charset="-122"/>
                <a:ea typeface="华文行楷" panose="02010800040101010101" pitchFamily="2" charset="-122"/>
              </a:rPr>
              <a:t>、总结与心得</a:t>
            </a:r>
          </a:p>
        </p:txBody>
      </p:sp>
    </p:spTree>
    <p:extLst>
      <p:ext uri="{BB962C8B-B14F-4D97-AF65-F5344CB8AC3E}">
        <p14:creationId xmlns:p14="http://schemas.microsoft.com/office/powerpoint/2010/main" val="3685906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5"/>
          <p:cNvPicPr>
            <a:picLocks noChangeAspect="1" noChangeArrowheads="1"/>
          </p:cNvPicPr>
          <p:nvPr/>
        </p:nvPicPr>
        <p:blipFill>
          <a:blip r:embed="rId2"/>
          <a:srcRect/>
          <a:stretch>
            <a:fillRect/>
          </a:stretch>
        </p:blipFill>
        <p:spPr bwMode="auto">
          <a:xfrm>
            <a:off x="0" y="0"/>
            <a:ext cx="12228513" cy="6911975"/>
          </a:xfrm>
          <a:prstGeom prst="rect">
            <a:avLst/>
          </a:prstGeom>
          <a:noFill/>
          <a:ln w="9525">
            <a:noFill/>
            <a:miter lim="800000"/>
            <a:headEnd/>
            <a:tailEnd/>
          </a:ln>
        </p:spPr>
      </p:pic>
      <p:sp>
        <p:nvSpPr>
          <p:cNvPr id="16387" name="矩形 3"/>
          <p:cNvSpPr>
            <a:spLocks noChangeArrowheads="1"/>
          </p:cNvSpPr>
          <p:nvPr/>
        </p:nvSpPr>
        <p:spPr bwMode="auto">
          <a:xfrm>
            <a:off x="887632" y="342899"/>
            <a:ext cx="3929062" cy="5294376"/>
          </a:xfrm>
          <a:prstGeom prst="rect">
            <a:avLst/>
          </a:prstGeom>
          <a:noFill/>
          <a:ln w="9525">
            <a:no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16390" name="文本框 11"/>
          <p:cNvSpPr txBox="1">
            <a:spLocks noChangeArrowheads="1"/>
          </p:cNvSpPr>
          <p:nvPr/>
        </p:nvSpPr>
        <p:spPr bwMode="auto">
          <a:xfrm>
            <a:off x="887633" y="2065212"/>
            <a:ext cx="3929061" cy="584775"/>
          </a:xfrm>
          <a:prstGeom prst="rect">
            <a:avLst/>
          </a:prstGeom>
          <a:noFill/>
          <a:ln w="9525">
            <a:noFill/>
            <a:miter lim="800000"/>
            <a:headEnd/>
            <a:tailEnd/>
          </a:ln>
        </p:spPr>
        <p:txBody>
          <a:bodyPr wrap="square">
            <a:spAutoFit/>
          </a:bodyPr>
          <a:lstStyle/>
          <a:p>
            <a:pPr eaLnBrk="1" hangingPunct="1"/>
            <a:r>
              <a:rPr lang="zh-CN" altLang="en-US" sz="3200" b="1" dirty="0">
                <a:solidFill>
                  <a:srgbClr val="FFFFFF"/>
                </a:solidFill>
                <a:latin typeface="华文行楷" panose="02010800040101010101" pitchFamily="2" charset="-122"/>
                <a:ea typeface="华文行楷" panose="02010800040101010101" pitchFamily="2" charset="-122"/>
              </a:rPr>
              <a:t>开发周期：三个月</a:t>
            </a:r>
          </a:p>
        </p:txBody>
      </p:sp>
      <p:sp>
        <p:nvSpPr>
          <p:cNvPr id="8" name="文本框 11"/>
          <p:cNvSpPr txBox="1">
            <a:spLocks noChangeArrowheads="1"/>
          </p:cNvSpPr>
          <p:nvPr/>
        </p:nvSpPr>
        <p:spPr bwMode="auto">
          <a:xfrm>
            <a:off x="941732" y="3513617"/>
            <a:ext cx="5221324" cy="2554545"/>
          </a:xfrm>
          <a:prstGeom prst="rect">
            <a:avLst/>
          </a:prstGeom>
          <a:noFill/>
          <a:ln w="9525">
            <a:noFill/>
            <a:miter lim="800000"/>
            <a:headEnd/>
            <a:tailEnd/>
          </a:ln>
        </p:spPr>
        <p:txBody>
          <a:bodyPr wrap="square">
            <a:spAutoFit/>
          </a:bodyPr>
          <a:lstStyle/>
          <a:p>
            <a:pPr eaLnBrk="1" hangingPunct="1">
              <a:lnSpc>
                <a:spcPct val="150000"/>
              </a:lnSpc>
              <a:spcBef>
                <a:spcPts val="1200"/>
              </a:spcBef>
              <a:spcAft>
                <a:spcPts val="1200"/>
              </a:spcAft>
            </a:pPr>
            <a:r>
              <a:rPr lang="zh-CN" altLang="en-US" sz="3600" b="1" dirty="0">
                <a:solidFill>
                  <a:srgbClr val="FFFFFF"/>
                </a:solidFill>
                <a:latin typeface="华文行楷" panose="02010800040101010101" pitchFamily="2" charset="-122"/>
                <a:ea typeface="华文行楷" panose="02010800040101010101" pitchFamily="2" charset="-122"/>
              </a:rPr>
              <a:t>开发人员：</a:t>
            </a:r>
            <a:endParaRPr lang="en-US" altLang="zh-CN" sz="3600" b="1" dirty="0">
              <a:solidFill>
                <a:srgbClr val="FFFFFF"/>
              </a:solidFill>
              <a:latin typeface="华文行楷" panose="02010800040101010101" pitchFamily="2" charset="-122"/>
              <a:ea typeface="华文行楷" panose="02010800040101010101" pitchFamily="2" charset="-122"/>
            </a:endParaRPr>
          </a:p>
          <a:p>
            <a:pPr algn="just" eaLnBrk="1" hangingPunct="1"/>
            <a:r>
              <a:rPr lang="zh-CN" altLang="en-US" sz="3200" b="1" dirty="0">
                <a:solidFill>
                  <a:srgbClr val="FFFFFF"/>
                </a:solidFill>
                <a:latin typeface="华文行楷" panose="02010800040101010101" pitchFamily="2" charset="-122"/>
                <a:ea typeface="华文行楷" panose="02010800040101010101" pitchFamily="2" charset="-122"/>
              </a:rPr>
              <a:t>刘春辉、何光耀、种阳阳、王思源、白浩杰、宋鑫磊、刘凯文</a:t>
            </a:r>
          </a:p>
        </p:txBody>
      </p:sp>
      <p:sp>
        <p:nvSpPr>
          <p:cNvPr id="2" name="文本框 1"/>
          <p:cNvSpPr txBox="1"/>
          <p:nvPr/>
        </p:nvSpPr>
        <p:spPr>
          <a:xfrm>
            <a:off x="941732" y="549825"/>
            <a:ext cx="2121408" cy="646331"/>
          </a:xfrm>
          <a:prstGeom prst="rect">
            <a:avLst/>
          </a:prstGeom>
          <a:noFill/>
        </p:spPr>
        <p:txBody>
          <a:bodyPr wrap="square" rtlCol="0">
            <a:spAutoFit/>
          </a:bodyPr>
          <a:lstStyle/>
          <a:p>
            <a:r>
              <a:rPr lang="en-US" altLang="zh-CN" sz="3600" b="1" dirty="0">
                <a:solidFill>
                  <a:schemeClr val="bg1"/>
                </a:solidFill>
                <a:latin typeface="华文行楷" panose="02010800040101010101" pitchFamily="2" charset="-122"/>
                <a:ea typeface="华文行楷" panose="02010800040101010101" pitchFamily="2" charset="-122"/>
              </a:rPr>
              <a:t>02</a:t>
            </a:r>
            <a:endParaRPr lang="zh-CN" altLang="en-US" sz="3600" b="1"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5"/>
          <p:cNvPicPr>
            <a:picLocks noChangeAspect="1" noChangeArrowheads="1"/>
          </p:cNvPicPr>
          <p:nvPr/>
        </p:nvPicPr>
        <p:blipFill>
          <a:blip r:embed="rId2"/>
          <a:srcRect/>
          <a:stretch>
            <a:fillRect/>
          </a:stretch>
        </p:blipFill>
        <p:spPr bwMode="auto">
          <a:xfrm>
            <a:off x="-36513" y="-53975"/>
            <a:ext cx="12228513" cy="6911975"/>
          </a:xfrm>
          <a:prstGeom prst="rect">
            <a:avLst/>
          </a:prstGeom>
          <a:noFill/>
          <a:ln w="9525">
            <a:noFill/>
            <a:miter lim="800000"/>
            <a:headEnd/>
            <a:tailEnd/>
          </a:ln>
        </p:spPr>
      </p:pic>
      <p:sp>
        <p:nvSpPr>
          <p:cNvPr id="16387" name="矩形 3"/>
          <p:cNvSpPr>
            <a:spLocks noChangeArrowheads="1"/>
          </p:cNvSpPr>
          <p:nvPr/>
        </p:nvSpPr>
        <p:spPr bwMode="auto">
          <a:xfrm>
            <a:off x="887632" y="342899"/>
            <a:ext cx="3929062" cy="5294376"/>
          </a:xfrm>
          <a:prstGeom prst="rect">
            <a:avLst/>
          </a:prstGeom>
          <a:noFill/>
          <a:ln w="9525">
            <a:no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sp>
        <p:nvSpPr>
          <p:cNvPr id="2" name="文本框 1"/>
          <p:cNvSpPr txBox="1"/>
          <p:nvPr/>
        </p:nvSpPr>
        <p:spPr>
          <a:xfrm>
            <a:off x="941732" y="549825"/>
            <a:ext cx="2121408" cy="646331"/>
          </a:xfrm>
          <a:prstGeom prst="rect">
            <a:avLst/>
          </a:prstGeom>
          <a:noFill/>
        </p:spPr>
        <p:txBody>
          <a:bodyPr wrap="square" rtlCol="0">
            <a:spAutoFit/>
          </a:bodyPr>
          <a:lstStyle/>
          <a:p>
            <a:r>
              <a:rPr lang="zh-CN" altLang="en-US" sz="3600" b="1" dirty="0">
                <a:solidFill>
                  <a:schemeClr val="bg1"/>
                </a:solidFill>
                <a:latin typeface="华文行楷" panose="02010800040101010101" pitchFamily="2" charset="-122"/>
                <a:ea typeface="华文行楷" panose="02010800040101010101" pitchFamily="2" charset="-122"/>
              </a:rPr>
              <a:t>架构图</a:t>
            </a:r>
          </a:p>
        </p:txBody>
      </p:sp>
      <p:pic>
        <p:nvPicPr>
          <p:cNvPr id="3" name="图片 2">
            <a:extLst>
              <a:ext uri="{FF2B5EF4-FFF2-40B4-BE49-F238E27FC236}">
                <a16:creationId xmlns:a16="http://schemas.microsoft.com/office/drawing/2014/main" id="{BC3BF1FA-D17C-43A5-8348-07BF78A4E86A}"/>
              </a:ext>
            </a:extLst>
          </p:cNvPr>
          <p:cNvPicPr>
            <a:picLocks noChangeAspect="1"/>
          </p:cNvPicPr>
          <p:nvPr/>
        </p:nvPicPr>
        <p:blipFill>
          <a:blip r:embed="rId3"/>
          <a:stretch>
            <a:fillRect/>
          </a:stretch>
        </p:blipFill>
        <p:spPr>
          <a:xfrm>
            <a:off x="3459637" y="342899"/>
            <a:ext cx="6770143" cy="5910606"/>
          </a:xfrm>
          <a:prstGeom prst="rect">
            <a:avLst/>
          </a:prstGeom>
        </p:spPr>
      </p:pic>
    </p:spTree>
    <p:extLst>
      <p:ext uri="{BB962C8B-B14F-4D97-AF65-F5344CB8AC3E}">
        <p14:creationId xmlns:p14="http://schemas.microsoft.com/office/powerpoint/2010/main" val="38577443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
          <p:cNvPicPr>
            <a:picLocks noChangeAspect="1" noChangeArrowheads="1"/>
          </p:cNvPicPr>
          <p:nvPr/>
        </p:nvPicPr>
        <p:blipFill>
          <a:blip r:embed="rId2" cstate="email"/>
          <a:srcRect/>
          <a:stretch>
            <a:fillRect/>
          </a:stretch>
        </p:blipFill>
        <p:spPr bwMode="auto">
          <a:xfrm>
            <a:off x="0" y="0"/>
            <a:ext cx="12192000" cy="6883400"/>
          </a:xfrm>
          <a:prstGeom prst="rect">
            <a:avLst/>
          </a:prstGeom>
          <a:noFill/>
          <a:ln w="9525">
            <a:noFill/>
            <a:miter lim="800000"/>
            <a:headEnd/>
            <a:tailEnd/>
          </a:ln>
        </p:spPr>
      </p:pic>
      <p:sp>
        <p:nvSpPr>
          <p:cNvPr id="13315" name="文本框 38"/>
          <p:cNvSpPr txBox="1">
            <a:spLocks noChangeArrowheads="1"/>
          </p:cNvSpPr>
          <p:nvPr/>
        </p:nvSpPr>
        <p:spPr bwMode="auto">
          <a:xfrm>
            <a:off x="612775" y="463263"/>
            <a:ext cx="4361397" cy="584775"/>
          </a:xfrm>
          <a:prstGeom prst="rect">
            <a:avLst/>
          </a:prstGeom>
          <a:noFill/>
          <a:ln w="9525">
            <a:noFill/>
            <a:miter lim="800000"/>
            <a:headEnd/>
            <a:tailEnd/>
          </a:ln>
        </p:spPr>
        <p:txBody>
          <a:bodyPr wrap="square">
            <a:spAutoFit/>
          </a:bodyPr>
          <a:lstStyle/>
          <a:p>
            <a:pPr eaLnBrk="1" hangingPunct="1"/>
            <a:r>
              <a:rPr lang="en-US" altLang="zh-CN" sz="3200" dirty="0">
                <a:solidFill>
                  <a:schemeClr val="bg1"/>
                </a:solidFill>
                <a:latin typeface="华文行楷" panose="02010800040101010101" pitchFamily="2" charset="-122"/>
                <a:ea typeface="华文行楷" panose="02010800040101010101" pitchFamily="2" charset="-122"/>
              </a:rPr>
              <a:t>03.</a:t>
            </a:r>
            <a:r>
              <a:rPr lang="zh-CN" altLang="en-US" sz="3200" dirty="0">
                <a:solidFill>
                  <a:schemeClr val="bg1"/>
                </a:solidFill>
                <a:latin typeface="华文行楷" panose="02010800040101010101" pitchFamily="2" charset="-122"/>
                <a:ea typeface="华文行楷" panose="02010800040101010101" pitchFamily="2" charset="-122"/>
              </a:rPr>
              <a:t>开发环境及涉及技术</a:t>
            </a:r>
            <a:endParaRPr lang="zh-CN" altLang="en-US" sz="3200" b="1" dirty="0">
              <a:solidFill>
                <a:schemeClr val="bg1"/>
              </a:solidFill>
              <a:latin typeface="华文行楷" panose="02010800040101010101" pitchFamily="2" charset="-122"/>
              <a:ea typeface="华文行楷" panose="02010800040101010101" pitchFamily="2" charset="-122"/>
            </a:endParaRPr>
          </a:p>
        </p:txBody>
      </p:sp>
      <p:sp>
        <p:nvSpPr>
          <p:cNvPr id="13317" name="Freeform 5"/>
          <p:cNvSpPr>
            <a:spLocks/>
          </p:cNvSpPr>
          <p:nvPr/>
        </p:nvSpPr>
        <p:spPr bwMode="auto">
          <a:xfrm>
            <a:off x="393142" y="4188813"/>
            <a:ext cx="4794250" cy="484188"/>
          </a:xfrm>
          <a:custGeom>
            <a:avLst/>
            <a:gdLst>
              <a:gd name="T0" fmla="*/ 2147483647 w 3020"/>
              <a:gd name="T1" fmla="*/ 383064091 h 305"/>
              <a:gd name="T2" fmla="*/ 2147483647 w 3020"/>
              <a:gd name="T3" fmla="*/ 0 h 305"/>
              <a:gd name="T4" fmla="*/ 2147483647 w 3020"/>
              <a:gd name="T5" fmla="*/ 304939992 h 305"/>
              <a:gd name="T6" fmla="*/ 491431302 w 3020"/>
              <a:gd name="T7" fmla="*/ 304939992 h 305"/>
              <a:gd name="T8" fmla="*/ 491431302 w 3020"/>
              <a:gd name="T9" fmla="*/ 0 h 305"/>
              <a:gd name="T10" fmla="*/ 0 w 3020"/>
              <a:gd name="T11" fmla="*/ 383064091 h 305"/>
              <a:gd name="T12" fmla="*/ 491431302 w 3020"/>
              <a:gd name="T13" fmla="*/ 768649135 h 305"/>
              <a:gd name="T14" fmla="*/ 491431302 w 3020"/>
              <a:gd name="T15" fmla="*/ 493951136 h 305"/>
              <a:gd name="T16" fmla="*/ 2147483647 w 3020"/>
              <a:gd name="T17" fmla="*/ 493951136 h 305"/>
              <a:gd name="T18" fmla="*/ 2147483647 w 3020"/>
              <a:gd name="T19" fmla="*/ 768649135 h 305"/>
              <a:gd name="T20" fmla="*/ 2147483647 w 3020"/>
              <a:gd name="T21" fmla="*/ 383064091 h 3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20"/>
              <a:gd name="T34" fmla="*/ 0 h 305"/>
              <a:gd name="T35" fmla="*/ 3020 w 3020"/>
              <a:gd name="T36" fmla="*/ 305 h 3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20" h="305">
                <a:moveTo>
                  <a:pt x="3020" y="152"/>
                </a:moveTo>
                <a:lnTo>
                  <a:pt x="2825" y="0"/>
                </a:lnTo>
                <a:lnTo>
                  <a:pt x="2825" y="121"/>
                </a:lnTo>
                <a:lnTo>
                  <a:pt x="195" y="121"/>
                </a:lnTo>
                <a:lnTo>
                  <a:pt x="195" y="0"/>
                </a:lnTo>
                <a:lnTo>
                  <a:pt x="0" y="152"/>
                </a:lnTo>
                <a:lnTo>
                  <a:pt x="195" y="305"/>
                </a:lnTo>
                <a:lnTo>
                  <a:pt x="195" y="196"/>
                </a:lnTo>
                <a:lnTo>
                  <a:pt x="2825" y="196"/>
                </a:lnTo>
                <a:lnTo>
                  <a:pt x="2825" y="305"/>
                </a:lnTo>
                <a:lnTo>
                  <a:pt x="3020" y="152"/>
                </a:lnTo>
                <a:close/>
              </a:path>
            </a:pathLst>
          </a:custGeom>
          <a:solidFill>
            <a:schemeClr val="bg1">
              <a:alpha val="5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13318" name="Freeform 6"/>
          <p:cNvSpPr>
            <a:spLocks/>
          </p:cNvSpPr>
          <p:nvPr/>
        </p:nvSpPr>
        <p:spPr bwMode="auto">
          <a:xfrm>
            <a:off x="2532250" y="1955403"/>
            <a:ext cx="482600" cy="4795838"/>
          </a:xfrm>
          <a:custGeom>
            <a:avLst/>
            <a:gdLst>
              <a:gd name="T0" fmla="*/ 463708762 w 304"/>
              <a:gd name="T1" fmla="*/ 491431353 h 3021"/>
              <a:gd name="T2" fmla="*/ 766127391 w 304"/>
              <a:gd name="T3" fmla="*/ 491431353 h 3021"/>
              <a:gd name="T4" fmla="*/ 383063695 w 304"/>
              <a:gd name="T5" fmla="*/ 0 h 3021"/>
              <a:gd name="T6" fmla="*/ 0 w 304"/>
              <a:gd name="T7" fmla="*/ 491431353 h 3021"/>
              <a:gd name="T8" fmla="*/ 272176865 w 304"/>
              <a:gd name="T9" fmla="*/ 491431353 h 3021"/>
              <a:gd name="T10" fmla="*/ 272176865 w 304"/>
              <a:gd name="T11" fmla="*/ 2147483647 h 3021"/>
              <a:gd name="T12" fmla="*/ 0 w 304"/>
              <a:gd name="T13" fmla="*/ 2147483647 h 3021"/>
              <a:gd name="T14" fmla="*/ 383063695 w 304"/>
              <a:gd name="T15" fmla="*/ 2147483647 h 3021"/>
              <a:gd name="T16" fmla="*/ 766127391 w 304"/>
              <a:gd name="T17" fmla="*/ 2147483647 h 3021"/>
              <a:gd name="T18" fmla="*/ 463708762 w 304"/>
              <a:gd name="T19" fmla="*/ 2147483647 h 3021"/>
              <a:gd name="T20" fmla="*/ 463708762 w 304"/>
              <a:gd name="T21" fmla="*/ 491431353 h 30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4"/>
              <a:gd name="T34" fmla="*/ 0 h 3021"/>
              <a:gd name="T35" fmla="*/ 304 w 304"/>
              <a:gd name="T36" fmla="*/ 3021 h 30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4" h="3021">
                <a:moveTo>
                  <a:pt x="184" y="195"/>
                </a:moveTo>
                <a:lnTo>
                  <a:pt x="304" y="195"/>
                </a:lnTo>
                <a:lnTo>
                  <a:pt x="152" y="0"/>
                </a:lnTo>
                <a:lnTo>
                  <a:pt x="0" y="195"/>
                </a:lnTo>
                <a:lnTo>
                  <a:pt x="108" y="195"/>
                </a:lnTo>
                <a:lnTo>
                  <a:pt x="108" y="2826"/>
                </a:lnTo>
                <a:lnTo>
                  <a:pt x="0" y="2826"/>
                </a:lnTo>
                <a:lnTo>
                  <a:pt x="152" y="3021"/>
                </a:lnTo>
                <a:lnTo>
                  <a:pt x="304" y="2826"/>
                </a:lnTo>
                <a:lnTo>
                  <a:pt x="184" y="2826"/>
                </a:lnTo>
                <a:lnTo>
                  <a:pt x="184" y="195"/>
                </a:lnTo>
                <a:close/>
              </a:path>
            </a:pathLst>
          </a:custGeom>
          <a:solidFill>
            <a:schemeClr val="bg1">
              <a:alpha val="59999"/>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13319" name="Rounded Rectangle 7"/>
          <p:cNvSpPr>
            <a:spLocks noChangeArrowheads="1"/>
          </p:cNvSpPr>
          <p:nvPr/>
        </p:nvSpPr>
        <p:spPr bwMode="auto">
          <a:xfrm>
            <a:off x="802684" y="2548204"/>
            <a:ext cx="1676400" cy="1676400"/>
          </a:xfrm>
          <a:prstGeom prst="roundRect">
            <a:avLst>
              <a:gd name="adj" fmla="val 16667"/>
            </a:avLst>
          </a:prstGeom>
          <a:solidFill>
            <a:schemeClr val="bg1">
              <a:alpha val="39999"/>
            </a:schemeClr>
          </a:solidFill>
          <a:ln w="9525">
            <a:noFill/>
            <a:round/>
            <a:headEnd/>
            <a:tailEnd/>
          </a:ln>
        </p:spPr>
        <p:txBody>
          <a:bodyPr anchor="ctr"/>
          <a:lstStyle/>
          <a:p>
            <a:pPr algn="ctr" eaLnBrk="1" hangingPunct="1"/>
            <a:endParaRPr lang="id-ID" altLang="en-US">
              <a:solidFill>
                <a:srgbClr val="FFFFFF"/>
              </a:solidFill>
              <a:latin typeface="微软雅黑" pitchFamily="34" charset="-122"/>
              <a:ea typeface="微软雅黑" pitchFamily="34" charset="-122"/>
            </a:endParaRPr>
          </a:p>
        </p:txBody>
      </p:sp>
      <p:sp>
        <p:nvSpPr>
          <p:cNvPr id="13320" name="Rounded Rectangle 12"/>
          <p:cNvSpPr>
            <a:spLocks noChangeArrowheads="1"/>
          </p:cNvSpPr>
          <p:nvPr/>
        </p:nvSpPr>
        <p:spPr bwMode="auto">
          <a:xfrm>
            <a:off x="3031149" y="2552403"/>
            <a:ext cx="1677987" cy="1676400"/>
          </a:xfrm>
          <a:prstGeom prst="roundRect">
            <a:avLst>
              <a:gd name="adj" fmla="val 16667"/>
            </a:avLst>
          </a:prstGeom>
          <a:solidFill>
            <a:schemeClr val="bg1">
              <a:alpha val="39999"/>
            </a:schemeClr>
          </a:solidFill>
          <a:ln w="9525">
            <a:noFill/>
            <a:round/>
            <a:headEnd/>
            <a:tailEnd/>
          </a:ln>
        </p:spPr>
        <p:txBody>
          <a:bodyPr anchor="ctr"/>
          <a:lstStyle/>
          <a:p>
            <a:pPr algn="ctr" eaLnBrk="1" hangingPunct="1"/>
            <a:endParaRPr lang="id-ID" altLang="en-US">
              <a:solidFill>
                <a:srgbClr val="FFFFFF"/>
              </a:solidFill>
              <a:latin typeface="微软雅黑" pitchFamily="34" charset="-122"/>
              <a:ea typeface="微软雅黑" pitchFamily="34" charset="-122"/>
            </a:endParaRPr>
          </a:p>
        </p:txBody>
      </p:sp>
      <p:sp>
        <p:nvSpPr>
          <p:cNvPr id="13321" name="Rounded Rectangle 17"/>
          <p:cNvSpPr>
            <a:spLocks noChangeArrowheads="1"/>
          </p:cNvSpPr>
          <p:nvPr/>
        </p:nvSpPr>
        <p:spPr bwMode="auto">
          <a:xfrm>
            <a:off x="802684" y="4587861"/>
            <a:ext cx="1677988" cy="1677987"/>
          </a:xfrm>
          <a:prstGeom prst="roundRect">
            <a:avLst>
              <a:gd name="adj" fmla="val 16667"/>
            </a:avLst>
          </a:prstGeom>
          <a:solidFill>
            <a:schemeClr val="bg1">
              <a:alpha val="39999"/>
            </a:schemeClr>
          </a:solidFill>
          <a:ln w="9525">
            <a:noFill/>
            <a:round/>
            <a:headEnd/>
            <a:tailEnd/>
          </a:ln>
        </p:spPr>
        <p:txBody>
          <a:bodyPr anchor="ctr"/>
          <a:lstStyle/>
          <a:p>
            <a:pPr algn="ctr" eaLnBrk="1" hangingPunct="1"/>
            <a:endParaRPr lang="id-ID" altLang="en-US">
              <a:solidFill>
                <a:srgbClr val="FFFFFF"/>
              </a:solidFill>
              <a:latin typeface="微软雅黑" pitchFamily="34" charset="-122"/>
              <a:ea typeface="微软雅黑" pitchFamily="34" charset="-122"/>
            </a:endParaRPr>
          </a:p>
        </p:txBody>
      </p:sp>
      <p:sp>
        <p:nvSpPr>
          <p:cNvPr id="13322" name="Rounded Rectangle 22"/>
          <p:cNvSpPr>
            <a:spLocks noChangeArrowheads="1"/>
          </p:cNvSpPr>
          <p:nvPr/>
        </p:nvSpPr>
        <p:spPr bwMode="auto">
          <a:xfrm>
            <a:off x="3034022" y="4589448"/>
            <a:ext cx="1677987" cy="1677987"/>
          </a:xfrm>
          <a:prstGeom prst="roundRect">
            <a:avLst>
              <a:gd name="adj" fmla="val 16667"/>
            </a:avLst>
          </a:prstGeom>
          <a:solidFill>
            <a:schemeClr val="bg1">
              <a:alpha val="39999"/>
            </a:schemeClr>
          </a:solidFill>
          <a:ln w="9525">
            <a:noFill/>
            <a:round/>
            <a:headEnd/>
            <a:tailEnd/>
          </a:ln>
        </p:spPr>
        <p:txBody>
          <a:bodyPr anchor="ctr"/>
          <a:lstStyle/>
          <a:p>
            <a:pPr algn="ctr" eaLnBrk="1" hangingPunct="1"/>
            <a:endParaRPr lang="id-ID" altLang="en-US">
              <a:solidFill>
                <a:srgbClr val="FFFFFF"/>
              </a:solidFill>
              <a:latin typeface="微软雅黑" pitchFamily="34" charset="-122"/>
              <a:ea typeface="微软雅黑" pitchFamily="34" charset="-122"/>
            </a:endParaRPr>
          </a:p>
        </p:txBody>
      </p:sp>
      <p:sp>
        <p:nvSpPr>
          <p:cNvPr id="13323" name="任意多边形 12"/>
          <p:cNvSpPr>
            <a:spLocks/>
          </p:cNvSpPr>
          <p:nvPr/>
        </p:nvSpPr>
        <p:spPr bwMode="auto">
          <a:xfrm>
            <a:off x="802684" y="3945204"/>
            <a:ext cx="1676400" cy="341312"/>
          </a:xfrm>
          <a:custGeom>
            <a:avLst/>
            <a:gdLst>
              <a:gd name="T0" fmla="*/ 0 w 1677213"/>
              <a:gd name="T1" fmla="*/ 0 h 340605"/>
              <a:gd name="T2" fmla="*/ 279270 w 1677213"/>
              <a:gd name="T3" fmla="*/ 280702 h 340605"/>
              <a:gd name="T4" fmla="*/ 1396318 w 1677213"/>
              <a:gd name="T5" fmla="*/ 280702 h 340605"/>
              <a:gd name="T6" fmla="*/ 1675587 w 1677213"/>
              <a:gd name="T7" fmla="*/ 0 h 340605"/>
              <a:gd name="T8" fmla="*/ 1675587 w 1677213"/>
              <a:gd name="T9" fmla="*/ 61318 h 340605"/>
              <a:gd name="T10" fmla="*/ 1396318 w 1677213"/>
              <a:gd name="T11" fmla="*/ 342020 h 340605"/>
              <a:gd name="T12" fmla="*/ 279270 w 1677213"/>
              <a:gd name="T13" fmla="*/ 342020 h 340605"/>
              <a:gd name="T14" fmla="*/ 0 w 1677213"/>
              <a:gd name="T15" fmla="*/ 61318 h 340605"/>
              <a:gd name="T16" fmla="*/ 0 w 1677213"/>
              <a:gd name="T17" fmla="*/ 0 h 3406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7213"/>
              <a:gd name="T28" fmla="*/ 0 h 340605"/>
              <a:gd name="T29" fmla="*/ 1677213 w 1677213"/>
              <a:gd name="T30" fmla="*/ 340605 h 3406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7213" h="340605">
                <a:moveTo>
                  <a:pt x="0" y="0"/>
                </a:moveTo>
                <a:cubicBezTo>
                  <a:pt x="0" y="154386"/>
                  <a:pt x="125155" y="279541"/>
                  <a:pt x="279541" y="279541"/>
                </a:cubicBezTo>
                <a:lnTo>
                  <a:pt x="1397672" y="279541"/>
                </a:lnTo>
                <a:cubicBezTo>
                  <a:pt x="1552058" y="279541"/>
                  <a:pt x="1677213" y="154386"/>
                  <a:pt x="1677213" y="0"/>
                </a:cubicBezTo>
                <a:lnTo>
                  <a:pt x="1677213" y="61064"/>
                </a:lnTo>
                <a:cubicBezTo>
                  <a:pt x="1677213" y="215450"/>
                  <a:pt x="1552058" y="340605"/>
                  <a:pt x="1397672" y="340605"/>
                </a:cubicBezTo>
                <a:lnTo>
                  <a:pt x="279541" y="340605"/>
                </a:lnTo>
                <a:cubicBezTo>
                  <a:pt x="125155" y="340605"/>
                  <a:pt x="0" y="215450"/>
                  <a:pt x="0" y="61064"/>
                </a:cubicBezTo>
                <a:lnTo>
                  <a:pt x="0" y="0"/>
                </a:lnTo>
                <a:close/>
              </a:path>
            </a:pathLst>
          </a:custGeom>
          <a:solidFill>
            <a:schemeClr val="bg1">
              <a:alpha val="70195"/>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13324" name="TextBox 9"/>
          <p:cNvSpPr>
            <a:spLocks noChangeArrowheads="1"/>
          </p:cNvSpPr>
          <p:nvPr/>
        </p:nvSpPr>
        <p:spPr bwMode="auto">
          <a:xfrm>
            <a:off x="1137418" y="3453079"/>
            <a:ext cx="1025983" cy="408623"/>
          </a:xfrm>
          <a:prstGeom prst="roundRect">
            <a:avLst>
              <a:gd name="adj" fmla="val 16667"/>
            </a:avLst>
          </a:prstGeom>
          <a:noFill/>
          <a:ln w="9525">
            <a:noFill/>
            <a:round/>
            <a:headEnd/>
            <a:tailEnd/>
          </a:ln>
        </p:spPr>
        <p:txBody>
          <a:bodyPr wrap="none">
            <a:spAutoFit/>
          </a:bodyPr>
          <a:lstStyle/>
          <a:p>
            <a:pPr algn="ctr" eaLnBrk="1" hangingPunct="1"/>
            <a:r>
              <a:rPr lang="en-US" altLang="zh-CN" b="1" dirty="0">
                <a:solidFill>
                  <a:schemeClr val="bg1"/>
                </a:solidFill>
                <a:latin typeface="微软雅黑" pitchFamily="34" charset="-122"/>
                <a:ea typeface="微软雅黑" pitchFamily="34" charset="-122"/>
              </a:rPr>
              <a:t>JDK1.8</a:t>
            </a:r>
            <a:endParaRPr lang="zh-CN" altLang="en-US" b="1" dirty="0">
              <a:solidFill>
                <a:schemeClr val="bg1"/>
              </a:solidFill>
              <a:latin typeface="微软雅黑" pitchFamily="34" charset="-122"/>
              <a:ea typeface="微软雅黑" pitchFamily="34" charset="-122"/>
            </a:endParaRPr>
          </a:p>
        </p:txBody>
      </p:sp>
      <p:sp>
        <p:nvSpPr>
          <p:cNvPr id="13325" name="任意多边形 14"/>
          <p:cNvSpPr>
            <a:spLocks/>
          </p:cNvSpPr>
          <p:nvPr/>
        </p:nvSpPr>
        <p:spPr bwMode="auto">
          <a:xfrm>
            <a:off x="3031149" y="3949403"/>
            <a:ext cx="1677987" cy="341312"/>
          </a:xfrm>
          <a:custGeom>
            <a:avLst/>
            <a:gdLst>
              <a:gd name="T0" fmla="*/ 0 w 1677213"/>
              <a:gd name="T1" fmla="*/ 0 h 340605"/>
              <a:gd name="T2" fmla="*/ 279799 w 1677213"/>
              <a:gd name="T3" fmla="*/ 280702 h 340605"/>
              <a:gd name="T4" fmla="*/ 1398962 w 1677213"/>
              <a:gd name="T5" fmla="*/ 280702 h 340605"/>
              <a:gd name="T6" fmla="*/ 1678761 w 1677213"/>
              <a:gd name="T7" fmla="*/ 0 h 340605"/>
              <a:gd name="T8" fmla="*/ 1678761 w 1677213"/>
              <a:gd name="T9" fmla="*/ 61318 h 340605"/>
              <a:gd name="T10" fmla="*/ 1398962 w 1677213"/>
              <a:gd name="T11" fmla="*/ 342020 h 340605"/>
              <a:gd name="T12" fmla="*/ 279799 w 1677213"/>
              <a:gd name="T13" fmla="*/ 342020 h 340605"/>
              <a:gd name="T14" fmla="*/ 0 w 1677213"/>
              <a:gd name="T15" fmla="*/ 61318 h 340605"/>
              <a:gd name="T16" fmla="*/ 0 w 1677213"/>
              <a:gd name="T17" fmla="*/ 0 h 3406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7213"/>
              <a:gd name="T28" fmla="*/ 0 h 340605"/>
              <a:gd name="T29" fmla="*/ 1677213 w 1677213"/>
              <a:gd name="T30" fmla="*/ 340605 h 3406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7213" h="340605">
                <a:moveTo>
                  <a:pt x="0" y="0"/>
                </a:moveTo>
                <a:cubicBezTo>
                  <a:pt x="0" y="154386"/>
                  <a:pt x="125155" y="279541"/>
                  <a:pt x="279541" y="279541"/>
                </a:cubicBezTo>
                <a:lnTo>
                  <a:pt x="1397672" y="279541"/>
                </a:lnTo>
                <a:cubicBezTo>
                  <a:pt x="1552058" y="279541"/>
                  <a:pt x="1677213" y="154386"/>
                  <a:pt x="1677213" y="0"/>
                </a:cubicBezTo>
                <a:lnTo>
                  <a:pt x="1677213" y="61064"/>
                </a:lnTo>
                <a:cubicBezTo>
                  <a:pt x="1677213" y="215450"/>
                  <a:pt x="1552058" y="340605"/>
                  <a:pt x="1397672" y="340605"/>
                </a:cubicBezTo>
                <a:lnTo>
                  <a:pt x="279541" y="340605"/>
                </a:lnTo>
                <a:cubicBezTo>
                  <a:pt x="125155" y="340605"/>
                  <a:pt x="0" y="215450"/>
                  <a:pt x="0" y="61064"/>
                </a:cubicBezTo>
                <a:lnTo>
                  <a:pt x="0" y="0"/>
                </a:lnTo>
                <a:close/>
              </a:path>
            </a:pathLst>
          </a:custGeom>
          <a:solidFill>
            <a:schemeClr val="bg1">
              <a:alpha val="70195"/>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13326" name="TextBox 14"/>
          <p:cNvSpPr>
            <a:spLocks noChangeArrowheads="1"/>
          </p:cNvSpPr>
          <p:nvPr/>
        </p:nvSpPr>
        <p:spPr bwMode="auto">
          <a:xfrm>
            <a:off x="3356592" y="3498553"/>
            <a:ext cx="1015992" cy="408623"/>
          </a:xfrm>
          <a:prstGeom prst="roundRect">
            <a:avLst>
              <a:gd name="adj" fmla="val 16667"/>
            </a:avLst>
          </a:prstGeom>
          <a:noFill/>
          <a:ln w="9525">
            <a:noFill/>
            <a:round/>
            <a:headEnd/>
            <a:tailEnd/>
          </a:ln>
        </p:spPr>
        <p:txBody>
          <a:bodyPr wrap="none">
            <a:spAutoFit/>
          </a:bodyPr>
          <a:lstStyle/>
          <a:p>
            <a:pPr algn="ctr" eaLnBrk="1" hangingPunct="1"/>
            <a:r>
              <a:rPr lang="en-US" altLang="zh-CN" b="1" dirty="0">
                <a:solidFill>
                  <a:schemeClr val="bg1"/>
                </a:solidFill>
                <a:latin typeface="微软雅黑" pitchFamily="34" charset="-122"/>
                <a:ea typeface="微软雅黑" pitchFamily="34" charset="-122"/>
              </a:rPr>
              <a:t>eclipse</a:t>
            </a:r>
            <a:endParaRPr lang="zh-CN" altLang="en-US" b="1" dirty="0">
              <a:solidFill>
                <a:schemeClr val="bg1"/>
              </a:solidFill>
              <a:latin typeface="微软雅黑" pitchFamily="34" charset="-122"/>
              <a:ea typeface="微软雅黑" pitchFamily="34" charset="-122"/>
            </a:endParaRPr>
          </a:p>
        </p:txBody>
      </p:sp>
      <p:sp>
        <p:nvSpPr>
          <p:cNvPr id="13327" name="任意多边形 16"/>
          <p:cNvSpPr>
            <a:spLocks/>
          </p:cNvSpPr>
          <p:nvPr/>
        </p:nvSpPr>
        <p:spPr bwMode="auto">
          <a:xfrm>
            <a:off x="802684" y="5986448"/>
            <a:ext cx="1677988" cy="339725"/>
          </a:xfrm>
          <a:custGeom>
            <a:avLst/>
            <a:gdLst>
              <a:gd name="T0" fmla="*/ 0 w 1677213"/>
              <a:gd name="T1" fmla="*/ 0 h 340605"/>
              <a:gd name="T2" fmla="*/ 279799 w 1677213"/>
              <a:gd name="T3" fmla="*/ 278099 h 340605"/>
              <a:gd name="T4" fmla="*/ 1398964 w 1677213"/>
              <a:gd name="T5" fmla="*/ 278099 h 340605"/>
              <a:gd name="T6" fmla="*/ 1678763 w 1677213"/>
              <a:gd name="T7" fmla="*/ 0 h 340605"/>
              <a:gd name="T8" fmla="*/ 1678763 w 1677213"/>
              <a:gd name="T9" fmla="*/ 60749 h 340605"/>
              <a:gd name="T10" fmla="*/ 1398964 w 1677213"/>
              <a:gd name="T11" fmla="*/ 338847 h 340605"/>
              <a:gd name="T12" fmla="*/ 279799 w 1677213"/>
              <a:gd name="T13" fmla="*/ 338847 h 340605"/>
              <a:gd name="T14" fmla="*/ 0 w 1677213"/>
              <a:gd name="T15" fmla="*/ 60749 h 340605"/>
              <a:gd name="T16" fmla="*/ 0 w 1677213"/>
              <a:gd name="T17" fmla="*/ 0 h 3406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7213"/>
              <a:gd name="T28" fmla="*/ 0 h 340605"/>
              <a:gd name="T29" fmla="*/ 1677213 w 1677213"/>
              <a:gd name="T30" fmla="*/ 340605 h 3406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7213" h="340605">
                <a:moveTo>
                  <a:pt x="0" y="0"/>
                </a:moveTo>
                <a:cubicBezTo>
                  <a:pt x="0" y="154386"/>
                  <a:pt x="125155" y="279541"/>
                  <a:pt x="279541" y="279541"/>
                </a:cubicBezTo>
                <a:lnTo>
                  <a:pt x="1397672" y="279541"/>
                </a:lnTo>
                <a:cubicBezTo>
                  <a:pt x="1552058" y="279541"/>
                  <a:pt x="1677213" y="154386"/>
                  <a:pt x="1677213" y="0"/>
                </a:cubicBezTo>
                <a:lnTo>
                  <a:pt x="1677213" y="61064"/>
                </a:lnTo>
                <a:cubicBezTo>
                  <a:pt x="1677213" y="215450"/>
                  <a:pt x="1552058" y="340605"/>
                  <a:pt x="1397672" y="340605"/>
                </a:cubicBezTo>
                <a:lnTo>
                  <a:pt x="279541" y="340605"/>
                </a:lnTo>
                <a:cubicBezTo>
                  <a:pt x="125155" y="340605"/>
                  <a:pt x="0" y="215450"/>
                  <a:pt x="0" y="61064"/>
                </a:cubicBezTo>
                <a:lnTo>
                  <a:pt x="0" y="0"/>
                </a:lnTo>
                <a:close/>
              </a:path>
            </a:pathLst>
          </a:custGeom>
          <a:solidFill>
            <a:schemeClr val="bg1">
              <a:alpha val="70195"/>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13328" name="TextBox 19"/>
          <p:cNvSpPr>
            <a:spLocks noChangeArrowheads="1"/>
          </p:cNvSpPr>
          <p:nvPr/>
        </p:nvSpPr>
        <p:spPr bwMode="auto">
          <a:xfrm>
            <a:off x="1301908" y="5465748"/>
            <a:ext cx="712876" cy="408623"/>
          </a:xfrm>
          <a:prstGeom prst="roundRect">
            <a:avLst>
              <a:gd name="adj" fmla="val 16667"/>
            </a:avLst>
          </a:prstGeom>
          <a:noFill/>
          <a:ln w="9525">
            <a:noFill/>
            <a:round/>
            <a:headEnd/>
            <a:tailEnd/>
          </a:ln>
        </p:spPr>
        <p:txBody>
          <a:bodyPr wrap="none">
            <a:spAutoFit/>
          </a:bodyPr>
          <a:lstStyle/>
          <a:p>
            <a:pPr algn="ctr" eaLnBrk="1" hangingPunct="1"/>
            <a:r>
              <a:rPr lang="en-US" altLang="zh-CN" b="1" dirty="0" err="1">
                <a:solidFill>
                  <a:schemeClr val="bg1"/>
                </a:solidFill>
                <a:latin typeface="微软雅黑" pitchFamily="34" charset="-122"/>
                <a:ea typeface="微软雅黑" pitchFamily="34" charset="-122"/>
              </a:rPr>
              <a:t>jdbc</a:t>
            </a:r>
            <a:endParaRPr lang="zh-CN" altLang="en-US" b="1" dirty="0">
              <a:solidFill>
                <a:schemeClr val="bg1"/>
              </a:solidFill>
              <a:latin typeface="微软雅黑" pitchFamily="34" charset="-122"/>
              <a:ea typeface="微软雅黑" pitchFamily="34" charset="-122"/>
            </a:endParaRPr>
          </a:p>
        </p:txBody>
      </p:sp>
      <p:sp>
        <p:nvSpPr>
          <p:cNvPr id="13329" name="任意多边形 18"/>
          <p:cNvSpPr>
            <a:spLocks/>
          </p:cNvSpPr>
          <p:nvPr/>
        </p:nvSpPr>
        <p:spPr bwMode="auto">
          <a:xfrm>
            <a:off x="3034022" y="5986448"/>
            <a:ext cx="1677987" cy="341312"/>
          </a:xfrm>
          <a:custGeom>
            <a:avLst/>
            <a:gdLst>
              <a:gd name="T0" fmla="*/ 0 w 1677213"/>
              <a:gd name="T1" fmla="*/ 0 h 340605"/>
              <a:gd name="T2" fmla="*/ 279799 w 1677213"/>
              <a:gd name="T3" fmla="*/ 280702 h 340605"/>
              <a:gd name="T4" fmla="*/ 1398962 w 1677213"/>
              <a:gd name="T5" fmla="*/ 280702 h 340605"/>
              <a:gd name="T6" fmla="*/ 1678761 w 1677213"/>
              <a:gd name="T7" fmla="*/ 0 h 340605"/>
              <a:gd name="T8" fmla="*/ 1678761 w 1677213"/>
              <a:gd name="T9" fmla="*/ 61318 h 340605"/>
              <a:gd name="T10" fmla="*/ 1398962 w 1677213"/>
              <a:gd name="T11" fmla="*/ 342020 h 340605"/>
              <a:gd name="T12" fmla="*/ 279799 w 1677213"/>
              <a:gd name="T13" fmla="*/ 342020 h 340605"/>
              <a:gd name="T14" fmla="*/ 0 w 1677213"/>
              <a:gd name="T15" fmla="*/ 61318 h 340605"/>
              <a:gd name="T16" fmla="*/ 0 w 1677213"/>
              <a:gd name="T17" fmla="*/ 0 h 3406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7213"/>
              <a:gd name="T28" fmla="*/ 0 h 340605"/>
              <a:gd name="T29" fmla="*/ 1677213 w 1677213"/>
              <a:gd name="T30" fmla="*/ 340605 h 3406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7213" h="340605">
                <a:moveTo>
                  <a:pt x="0" y="0"/>
                </a:moveTo>
                <a:cubicBezTo>
                  <a:pt x="0" y="154386"/>
                  <a:pt x="125155" y="279541"/>
                  <a:pt x="279541" y="279541"/>
                </a:cubicBezTo>
                <a:lnTo>
                  <a:pt x="1397672" y="279541"/>
                </a:lnTo>
                <a:cubicBezTo>
                  <a:pt x="1552058" y="279541"/>
                  <a:pt x="1677213" y="154386"/>
                  <a:pt x="1677213" y="0"/>
                </a:cubicBezTo>
                <a:lnTo>
                  <a:pt x="1677213" y="61064"/>
                </a:lnTo>
                <a:cubicBezTo>
                  <a:pt x="1677213" y="215450"/>
                  <a:pt x="1552058" y="340605"/>
                  <a:pt x="1397672" y="340605"/>
                </a:cubicBezTo>
                <a:lnTo>
                  <a:pt x="279541" y="340605"/>
                </a:lnTo>
                <a:cubicBezTo>
                  <a:pt x="125155" y="340605"/>
                  <a:pt x="0" y="215450"/>
                  <a:pt x="0" y="61064"/>
                </a:cubicBezTo>
                <a:lnTo>
                  <a:pt x="0" y="0"/>
                </a:lnTo>
                <a:close/>
              </a:path>
            </a:pathLst>
          </a:custGeom>
          <a:solidFill>
            <a:schemeClr val="bg1">
              <a:alpha val="70195"/>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13330" name="TextBox 24"/>
          <p:cNvSpPr>
            <a:spLocks noChangeArrowheads="1"/>
          </p:cNvSpPr>
          <p:nvPr/>
        </p:nvSpPr>
        <p:spPr bwMode="auto">
          <a:xfrm>
            <a:off x="3056243" y="5625803"/>
            <a:ext cx="1616689" cy="408623"/>
          </a:xfrm>
          <a:prstGeom prst="roundRect">
            <a:avLst>
              <a:gd name="adj" fmla="val 16667"/>
            </a:avLst>
          </a:prstGeom>
          <a:noFill/>
          <a:ln w="9525">
            <a:noFill/>
            <a:round/>
            <a:headEnd/>
            <a:tailEnd/>
          </a:ln>
        </p:spPr>
        <p:txBody>
          <a:bodyPr wrap="none">
            <a:spAutoFit/>
          </a:bodyPr>
          <a:lstStyle/>
          <a:p>
            <a:pPr algn="ctr" eaLnBrk="1" hangingPunct="1"/>
            <a:r>
              <a:rPr lang="en-US" altLang="zh-CN" b="1" dirty="0" err="1">
                <a:solidFill>
                  <a:schemeClr val="bg1"/>
                </a:solidFill>
                <a:latin typeface="微软雅黑" pitchFamily="34" charset="-122"/>
                <a:ea typeface="微软雅黑" pitchFamily="34" charset="-122"/>
              </a:rPr>
              <a:t>Mysql</a:t>
            </a:r>
            <a:r>
              <a:rPr lang="zh-CN" altLang="en-US" b="1" dirty="0">
                <a:solidFill>
                  <a:schemeClr val="bg1"/>
                </a:solidFill>
                <a:latin typeface="微软雅黑" pitchFamily="34" charset="-122"/>
                <a:ea typeface="微软雅黑" pitchFamily="34" charset="-122"/>
              </a:rPr>
              <a:t>数据库</a:t>
            </a:r>
          </a:p>
        </p:txBody>
      </p:sp>
      <p:sp>
        <p:nvSpPr>
          <p:cNvPr id="2" name="AutoShape 2" descr="http://img0.imgtn.bdimg.com/it/u=3414597234,4079216248&amp;fm=26&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img0.imgtn.bdimg.com/it/u=3414597234,4079216248&amp;fm=26&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1265059" y="2668374"/>
            <a:ext cx="770827" cy="701211"/>
          </a:xfrm>
          <a:prstGeom prst="rect">
            <a:avLst/>
          </a:prstGeom>
        </p:spPr>
      </p:pic>
      <p:pic>
        <p:nvPicPr>
          <p:cNvPr id="1032" name="Picture 8" descr="https://ss3.bdstatic.com/70cFv8Sh_Q1YnxGkpoWK1HF6hhy/it/u=3195871646,730444975&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3749" y="2658699"/>
            <a:ext cx="744604" cy="7446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72876933223&amp;di=eab250882a97098fd13809a1be099714&amp;imgtype=jpg&amp;src=http%3A%2F%2Fimg1.imgtn.bdimg.com%2Fit%2Fu%3D2304671331%2C2659862722%26fm%3D214%26gp%3D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6087" y="4817547"/>
            <a:ext cx="1218906" cy="5312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s1.bdstatic.com/70cFuXSh_Q1YnxGkpoWK1HF6hhy/it/u=865625540,69448143&amp;fm=26&amp;gp=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4769" y="4739944"/>
            <a:ext cx="866794" cy="714374"/>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12"/>
          <p:cNvSpPr>
            <a:spLocks noChangeArrowheads="1"/>
          </p:cNvSpPr>
          <p:nvPr/>
        </p:nvSpPr>
        <p:spPr bwMode="auto">
          <a:xfrm>
            <a:off x="16910928" y="7133605"/>
            <a:ext cx="213260" cy="213058"/>
          </a:xfrm>
          <a:prstGeom prst="roundRect">
            <a:avLst>
              <a:gd name="adj" fmla="val 16667"/>
            </a:avLst>
          </a:prstGeom>
          <a:solidFill>
            <a:schemeClr val="bg1">
              <a:alpha val="39999"/>
            </a:schemeClr>
          </a:solidFill>
          <a:ln w="9525">
            <a:noFill/>
            <a:round/>
            <a:headEnd/>
            <a:tailEnd/>
          </a:ln>
        </p:spPr>
        <p:txBody>
          <a:bodyPr anchor="ctr"/>
          <a:lstStyle/>
          <a:p>
            <a:pPr algn="ctr" eaLnBrk="1" hangingPunct="1"/>
            <a:endParaRPr lang="id-ID" altLang="en-US">
              <a:solidFill>
                <a:srgbClr val="FFFFFF"/>
              </a:solidFill>
              <a:latin typeface="微软雅黑" pitchFamily="34" charset="-122"/>
              <a:ea typeface="微软雅黑" pitchFamily="34" charset="-122"/>
            </a:endParaRPr>
          </a:p>
        </p:txBody>
      </p:sp>
      <p:pic>
        <p:nvPicPr>
          <p:cNvPr id="1038" name="Picture 14" descr="https://ss0.bdstatic.com/70cFuHSh_Q1YnxGkpoWK1HF6hhy/it/u=2148461419,43007631&amp;fm=26&amp;gp=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67315" y="3850655"/>
            <a:ext cx="895328" cy="646428"/>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12"/>
          <p:cNvSpPr>
            <a:spLocks noChangeArrowheads="1"/>
          </p:cNvSpPr>
          <p:nvPr/>
        </p:nvSpPr>
        <p:spPr bwMode="auto">
          <a:xfrm>
            <a:off x="5238970" y="3498553"/>
            <a:ext cx="1677987" cy="1676400"/>
          </a:xfrm>
          <a:prstGeom prst="roundRect">
            <a:avLst>
              <a:gd name="adj" fmla="val 16667"/>
            </a:avLst>
          </a:prstGeom>
          <a:solidFill>
            <a:schemeClr val="bg1">
              <a:alpha val="39999"/>
            </a:schemeClr>
          </a:solidFill>
          <a:ln w="9525">
            <a:noFill/>
            <a:round/>
            <a:headEnd/>
            <a:tailEnd/>
          </a:ln>
        </p:spPr>
        <p:txBody>
          <a:bodyPr anchor="ctr"/>
          <a:lstStyle/>
          <a:p>
            <a:pPr algn="ctr" eaLnBrk="1" hangingPunct="1"/>
            <a:endParaRPr lang="id-ID" altLang="en-US">
              <a:solidFill>
                <a:srgbClr val="FFFFFF"/>
              </a:solidFill>
              <a:latin typeface="微软雅黑" pitchFamily="34" charset="-122"/>
              <a:ea typeface="微软雅黑" pitchFamily="34" charset="-122"/>
            </a:endParaRPr>
          </a:p>
        </p:txBody>
      </p:sp>
      <p:sp>
        <p:nvSpPr>
          <p:cNvPr id="47" name="TextBox 14"/>
          <p:cNvSpPr>
            <a:spLocks noChangeArrowheads="1"/>
          </p:cNvSpPr>
          <p:nvPr/>
        </p:nvSpPr>
        <p:spPr bwMode="auto">
          <a:xfrm>
            <a:off x="5546820" y="4469294"/>
            <a:ext cx="1062286" cy="408623"/>
          </a:xfrm>
          <a:prstGeom prst="roundRect">
            <a:avLst>
              <a:gd name="adj" fmla="val 16667"/>
            </a:avLst>
          </a:prstGeom>
          <a:noFill/>
          <a:ln w="9525">
            <a:noFill/>
            <a:round/>
            <a:headEnd/>
            <a:tailEnd/>
          </a:ln>
        </p:spPr>
        <p:txBody>
          <a:bodyPr wrap="none">
            <a:spAutoFit/>
          </a:bodyPr>
          <a:lstStyle/>
          <a:p>
            <a:pPr algn="ctr" eaLnBrk="1" hangingPunct="1"/>
            <a:r>
              <a:rPr lang="en-US" altLang="zh-CN" b="1" dirty="0">
                <a:solidFill>
                  <a:schemeClr val="bg1"/>
                </a:solidFill>
                <a:latin typeface="微软雅黑" pitchFamily="34" charset="-122"/>
                <a:ea typeface="微软雅黑" pitchFamily="34" charset="-122"/>
              </a:rPr>
              <a:t>Tomcat</a:t>
            </a:r>
            <a:endParaRPr lang="zh-CN" altLang="en-US" b="1" dirty="0">
              <a:solidFill>
                <a:schemeClr val="bg1"/>
              </a:solidFill>
              <a:latin typeface="微软雅黑" pitchFamily="34" charset="-122"/>
              <a:ea typeface="微软雅黑" pitchFamily="34" charset="-122"/>
            </a:endParaRPr>
          </a:p>
        </p:txBody>
      </p:sp>
      <p:sp>
        <p:nvSpPr>
          <p:cNvPr id="28" name="任意多边形 18"/>
          <p:cNvSpPr>
            <a:spLocks/>
          </p:cNvSpPr>
          <p:nvPr/>
        </p:nvSpPr>
        <p:spPr bwMode="auto">
          <a:xfrm>
            <a:off x="5238970" y="4897925"/>
            <a:ext cx="1677987" cy="341312"/>
          </a:xfrm>
          <a:custGeom>
            <a:avLst/>
            <a:gdLst>
              <a:gd name="T0" fmla="*/ 0 w 1677213"/>
              <a:gd name="T1" fmla="*/ 0 h 340605"/>
              <a:gd name="T2" fmla="*/ 279799 w 1677213"/>
              <a:gd name="T3" fmla="*/ 280702 h 340605"/>
              <a:gd name="T4" fmla="*/ 1398962 w 1677213"/>
              <a:gd name="T5" fmla="*/ 280702 h 340605"/>
              <a:gd name="T6" fmla="*/ 1678761 w 1677213"/>
              <a:gd name="T7" fmla="*/ 0 h 340605"/>
              <a:gd name="T8" fmla="*/ 1678761 w 1677213"/>
              <a:gd name="T9" fmla="*/ 61318 h 340605"/>
              <a:gd name="T10" fmla="*/ 1398962 w 1677213"/>
              <a:gd name="T11" fmla="*/ 342020 h 340605"/>
              <a:gd name="T12" fmla="*/ 279799 w 1677213"/>
              <a:gd name="T13" fmla="*/ 342020 h 340605"/>
              <a:gd name="T14" fmla="*/ 0 w 1677213"/>
              <a:gd name="T15" fmla="*/ 61318 h 340605"/>
              <a:gd name="T16" fmla="*/ 0 w 1677213"/>
              <a:gd name="T17" fmla="*/ 0 h 3406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7213"/>
              <a:gd name="T28" fmla="*/ 0 h 340605"/>
              <a:gd name="T29" fmla="*/ 1677213 w 1677213"/>
              <a:gd name="T30" fmla="*/ 340605 h 3406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7213" h="340605">
                <a:moveTo>
                  <a:pt x="0" y="0"/>
                </a:moveTo>
                <a:cubicBezTo>
                  <a:pt x="0" y="154386"/>
                  <a:pt x="125155" y="279541"/>
                  <a:pt x="279541" y="279541"/>
                </a:cubicBezTo>
                <a:lnTo>
                  <a:pt x="1397672" y="279541"/>
                </a:lnTo>
                <a:cubicBezTo>
                  <a:pt x="1552058" y="279541"/>
                  <a:pt x="1677213" y="154386"/>
                  <a:pt x="1677213" y="0"/>
                </a:cubicBezTo>
                <a:lnTo>
                  <a:pt x="1677213" y="61064"/>
                </a:lnTo>
                <a:cubicBezTo>
                  <a:pt x="1677213" y="215450"/>
                  <a:pt x="1552058" y="340605"/>
                  <a:pt x="1397672" y="340605"/>
                </a:cubicBezTo>
                <a:lnTo>
                  <a:pt x="279541" y="340605"/>
                </a:lnTo>
                <a:cubicBezTo>
                  <a:pt x="125155" y="340605"/>
                  <a:pt x="0" y="215450"/>
                  <a:pt x="0" y="61064"/>
                </a:cubicBezTo>
                <a:lnTo>
                  <a:pt x="0" y="0"/>
                </a:lnTo>
                <a:close/>
              </a:path>
            </a:pathLst>
          </a:custGeom>
          <a:solidFill>
            <a:schemeClr val="bg1">
              <a:alpha val="70195"/>
            </a:schemeClr>
          </a:solidFill>
          <a:ln w="9525">
            <a:noFill/>
            <a:round/>
            <a:headEnd/>
            <a:tailEnd/>
          </a:ln>
        </p:spPr>
        <p:txBody>
          <a:bodyPr anchor="ctr"/>
          <a:lstStyle/>
          <a:p>
            <a:endParaRPr lang="zh-CN" altLang="en-US" dirty="0">
              <a:ea typeface="微软雅黑" panose="020B0503020204020204" pitchFamily="34" charset="-122"/>
            </a:endParaRPr>
          </a:p>
        </p:txBody>
      </p:sp>
      <p:sp>
        <p:nvSpPr>
          <p:cNvPr id="4" name="文本框 3"/>
          <p:cNvSpPr txBox="1"/>
          <p:nvPr/>
        </p:nvSpPr>
        <p:spPr>
          <a:xfrm>
            <a:off x="7279847" y="2438876"/>
            <a:ext cx="4905428" cy="2677656"/>
          </a:xfrm>
          <a:prstGeom prst="rect">
            <a:avLst/>
          </a:prstGeom>
          <a:noFill/>
        </p:spPr>
        <p:txBody>
          <a:bodyPr wrap="square" rtlCol="0">
            <a:spAutoFit/>
          </a:bodyPr>
          <a:lstStyle/>
          <a:p>
            <a:r>
              <a:rPr lang="zh-CN" altLang="en-US" sz="2400" b="1" dirty="0">
                <a:solidFill>
                  <a:schemeClr val="bg1"/>
                </a:solidFill>
                <a:latin typeface="华文楷体" panose="02010600040101010101" pitchFamily="2" charset="-122"/>
                <a:ea typeface="华文楷体" panose="02010600040101010101" pitchFamily="2" charset="-122"/>
              </a:rPr>
              <a:t>框架：</a:t>
            </a:r>
            <a:endParaRPr lang="en-US" altLang="zh-CN" sz="2400" b="1" dirty="0">
              <a:solidFill>
                <a:schemeClr val="bg1"/>
              </a:solidFill>
              <a:latin typeface="华文楷体" panose="02010600040101010101" pitchFamily="2" charset="-122"/>
              <a:ea typeface="华文楷体" panose="02010600040101010101" pitchFamily="2" charset="-122"/>
            </a:endParaRPr>
          </a:p>
          <a:p>
            <a:r>
              <a:rPr lang="en-US" altLang="zh-CN" sz="2400" b="1" dirty="0">
                <a:solidFill>
                  <a:schemeClr val="bg1"/>
                </a:solidFill>
                <a:latin typeface="Bahnschrift Condensed" panose="020B0502040204020203" pitchFamily="34" charset="0"/>
                <a:ea typeface="华文楷体" panose="02010600040101010101" pitchFamily="2" charset="-122"/>
              </a:rPr>
              <a:t>      SSM</a:t>
            </a:r>
            <a:r>
              <a:rPr lang="zh-CN" altLang="en-US" sz="2400" b="1" dirty="0">
                <a:solidFill>
                  <a:schemeClr val="bg1"/>
                </a:solidFill>
                <a:latin typeface="Bahnschrift Condensed" panose="020B0502040204020203" pitchFamily="34" charset="0"/>
                <a:ea typeface="华文楷体" panose="02010600040101010101" pitchFamily="2" charset="-122"/>
              </a:rPr>
              <a:t>（</a:t>
            </a:r>
            <a:r>
              <a:rPr lang="en-US" altLang="zh-CN" sz="2400" b="1" dirty="0" err="1">
                <a:solidFill>
                  <a:schemeClr val="bg1"/>
                </a:solidFill>
                <a:latin typeface="Bahnschrift Condensed" panose="020B0502040204020203" pitchFamily="34" charset="0"/>
                <a:ea typeface="华文楷体" panose="02010600040101010101" pitchFamily="2" charset="-122"/>
              </a:rPr>
              <a:t>SpringMVC+Spring+Mybatis</a:t>
            </a:r>
            <a:r>
              <a:rPr lang="zh-CN" altLang="en-US" sz="2400" b="1" dirty="0">
                <a:solidFill>
                  <a:schemeClr val="bg1"/>
                </a:solidFill>
                <a:latin typeface="Bahnschrift Condensed" panose="020B0502040204020203" pitchFamily="34" charset="0"/>
                <a:ea typeface="华文楷体" panose="02010600040101010101" pitchFamily="2" charset="-122"/>
              </a:rPr>
              <a:t>）</a:t>
            </a:r>
            <a:endParaRPr lang="en-US" altLang="zh-CN" sz="2400" b="1" dirty="0">
              <a:solidFill>
                <a:schemeClr val="bg1"/>
              </a:solidFill>
              <a:latin typeface="Bahnschrift Condensed" panose="020B0502040204020203" pitchFamily="34" charset="0"/>
              <a:ea typeface="华文楷体" panose="02010600040101010101" pitchFamily="2" charset="-122"/>
            </a:endParaRPr>
          </a:p>
          <a:p>
            <a:r>
              <a:rPr lang="zh-CN" altLang="en-US" sz="2400" b="1" dirty="0">
                <a:solidFill>
                  <a:schemeClr val="bg1"/>
                </a:solidFill>
                <a:latin typeface="华文楷体" panose="02010600040101010101" pitchFamily="2" charset="-122"/>
                <a:ea typeface="华文楷体" panose="02010600040101010101" pitchFamily="2" charset="-122"/>
              </a:rPr>
              <a:t>前端：</a:t>
            </a:r>
            <a:endParaRPr lang="en-US" altLang="zh-CN" sz="2400" b="1" dirty="0">
              <a:solidFill>
                <a:schemeClr val="bg1"/>
              </a:solidFill>
              <a:latin typeface="华文楷体" panose="02010600040101010101" pitchFamily="2" charset="-122"/>
              <a:ea typeface="华文楷体" panose="02010600040101010101" pitchFamily="2" charset="-122"/>
            </a:endParaRPr>
          </a:p>
          <a:p>
            <a:r>
              <a:rPr lang="en-US" altLang="zh-CN" sz="2400" b="1" dirty="0">
                <a:solidFill>
                  <a:schemeClr val="bg1"/>
                </a:solidFill>
                <a:latin typeface="Bahnschrift Condensed" panose="020B0502040204020203" pitchFamily="34" charset="0"/>
                <a:ea typeface="华文楷体" panose="02010600040101010101" pitchFamily="2" charset="-122"/>
              </a:rPr>
              <a:t>      </a:t>
            </a:r>
            <a:r>
              <a:rPr lang="en-US" altLang="zh-CN" sz="2400" b="1" dirty="0" err="1">
                <a:solidFill>
                  <a:schemeClr val="bg1"/>
                </a:solidFill>
                <a:latin typeface="Bahnschrift Condensed" panose="020B0502040204020203" pitchFamily="34" charset="0"/>
                <a:ea typeface="华文楷体" panose="02010600040101010101" pitchFamily="2" charset="-122"/>
              </a:rPr>
              <a:t>EasyUI</a:t>
            </a:r>
            <a:r>
              <a:rPr lang="zh-CN" altLang="en-US" sz="2400" b="1" dirty="0">
                <a:solidFill>
                  <a:schemeClr val="bg1"/>
                </a:solidFill>
                <a:latin typeface="Bahnschrift Condensed" panose="020B0502040204020203" pitchFamily="34" charset="0"/>
                <a:ea typeface="华文楷体" panose="02010600040101010101" pitchFamily="2" charset="-122"/>
              </a:rPr>
              <a:t>、</a:t>
            </a:r>
            <a:r>
              <a:rPr lang="en-US" altLang="zh-CN" sz="2400" b="1" dirty="0" err="1">
                <a:solidFill>
                  <a:schemeClr val="bg1"/>
                </a:solidFill>
                <a:latin typeface="Bahnschrift Condensed" panose="020B0502040204020203" pitchFamily="34" charset="0"/>
                <a:ea typeface="华文楷体" panose="02010600040101010101" pitchFamily="2" charset="-122"/>
              </a:rPr>
              <a:t>Jsp</a:t>
            </a:r>
            <a:r>
              <a:rPr lang="zh-CN" altLang="en-US" sz="2400" b="1" dirty="0">
                <a:solidFill>
                  <a:schemeClr val="bg1"/>
                </a:solidFill>
                <a:latin typeface="Bahnschrift Condensed" panose="020B0502040204020203" pitchFamily="34" charset="0"/>
                <a:ea typeface="华文楷体" panose="02010600040101010101" pitchFamily="2" charset="-122"/>
              </a:rPr>
              <a:t>、</a:t>
            </a:r>
            <a:r>
              <a:rPr lang="en-US" altLang="zh-CN" sz="2400" b="1" dirty="0" err="1">
                <a:solidFill>
                  <a:schemeClr val="bg1"/>
                </a:solidFill>
                <a:latin typeface="Bahnschrift Condensed" panose="020B0502040204020203" pitchFamily="34" charset="0"/>
                <a:ea typeface="华文楷体" panose="02010600040101010101" pitchFamily="2" charset="-122"/>
              </a:rPr>
              <a:t>css</a:t>
            </a:r>
            <a:r>
              <a:rPr lang="zh-CN" altLang="en-US" sz="2400" b="1" dirty="0">
                <a:solidFill>
                  <a:schemeClr val="bg1"/>
                </a:solidFill>
                <a:latin typeface="Bahnschrift Condensed" panose="020B0502040204020203" pitchFamily="34" charset="0"/>
                <a:ea typeface="华文楷体" panose="02010600040101010101" pitchFamily="2" charset="-122"/>
              </a:rPr>
              <a:t>、</a:t>
            </a:r>
            <a:r>
              <a:rPr lang="en-US" altLang="zh-CN" sz="2400" b="1" dirty="0" err="1">
                <a:solidFill>
                  <a:schemeClr val="bg1"/>
                </a:solidFill>
                <a:latin typeface="Bahnschrift Condensed" panose="020B0502040204020203" pitchFamily="34" charset="0"/>
                <a:ea typeface="华文楷体" panose="02010600040101010101" pitchFamily="2" charset="-122"/>
              </a:rPr>
              <a:t>Jquery</a:t>
            </a:r>
            <a:r>
              <a:rPr lang="zh-CN" altLang="en-US" sz="2400" b="1" dirty="0">
                <a:solidFill>
                  <a:schemeClr val="bg1"/>
                </a:solidFill>
                <a:latin typeface="Bahnschrift Condensed" panose="020B0502040204020203" pitchFamily="34" charset="0"/>
                <a:ea typeface="华文楷体" panose="02010600040101010101" pitchFamily="2" charset="-122"/>
              </a:rPr>
              <a:t>、</a:t>
            </a:r>
            <a:r>
              <a:rPr lang="en-US" altLang="zh-CN" sz="2400" b="1" dirty="0" err="1">
                <a:solidFill>
                  <a:schemeClr val="bg1"/>
                </a:solidFill>
                <a:latin typeface="Bahnschrift Condensed" panose="020B0502040204020203" pitchFamily="34" charset="0"/>
                <a:ea typeface="华文楷体" panose="02010600040101010101" pitchFamily="2" charset="-122"/>
              </a:rPr>
              <a:t>javaScript</a:t>
            </a:r>
            <a:endParaRPr lang="en-US" altLang="zh-CN" sz="2400" b="1" dirty="0">
              <a:solidFill>
                <a:schemeClr val="bg1"/>
              </a:solidFill>
              <a:latin typeface="Bahnschrift Condensed" panose="020B0502040204020203" pitchFamily="34" charset="0"/>
              <a:ea typeface="华文楷体" panose="02010600040101010101" pitchFamily="2" charset="-122"/>
            </a:endParaRPr>
          </a:p>
          <a:p>
            <a:r>
              <a:rPr lang="zh-CN" altLang="en-US" sz="2400" b="1" dirty="0">
                <a:solidFill>
                  <a:schemeClr val="bg1"/>
                </a:solidFill>
                <a:latin typeface="华文楷体" panose="02010600040101010101" pitchFamily="2" charset="-122"/>
                <a:ea typeface="华文楷体" panose="02010600040101010101" pitchFamily="2" charset="-122"/>
              </a:rPr>
              <a:t>前后端交互：</a:t>
            </a:r>
            <a:endParaRPr lang="en-US" altLang="zh-CN" sz="2400" b="1" dirty="0">
              <a:solidFill>
                <a:schemeClr val="bg1"/>
              </a:solidFill>
              <a:latin typeface="华文楷体" panose="02010600040101010101" pitchFamily="2" charset="-122"/>
              <a:ea typeface="华文楷体" panose="02010600040101010101" pitchFamily="2" charset="-122"/>
            </a:endParaRPr>
          </a:p>
          <a:p>
            <a:r>
              <a:rPr lang="en-US" altLang="zh-CN" sz="2400" b="1" dirty="0">
                <a:solidFill>
                  <a:schemeClr val="bg1"/>
                </a:solidFill>
                <a:latin typeface="Bahnschrift Condensed" panose="020B0502040204020203" pitchFamily="34" charset="0"/>
                <a:ea typeface="华文楷体" panose="02010600040101010101" pitchFamily="2" charset="-122"/>
              </a:rPr>
              <a:t>      </a:t>
            </a:r>
            <a:r>
              <a:rPr lang="en-US" altLang="zh-CN" sz="2400" b="1" dirty="0" err="1">
                <a:solidFill>
                  <a:schemeClr val="bg1"/>
                </a:solidFill>
                <a:latin typeface="Bahnschrift Condensed" panose="020B0502040204020203" pitchFamily="34" charset="0"/>
                <a:ea typeface="华文楷体" panose="02010600040101010101" pitchFamily="2" charset="-122"/>
              </a:rPr>
              <a:t>Ajax+Json</a:t>
            </a:r>
            <a:endParaRPr lang="en-US" altLang="zh-CN" sz="2400" b="1" dirty="0">
              <a:solidFill>
                <a:schemeClr val="bg1"/>
              </a:solidFill>
              <a:latin typeface="Bahnschrift Condensed" panose="020B0502040204020203" pitchFamily="34" charset="0"/>
              <a:ea typeface="华文楷体" panose="02010600040101010101" pitchFamily="2" charset="-122"/>
            </a:endParaRPr>
          </a:p>
          <a:p>
            <a:endParaRPr lang="zh-CN" altLang="en-US" sz="2400" dirty="0"/>
          </a:p>
        </p:txBody>
      </p:sp>
      <p:sp>
        <p:nvSpPr>
          <p:cNvPr id="6" name="矩形 5"/>
          <p:cNvSpPr/>
          <p:nvPr/>
        </p:nvSpPr>
        <p:spPr>
          <a:xfrm>
            <a:off x="612775" y="1425928"/>
            <a:ext cx="1620957" cy="523220"/>
          </a:xfrm>
          <a:prstGeom prst="rect">
            <a:avLst/>
          </a:prstGeom>
        </p:spPr>
        <p:txBody>
          <a:bodyPr wrap="none">
            <a:spAutoFit/>
          </a:bodyPr>
          <a:lstStyle/>
          <a:p>
            <a:r>
              <a:rPr lang="zh-CN" altLang="en-US" sz="2800" dirty="0">
                <a:solidFill>
                  <a:schemeClr val="bg1"/>
                </a:solidFill>
                <a:latin typeface="华文行楷" panose="02010800040101010101" pitchFamily="2" charset="-122"/>
                <a:ea typeface="华文行楷" panose="02010800040101010101" pitchFamily="2" charset="-122"/>
              </a:rPr>
              <a:t>开发环境</a:t>
            </a:r>
            <a:endParaRPr lang="zh-CN" altLang="en-US" sz="2800" dirty="0"/>
          </a:p>
        </p:txBody>
      </p:sp>
      <p:sp>
        <p:nvSpPr>
          <p:cNvPr id="31" name="矩形 30"/>
          <p:cNvSpPr/>
          <p:nvPr/>
        </p:nvSpPr>
        <p:spPr>
          <a:xfrm>
            <a:off x="7119322" y="1425928"/>
            <a:ext cx="1620957" cy="523220"/>
          </a:xfrm>
          <a:prstGeom prst="rect">
            <a:avLst/>
          </a:prstGeom>
        </p:spPr>
        <p:txBody>
          <a:bodyPr wrap="none">
            <a:spAutoFit/>
          </a:bodyPr>
          <a:lstStyle/>
          <a:p>
            <a:pPr eaLnBrk="1" hangingPunct="1"/>
            <a:r>
              <a:rPr lang="zh-CN" altLang="en-US" sz="2800" dirty="0">
                <a:solidFill>
                  <a:schemeClr val="bg1"/>
                </a:solidFill>
                <a:latin typeface="华文行楷" panose="02010800040101010101" pitchFamily="2" charset="-122"/>
                <a:ea typeface="华文行楷" panose="02010800040101010101" pitchFamily="2" charset="-122"/>
              </a:rPr>
              <a:t>涉及技术</a:t>
            </a:r>
            <a:endParaRPr lang="zh-CN" altLang="en-US" sz="2800" b="1"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48223" y="-28898"/>
            <a:ext cx="12192000" cy="6886898"/>
          </a:xfrm>
          <a:prstGeom prst="rect">
            <a:avLst/>
          </a:prstGeom>
          <a:noFill/>
          <a:ln w="9525">
            <a:noFill/>
            <a:miter lim="800000"/>
            <a:headEnd/>
            <a:tailEnd/>
          </a:ln>
        </p:spPr>
      </p:pic>
      <p:grpSp>
        <p:nvGrpSpPr>
          <p:cNvPr id="2" name="组合 5"/>
          <p:cNvGrpSpPr>
            <a:grpSpLocks/>
          </p:cNvGrpSpPr>
          <p:nvPr/>
        </p:nvGrpSpPr>
        <p:grpSpPr bwMode="auto">
          <a:xfrm>
            <a:off x="16240" y="33743"/>
            <a:ext cx="11956537" cy="1616688"/>
            <a:chOff x="-21432" y="-153214"/>
            <a:chExt cx="4597804" cy="2008361"/>
          </a:xfrm>
        </p:grpSpPr>
        <p:sp>
          <p:nvSpPr>
            <p:cNvPr id="4100" name="文本框 70"/>
            <p:cNvSpPr txBox="1">
              <a:spLocks noChangeArrowheads="1"/>
            </p:cNvSpPr>
            <p:nvPr/>
          </p:nvSpPr>
          <p:spPr bwMode="auto">
            <a:xfrm>
              <a:off x="15053" y="309532"/>
              <a:ext cx="2371276" cy="1338194"/>
            </a:xfrm>
            <a:prstGeom prst="rect">
              <a:avLst/>
            </a:prstGeom>
            <a:noFill/>
            <a:ln w="9525">
              <a:noFill/>
              <a:miter lim="800000"/>
              <a:headEnd/>
              <a:tailEnd/>
            </a:ln>
          </p:spPr>
          <p:txBody>
            <a:bodyPr>
              <a:spAutoFit/>
            </a:bodyPr>
            <a:lstStyle/>
            <a:p>
              <a:pPr eaLnBrk="1" hangingPunct="1"/>
              <a:r>
                <a:rPr lang="en-US" altLang="zh-CN" sz="3200" b="1" dirty="0">
                  <a:solidFill>
                    <a:schemeClr val="bg1"/>
                  </a:solidFill>
                  <a:latin typeface="华文行楷" panose="02010800040101010101" pitchFamily="2" charset="-122"/>
                  <a:ea typeface="华文行楷" panose="02010800040101010101" pitchFamily="2" charset="-122"/>
                </a:rPr>
                <a:t>04</a:t>
              </a:r>
              <a:r>
                <a:rPr lang="zh-CN" altLang="en-US" sz="3200" b="1" dirty="0">
                  <a:solidFill>
                    <a:schemeClr val="bg1"/>
                  </a:solidFill>
                  <a:latin typeface="华文行楷" panose="02010800040101010101" pitchFamily="2" charset="-122"/>
                  <a:ea typeface="华文行楷" panose="02010800040101010101" pitchFamily="2" charset="-122"/>
                </a:rPr>
                <a:t>：</a:t>
              </a:r>
              <a:r>
                <a:rPr lang="zh-CN" altLang="en-US" sz="3200" dirty="0">
                  <a:solidFill>
                    <a:schemeClr val="bg1"/>
                  </a:solidFill>
                  <a:latin typeface="华文行楷" panose="02010800040101010101" pitchFamily="2" charset="-122"/>
                  <a:ea typeface="华文行楷" panose="02010800040101010101" pitchFamily="2" charset="-122"/>
                </a:rPr>
                <a:t>数据库设计，</a:t>
              </a:r>
              <a:r>
                <a:rPr lang="en-US" altLang="zh-CN" sz="3200" dirty="0">
                  <a:solidFill>
                    <a:schemeClr val="bg1"/>
                  </a:solidFill>
                  <a:latin typeface="华文行楷" panose="02010800040101010101" pitchFamily="2" charset="-122"/>
                  <a:ea typeface="华文行楷" panose="02010800040101010101" pitchFamily="2" charset="-122"/>
                </a:rPr>
                <a:t>ER</a:t>
              </a:r>
              <a:r>
                <a:rPr lang="zh-CN" altLang="en-US" sz="3200" dirty="0">
                  <a:solidFill>
                    <a:schemeClr val="bg1"/>
                  </a:solidFill>
                  <a:latin typeface="华文行楷" panose="02010800040101010101" pitchFamily="2" charset="-122"/>
                  <a:ea typeface="华文行楷" panose="02010800040101010101" pitchFamily="2" charset="-122"/>
                </a:rPr>
                <a:t>图</a:t>
              </a:r>
            </a:p>
            <a:p>
              <a:pPr eaLnBrk="1" hangingPunct="1"/>
              <a:endParaRPr lang="zh-CN" altLang="en-US" sz="3200" b="1" dirty="0">
                <a:solidFill>
                  <a:schemeClr val="bg1"/>
                </a:solidFill>
                <a:latin typeface="华文行楷" panose="02010800040101010101" pitchFamily="2" charset="-122"/>
                <a:ea typeface="华文行楷" panose="02010800040101010101" pitchFamily="2" charset="-122"/>
              </a:endParaRPr>
            </a:p>
          </p:txBody>
        </p:sp>
        <p:sp>
          <p:nvSpPr>
            <p:cNvPr id="4101" name="文本框 71"/>
            <p:cNvSpPr txBox="1">
              <a:spLocks noChangeArrowheads="1"/>
            </p:cNvSpPr>
            <p:nvPr/>
          </p:nvSpPr>
          <p:spPr bwMode="auto">
            <a:xfrm>
              <a:off x="4371" y="1205167"/>
              <a:ext cx="770676" cy="649980"/>
            </a:xfrm>
            <a:prstGeom prst="rect">
              <a:avLst/>
            </a:prstGeom>
            <a:noFill/>
            <a:ln w="9525">
              <a:noFill/>
              <a:miter lim="800000"/>
              <a:headEnd/>
              <a:tailEnd/>
            </a:ln>
          </p:spPr>
          <p:txBody>
            <a:bodyPr wrap="square">
              <a:spAutoFit/>
            </a:bodyPr>
            <a:lstStyle/>
            <a:p>
              <a:pPr eaLnBrk="1" hangingPunct="1"/>
              <a:r>
                <a:rPr lang="zh-CN" altLang="en-US" sz="2800" b="1" dirty="0">
                  <a:solidFill>
                    <a:schemeClr val="bg1"/>
                  </a:solidFill>
                  <a:latin typeface="华文行楷" panose="02010800040101010101" pitchFamily="2" charset="-122"/>
                  <a:ea typeface="华文行楷" panose="02010800040101010101" pitchFamily="2" charset="-122"/>
                </a:rPr>
                <a:t>数据库设计：</a:t>
              </a:r>
            </a:p>
          </p:txBody>
        </p:sp>
        <p:grpSp>
          <p:nvGrpSpPr>
            <p:cNvPr id="4102" name="组合 88"/>
            <p:cNvGrpSpPr>
              <a:grpSpLocks/>
            </p:cNvGrpSpPr>
            <p:nvPr/>
          </p:nvGrpSpPr>
          <p:grpSpPr bwMode="auto">
            <a:xfrm>
              <a:off x="-21432" y="1089876"/>
              <a:ext cx="4597804" cy="80216"/>
              <a:chOff x="-68979" y="-1371883"/>
              <a:chExt cx="4597804" cy="80216"/>
            </a:xfrm>
          </p:grpSpPr>
          <p:sp>
            <p:nvSpPr>
              <p:cNvPr id="4132" name="椭圆 68"/>
              <p:cNvSpPr>
                <a:spLocks noChangeArrowheads="1"/>
              </p:cNvSpPr>
              <p:nvPr/>
            </p:nvSpPr>
            <p:spPr bwMode="auto">
              <a:xfrm flipV="1">
                <a:off x="2170191" y="-1371883"/>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68979" y="-1344044"/>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19237" y="-1344052"/>
                <a:ext cx="2109588" cy="0"/>
              </a:xfrm>
              <a:prstGeom prst="line">
                <a:avLst/>
              </a:prstGeom>
              <a:noFill/>
              <a:ln w="6350" cap="rnd">
                <a:solidFill>
                  <a:schemeClr val="bg1"/>
                </a:solidFill>
                <a:round/>
                <a:headEnd/>
                <a:tailEnd/>
              </a:ln>
            </p:spPr>
          </p:cxnSp>
        </p:grpSp>
        <p:grpSp>
          <p:nvGrpSpPr>
            <p:cNvPr id="4104" name="组合 6"/>
            <p:cNvGrpSpPr>
              <a:grpSpLocks/>
            </p:cNvGrpSpPr>
            <p:nvPr/>
          </p:nvGrpSpPr>
          <p:grpSpPr bwMode="auto">
            <a:xfrm>
              <a:off x="4371" y="-153214"/>
              <a:ext cx="4572001" cy="435435"/>
              <a:chOff x="-10682" y="-153214"/>
              <a:chExt cx="4572001" cy="435435"/>
            </a:xfrm>
          </p:grpSpPr>
          <p:grpSp>
            <p:nvGrpSpPr>
              <p:cNvPr id="4119" name="组合 15"/>
              <p:cNvGrpSpPr>
                <a:grpSpLocks/>
              </p:cNvGrpSpPr>
              <p:nvPr/>
            </p:nvGrpSpPr>
            <p:grpSpPr bwMode="auto">
              <a:xfrm>
                <a:off x="1410753" y="-153214"/>
                <a:ext cx="1693319" cy="435435"/>
                <a:chOff x="-23333" y="-334667"/>
                <a:chExt cx="3698747" cy="951126"/>
              </a:xfrm>
            </p:grpSpPr>
            <p:sp>
              <p:nvSpPr>
                <p:cNvPr id="4122" name="菱形 2"/>
                <p:cNvSpPr>
                  <a:spLocks noChangeArrowheads="1"/>
                </p:cNvSpPr>
                <p:nvPr/>
              </p:nvSpPr>
              <p:spPr bwMode="auto">
                <a:xfrm>
                  <a:off x="1221232" y="-334667"/>
                  <a:ext cx="1244600" cy="334667"/>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23333" y="-1"/>
                  <a:ext cx="1232915" cy="616460"/>
                  <a:chOff x="-23333" y="-1244601"/>
                  <a:chExt cx="1232915" cy="616460"/>
                </a:xfrm>
              </p:grpSpPr>
              <p:cxnSp>
                <p:nvCxnSpPr>
                  <p:cNvPr id="4130" name="直接连接符 4"/>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09583" y="-1"/>
                  <a:ext cx="1232915" cy="616460"/>
                  <a:chOff x="-23333" y="-1244601"/>
                  <a:chExt cx="1232915" cy="616460"/>
                </a:xfrm>
              </p:grpSpPr>
              <p:cxnSp>
                <p:nvCxnSpPr>
                  <p:cNvPr id="4128" name="直接连接符 10"/>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42499" y="-1"/>
                  <a:ext cx="1232915" cy="616460"/>
                  <a:chOff x="-23333" y="-1244601"/>
                  <a:chExt cx="1232915" cy="616460"/>
                </a:xfrm>
              </p:grpSpPr>
              <p:cxnSp>
                <p:nvCxnSpPr>
                  <p:cNvPr id="4126" name="直接连接符 13"/>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04073" y="282220"/>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10682" y="282220"/>
                <a:ext cx="1421435" cy="0"/>
              </a:xfrm>
              <a:prstGeom prst="line">
                <a:avLst/>
              </a:prstGeom>
              <a:noFill/>
              <a:ln w="6350" cap="rnd">
                <a:solidFill>
                  <a:schemeClr val="bg1"/>
                </a:solidFill>
                <a:round/>
                <a:headEnd/>
                <a:tailEnd/>
              </a:ln>
            </p:spPr>
          </p:cxnSp>
        </p:grpSp>
      </p:grpSp>
      <p:sp>
        <p:nvSpPr>
          <p:cNvPr id="6" name="文本框 5"/>
          <p:cNvSpPr txBox="1"/>
          <p:nvPr/>
        </p:nvSpPr>
        <p:spPr>
          <a:xfrm>
            <a:off x="9855532" y="5777182"/>
            <a:ext cx="1656764"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分拣站</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220" y="1588223"/>
            <a:ext cx="8674408" cy="4935840"/>
          </a:xfrm>
          <a:prstGeom prst="rect">
            <a:avLst/>
          </a:prstGeom>
        </p:spPr>
      </p:pic>
    </p:spTree>
    <p:extLst>
      <p:ext uri="{BB962C8B-B14F-4D97-AF65-F5344CB8AC3E}">
        <p14:creationId xmlns:p14="http://schemas.microsoft.com/office/powerpoint/2010/main" val="16794285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1292" y="0"/>
            <a:ext cx="12192000" cy="6886898"/>
          </a:xfrm>
          <a:prstGeom prst="rect">
            <a:avLst/>
          </a:prstGeom>
          <a:noFill/>
          <a:ln w="9525">
            <a:noFill/>
            <a:miter lim="800000"/>
            <a:headEnd/>
            <a:tailEnd/>
          </a:ln>
        </p:spPr>
      </p:pic>
      <p:grpSp>
        <p:nvGrpSpPr>
          <p:cNvPr id="2" name="组合 5"/>
          <p:cNvGrpSpPr>
            <a:grpSpLocks/>
          </p:cNvGrpSpPr>
          <p:nvPr/>
        </p:nvGrpSpPr>
        <p:grpSpPr bwMode="auto">
          <a:xfrm>
            <a:off x="34503" y="20711"/>
            <a:ext cx="11956537" cy="1709801"/>
            <a:chOff x="-21432" y="-153214"/>
            <a:chExt cx="4597804" cy="2124030"/>
          </a:xfrm>
        </p:grpSpPr>
        <p:sp>
          <p:nvSpPr>
            <p:cNvPr id="4100" name="文本框 70"/>
            <p:cNvSpPr txBox="1">
              <a:spLocks noChangeArrowheads="1"/>
            </p:cNvSpPr>
            <p:nvPr/>
          </p:nvSpPr>
          <p:spPr bwMode="auto">
            <a:xfrm>
              <a:off x="15053" y="309532"/>
              <a:ext cx="2371276" cy="1338193"/>
            </a:xfrm>
            <a:prstGeom prst="rect">
              <a:avLst/>
            </a:prstGeom>
            <a:noFill/>
            <a:ln w="9525">
              <a:noFill/>
              <a:miter lim="800000"/>
              <a:headEnd/>
              <a:tailEnd/>
            </a:ln>
          </p:spPr>
          <p:txBody>
            <a:bodyPr>
              <a:spAutoFit/>
            </a:bodyPr>
            <a:lstStyle/>
            <a:p>
              <a:pPr eaLnBrk="1" hangingPunct="1"/>
              <a:r>
                <a:rPr lang="en-US" altLang="zh-CN" sz="3200" b="1" dirty="0">
                  <a:solidFill>
                    <a:schemeClr val="bg1"/>
                  </a:solidFill>
                  <a:latin typeface="华文行楷" panose="02010800040101010101" pitchFamily="2" charset="-122"/>
                  <a:ea typeface="华文行楷" panose="02010800040101010101" pitchFamily="2" charset="-122"/>
                </a:rPr>
                <a:t>04</a:t>
              </a:r>
              <a:r>
                <a:rPr lang="zh-CN" altLang="en-US" sz="3200" b="1" dirty="0">
                  <a:solidFill>
                    <a:schemeClr val="bg1"/>
                  </a:solidFill>
                  <a:latin typeface="华文行楷" panose="02010800040101010101" pitchFamily="2" charset="-122"/>
                  <a:ea typeface="华文行楷" panose="02010800040101010101" pitchFamily="2" charset="-122"/>
                </a:rPr>
                <a:t>：</a:t>
              </a:r>
              <a:r>
                <a:rPr lang="zh-CN" altLang="en-US" sz="3200" dirty="0">
                  <a:solidFill>
                    <a:schemeClr val="bg1"/>
                  </a:solidFill>
                  <a:latin typeface="华文行楷" panose="02010800040101010101" pitchFamily="2" charset="-122"/>
                  <a:ea typeface="华文行楷" panose="02010800040101010101" pitchFamily="2" charset="-122"/>
                </a:rPr>
                <a:t>数据库设计，</a:t>
              </a:r>
              <a:r>
                <a:rPr lang="en-US" altLang="zh-CN" sz="3200" dirty="0">
                  <a:solidFill>
                    <a:schemeClr val="bg1"/>
                  </a:solidFill>
                  <a:latin typeface="华文行楷" panose="02010800040101010101" pitchFamily="2" charset="-122"/>
                  <a:ea typeface="华文行楷" panose="02010800040101010101" pitchFamily="2" charset="-122"/>
                </a:rPr>
                <a:t>ER</a:t>
              </a:r>
              <a:r>
                <a:rPr lang="zh-CN" altLang="en-US" sz="3200" dirty="0">
                  <a:solidFill>
                    <a:schemeClr val="bg1"/>
                  </a:solidFill>
                  <a:latin typeface="华文行楷" panose="02010800040101010101" pitchFamily="2" charset="-122"/>
                  <a:ea typeface="华文行楷" panose="02010800040101010101" pitchFamily="2" charset="-122"/>
                </a:rPr>
                <a:t>图</a:t>
              </a:r>
            </a:p>
            <a:p>
              <a:pPr eaLnBrk="1" hangingPunct="1"/>
              <a:endParaRPr lang="zh-CN" altLang="en-US" sz="3200" b="1" dirty="0">
                <a:solidFill>
                  <a:schemeClr val="bg1"/>
                </a:solidFill>
                <a:latin typeface="华文行楷" panose="02010800040101010101" pitchFamily="2" charset="-122"/>
                <a:ea typeface="华文行楷" panose="02010800040101010101" pitchFamily="2" charset="-122"/>
              </a:endParaRPr>
            </a:p>
          </p:txBody>
        </p:sp>
        <p:sp>
          <p:nvSpPr>
            <p:cNvPr id="4101" name="文本框 71"/>
            <p:cNvSpPr txBox="1">
              <a:spLocks noChangeArrowheads="1"/>
            </p:cNvSpPr>
            <p:nvPr/>
          </p:nvSpPr>
          <p:spPr bwMode="auto">
            <a:xfrm>
              <a:off x="15053" y="1320837"/>
              <a:ext cx="811731" cy="649979"/>
            </a:xfrm>
            <a:prstGeom prst="rect">
              <a:avLst/>
            </a:prstGeom>
            <a:noFill/>
            <a:ln w="9525">
              <a:noFill/>
              <a:miter lim="800000"/>
              <a:headEnd/>
              <a:tailEnd/>
            </a:ln>
          </p:spPr>
          <p:txBody>
            <a:bodyPr wrap="square">
              <a:spAutoFit/>
            </a:bodyPr>
            <a:lstStyle/>
            <a:p>
              <a:pPr eaLnBrk="1" hangingPunct="1"/>
              <a:r>
                <a:rPr lang="zh-CN" altLang="en-US" sz="2800" b="1" dirty="0">
                  <a:solidFill>
                    <a:schemeClr val="bg1"/>
                  </a:solidFill>
                  <a:latin typeface="华文行楷" panose="02010800040101010101" pitchFamily="2" charset="-122"/>
                  <a:ea typeface="华文行楷" panose="02010800040101010101" pitchFamily="2" charset="-122"/>
                </a:rPr>
                <a:t>数据库设计：</a:t>
              </a:r>
            </a:p>
          </p:txBody>
        </p:sp>
        <p:grpSp>
          <p:nvGrpSpPr>
            <p:cNvPr id="4102" name="组合 88"/>
            <p:cNvGrpSpPr>
              <a:grpSpLocks/>
            </p:cNvGrpSpPr>
            <p:nvPr/>
          </p:nvGrpSpPr>
          <p:grpSpPr bwMode="auto">
            <a:xfrm>
              <a:off x="-21432" y="922848"/>
              <a:ext cx="4597804" cy="80216"/>
              <a:chOff x="-68979" y="-1538911"/>
              <a:chExt cx="4597804" cy="80216"/>
            </a:xfrm>
          </p:grpSpPr>
          <p:sp>
            <p:nvSpPr>
              <p:cNvPr id="4132" name="椭圆 68"/>
              <p:cNvSpPr>
                <a:spLocks noChangeArrowheads="1"/>
              </p:cNvSpPr>
              <p:nvPr/>
            </p:nvSpPr>
            <p:spPr bwMode="auto">
              <a:xfrm flipV="1">
                <a:off x="2170191" y="-1538911"/>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68979" y="-1511073"/>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19237" y="-1511080"/>
                <a:ext cx="2109588" cy="0"/>
              </a:xfrm>
              <a:prstGeom prst="line">
                <a:avLst/>
              </a:prstGeom>
              <a:noFill/>
              <a:ln w="6350" cap="rnd">
                <a:solidFill>
                  <a:schemeClr val="bg1"/>
                </a:solidFill>
                <a:round/>
                <a:headEnd/>
                <a:tailEnd/>
              </a:ln>
            </p:spPr>
          </p:cxnSp>
        </p:grpSp>
        <p:grpSp>
          <p:nvGrpSpPr>
            <p:cNvPr id="4104" name="组合 6"/>
            <p:cNvGrpSpPr>
              <a:grpSpLocks/>
            </p:cNvGrpSpPr>
            <p:nvPr/>
          </p:nvGrpSpPr>
          <p:grpSpPr bwMode="auto">
            <a:xfrm>
              <a:off x="4371" y="-153214"/>
              <a:ext cx="4572001" cy="435435"/>
              <a:chOff x="-10682" y="-153214"/>
              <a:chExt cx="4572001" cy="435435"/>
            </a:xfrm>
          </p:grpSpPr>
          <p:grpSp>
            <p:nvGrpSpPr>
              <p:cNvPr id="4119" name="组合 15"/>
              <p:cNvGrpSpPr>
                <a:grpSpLocks/>
              </p:cNvGrpSpPr>
              <p:nvPr/>
            </p:nvGrpSpPr>
            <p:grpSpPr bwMode="auto">
              <a:xfrm>
                <a:off x="1410753" y="-153214"/>
                <a:ext cx="1693319" cy="435435"/>
                <a:chOff x="-23333" y="-334667"/>
                <a:chExt cx="3698747" cy="951126"/>
              </a:xfrm>
            </p:grpSpPr>
            <p:sp>
              <p:nvSpPr>
                <p:cNvPr id="4122" name="菱形 2"/>
                <p:cNvSpPr>
                  <a:spLocks noChangeArrowheads="1"/>
                </p:cNvSpPr>
                <p:nvPr/>
              </p:nvSpPr>
              <p:spPr bwMode="auto">
                <a:xfrm>
                  <a:off x="1221232" y="-334667"/>
                  <a:ext cx="1244600" cy="334667"/>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23333" y="-1"/>
                  <a:ext cx="1232915" cy="616460"/>
                  <a:chOff x="-23333" y="-1244601"/>
                  <a:chExt cx="1232915" cy="616460"/>
                </a:xfrm>
              </p:grpSpPr>
              <p:cxnSp>
                <p:nvCxnSpPr>
                  <p:cNvPr id="4130" name="直接连接符 4"/>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09583" y="-1"/>
                  <a:ext cx="1232915" cy="616460"/>
                  <a:chOff x="-23333" y="-1244601"/>
                  <a:chExt cx="1232915" cy="616460"/>
                </a:xfrm>
              </p:grpSpPr>
              <p:cxnSp>
                <p:nvCxnSpPr>
                  <p:cNvPr id="4128" name="直接连接符 10"/>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42499" y="-1"/>
                  <a:ext cx="1232915" cy="616460"/>
                  <a:chOff x="-23333" y="-1244601"/>
                  <a:chExt cx="1232915" cy="616460"/>
                </a:xfrm>
              </p:grpSpPr>
              <p:cxnSp>
                <p:nvCxnSpPr>
                  <p:cNvPr id="4126" name="直接连接符 13"/>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04073" y="282220"/>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10682" y="282220"/>
                <a:ext cx="1421435" cy="0"/>
              </a:xfrm>
              <a:prstGeom prst="line">
                <a:avLst/>
              </a:prstGeom>
              <a:noFill/>
              <a:ln w="6350" cap="rnd">
                <a:solidFill>
                  <a:schemeClr val="bg1"/>
                </a:solidFill>
                <a:round/>
                <a:headEnd/>
                <a:tailEnd/>
              </a:ln>
            </p:spPr>
          </p:cxnSp>
        </p:grpSp>
      </p:gr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946" y="2611192"/>
            <a:ext cx="5089446" cy="3716006"/>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3256" y="2590516"/>
            <a:ext cx="5265422" cy="3736682"/>
          </a:xfrm>
          <a:prstGeom prst="rect">
            <a:avLst/>
          </a:prstGeom>
        </p:spPr>
      </p:pic>
      <p:sp>
        <p:nvSpPr>
          <p:cNvPr id="46" name="文本框 45"/>
          <p:cNvSpPr txBox="1"/>
          <p:nvPr/>
        </p:nvSpPr>
        <p:spPr>
          <a:xfrm>
            <a:off x="5105195" y="1755713"/>
            <a:ext cx="1995428" cy="461665"/>
          </a:xfrm>
          <a:prstGeom prst="rect">
            <a:avLst/>
          </a:prstGeom>
          <a:noFill/>
        </p:spPr>
        <p:txBody>
          <a:bodyPr wrap="square" rtlCol="0">
            <a:spAutoFit/>
          </a:bodyPr>
          <a:lstStyle/>
          <a:p>
            <a:r>
              <a:rPr lang="zh-CN" altLang="en-US" sz="2400" b="1" dirty="0">
                <a:solidFill>
                  <a:schemeClr val="bg1"/>
                </a:solidFill>
                <a:latin typeface="楷体" panose="02010609060101010101" pitchFamily="49" charset="-122"/>
                <a:ea typeface="楷体" panose="02010609060101010101" pitchFamily="49" charset="-122"/>
              </a:rPr>
              <a:t>分拣站物资</a:t>
            </a:r>
          </a:p>
        </p:txBody>
      </p:sp>
    </p:spTree>
    <p:extLst>
      <p:ext uri="{BB962C8B-B14F-4D97-AF65-F5344CB8AC3E}">
        <p14:creationId xmlns:p14="http://schemas.microsoft.com/office/powerpoint/2010/main" val="627433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cstate="email"/>
          <a:srcRect/>
          <a:stretch>
            <a:fillRect/>
          </a:stretch>
        </p:blipFill>
        <p:spPr bwMode="auto">
          <a:xfrm>
            <a:off x="8056" y="-28898"/>
            <a:ext cx="12192000" cy="6886898"/>
          </a:xfrm>
          <a:prstGeom prst="rect">
            <a:avLst/>
          </a:prstGeom>
          <a:noFill/>
          <a:ln w="9525">
            <a:noFill/>
            <a:miter lim="800000"/>
            <a:headEnd/>
            <a:tailEnd/>
          </a:ln>
        </p:spPr>
      </p:pic>
      <p:grpSp>
        <p:nvGrpSpPr>
          <p:cNvPr id="2" name="组合 5"/>
          <p:cNvGrpSpPr>
            <a:grpSpLocks/>
          </p:cNvGrpSpPr>
          <p:nvPr/>
        </p:nvGrpSpPr>
        <p:grpSpPr bwMode="auto">
          <a:xfrm>
            <a:off x="101603" y="20711"/>
            <a:ext cx="12031754" cy="1824947"/>
            <a:chOff x="4371" y="-153214"/>
            <a:chExt cx="4626728" cy="2267072"/>
          </a:xfrm>
        </p:grpSpPr>
        <p:sp>
          <p:nvSpPr>
            <p:cNvPr id="4100" name="文本框 70"/>
            <p:cNvSpPr txBox="1">
              <a:spLocks noChangeArrowheads="1"/>
            </p:cNvSpPr>
            <p:nvPr/>
          </p:nvSpPr>
          <p:spPr bwMode="auto">
            <a:xfrm>
              <a:off x="15053" y="309532"/>
              <a:ext cx="2371276" cy="1338193"/>
            </a:xfrm>
            <a:prstGeom prst="rect">
              <a:avLst/>
            </a:prstGeom>
            <a:noFill/>
            <a:ln w="9525">
              <a:noFill/>
              <a:miter lim="800000"/>
              <a:headEnd/>
              <a:tailEnd/>
            </a:ln>
          </p:spPr>
          <p:txBody>
            <a:bodyPr>
              <a:spAutoFit/>
            </a:bodyPr>
            <a:lstStyle/>
            <a:p>
              <a:pPr eaLnBrk="1" hangingPunct="1"/>
              <a:r>
                <a:rPr lang="en-US" altLang="zh-CN" sz="3200" b="1" dirty="0">
                  <a:solidFill>
                    <a:schemeClr val="bg1"/>
                  </a:solidFill>
                  <a:latin typeface="华文行楷" panose="02010800040101010101" pitchFamily="2" charset="-122"/>
                  <a:ea typeface="华文行楷" panose="02010800040101010101" pitchFamily="2" charset="-122"/>
                </a:rPr>
                <a:t>04</a:t>
              </a:r>
              <a:r>
                <a:rPr lang="zh-CN" altLang="en-US" sz="3200" b="1" dirty="0">
                  <a:solidFill>
                    <a:schemeClr val="bg1"/>
                  </a:solidFill>
                  <a:latin typeface="华文行楷" panose="02010800040101010101" pitchFamily="2" charset="-122"/>
                  <a:ea typeface="华文行楷" panose="02010800040101010101" pitchFamily="2" charset="-122"/>
                </a:rPr>
                <a:t>：</a:t>
              </a:r>
              <a:r>
                <a:rPr lang="zh-CN" altLang="en-US" sz="3200" dirty="0">
                  <a:solidFill>
                    <a:schemeClr val="bg1"/>
                  </a:solidFill>
                  <a:latin typeface="华文行楷" panose="02010800040101010101" pitchFamily="2" charset="-122"/>
                  <a:ea typeface="华文行楷" panose="02010800040101010101" pitchFamily="2" charset="-122"/>
                </a:rPr>
                <a:t>数据库设计，</a:t>
              </a:r>
              <a:r>
                <a:rPr lang="en-US" altLang="zh-CN" sz="3200" dirty="0">
                  <a:solidFill>
                    <a:schemeClr val="bg1"/>
                  </a:solidFill>
                  <a:latin typeface="华文行楷" panose="02010800040101010101" pitchFamily="2" charset="-122"/>
                  <a:ea typeface="华文行楷" panose="02010800040101010101" pitchFamily="2" charset="-122"/>
                </a:rPr>
                <a:t>ER</a:t>
              </a:r>
              <a:r>
                <a:rPr lang="zh-CN" altLang="en-US" sz="3200" dirty="0">
                  <a:solidFill>
                    <a:schemeClr val="bg1"/>
                  </a:solidFill>
                  <a:latin typeface="华文行楷" panose="02010800040101010101" pitchFamily="2" charset="-122"/>
                  <a:ea typeface="华文行楷" panose="02010800040101010101" pitchFamily="2" charset="-122"/>
                </a:rPr>
                <a:t>图</a:t>
              </a:r>
            </a:p>
            <a:p>
              <a:pPr eaLnBrk="1" hangingPunct="1"/>
              <a:endParaRPr lang="zh-CN" altLang="en-US" sz="3200" b="1" dirty="0">
                <a:solidFill>
                  <a:schemeClr val="bg1"/>
                </a:solidFill>
                <a:latin typeface="华文行楷" panose="02010800040101010101" pitchFamily="2" charset="-122"/>
                <a:ea typeface="华文行楷" panose="02010800040101010101" pitchFamily="2" charset="-122"/>
              </a:endParaRPr>
            </a:p>
          </p:txBody>
        </p:sp>
        <p:sp>
          <p:nvSpPr>
            <p:cNvPr id="4101" name="文本框 71"/>
            <p:cNvSpPr txBox="1">
              <a:spLocks noChangeArrowheads="1"/>
            </p:cNvSpPr>
            <p:nvPr/>
          </p:nvSpPr>
          <p:spPr bwMode="auto">
            <a:xfrm>
              <a:off x="15053" y="1463879"/>
              <a:ext cx="904293" cy="649979"/>
            </a:xfrm>
            <a:prstGeom prst="rect">
              <a:avLst/>
            </a:prstGeom>
            <a:noFill/>
            <a:ln w="9525">
              <a:noFill/>
              <a:miter lim="800000"/>
              <a:headEnd/>
              <a:tailEnd/>
            </a:ln>
          </p:spPr>
          <p:txBody>
            <a:bodyPr wrap="square">
              <a:spAutoFit/>
            </a:bodyPr>
            <a:lstStyle/>
            <a:p>
              <a:pPr eaLnBrk="1" hangingPunct="1"/>
              <a:r>
                <a:rPr lang="zh-CN" altLang="en-US" sz="2800" b="1" dirty="0">
                  <a:solidFill>
                    <a:schemeClr val="bg1"/>
                  </a:solidFill>
                  <a:latin typeface="华文行楷" panose="02010800040101010101" pitchFamily="2" charset="-122"/>
                  <a:ea typeface="华文行楷" panose="02010800040101010101" pitchFamily="2" charset="-122"/>
                </a:rPr>
                <a:t>数据库设计：</a:t>
              </a:r>
            </a:p>
          </p:txBody>
        </p:sp>
        <p:grpSp>
          <p:nvGrpSpPr>
            <p:cNvPr id="4102" name="组合 88"/>
            <p:cNvGrpSpPr>
              <a:grpSpLocks/>
            </p:cNvGrpSpPr>
            <p:nvPr/>
          </p:nvGrpSpPr>
          <p:grpSpPr bwMode="auto">
            <a:xfrm>
              <a:off x="15053" y="1038543"/>
              <a:ext cx="4616046" cy="87379"/>
              <a:chOff x="-32494" y="-1423216"/>
              <a:chExt cx="4616046" cy="87379"/>
            </a:xfrm>
          </p:grpSpPr>
          <p:sp>
            <p:nvSpPr>
              <p:cNvPr id="4132" name="椭圆 68"/>
              <p:cNvSpPr>
                <a:spLocks noChangeArrowheads="1"/>
              </p:cNvSpPr>
              <p:nvPr/>
            </p:nvSpPr>
            <p:spPr bwMode="auto">
              <a:xfrm flipV="1">
                <a:off x="2224918" y="-1423216"/>
                <a:ext cx="80216" cy="80216"/>
              </a:xfrm>
              <a:prstGeom prst="ellipse">
                <a:avLst/>
              </a:prstGeom>
              <a:solidFill>
                <a:schemeClr val="bg1"/>
              </a:solidFill>
              <a:ln w="9525">
                <a:noFill/>
                <a:round/>
                <a:headEnd/>
                <a:tailEnd/>
              </a:ln>
            </p:spPr>
            <p:txBody>
              <a:bodyPr anchor="ctr"/>
              <a:lstStyle/>
              <a:p>
                <a:pPr algn="ctr" eaLnBrk="1" hangingPunct="1"/>
                <a:endParaRPr lang="zh-CN" altLang="en-US" sz="1400" dirty="0">
                  <a:solidFill>
                    <a:srgbClr val="FFFFFF"/>
                  </a:solidFill>
                  <a:ea typeface="微软雅黑" panose="020B0503020204020204" pitchFamily="34" charset="-122"/>
                </a:endParaRPr>
              </a:p>
            </p:txBody>
          </p:sp>
          <p:cxnSp>
            <p:nvCxnSpPr>
              <p:cNvPr id="4133" name="直接连接符 72"/>
              <p:cNvCxnSpPr>
                <a:cxnSpLocks noChangeShapeType="1"/>
              </p:cNvCxnSpPr>
              <p:nvPr/>
            </p:nvCxnSpPr>
            <p:spPr bwMode="auto">
              <a:xfrm>
                <a:off x="-32494" y="-1335837"/>
                <a:ext cx="2077186" cy="0"/>
              </a:xfrm>
              <a:prstGeom prst="line">
                <a:avLst/>
              </a:prstGeom>
              <a:noFill/>
              <a:ln w="6350" cap="rnd">
                <a:solidFill>
                  <a:schemeClr val="bg1"/>
                </a:solidFill>
                <a:round/>
                <a:headEnd/>
                <a:tailEnd/>
              </a:ln>
            </p:spPr>
          </p:cxnSp>
          <p:cxnSp>
            <p:nvCxnSpPr>
              <p:cNvPr id="4134" name="直接连接符 87"/>
              <p:cNvCxnSpPr>
                <a:cxnSpLocks noChangeShapeType="1"/>
              </p:cNvCxnSpPr>
              <p:nvPr/>
            </p:nvCxnSpPr>
            <p:spPr bwMode="auto">
              <a:xfrm>
                <a:off x="2473964" y="-1395385"/>
                <a:ext cx="2109588" cy="0"/>
              </a:xfrm>
              <a:prstGeom prst="line">
                <a:avLst/>
              </a:prstGeom>
              <a:noFill/>
              <a:ln w="6350" cap="rnd">
                <a:solidFill>
                  <a:schemeClr val="bg1"/>
                </a:solidFill>
                <a:round/>
                <a:headEnd/>
                <a:tailEnd/>
              </a:ln>
            </p:spPr>
          </p:cxnSp>
        </p:grpSp>
        <p:grpSp>
          <p:nvGrpSpPr>
            <p:cNvPr id="4104" name="组合 6"/>
            <p:cNvGrpSpPr>
              <a:grpSpLocks/>
            </p:cNvGrpSpPr>
            <p:nvPr/>
          </p:nvGrpSpPr>
          <p:grpSpPr bwMode="auto">
            <a:xfrm>
              <a:off x="4371" y="-153214"/>
              <a:ext cx="4572001" cy="435435"/>
              <a:chOff x="-10682" y="-153214"/>
              <a:chExt cx="4572001" cy="435435"/>
            </a:xfrm>
          </p:grpSpPr>
          <p:grpSp>
            <p:nvGrpSpPr>
              <p:cNvPr id="4119" name="组合 15"/>
              <p:cNvGrpSpPr>
                <a:grpSpLocks/>
              </p:cNvGrpSpPr>
              <p:nvPr/>
            </p:nvGrpSpPr>
            <p:grpSpPr bwMode="auto">
              <a:xfrm>
                <a:off x="1410753" y="-153214"/>
                <a:ext cx="1693319" cy="435435"/>
                <a:chOff x="-23333" y="-334667"/>
                <a:chExt cx="3698747" cy="951126"/>
              </a:xfrm>
            </p:grpSpPr>
            <p:sp>
              <p:nvSpPr>
                <p:cNvPr id="4122" name="菱形 2"/>
                <p:cNvSpPr>
                  <a:spLocks noChangeArrowheads="1"/>
                </p:cNvSpPr>
                <p:nvPr/>
              </p:nvSpPr>
              <p:spPr bwMode="auto">
                <a:xfrm>
                  <a:off x="1221232" y="-334667"/>
                  <a:ext cx="1244600" cy="334667"/>
                </a:xfrm>
                <a:prstGeom prst="diamond">
                  <a:avLst/>
                </a:prstGeom>
                <a:noFill/>
                <a:ln w="12700">
                  <a:solidFill>
                    <a:schemeClr val="bg1"/>
                  </a:solidFill>
                  <a:miter lim="800000"/>
                  <a:headEnd/>
                  <a:tailEnd/>
                </a:ln>
              </p:spPr>
              <p:txBody>
                <a:bodyPr anchor="ctr"/>
                <a:lstStyle/>
                <a:p>
                  <a:pPr algn="ctr" eaLnBrk="1" hangingPunct="1"/>
                  <a:endParaRPr lang="zh-CN" altLang="en-US" dirty="0">
                    <a:solidFill>
                      <a:srgbClr val="FFFFFF"/>
                    </a:solidFill>
                    <a:ea typeface="微软雅黑" panose="020B0503020204020204" pitchFamily="34" charset="-122"/>
                  </a:endParaRPr>
                </a:p>
              </p:txBody>
            </p:sp>
            <p:grpSp>
              <p:nvGrpSpPr>
                <p:cNvPr id="4123" name="组合 8"/>
                <p:cNvGrpSpPr>
                  <a:grpSpLocks/>
                </p:cNvGrpSpPr>
                <p:nvPr/>
              </p:nvGrpSpPr>
              <p:grpSpPr bwMode="auto">
                <a:xfrm>
                  <a:off x="-23333" y="-1"/>
                  <a:ext cx="1232915" cy="616460"/>
                  <a:chOff x="-23333" y="-1244601"/>
                  <a:chExt cx="1232915" cy="616460"/>
                </a:xfrm>
              </p:grpSpPr>
              <p:cxnSp>
                <p:nvCxnSpPr>
                  <p:cNvPr id="4130" name="直接连接符 4"/>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31" name="直接连接符 7"/>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nvGrpSpPr>
                <p:cNvPr id="4124" name="组合 9"/>
                <p:cNvGrpSpPr>
                  <a:grpSpLocks/>
                </p:cNvGrpSpPr>
                <p:nvPr/>
              </p:nvGrpSpPr>
              <p:grpSpPr bwMode="auto">
                <a:xfrm>
                  <a:off x="1209583" y="-1"/>
                  <a:ext cx="1232915" cy="616460"/>
                  <a:chOff x="-23333" y="-1244601"/>
                  <a:chExt cx="1232915" cy="616460"/>
                </a:xfrm>
              </p:grpSpPr>
              <p:cxnSp>
                <p:nvCxnSpPr>
                  <p:cNvPr id="4128" name="直接连接符 10"/>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29" name="直接连接符 11"/>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nvGrpSpPr>
                <p:cNvPr id="4125" name="组合 12"/>
                <p:cNvGrpSpPr>
                  <a:grpSpLocks/>
                </p:cNvGrpSpPr>
                <p:nvPr/>
              </p:nvGrpSpPr>
              <p:grpSpPr bwMode="auto">
                <a:xfrm>
                  <a:off x="2442499" y="-1"/>
                  <a:ext cx="1232915" cy="616460"/>
                  <a:chOff x="-23333" y="-1244601"/>
                  <a:chExt cx="1232915" cy="616460"/>
                </a:xfrm>
              </p:grpSpPr>
              <p:cxnSp>
                <p:nvCxnSpPr>
                  <p:cNvPr id="4126" name="直接连接符 13"/>
                  <p:cNvCxnSpPr>
                    <a:cxnSpLocks noChangeShapeType="1"/>
                  </p:cNvCxnSpPr>
                  <p:nvPr/>
                </p:nvCxnSpPr>
                <p:spPr bwMode="auto">
                  <a:xfrm flipV="1">
                    <a:off x="-23333" y="-1244599"/>
                    <a:ext cx="616458" cy="616458"/>
                  </a:xfrm>
                  <a:prstGeom prst="line">
                    <a:avLst/>
                  </a:prstGeom>
                  <a:noFill/>
                  <a:ln w="12700" cap="rnd">
                    <a:solidFill>
                      <a:schemeClr val="bg1"/>
                    </a:solidFill>
                    <a:round/>
                    <a:headEnd/>
                    <a:tailEnd/>
                  </a:ln>
                </p:spPr>
              </p:cxnSp>
              <p:cxnSp>
                <p:nvCxnSpPr>
                  <p:cNvPr id="4127" name="直接连接符 14"/>
                  <p:cNvCxnSpPr>
                    <a:cxnSpLocks noChangeShapeType="1"/>
                  </p:cNvCxnSpPr>
                  <p:nvPr/>
                </p:nvCxnSpPr>
                <p:spPr bwMode="auto">
                  <a:xfrm flipH="1" flipV="1">
                    <a:off x="593124" y="-1244601"/>
                    <a:ext cx="616458" cy="616459"/>
                  </a:xfrm>
                  <a:prstGeom prst="line">
                    <a:avLst/>
                  </a:prstGeom>
                  <a:noFill/>
                  <a:ln w="12700" cap="rnd">
                    <a:solidFill>
                      <a:schemeClr val="bg1"/>
                    </a:solidFill>
                    <a:round/>
                    <a:headEnd/>
                    <a:tailEnd/>
                  </a:ln>
                </p:spPr>
              </p:cxnSp>
            </p:grpSp>
          </p:grpSp>
          <p:cxnSp>
            <p:nvCxnSpPr>
              <p:cNvPr id="4120" name="直接连接符 31"/>
              <p:cNvCxnSpPr>
                <a:cxnSpLocks noChangeShapeType="1"/>
              </p:cNvCxnSpPr>
              <p:nvPr/>
            </p:nvCxnSpPr>
            <p:spPr bwMode="auto">
              <a:xfrm>
                <a:off x="3104073" y="282220"/>
                <a:ext cx="1457246" cy="0"/>
              </a:xfrm>
              <a:prstGeom prst="line">
                <a:avLst/>
              </a:prstGeom>
              <a:noFill/>
              <a:ln w="6350" cap="rnd">
                <a:solidFill>
                  <a:schemeClr val="bg1"/>
                </a:solidFill>
                <a:round/>
                <a:headEnd/>
                <a:tailEnd/>
              </a:ln>
            </p:spPr>
          </p:cxnSp>
          <p:cxnSp>
            <p:nvCxnSpPr>
              <p:cNvPr id="4121" name="直接连接符 33"/>
              <p:cNvCxnSpPr>
                <a:cxnSpLocks noChangeShapeType="1"/>
              </p:cNvCxnSpPr>
              <p:nvPr/>
            </p:nvCxnSpPr>
            <p:spPr bwMode="auto">
              <a:xfrm>
                <a:off x="-10682" y="282220"/>
                <a:ext cx="1421435" cy="0"/>
              </a:xfrm>
              <a:prstGeom prst="line">
                <a:avLst/>
              </a:prstGeom>
              <a:noFill/>
              <a:ln w="6350" cap="rnd">
                <a:solidFill>
                  <a:schemeClr val="bg1"/>
                </a:solidFill>
                <a:round/>
                <a:headEnd/>
                <a:tailEnd/>
              </a:ln>
            </p:spPr>
          </p:cxnSp>
        </p:grpSp>
      </p:gr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423" y="2595337"/>
            <a:ext cx="5046304" cy="3512984"/>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9594" y="2603239"/>
            <a:ext cx="5168926" cy="3512984"/>
          </a:xfrm>
          <a:prstGeom prst="rect">
            <a:avLst/>
          </a:prstGeom>
        </p:spPr>
      </p:pic>
      <p:sp>
        <p:nvSpPr>
          <p:cNvPr id="51" name="文本框 50"/>
          <p:cNvSpPr txBox="1"/>
          <p:nvPr/>
        </p:nvSpPr>
        <p:spPr>
          <a:xfrm>
            <a:off x="5265847" y="1802974"/>
            <a:ext cx="1451406" cy="461665"/>
          </a:xfrm>
          <a:prstGeom prst="rect">
            <a:avLst/>
          </a:prstGeom>
          <a:noFill/>
        </p:spPr>
        <p:txBody>
          <a:bodyPr wrap="square" rtlCol="0">
            <a:spAutoFit/>
          </a:bodyPr>
          <a:lstStyle/>
          <a:p>
            <a:pPr algn="ctr"/>
            <a:r>
              <a:rPr lang="zh-CN" altLang="en-US" sz="2400" b="1" dirty="0">
                <a:solidFill>
                  <a:schemeClr val="bg1"/>
                </a:solidFill>
                <a:latin typeface="楷体" panose="02010609060101010101" pitchFamily="49" charset="-122"/>
                <a:ea typeface="楷体" panose="02010609060101010101" pitchFamily="49" charset="-122"/>
              </a:rPr>
              <a:t>分拣员</a:t>
            </a:r>
          </a:p>
        </p:txBody>
      </p:sp>
    </p:spTree>
    <p:extLst>
      <p:ext uri="{BB962C8B-B14F-4D97-AF65-F5344CB8AC3E}">
        <p14:creationId xmlns:p14="http://schemas.microsoft.com/office/powerpoint/2010/main" val="2237032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1512</TotalTime>
  <Words>1613</Words>
  <Application>Microsoft Office PowerPoint</Application>
  <PresentationFormat>宽屏</PresentationFormat>
  <Paragraphs>126</Paragraphs>
  <Slides>23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DejaVu Sans Mono</vt:lpstr>
      <vt:lpstr>华文行楷</vt:lpstr>
      <vt:lpstr>华文楷体</vt:lpstr>
      <vt:lpstr>楷体</vt:lpstr>
      <vt:lpstr>微软雅黑</vt:lpstr>
      <vt:lpstr>Arial</vt:lpstr>
      <vt:lpstr>Bahnschrift Condensed</vt:lpstr>
      <vt:lpstr>Calibri</vt:lpstr>
      <vt:lpstr>Calibri Light</vt:lpstr>
      <vt:lpstr>Ebrima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蓝色星空</dc:title>
  <dc:creator>第一PPT</dc:creator>
  <cp:keywords>www.1ppt.com</cp:keywords>
  <cp:lastModifiedBy>248382500@qq.com</cp:lastModifiedBy>
  <cp:revision>62</cp:revision>
  <dcterms:modified xsi:type="dcterms:W3CDTF">2019-11-08T09:22:25Z</dcterms:modified>
</cp:coreProperties>
</file>