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2"/>
    <p:restoredTop sz="79151"/>
  </p:normalViewPr>
  <p:slideViewPr>
    <p:cSldViewPr snapToGrid="0">
      <p:cViewPr varScale="1">
        <p:scale>
          <a:sx n="108" d="100"/>
          <a:sy n="108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C2813-3C06-E04F-8289-467F0898393F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4A23-4DF5-6C4A-A18B-22FCD67E9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=mHVIdHLp9ZQ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cse.buffalo.edu</a:t>
            </a:r>
            <a:r>
              <a:rPr lang="en-US" dirty="0"/>
              <a:t>/~</a:t>
            </a:r>
            <a:r>
              <a:rPr lang="en-US" dirty="0" err="1"/>
              <a:t>chomicki</a:t>
            </a:r>
            <a:r>
              <a:rPr lang="en-US" dirty="0"/>
              <a:t>/636/</a:t>
            </a:r>
            <a:r>
              <a:rPr lang="en-US" dirty="0" err="1"/>
              <a:t>datalog-h.pdf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pages.cs.wisc.edu</a:t>
            </a:r>
            <a:r>
              <a:rPr lang="en-US" dirty="0"/>
              <a:t>/~</a:t>
            </a:r>
            <a:r>
              <a:rPr lang="en-US" dirty="0" err="1"/>
              <a:t>paris</a:t>
            </a:r>
            <a:r>
              <a:rPr lang="en-US" dirty="0"/>
              <a:t>/cs784-s17/lectures/lecture9.pdf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="1" i="0" dirty="0">
                <a:solidFill>
                  <a:srgbClr val="0F0F0F"/>
                </a:solidFill>
                <a:effectLst/>
                <a:latin typeface="YouTube Sans"/>
              </a:rPr>
              <a:t>Fixpoints for the Masses: Programming with First-Class Datalog Constraints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=ikVZrivln8c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where &lt;-&gt; means there exists an action and [-] means for all actions.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 Datalog stratified, you can encode via predicates like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//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for all path globally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r>
              <a:rPr lang="en-SG" dirty="0"/>
              <a:t>//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exists a path which NOT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globally 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 </a:t>
            </a:r>
          </a:p>
          <a:p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SG" b="0" i="0" dirty="0">
                <a:solidFill>
                  <a:srgbClr val="242424"/>
                </a:solidFill>
                <a:effectLst/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 -&gt; Recovery problem. </a:t>
            </a:r>
          </a:p>
          <a:p>
            <a:r>
              <a:rPr lang="en-SG" b="0" i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Non starvation </a:t>
            </a:r>
            <a:endParaRPr lang="en-SG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74A23-4DF5-6C4A-A18B-22FCD67E9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9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B56-95B6-E951-E44A-7844207C0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8AAEC-B3AA-182C-C245-10E93BF6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A69D-E67E-037A-ADCF-30A0D964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6607-171E-4924-0E51-6B9A8BB6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1D4-CC72-5381-9048-44F5F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7AFF-9494-0FAC-6AC6-CC6FFBAC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D30F-EAD8-A149-4A11-AF7995E5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2327-3A65-06FD-05FE-E6DDF4EA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CEC6-D8B1-13A3-930C-EBC716DE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4E4-6806-7131-0433-FC86DC5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BB1DE-BA8A-745B-80CA-854045F5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48FB-19EE-D7EE-0451-454FD8FC0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04D1-6114-5475-431F-6702A8F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06E8-890E-4794-F207-2561634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45D8-A654-E3B7-1FED-095F22E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7F-EAAA-895A-2A7F-CDFD237D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1D9A-0077-FD14-BADE-DAFFACCA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BE5-8A5B-D33A-4C8E-58ECF43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D9C5-2ADB-6189-D81A-91F6DA61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A9C-3A6F-35E4-CC09-ADFC6BEF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3686-A650-AD0A-D97B-2805E8C3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456D-5F84-36F5-6164-1598C757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EB567-BCEE-8F17-3F2C-D77AA95D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770E-46FD-ECE1-48BB-F99FE01B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54B2-D3C9-D467-4D7C-F1C7F85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8F03-12AA-D5A3-0C7E-1860508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F516-E932-1235-BB2D-5F165064C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73B9-C9F5-28C1-8D0D-00D2EF05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F34E5-E6F0-72FE-A076-DC404FD3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C116-5AAE-6E64-97D8-450252C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D7B-157B-03E1-FF96-D82B383D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21F-F664-9E4F-96B7-A8BA29D1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4BE80-E504-9F4C-1DF7-B7D25B36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9767-3B49-9FF0-458A-C3035553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8AD3F-B353-8A2C-6717-C618DE08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D3DBA-5743-A43E-8A50-71694FC1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F5C59-2225-0833-7EDB-FCEF6D3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7881-0A5F-AB0B-5C1A-AA72B8B6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6D747-BEFD-C65C-A0EE-87F8EDA9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E4E0-88B0-2D93-0F83-94D2D46D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E5CAE-514D-D64E-443F-E41EBD75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F9DCA-CE0B-4BE7-5676-952D8ACD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0DD6-6057-FD08-17FF-B4C925B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0F9A4-5FE5-460B-7AD7-AA915985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B3CD-212F-3F17-C5E7-49690C0F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A045-E473-C31C-F7B5-F108F3E6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6D8-9240-CCFC-683A-05E7C04D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06D4-FE45-3FC6-225E-E200B58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C38D-26E6-C794-AB08-1FEFBF89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072BA-4BAE-C720-ECEA-FAABC3B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EEE6-CA0B-C0ED-C68C-0550950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30A4-A727-C094-536B-6E46A053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A245-864D-F3A0-73B8-6F3A3691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424BE-DC1A-6C42-EE02-DC083C452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F771-44EE-DD6A-B587-B2356A8C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FA2B-DCEA-2FF2-2C0B-C4ECC050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4D0D3-2B1D-6FA2-A4AB-E7D7F9D7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09EA-8BFE-0B1F-ABBE-A6C508E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FCBA-000E-BE8D-84ED-30977F7D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6DD0-90E2-C3D3-4202-929B4BC6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638C-61EA-8FEB-BDC8-5E7F7DEA3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97C-A7F2-8648-8880-F5CE0EC4C400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C04F-5688-C3E7-CADA-4B42A53A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B10-08DD-396D-D5BA-4613EE0E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32A8-426C-BF41-98D5-67890FF10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909-5088-5558-AD30-D9E7C1F96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5CC7-2771-81AC-FA1A-214C16859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3A2E4035-274F-A08B-B9BB-28F0F94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6" y="0"/>
            <a:ext cx="10976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93BC-1496-B89B-F05A-257C4A67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0C1-E96D-35DA-9CA6-6C5409C0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94A1D09D-8BC4-2B58-00F8-7D0CCA1F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" y="0"/>
            <a:ext cx="1208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743E-7181-091C-10E6-E0836017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D490-D340-D70D-E311-A18A0129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E47CB7-966B-F074-C224-3883DD4A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64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D6B40-91AB-24A8-9739-AB2124E2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99" y="2406850"/>
            <a:ext cx="9109165" cy="44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7DE5-5000-441B-D738-ABFF5C7E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5A3BB75-DC2E-D6C0-B9D3-6408C1FC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3314700"/>
            <a:ext cx="7454900" cy="3543300"/>
          </a:xfrm>
          <a:prstGeom prst="rect">
            <a:avLst/>
          </a:prstGeom>
        </p:spPr>
      </p:pic>
      <p:pic>
        <p:nvPicPr>
          <p:cNvPr id="5" name="Content Placeholder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42A7B45-E6EE-4DEF-E050-643F552F9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454900" cy="3543300"/>
          </a:xfrm>
        </p:spPr>
      </p:pic>
    </p:spTree>
    <p:extLst>
      <p:ext uri="{BB962C8B-B14F-4D97-AF65-F5344CB8AC3E}">
        <p14:creationId xmlns:p14="http://schemas.microsoft.com/office/powerpoint/2010/main" val="263079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ED38-6005-37D1-1B4D-9389F0E9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branching time temporal logic property   AG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b="0" i="0" dirty="0">
                <a:solidFill>
                  <a:srgbClr val="242424"/>
                </a:solidFill>
                <a:effectLst/>
              </a:rPr>
              <a:t>    </a:t>
            </a:r>
          </a:p>
          <a:p>
            <a:pPr>
              <a:lnSpc>
                <a:spcPct val="170000"/>
              </a:lnSpc>
            </a:pPr>
            <a:r>
              <a:rPr lang="en-SG" b="0" i="0" dirty="0">
                <a:solidFill>
                  <a:srgbClr val="242424"/>
                </a:solidFill>
                <a:effectLst/>
              </a:rPr>
              <a:t>The fixed-point semantics of this property will be: gfp X. ( lfp Y.( p  OR &lt;-&gt; Y)  AND [-] X)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00FF00"/>
                </a:highlight>
              </a:rPr>
              <a:t>ag</a:t>
            </a:r>
            <a:r>
              <a:rPr lang="en-SG" b="0" i="0" dirty="0">
                <a:solidFill>
                  <a:srgbClr val="242424"/>
                </a:solidFill>
                <a:effectLst/>
              </a:rPr>
              <a:t>efp(S) :- not n_agefp(S).  </a:t>
            </a:r>
            <a:br>
              <a:rPr lang="en-SG" dirty="0"/>
            </a:br>
            <a:r>
              <a:rPr lang="en-SG" dirty="0"/>
              <a:t>                                          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 :- not efp(S).      </a:t>
            </a: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</a:rPr>
              <a:t>n_agefp(S)  :- transition(S, T), n_agefp(T).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efp(S) :- transition(S, T),  efp(T).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C3CEEFB9-B97E-DBCF-B0DA-612C0CC54ED8}"/>
              </a:ext>
            </a:extLst>
          </p:cNvPr>
          <p:cNvSpPr txBox="1">
            <a:spLocks/>
          </p:cNvSpPr>
          <p:nvPr/>
        </p:nvSpPr>
        <p:spPr>
          <a:xfrm>
            <a:off x="5359400" y="6858000"/>
            <a:ext cx="965200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SG" dirty="0" err="1">
                <a:solidFill>
                  <a:srgbClr val="242424"/>
                </a:solidFill>
              </a:rPr>
              <a:t>Forall</a:t>
            </a:r>
            <a:r>
              <a:rPr lang="en-SG" dirty="0">
                <a:solidFill>
                  <a:srgbClr val="242424"/>
                </a:solidFill>
              </a:rPr>
              <a:t> p = not exist (not p)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SG" dirty="0">
                <a:solidFill>
                  <a:srgbClr val="242424"/>
                </a:solidFill>
                <a:highlight>
                  <a:srgbClr val="00FF00"/>
                </a:highlight>
              </a:rPr>
              <a:t>ag</a:t>
            </a:r>
            <a:r>
              <a:rPr lang="en-SG" dirty="0">
                <a:solidFill>
                  <a:srgbClr val="242424"/>
                </a:solidFill>
              </a:rPr>
              <a:t>efp(S) :- not </a:t>
            </a: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(S).  </a:t>
            </a:r>
            <a:r>
              <a:rPr lang="en-SG" dirty="0"/>
              <a:t>         </a:t>
            </a:r>
            <a:br>
              <a:rPr lang="en-SG" dirty="0"/>
            </a:br>
            <a:r>
              <a:rPr lang="en-SG" dirty="0" err="1">
                <a:solidFill>
                  <a:srgbClr val="242424"/>
                </a:solidFill>
              </a:rPr>
              <a:t>n_gefp</a:t>
            </a:r>
            <a:r>
              <a:rPr lang="en-SG" dirty="0">
                <a:solidFill>
                  <a:srgbClr val="242424"/>
                </a:solidFill>
              </a:rPr>
              <a:t>(S) :- </a:t>
            </a:r>
            <a:r>
              <a:rPr lang="en-SG" dirty="0" err="1">
                <a:solidFill>
                  <a:srgbClr val="242424"/>
                </a:solidFill>
              </a:rPr>
              <a:t>n_fp</a:t>
            </a:r>
            <a:r>
              <a:rPr lang="en-SG" dirty="0">
                <a:solidFill>
                  <a:srgbClr val="242424"/>
                </a:solidFill>
              </a:rPr>
              <a:t>(S).      </a:t>
            </a:r>
            <a:br>
              <a:rPr lang="en-SG" dirty="0"/>
            </a:br>
            <a:br>
              <a:rPr lang="en-SG" dirty="0"/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p(S).</a:t>
            </a:r>
            <a:br>
              <a:rPr lang="en-SG" dirty="0">
                <a:highlight>
                  <a:srgbClr val="FFFF00"/>
                </a:highlight>
              </a:rPr>
            </a:b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(S) :- transition(S, T),  </a:t>
            </a:r>
            <a:r>
              <a:rPr lang="en-SG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efp</a:t>
            </a:r>
            <a:r>
              <a:rPr lang="en-SG" dirty="0">
                <a:solidFill>
                  <a:srgbClr val="242424"/>
                </a:solidFill>
                <a:highlight>
                  <a:srgbClr val="FFFF00"/>
                </a:highlight>
              </a:rPr>
              <a:t>(T).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8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DE95-7DF7-0C40-8456-7941B4E7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804-755B-0AF2-DCE5-D4ABAA61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user-defined rules for generating propositions as facts</a:t>
            </a:r>
          </a:p>
          <a:p>
            <a:r>
              <a:rPr lang="en-US" dirty="0"/>
              <a:t>we define a set of rules, as a Datalog library. </a:t>
            </a:r>
          </a:p>
          <a:p>
            <a:r>
              <a:rPr lang="en-US" dirty="0"/>
              <a:t>Different queries have different repair strategy: </a:t>
            </a:r>
          </a:p>
          <a:p>
            <a:pPr lvl="1"/>
            <a:r>
              <a:rPr lang="en-US" dirty="0"/>
              <a:t>EF(</a:t>
            </a:r>
            <a:r>
              <a:rPr lang="en-US" dirty="0" err="1"/>
              <a:t>p_bad</a:t>
            </a:r>
            <a:r>
              <a:rPr lang="en-US" dirty="0"/>
              <a:t>): to fix till it does not return and results.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difficulty to deal with the stratified negation?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445-183C-F671-81AF-76430C1F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</a:t>
            </a:r>
            <a:r>
              <a:rPr lang="en-SG" dirty="0">
                <a:solidFill>
                  <a:srgbClr val="61AEEE"/>
                </a:solidFill>
                <a:effectLst/>
              </a:rPr>
              <a:t>strcpy</a:t>
            </a:r>
            <a:r>
              <a:rPr lang="en-SG" dirty="0">
                <a:effectLst/>
              </a:rPr>
              <a:t>(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destination, </a:t>
            </a:r>
            <a:r>
              <a:rPr lang="en-SG" dirty="0">
                <a:solidFill>
                  <a:srgbClr val="C678DD"/>
                </a:solidFill>
                <a:effectLst/>
              </a:rPr>
              <a:t>const</a:t>
            </a:r>
            <a:r>
              <a:rPr lang="en-SG" dirty="0">
                <a:effectLst/>
              </a:rPr>
              <a:t> </a:t>
            </a:r>
            <a:r>
              <a:rPr lang="en-SG" dirty="0">
                <a:solidFill>
                  <a:srgbClr val="C678DD"/>
                </a:solidFill>
                <a:effectLst/>
              </a:rPr>
              <a:t>char</a:t>
            </a:r>
            <a:r>
              <a:rPr lang="en-SG" dirty="0">
                <a:effectLst/>
              </a:rPr>
              <a:t>* source)</a:t>
            </a:r>
            <a:r>
              <a:rPr lang="en-SG" dirty="0"/>
              <a:t>;</a:t>
            </a:r>
            <a:r>
              <a:rPr lang="zh-CN" altLang="en-US" dirty="0"/>
              <a:t> 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r>
              <a:rPr lang="en-SG" sz="2400" b="1" i="0" u="none" strike="noStrike" dirty="0">
                <a:effectLst/>
                <a:latin typeface="euclid_circular_a"/>
              </a:rPr>
              <a:t>Note:</a:t>
            </a:r>
            <a:r>
              <a:rPr lang="en-SG" sz="2400" b="0" i="0" u="none" strike="noStrike" dirty="0">
                <a:effectLst/>
                <a:latin typeface="euclid_circular_a"/>
              </a:rPr>
              <a:t> When you use </a:t>
            </a:r>
            <a:r>
              <a:rPr lang="en-SG" sz="2400" dirty="0"/>
              <a:t>strcpy()</a:t>
            </a:r>
            <a:r>
              <a:rPr lang="en-SG" sz="2400" b="0" i="0" u="none" strike="noStrike" dirty="0">
                <a:effectLst/>
                <a:latin typeface="euclid_circular_a"/>
              </a:rPr>
              <a:t>, the size of the destination string should be large enough to store the copied string. Otherwise, it may result in </a:t>
            </a:r>
            <a:r>
              <a:rPr lang="en-SG" sz="2400" b="1" i="0" u="none" strike="noStrike" dirty="0">
                <a:effectLst/>
                <a:latin typeface="euclid_circular_a"/>
              </a:rPr>
              <a:t>undefined behavior</a:t>
            </a:r>
            <a:r>
              <a:rPr lang="en-SG" sz="2400" b="0" i="0" u="none" strike="noStrike" dirty="0">
                <a:effectLst/>
                <a:latin typeface="euclid_circular_a"/>
              </a:rPr>
              <a:t>.</a:t>
            </a:r>
          </a:p>
          <a:p>
            <a:pPr marL="0" indent="0">
              <a:buNone/>
            </a:pPr>
            <a:endParaRPr lang="en-SG" sz="2400" dirty="0">
              <a:latin typeface="euclid_circular_a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9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66CA-5236-F46C-032C-024F78CF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ummary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5BFB-2AAD-B6FA-1306-44AA3EB2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4"/>
            <a:ext cx="11353800" cy="50831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altLang="zh-CN" sz="2400" dirty="0"/>
              <a:t>ollow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Datalog-based</a:t>
            </a:r>
            <a:r>
              <a:rPr lang="zh-CN" altLang="en-US" sz="2400" dirty="0"/>
              <a:t> </a:t>
            </a:r>
            <a:r>
              <a:rPr lang="en-US" altLang="zh-CN" sz="2400" dirty="0"/>
              <a:t>repair,</a:t>
            </a:r>
            <a:r>
              <a:rPr lang="zh-CN" altLang="en-US" sz="2400" dirty="0"/>
              <a:t> </a:t>
            </a:r>
            <a:r>
              <a:rPr lang="en-US" altLang="zh-CN" sz="2400" dirty="0"/>
              <a:t>Liu</a:t>
            </a:r>
            <a:r>
              <a:rPr lang="zh-CN" altLang="en-US" sz="2400" dirty="0"/>
              <a:t> </a:t>
            </a:r>
            <a:r>
              <a:rPr lang="en-US" altLang="zh-CN" sz="2400" dirty="0"/>
              <a:t>Yu,</a:t>
            </a:r>
            <a:r>
              <a:rPr lang="zh-CN" altLang="en-US" sz="2400" dirty="0"/>
              <a:t> </a:t>
            </a:r>
            <a:r>
              <a:rPr lang="en-US" altLang="zh-CN" sz="2400" dirty="0"/>
              <a:t>Sergey.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</a:t>
            </a:r>
            <a:r>
              <a:rPr lang="en-US" altLang="zh-CN" sz="2400" dirty="0"/>
              <a:t>urrently: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NPE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Java)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leak</a:t>
            </a:r>
            <a:r>
              <a:rPr lang="zh-CN" altLang="en-US" sz="2400" dirty="0"/>
              <a:t> </a:t>
            </a:r>
            <a:r>
              <a:rPr lang="en-US" altLang="zh-CN" sz="2400" dirty="0"/>
              <a:t>(In</a:t>
            </a:r>
            <a:r>
              <a:rPr lang="zh-CN" altLang="en-US" sz="2400" dirty="0"/>
              <a:t> </a:t>
            </a:r>
            <a:r>
              <a:rPr lang="en-US" altLang="zh-CN" sz="2400" dirty="0"/>
              <a:t>python),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negation</a:t>
            </a:r>
            <a:r>
              <a:rPr lang="zh-CN" altLang="en-US" sz="2400" dirty="0"/>
              <a:t> </a:t>
            </a:r>
            <a:r>
              <a:rPr lang="en-US" altLang="zh-CN" sz="2400" dirty="0"/>
              <a:t>free.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SG" altLang="zh-CN" sz="2400" dirty="0"/>
              <a:t>F</a:t>
            </a:r>
            <a:r>
              <a:rPr lang="en-US" altLang="zh-CN" sz="2400" dirty="0"/>
              <a:t>inal</a:t>
            </a:r>
            <a:r>
              <a:rPr lang="zh-CN" altLang="en-US" sz="2400" dirty="0"/>
              <a:t> </a:t>
            </a:r>
            <a:r>
              <a:rPr lang="en-US" altLang="zh-CN" sz="2400" dirty="0"/>
              <a:t>Goal: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CTL</a:t>
            </a:r>
            <a:r>
              <a:rPr lang="zh-CN" altLang="en-US" sz="2400" dirty="0"/>
              <a:t> </a:t>
            </a:r>
            <a:r>
              <a:rPr lang="en-US" altLang="zh-CN" sz="2400" dirty="0"/>
              <a:t>bugs,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stratified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targeting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bugs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described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properties.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Difficulties/novelty:</a:t>
            </a:r>
            <a:r>
              <a:rPr lang="zh-CN" altLang="en-US" sz="2400" dirty="0"/>
              <a:t> </a:t>
            </a:r>
            <a:r>
              <a:rPr lang="en-US" altLang="zh-CN" sz="2400" dirty="0"/>
              <a:t>constraint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generating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negation,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facts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precise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lightweight</a:t>
            </a:r>
            <a:r>
              <a:rPr lang="zh-CN" altLang="en-US" sz="2400" dirty="0"/>
              <a:t> </a:t>
            </a:r>
            <a:r>
              <a:rPr lang="en-US" altLang="zh-CN" sz="2400" dirty="0"/>
              <a:t>temporal</a:t>
            </a:r>
            <a:r>
              <a:rPr lang="zh-CN" altLang="en-US" sz="2400" dirty="0"/>
              <a:t> </a:t>
            </a:r>
            <a:r>
              <a:rPr lang="en-US" altLang="zh-CN" sz="2400" dirty="0"/>
              <a:t>analysis.</a:t>
            </a:r>
            <a:r>
              <a:rPr lang="zh-CN" altLang="en-US" sz="2400" dirty="0"/>
              <a:t> </a:t>
            </a:r>
            <a:endParaRPr lang="en-SG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Possible</a:t>
            </a:r>
            <a:r>
              <a:rPr lang="zh-CN" altLang="en-US" sz="2400" dirty="0"/>
              <a:t> </a:t>
            </a:r>
            <a:r>
              <a:rPr lang="en-US" altLang="zh-CN" sz="2400" dirty="0"/>
              <a:t>App:</a:t>
            </a:r>
            <a:r>
              <a:rPr lang="zh-CN" altLang="en-US" sz="2400" dirty="0"/>
              <a:t> </a:t>
            </a:r>
            <a:r>
              <a:rPr lang="en-US" altLang="zh-CN" sz="2400" dirty="0"/>
              <a:t>user-after-free,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leak,</a:t>
            </a:r>
            <a:r>
              <a:rPr lang="zh-CN" altLang="en-US" sz="2400" dirty="0"/>
              <a:t> </a:t>
            </a:r>
            <a:r>
              <a:rPr lang="en-US" altLang="zh-CN" sz="2400" dirty="0"/>
              <a:t>buffer</a:t>
            </a:r>
            <a:r>
              <a:rPr lang="zh-CN" altLang="en-US" sz="2400" dirty="0"/>
              <a:t> </a:t>
            </a:r>
            <a:r>
              <a:rPr lang="en-US" altLang="zh-CN" sz="2400" dirty="0"/>
              <a:t>overflow,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race,</a:t>
            </a:r>
            <a:r>
              <a:rPr lang="zh-CN" altLang="en-US" sz="2400" dirty="0"/>
              <a:t> </a:t>
            </a:r>
            <a:r>
              <a:rPr lang="en-US" altLang="zh-CN" sz="2400" dirty="0"/>
              <a:t>protocol</a:t>
            </a:r>
            <a:r>
              <a:rPr lang="zh-CN" altLang="en-US" sz="2400" dirty="0"/>
              <a:t> </a:t>
            </a:r>
            <a:r>
              <a:rPr lang="en-US" altLang="zh-CN" sz="2400" dirty="0"/>
              <a:t>propositions.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step:</a:t>
            </a:r>
            <a:r>
              <a:rPr lang="zh-CN" altLang="en-US" sz="2400" dirty="0"/>
              <a:t> </a:t>
            </a:r>
            <a:r>
              <a:rPr lang="en-US" altLang="zh-CN" sz="2400" dirty="0"/>
              <a:t>user-defined</a:t>
            </a:r>
            <a:r>
              <a:rPr lang="zh-CN" altLang="en-US" sz="2400" dirty="0"/>
              <a:t> </a:t>
            </a:r>
            <a:r>
              <a:rPr lang="en-US" altLang="zh-CN" sz="2400" dirty="0"/>
              <a:t>fact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r>
              <a:rPr lang="zh-CN" altLang="en-US" sz="2400" dirty="0"/>
              <a:t> </a:t>
            </a:r>
            <a:r>
              <a:rPr lang="en-US" altLang="zh-CN" sz="2400" dirty="0"/>
              <a:t>schema,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rules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detecting</a:t>
            </a:r>
            <a:r>
              <a:rPr lang="zh-CN" altLang="en-US" sz="2400" dirty="0"/>
              <a:t> </a:t>
            </a:r>
            <a:r>
              <a:rPr lang="en-US" altLang="zh-CN" sz="2400" dirty="0"/>
              <a:t>bugs.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62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512</Words>
  <Application>Microsoft Macintosh PowerPoint</Application>
  <PresentationFormat>Widescreen</PresentationFormat>
  <Paragraphs>42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euclid_circular_a</vt:lpstr>
      <vt:lpstr>YouTube Sans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Possible framework 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雅辉 宋</dc:creator>
  <cp:lastModifiedBy>雅辉 宋</cp:lastModifiedBy>
  <cp:revision>202</cp:revision>
  <dcterms:created xsi:type="dcterms:W3CDTF">2023-05-21T07:28:22Z</dcterms:created>
  <dcterms:modified xsi:type="dcterms:W3CDTF">2023-07-04T08:03:58Z</dcterms:modified>
</cp:coreProperties>
</file>