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5" r:id="rId2"/>
    <p:sldId id="266" r:id="rId3"/>
    <p:sldId id="267" r:id="rId4"/>
    <p:sldId id="268" r:id="rId5"/>
    <p:sldId id="270" r:id="rId6"/>
    <p:sldId id="269" r:id="rId7"/>
    <p:sldId id="272" r:id="rId8"/>
    <p:sldId id="280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56" r:id="rId17"/>
    <p:sldId id="257" r:id="rId18"/>
    <p:sldId id="258" r:id="rId19"/>
    <p:sldId id="259" r:id="rId20"/>
    <p:sldId id="260" r:id="rId21"/>
    <p:sldId id="261" r:id="rId22"/>
    <p:sldId id="263" r:id="rId23"/>
    <p:sldId id="264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1"/>
    <p:restoredTop sz="79184"/>
  </p:normalViewPr>
  <p:slideViewPr>
    <p:cSldViewPr snapToGrid="0">
      <p:cViewPr varScale="1">
        <p:scale>
          <a:sx n="96" d="100"/>
          <a:sy n="96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C2813-3C06-E04F-8289-467F0898393F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4A23-4DF5-6C4A-A18B-22FCD67E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9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=mHVIdHLp9ZQ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cse.buffalo.edu</a:t>
            </a:r>
            <a:r>
              <a:rPr lang="en-US" dirty="0"/>
              <a:t>/~</a:t>
            </a:r>
            <a:r>
              <a:rPr lang="en-US" dirty="0" err="1"/>
              <a:t>chomicki</a:t>
            </a:r>
            <a:r>
              <a:rPr lang="en-US" dirty="0"/>
              <a:t>/636/</a:t>
            </a:r>
            <a:r>
              <a:rPr lang="en-US" dirty="0" err="1"/>
              <a:t>datalog-h.pdf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pages.cs.wisc.edu</a:t>
            </a:r>
            <a:r>
              <a:rPr lang="en-US" dirty="0"/>
              <a:t>/~</a:t>
            </a:r>
            <a:r>
              <a:rPr lang="en-US" dirty="0" err="1"/>
              <a:t>paris</a:t>
            </a:r>
            <a:r>
              <a:rPr lang="en-US" dirty="0"/>
              <a:t>/cs784-s17/lectures/lecture9.pdf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9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1" i="0" dirty="0">
                <a:solidFill>
                  <a:srgbClr val="0F0F0F"/>
                </a:solidFill>
                <a:effectLst/>
                <a:latin typeface="YouTube Sans"/>
              </a:rPr>
              <a:t>Fixpoints for the Masses: Programming with First-Class Datalog Constraints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=ikVZrivln8c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1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where &lt;-&gt; means there exists an action and [-] means for all actions.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 Datalog stratified, you can encode via predicates like</a:t>
            </a:r>
          </a:p>
          <a:p>
            <a:endParaRPr lang="en-SG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r>
              <a:rPr lang="en-SG" b="0" i="0" dirty="0">
                <a:solidFill>
                  <a:srgbClr val="242424"/>
                </a:solidFill>
                <a:effectLst/>
              </a:rPr>
              <a:t>//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00FF00"/>
                </a:highlight>
              </a:rPr>
              <a:t>for all path globally</a:t>
            </a:r>
            <a:r>
              <a:rPr lang="en-SG" b="0" i="0" dirty="0">
                <a:solidFill>
                  <a:srgbClr val="242424"/>
                </a:solidFill>
                <a:effectLst/>
              </a:rPr>
              <a:t>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 </a:t>
            </a:r>
          </a:p>
          <a:p>
            <a:r>
              <a:rPr lang="en-SG" dirty="0"/>
              <a:t>//</a:t>
            </a:r>
            <a:r>
              <a:rPr lang="en-SG" b="0" i="0" dirty="0">
                <a:solidFill>
                  <a:srgbClr val="242424"/>
                </a:solidFill>
                <a:effectLst/>
              </a:rPr>
              <a:t> exists a path which NOT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00FF00"/>
                </a:highlight>
              </a:rPr>
              <a:t>globally 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 </a:t>
            </a:r>
          </a:p>
          <a:p>
            <a:endParaRPr lang="en-SG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r>
              <a:rPr lang="en-SG" b="0" i="0" dirty="0">
                <a:solidFill>
                  <a:srgbClr val="242424"/>
                </a:solidFill>
                <a:effectLst/>
              </a:rPr>
              <a:t>AG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 -&gt; Recovery problem. </a:t>
            </a:r>
          </a:p>
          <a:p>
            <a:r>
              <a:rPr lang="en-SG" b="0" i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Non starvation </a:t>
            </a:r>
            <a:endParaRPr lang="en-SG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br>
              <a:rPr lang="en-SG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8B56-95B6-E951-E44A-7844207C0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AAEC-B3AA-182C-C245-10E93BF6E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AA69D-E67E-037A-ADCF-30A0D964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6607-171E-4924-0E51-6B9A8BB6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C1D4-CC72-5381-9048-44F5FD9A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5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7AFF-9494-0FAC-6AC6-CC6FFBAC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1D30F-EAD8-A149-4A11-AF7995E54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02327-3A65-06FD-05FE-E6DDF4EA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CEC6-D8B1-13A3-930C-EBC716DE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7E4E4-6806-7131-0433-FC86DC50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BB1DE-BA8A-745B-80CA-854045F59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48FB-19EE-D7EE-0451-454FD8FC0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4D1-6114-5475-431F-6702A8F9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06E8-890E-4794-F207-25616346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45D8-A654-E3B7-1FED-095F22EF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D7F-EAAA-895A-2A7F-CDFD237D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1D9A-0077-FD14-BADE-DAFFACCA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BBE5-8A5B-D33A-4C8E-58ECF434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D9C5-2ADB-6189-D81A-91F6DA61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5A9C-3A6F-35E4-CC09-ADFC6BEF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3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3686-A650-AD0A-D97B-2805E8C3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456D-5F84-36F5-6164-1598C757F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B567-BCEE-8F17-3F2C-D77AA95D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770E-46FD-ECE1-48BB-F99FE01B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54B2-D3C9-D467-4D7C-F1C7F85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8F03-12AA-D5A3-0C7E-18605086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F516-E932-1235-BB2D-5F165064C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873B9-C9F5-28C1-8D0D-00D2EF05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F34E5-E6F0-72FE-A076-DC404FD3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BC116-5AAE-6E64-97D8-450252CD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CD7B-157B-03E1-FF96-D82B383D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21F-F664-9E4F-96B7-A8BA29D1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4BE80-E504-9F4C-1DF7-B7D25B36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59767-3B49-9FF0-458A-C3035553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8AD3F-B353-8A2C-6717-C618DE08C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D3DBA-5743-A43E-8A50-71694FC14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F5C59-2225-0833-7EDB-FCEF6D38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77881-0A5F-AB0B-5C1A-AA72B8B6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6D747-BEFD-C65C-A0EE-87F8EDA9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E4E0-88B0-2D93-0F83-94D2D46D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E5CAE-514D-D64E-443F-E41EBD75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F9DCA-CE0B-4BE7-5676-952D8ACD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40DD6-6057-FD08-17FF-B4C925BE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0F9A4-5FE5-460B-7AD7-AA915985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7B3CD-212F-3F17-C5E7-49690C0F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7A045-E473-C31C-F7B5-F108F3E6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4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36D8-9240-CCFC-683A-05E7C04D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006D4-FE45-3FC6-225E-E200B58D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BC38D-26E6-C794-AB08-1FEFBF896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072BA-4BAE-C720-ECEA-FAABC3BD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AEEE6-CA0B-C0ED-C68C-0550950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130A4-A727-C094-536B-6E46A053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A245-864D-F3A0-73B8-6F3A3691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424BE-DC1A-6C42-EE02-DC083C452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7F771-44EE-DD6A-B587-B2356A8C6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FFA2B-DCEA-2FF2-2C0B-C4ECC050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4D0D3-2B1D-6FA2-A4AB-E7D7F9D7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09EA-8BFE-0B1F-ABBE-A6C508E1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4FCBA-000E-BE8D-84ED-30977F7D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6DD0-90E2-C3D3-4202-929B4BC6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638C-61EA-8FEB-BDC8-5E7F7DEA3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C97C-A7F2-8648-8880-F5CE0EC4C400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C04F-5688-C3E7-CADA-4B42A53AA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6B10-08DD-396D-D5BA-4613EE0E5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4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0005-F651-CB58-2FE8-82070434C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Datalog – CTL properties</a:t>
            </a:r>
            <a:br>
              <a:rPr lang="en-US" b="1" dirty="0"/>
            </a:br>
            <a:r>
              <a:rPr lang="en-US" b="1" dirty="0"/>
              <a:t>Analysis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b="1" dirty="0"/>
              <a:t>Repair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9C2CA-10A5-7037-B8BA-381D75CB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4679"/>
            <a:ext cx="9144000" cy="2279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--</a:t>
            </a:r>
            <a:r>
              <a:rPr lang="zh-CN" altLang="en-US" dirty="0">
                <a:latin typeface="Ayuthaya" pitchFamily="2" charset="-34"/>
                <a:cs typeface="Ayuthaya" pitchFamily="2" charset="-34"/>
              </a:rPr>
              <a:t> 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 blueprint</a:t>
            </a:r>
            <a:r>
              <a:rPr lang="zh-CN" altLang="en-US" dirty="0">
                <a:latin typeface="Ayuthaya" pitchFamily="2" charset="-34"/>
                <a:cs typeface="Ayuthaya" pitchFamily="2" charset="-34"/>
              </a:rPr>
              <a:t> 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of this project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For the meeting on 14th July 2023</a:t>
            </a:r>
          </a:p>
        </p:txBody>
      </p:sp>
    </p:spTree>
    <p:extLst>
      <p:ext uri="{BB962C8B-B14F-4D97-AF65-F5344CB8AC3E}">
        <p14:creationId xmlns:p14="http://schemas.microsoft.com/office/powerpoint/2010/main" val="99963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DDAB-8E1C-3806-81D5-DE0AAE22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1"/>
            <a:ext cx="10515600" cy="1325563"/>
          </a:xfrm>
        </p:spPr>
        <p:txBody>
          <a:bodyPr/>
          <a:lstStyle/>
          <a:p>
            <a:r>
              <a:rPr lang="en-US" b="1" dirty="0"/>
              <a:t>T</a:t>
            </a:r>
            <a:r>
              <a:rPr lang="en-US" altLang="zh-CN" b="1" dirty="0"/>
              <a:t>he</a:t>
            </a:r>
            <a:r>
              <a:rPr lang="zh-CN" altLang="en-US" b="1" dirty="0"/>
              <a:t> </a:t>
            </a:r>
            <a:r>
              <a:rPr lang="en-US" altLang="zh-CN" b="1" dirty="0"/>
              <a:t>repair</a:t>
            </a:r>
            <a:r>
              <a:rPr lang="zh-CN" altLang="en-US" b="1" dirty="0"/>
              <a:t> </a:t>
            </a:r>
            <a:r>
              <a:rPr lang="en-US" altLang="zh-CN" b="1" dirty="0"/>
              <a:t>work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0B130BF5-6E69-9A4F-704B-7834641D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3503"/>
            <a:ext cx="10515600" cy="34487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NotBuffer_Overflow(des, src, l3) :- strcpy(des, src, l3), </a:t>
            </a:r>
          </a:p>
          <a:p>
            <a:pPr marL="0" indent="0">
              <a:buNone/>
            </a:pPr>
            <a:r>
              <a:rPr lang="en-US" sz="2000" dirty="0"/>
              <a:t>                                   transFlow(l2, l3), checkGT(a, b, l2), strlength(des, a, _),strlength(src, b, _), </a:t>
            </a:r>
          </a:p>
          <a:p>
            <a:pPr marL="0" indent="0">
              <a:buNone/>
            </a:pPr>
            <a:r>
              <a:rPr lang="en-US" sz="2000" dirty="0"/>
              <a:t>                                   transFlow(l1, l2), Entry (l1).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Buffer_Overflow (des, src, l) :- strcpy(des, src, l), ! NotBuffer_Overflow(des, src, l).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FinallyBuffer_Overflow (x) :- Buffer_Overflow (_, _, x).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FinallyBuffer_Overflow (x) </a:t>
            </a:r>
            <a:r>
              <a:rPr lang="en-US" sz="2000" dirty="0"/>
              <a:t>:- transFlow(x, loc)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sz="2000" dirty="0">
                <a:highlight>
                  <a:srgbClr val="FFFF00"/>
                </a:highlight>
              </a:rPr>
              <a:t>Buffer_Overflow (_, _, loc)</a:t>
            </a:r>
            <a:r>
              <a:rPr lang="en-US" altLang="zh-CN" sz="2000" dirty="0">
                <a:highlight>
                  <a:srgbClr val="FFFF00"/>
                </a:highlight>
              </a:rPr>
              <a:t>.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AG_NotBuffer_Overflow(x) :- Entry(x), ! FinallyBuffer_Overflow(x).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666D5-A409-A0E7-B894-6B5C67865D08}"/>
              </a:ext>
            </a:extLst>
          </p:cNvPr>
          <p:cNvSpPr txBox="1"/>
          <p:nvPr/>
        </p:nvSpPr>
        <p:spPr>
          <a:xfrm>
            <a:off x="6096000" y="4772467"/>
            <a:ext cx="612935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Target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 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AG_NotBuffer_Overflow(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28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         </a:t>
            </a:r>
            <a:r>
              <a:rPr lang="zh-CN" altLang="en-US" sz="2000" b="1" dirty="0">
                <a:sym typeface="Wingdings" pitchFamily="2" charset="2"/>
              </a:rPr>
              <a:t>    </a:t>
            </a:r>
            <a:r>
              <a:rPr lang="zh-CN" altLang="en-US" sz="2000" b="1" dirty="0"/>
              <a:t>     </a:t>
            </a:r>
            <a:r>
              <a:rPr lang="en-US" altLang="zh-CN" sz="2000" b="1" dirty="0">
                <a:solidFill>
                  <a:srgbClr val="C00000"/>
                </a:solidFill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>
                <a:solidFill>
                  <a:srgbClr val="C00000"/>
                </a:solidFill>
              </a:rPr>
              <a:t>FinallyBuffer_Overflow</a:t>
            </a:r>
            <a:r>
              <a:rPr lang="en-US" altLang="zh-CN" sz="2000" b="1" dirty="0">
                <a:solidFill>
                  <a:srgbClr val="C00000"/>
                </a:solidFill>
              </a:rPr>
              <a:t>(28)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ym typeface="Wingdings" pitchFamily="2" charset="2"/>
              </a:rPr>
              <a:t>             </a:t>
            </a:r>
            <a:r>
              <a:rPr lang="en-US" altLang="zh-CN" sz="2000" b="1" dirty="0">
                <a:solidFill>
                  <a:srgbClr val="C00000"/>
                </a:solidFill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>
                <a:solidFill>
                  <a:srgbClr val="C00000"/>
                </a:solidFill>
              </a:rPr>
              <a:t>Buffer_Overflow (_, _, </a:t>
            </a:r>
            <a:r>
              <a:rPr lang="en-US" altLang="zh-CN" sz="2000" b="1" dirty="0">
                <a:solidFill>
                  <a:srgbClr val="C00000"/>
                </a:solidFill>
              </a:rPr>
              <a:t>37)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57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DDAB-8E1C-3806-81D5-DE0AAE22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1"/>
            <a:ext cx="10515600" cy="1325563"/>
          </a:xfrm>
        </p:spPr>
        <p:txBody>
          <a:bodyPr/>
          <a:lstStyle/>
          <a:p>
            <a:r>
              <a:rPr lang="en-US" b="1" dirty="0"/>
              <a:t>T</a:t>
            </a:r>
            <a:r>
              <a:rPr lang="en-US" altLang="zh-CN" b="1" dirty="0"/>
              <a:t>he</a:t>
            </a:r>
            <a:r>
              <a:rPr lang="zh-CN" altLang="en-US" b="1" dirty="0"/>
              <a:t> </a:t>
            </a:r>
            <a:r>
              <a:rPr lang="en-US" altLang="zh-CN" b="1" dirty="0"/>
              <a:t>repair</a:t>
            </a:r>
            <a:r>
              <a:rPr lang="zh-CN" altLang="en-US" b="1" dirty="0"/>
              <a:t> </a:t>
            </a:r>
            <a:r>
              <a:rPr lang="en-US" altLang="zh-CN" b="1" dirty="0"/>
              <a:t>work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0B130BF5-6E69-9A4F-704B-7834641D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3503"/>
            <a:ext cx="10515600" cy="34487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NotBuffer_Overflow(des, src, l3) :- strcpy(des, src, l3), </a:t>
            </a:r>
          </a:p>
          <a:p>
            <a:pPr marL="0" indent="0">
              <a:buNone/>
            </a:pPr>
            <a:r>
              <a:rPr lang="en-US" sz="2000" dirty="0"/>
              <a:t>                                   transFlow(l2, l3), checkGT(a, b, l2), strlength(des, a, _),strlength(src, b, _), </a:t>
            </a:r>
          </a:p>
          <a:p>
            <a:pPr marL="0" indent="0">
              <a:buNone/>
            </a:pPr>
            <a:r>
              <a:rPr lang="en-US" sz="2000" dirty="0"/>
              <a:t>                                   transFlow(l1, l2), Entry (l1).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Buffer_Overflow (des, src, l) </a:t>
            </a:r>
            <a:r>
              <a:rPr lang="en-US" sz="2000" dirty="0"/>
              <a:t>:- strcpy(des, src, l), ! </a:t>
            </a:r>
            <a:r>
              <a:rPr lang="en-US" sz="2000" dirty="0">
                <a:highlight>
                  <a:srgbClr val="FFFF00"/>
                </a:highlight>
              </a:rPr>
              <a:t>NotBuffer_Overflow(des, src, l).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FinallyBuffer_Overflow (x) :- Buffer_</a:t>
            </a:r>
            <a:r>
              <a:rPr lang="en-US" sz="2100" dirty="0"/>
              <a:t>Overflow (_, _, x). </a:t>
            </a:r>
          </a:p>
          <a:p>
            <a:pPr marL="0" indent="0">
              <a:buNone/>
            </a:pPr>
            <a:r>
              <a:rPr lang="en-US" sz="2100" dirty="0"/>
              <a:t>FinallyBuffer_Overflow (x) :- transFlow(x, loc)</a:t>
            </a:r>
            <a:r>
              <a:rPr lang="en-US" altLang="zh-CN" sz="2100" dirty="0"/>
              <a:t>,</a:t>
            </a:r>
            <a:r>
              <a:rPr lang="zh-CN" altLang="en-US" sz="2100" dirty="0"/>
              <a:t> </a:t>
            </a:r>
            <a:r>
              <a:rPr lang="en-US" sz="2100" dirty="0"/>
              <a:t>Buffer_Overflow (_, _, loc)</a:t>
            </a:r>
            <a:r>
              <a:rPr lang="en-US" altLang="zh-CN" sz="2100" dirty="0"/>
              <a:t>.</a:t>
            </a:r>
            <a:endParaRPr lang="en-US" sz="21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AG_NotBuffer_Overflow(x) :- Entry(x), ! FinallyBuffer_Overflow(x).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666D5-A409-A0E7-B894-6B5C67865D08}"/>
              </a:ext>
            </a:extLst>
          </p:cNvPr>
          <p:cNvSpPr txBox="1"/>
          <p:nvPr/>
        </p:nvSpPr>
        <p:spPr>
          <a:xfrm>
            <a:off x="6096000" y="4772467"/>
            <a:ext cx="6129353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Target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 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AG_NotBuffer_Overflow(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28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         </a:t>
            </a:r>
            <a:r>
              <a:rPr lang="zh-CN" altLang="en-US" sz="2000" b="1" dirty="0">
                <a:sym typeface="Wingdings" pitchFamily="2" charset="2"/>
              </a:rPr>
              <a:t>     </a:t>
            </a:r>
            <a:r>
              <a:rPr lang="zh-CN" altLang="en-US" sz="2000" b="1" dirty="0"/>
              <a:t>    </a:t>
            </a:r>
            <a:r>
              <a:rPr lang="en-US" altLang="zh-CN" sz="2000" b="1" dirty="0">
                <a:solidFill>
                  <a:srgbClr val="C00000"/>
                </a:solidFill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>
                <a:solidFill>
                  <a:srgbClr val="C00000"/>
                </a:solidFill>
              </a:rPr>
              <a:t>FinallyBuffer_Overflow</a:t>
            </a:r>
            <a:r>
              <a:rPr lang="en-US" altLang="zh-CN" sz="2000" b="1" dirty="0">
                <a:solidFill>
                  <a:srgbClr val="C00000"/>
                </a:solidFill>
              </a:rPr>
              <a:t>(28)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ym typeface="Wingdings" pitchFamily="2" charset="2"/>
              </a:rPr>
              <a:t>                  </a:t>
            </a:r>
            <a:r>
              <a:rPr lang="en-US" altLang="zh-CN" sz="2000" b="1" dirty="0">
                <a:solidFill>
                  <a:srgbClr val="C00000"/>
                </a:solidFill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>
                <a:solidFill>
                  <a:srgbClr val="C00000"/>
                </a:solidFill>
              </a:rPr>
              <a:t>Buffer_Overflow (_, _, </a:t>
            </a:r>
            <a:r>
              <a:rPr lang="en-US" altLang="zh-CN" sz="2000" b="1" dirty="0">
                <a:solidFill>
                  <a:srgbClr val="C00000"/>
                </a:solidFill>
              </a:rPr>
              <a:t>37)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ym typeface="Wingdings" pitchFamily="2" charset="2"/>
              </a:rPr>
              <a:t>             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+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NotBuffer_Overflow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(_,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_,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37)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1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0B130BF5-6E69-9A4F-704B-7834641D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3503"/>
            <a:ext cx="10515600" cy="34487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NotBuffer_Overflow(des, src, l3) :- strcpy(des, src, l3), </a:t>
            </a:r>
          </a:p>
          <a:p>
            <a:pPr marL="0" indent="0">
              <a:buNone/>
            </a:pPr>
            <a:r>
              <a:rPr lang="en-US" sz="2000" dirty="0"/>
              <a:t>                             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transFlow(l2, l3), checkGT(a, b, l2), strlength(des, a, _),strlength(src, b, _),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                                   transFlow(l1, l2), </a:t>
            </a:r>
            <a:r>
              <a:rPr lang="en-US" sz="2000" dirty="0"/>
              <a:t>Entry (l1).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100" dirty="0"/>
              <a:t>Buffer_Overflow (des, src, l) :- strcpy(des, src, l), ! NotBuffer_Overflow(des, src, l).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FinallyBuffer_Overflow (x) :- Buffer_</a:t>
            </a:r>
            <a:r>
              <a:rPr lang="en-US" sz="2100" dirty="0"/>
              <a:t>Overflow (_, _, x). </a:t>
            </a:r>
          </a:p>
          <a:p>
            <a:pPr marL="0" indent="0">
              <a:buNone/>
            </a:pPr>
            <a:r>
              <a:rPr lang="en-US" sz="2100" dirty="0"/>
              <a:t>FinallyBuffer_Overflow (x) :- transFlow(x, loc)</a:t>
            </a:r>
            <a:r>
              <a:rPr lang="en-US" altLang="zh-CN" sz="2100" dirty="0"/>
              <a:t>,</a:t>
            </a:r>
            <a:r>
              <a:rPr lang="zh-CN" altLang="en-US" sz="2100" dirty="0"/>
              <a:t> </a:t>
            </a:r>
            <a:r>
              <a:rPr lang="en-US" sz="2100" dirty="0"/>
              <a:t>Buffer_Overflow (_, _, loc)</a:t>
            </a:r>
            <a:r>
              <a:rPr lang="en-US" altLang="zh-CN" sz="2100" dirty="0"/>
              <a:t>.</a:t>
            </a:r>
            <a:endParaRPr lang="en-US" sz="21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AG_NotBuffer_Overflow(x) :- Entry(x), ! FinallyBuffer_Overflow(x).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666D5-A409-A0E7-B894-6B5C67865D08}"/>
              </a:ext>
            </a:extLst>
          </p:cNvPr>
          <p:cNvSpPr txBox="1"/>
          <p:nvPr/>
        </p:nvSpPr>
        <p:spPr>
          <a:xfrm>
            <a:off x="6096000" y="4772467"/>
            <a:ext cx="6129353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Target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 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AG_NotBuffer_Overflow(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28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         </a:t>
            </a:r>
            <a:r>
              <a:rPr lang="zh-CN" altLang="en-US" sz="2000" b="1" dirty="0">
                <a:sym typeface="Wingdings" pitchFamily="2" charset="2"/>
              </a:rPr>
              <a:t>     </a:t>
            </a:r>
            <a:r>
              <a:rPr lang="zh-CN" altLang="en-US" sz="2000" b="1" dirty="0"/>
              <a:t>    </a:t>
            </a:r>
            <a:r>
              <a:rPr lang="en-US" altLang="zh-CN" sz="2000" b="1" dirty="0">
                <a:solidFill>
                  <a:srgbClr val="C00000"/>
                </a:solidFill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>
                <a:solidFill>
                  <a:srgbClr val="C00000"/>
                </a:solidFill>
              </a:rPr>
              <a:t>FinallyBuffer_Overflow</a:t>
            </a:r>
            <a:r>
              <a:rPr lang="en-US" altLang="zh-CN" sz="2000" b="1" dirty="0">
                <a:solidFill>
                  <a:srgbClr val="C00000"/>
                </a:solidFill>
              </a:rPr>
              <a:t>(28)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ym typeface="Wingdings" pitchFamily="2" charset="2"/>
              </a:rPr>
              <a:t>                  </a:t>
            </a:r>
            <a:r>
              <a:rPr lang="en-US" altLang="zh-CN" sz="2000" b="1" dirty="0">
                <a:solidFill>
                  <a:srgbClr val="C00000"/>
                </a:solidFill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>
                <a:solidFill>
                  <a:srgbClr val="C00000"/>
                </a:solidFill>
              </a:rPr>
              <a:t>Buffer_Overflow (_, _, </a:t>
            </a:r>
            <a:r>
              <a:rPr lang="en-US" altLang="zh-CN" sz="2000" b="1" dirty="0">
                <a:solidFill>
                  <a:srgbClr val="C00000"/>
                </a:solidFill>
              </a:rPr>
              <a:t>37)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ym typeface="Wingdings" pitchFamily="2" charset="2"/>
              </a:rPr>
              <a:t>             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+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NotBuffer_Overflow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(_,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_,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37)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226CE-B9E5-8C60-CCE3-FF964612B026}"/>
              </a:ext>
            </a:extLst>
          </p:cNvPr>
          <p:cNvSpPr txBox="1"/>
          <p:nvPr/>
        </p:nvSpPr>
        <p:spPr>
          <a:xfrm>
            <a:off x="5367130" y="397565"/>
            <a:ext cx="575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W</a:t>
            </a:r>
            <a:r>
              <a:rPr lang="en-US" altLang="zh-CN" sz="2000" b="1" dirty="0">
                <a:solidFill>
                  <a:srgbClr val="C00000"/>
                </a:solidFill>
              </a:rPr>
              <a:t>ill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this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be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able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to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be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handled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by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the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existing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work?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4815DA-4C62-70C9-B1B6-E203C4723D60}"/>
              </a:ext>
            </a:extLst>
          </p:cNvPr>
          <p:cNvCxnSpPr>
            <a:stCxn id="3" idx="2"/>
          </p:cNvCxnSpPr>
          <p:nvPr/>
        </p:nvCxnSpPr>
        <p:spPr>
          <a:xfrm flipH="1">
            <a:off x="7500730" y="797675"/>
            <a:ext cx="741514" cy="55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2B9953A-E08B-BB78-4F0D-06E4E8A7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1"/>
            <a:ext cx="10515600" cy="1325563"/>
          </a:xfrm>
        </p:spPr>
        <p:txBody>
          <a:bodyPr/>
          <a:lstStyle/>
          <a:p>
            <a:r>
              <a:rPr lang="en-US" b="1" dirty="0"/>
              <a:t>T</a:t>
            </a:r>
            <a:r>
              <a:rPr lang="en-US" altLang="zh-CN" b="1" dirty="0"/>
              <a:t>he</a:t>
            </a:r>
            <a:r>
              <a:rPr lang="zh-CN" altLang="en-US" b="1" dirty="0"/>
              <a:t> </a:t>
            </a:r>
            <a:r>
              <a:rPr lang="en-US" altLang="zh-CN" b="1" dirty="0"/>
              <a:t>repair</a:t>
            </a:r>
            <a:r>
              <a:rPr lang="zh-CN" altLang="en-US" b="1" dirty="0"/>
              <a:t> </a:t>
            </a:r>
            <a:r>
              <a:rPr lang="en-US" altLang="zh-CN" b="1" dirty="0"/>
              <a:t>work</a:t>
            </a:r>
            <a:r>
              <a:rPr lang="zh-CN" altLang="en-US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587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66C3-4557-1DFD-4981-B253D21C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altLang="zh-CN" b="1" dirty="0"/>
              <a:t>verview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Workload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3895ED-6E3B-AA64-F7E2-76A3DEA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85" y="1558166"/>
            <a:ext cx="4840357" cy="2695782"/>
          </a:xfrm>
          <a:ln w="19050"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User inputs: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F = Fact generation schema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R = Specific reasoning rules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T = Temporal properties </a:t>
            </a:r>
            <a:r>
              <a:rPr lang="en-US" altLang="zh-CN" sz="1800" dirty="0"/>
              <a:t>q</a:t>
            </a:r>
            <a:r>
              <a:rPr lang="en-US" sz="1800" dirty="0"/>
              <a:t>ueries upon R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E.g., F (R), G (R), AF (R), R1 U R2, AGEF (R) ….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5712F2-BE59-57E0-2607-3FC0BC226D55}"/>
              </a:ext>
            </a:extLst>
          </p:cNvPr>
          <p:cNvSpPr txBox="1">
            <a:spLocks/>
          </p:cNvSpPr>
          <p:nvPr/>
        </p:nvSpPr>
        <p:spPr>
          <a:xfrm>
            <a:off x="5579164" y="1558166"/>
            <a:ext cx="6311351" cy="3177672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800" dirty="0"/>
              <a:t>If T failed to hold: Use symbolic execution for Datalog to </a:t>
            </a:r>
            <a:r>
              <a:rPr lang="en-US" altLang="zh-CN" sz="1800" dirty="0"/>
              <a:t>+</a:t>
            </a:r>
            <a:r>
              <a:rPr lang="en-US" sz="1800" dirty="0"/>
              <a:t>/</a:t>
            </a:r>
            <a:r>
              <a:rPr lang="en-US" altLang="zh-CN" sz="1800" dirty="0"/>
              <a:t>-</a:t>
            </a:r>
            <a:r>
              <a:rPr lang="en-US" sz="1800" dirty="0"/>
              <a:t> facts to make T hold.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0.</a:t>
            </a:r>
            <a:r>
              <a:rPr lang="zh-CN" altLang="en-US" sz="1800" dirty="0"/>
              <a:t> </a:t>
            </a:r>
            <a:r>
              <a:rPr lang="en-US" altLang="zh-CN" sz="1800" dirty="0"/>
              <a:t>IDB</a:t>
            </a:r>
            <a:r>
              <a:rPr lang="zh-CN" altLang="en-US" sz="1800" dirty="0"/>
              <a:t> </a:t>
            </a:r>
            <a:r>
              <a:rPr lang="en-US" altLang="zh-CN" sz="1800" dirty="0"/>
              <a:t>rules</a:t>
            </a:r>
            <a:r>
              <a:rPr lang="zh-CN" altLang="en-US" sz="1800" dirty="0"/>
              <a:t> </a:t>
            </a:r>
            <a:r>
              <a:rPr lang="en-US" altLang="zh-CN" sz="1800" dirty="0"/>
              <a:t>propagation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deal</a:t>
            </a:r>
            <a:r>
              <a:rPr lang="zh-CN" alt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negations.</a:t>
            </a:r>
            <a:r>
              <a:rPr lang="zh-CN" altLang="en-US" sz="1800" dirty="0"/>
              <a:t> 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1. Translating to meta-program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2. Generate symbolic formulae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3. Constraints generation use delta-debugging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8EED706D-BDA1-30CD-6F1B-C0B57E715A97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 flipV="1">
            <a:off x="2925063" y="1599847"/>
            <a:ext cx="2450702" cy="2857500"/>
          </a:xfrm>
          <a:prstGeom prst="curvedConnector4">
            <a:avLst>
              <a:gd name="adj1" fmla="val -9328"/>
              <a:gd name="adj2" fmla="val 92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C0F97B-4F4A-59D4-F4CD-7A08825D54B6}"/>
              </a:ext>
            </a:extLst>
          </p:cNvPr>
          <p:cNvSpPr txBox="1"/>
          <p:nvPr/>
        </p:nvSpPr>
        <p:spPr>
          <a:xfrm>
            <a:off x="3686588" y="4366506"/>
            <a:ext cx="1289135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Run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Souffle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66C3-4557-1DFD-4981-B253D21C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altLang="zh-CN" b="1" dirty="0"/>
              <a:t>verview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Workload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3895ED-6E3B-AA64-F7E2-76A3DEA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85" y="1558166"/>
            <a:ext cx="4840357" cy="2695782"/>
          </a:xfrm>
          <a:ln w="19050"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User inputs: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F = Fact generation schema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R = Specific reasoning rules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T = Temporal properties </a:t>
            </a:r>
            <a:r>
              <a:rPr lang="en-US" altLang="zh-CN" sz="1800" dirty="0"/>
              <a:t>q</a:t>
            </a:r>
            <a:r>
              <a:rPr lang="en-US" sz="1800" dirty="0"/>
              <a:t>ueries upon R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E.g., F (R), G (R), AF (R), R1 U R2, AGEF (R) ….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5712F2-BE59-57E0-2607-3FC0BC226D55}"/>
              </a:ext>
            </a:extLst>
          </p:cNvPr>
          <p:cNvSpPr txBox="1">
            <a:spLocks/>
          </p:cNvSpPr>
          <p:nvPr/>
        </p:nvSpPr>
        <p:spPr>
          <a:xfrm>
            <a:off x="5579164" y="1558166"/>
            <a:ext cx="6311351" cy="3177672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800" dirty="0"/>
              <a:t>If T failed to hold: Use symbolic execution for Datalog to </a:t>
            </a:r>
            <a:r>
              <a:rPr lang="en-US" altLang="zh-CN" sz="1800" dirty="0"/>
              <a:t>+</a:t>
            </a:r>
            <a:r>
              <a:rPr lang="en-US" sz="1800" dirty="0"/>
              <a:t>/</a:t>
            </a:r>
            <a:r>
              <a:rPr lang="en-US" altLang="zh-CN" sz="1800" dirty="0"/>
              <a:t>-</a:t>
            </a:r>
            <a:r>
              <a:rPr lang="en-US" sz="1800" dirty="0"/>
              <a:t> facts to make T hold.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0.</a:t>
            </a:r>
            <a:r>
              <a:rPr lang="zh-CN" altLang="en-US" sz="1800" dirty="0"/>
              <a:t> </a:t>
            </a:r>
            <a:r>
              <a:rPr lang="en-US" altLang="zh-CN" sz="1800" dirty="0"/>
              <a:t>IDB</a:t>
            </a:r>
            <a:r>
              <a:rPr lang="zh-CN" altLang="en-US" sz="1800" dirty="0"/>
              <a:t> </a:t>
            </a:r>
            <a:r>
              <a:rPr lang="en-US" altLang="zh-CN" sz="1800" dirty="0"/>
              <a:t>rules</a:t>
            </a:r>
            <a:r>
              <a:rPr lang="zh-CN" altLang="en-US" sz="1800" dirty="0"/>
              <a:t> </a:t>
            </a:r>
            <a:r>
              <a:rPr lang="en-US" altLang="zh-CN" sz="1800" dirty="0"/>
              <a:t>propagation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deal</a:t>
            </a:r>
            <a:r>
              <a:rPr lang="zh-CN" alt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negations.</a:t>
            </a:r>
            <a:r>
              <a:rPr lang="zh-CN" altLang="en-US" sz="1800" dirty="0"/>
              <a:t> 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1. Translating to meta-program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2. Generate symbolic formulae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3. Constraints generation use delta-debugging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CEA24-0E4D-C0A1-9640-196F8C9B7627}"/>
              </a:ext>
            </a:extLst>
          </p:cNvPr>
          <p:cNvSpPr txBox="1"/>
          <p:nvPr/>
        </p:nvSpPr>
        <p:spPr>
          <a:xfrm>
            <a:off x="301485" y="4942890"/>
            <a:ext cx="1177381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/>
              <a:t>Q</a:t>
            </a:r>
            <a:r>
              <a:rPr lang="en-US" altLang="zh-CN" sz="2000" dirty="0"/>
              <a:t>uestions:</a:t>
            </a:r>
            <a:r>
              <a:rPr lang="zh-CN" altLang="en-US" sz="2000" dirty="0"/>
              <a:t> </a:t>
            </a:r>
            <a:endParaRPr lang="en-SG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altLang="zh-CN" sz="2000" dirty="0"/>
              <a:t>R</a:t>
            </a:r>
            <a:r>
              <a:rPr lang="en-US" altLang="zh-CN" sz="2000" dirty="0"/>
              <a:t>elated</a:t>
            </a:r>
            <a:r>
              <a:rPr lang="zh-CN" altLang="en-US" sz="2000" dirty="0"/>
              <a:t> </a:t>
            </a:r>
            <a:r>
              <a:rPr lang="en-US" altLang="zh-CN" sz="2000" dirty="0"/>
              <a:t>work:</a:t>
            </a:r>
            <a:r>
              <a:rPr lang="zh-CN" altLang="en-US" sz="2000" dirty="0"/>
              <a:t> </a:t>
            </a:r>
            <a:r>
              <a:rPr lang="en-US" altLang="zh-CN" sz="2000" dirty="0"/>
              <a:t>Doop,</a:t>
            </a:r>
            <a:r>
              <a:rPr lang="zh-CN" altLang="en-US" sz="2000" dirty="0"/>
              <a:t> </a:t>
            </a:r>
            <a:r>
              <a:rPr lang="en-US" altLang="zh-CN" sz="2000" dirty="0"/>
              <a:t>Datalog-based</a:t>
            </a:r>
            <a:r>
              <a:rPr lang="zh-CN" altLang="en-US" sz="2000" dirty="0"/>
              <a:t> </a:t>
            </a:r>
            <a:r>
              <a:rPr lang="en-US" altLang="zh-CN" sz="2000" dirty="0"/>
              <a:t>analysis</a:t>
            </a:r>
            <a:r>
              <a:rPr lang="zh-CN" altLang="en-US" sz="2000" dirty="0"/>
              <a:t> </a:t>
            </a:r>
            <a:r>
              <a:rPr lang="en-US" altLang="zh-CN" sz="2000" dirty="0"/>
              <a:t>(?),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checking</a:t>
            </a:r>
            <a:r>
              <a:rPr lang="zh-CN" altLang="en-US" sz="2000" dirty="0"/>
              <a:t> </a:t>
            </a:r>
            <a:r>
              <a:rPr lang="en-US" altLang="zh-CN" sz="2000" dirty="0"/>
              <a:t>…</a:t>
            </a:r>
            <a:r>
              <a:rPr lang="zh-CN" altLang="en-US" sz="2000" dirty="0"/>
              <a:t>  </a:t>
            </a:r>
            <a:endParaRPr lang="en-SG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Why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important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facts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ourselves?</a:t>
            </a:r>
            <a:r>
              <a:rPr lang="zh-CN" altLang="en-US" sz="2000" dirty="0"/>
              <a:t> </a:t>
            </a:r>
            <a:r>
              <a:rPr lang="en-US" altLang="zh-CN" sz="2000" dirty="0"/>
              <a:t>Less</a:t>
            </a:r>
            <a:r>
              <a:rPr lang="zh-CN" altLang="en-US" sz="2000" dirty="0"/>
              <a:t> </a:t>
            </a:r>
            <a:r>
              <a:rPr lang="en-US" altLang="zh-CN" sz="2000" dirty="0"/>
              <a:t>hard-coded</a:t>
            </a:r>
            <a:r>
              <a:rPr lang="zh-CN" altLang="en-US" sz="2000" dirty="0"/>
              <a:t> </a:t>
            </a:r>
            <a:r>
              <a:rPr lang="en-US" altLang="zh-CN" sz="2000" dirty="0"/>
              <a:t>complication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efficient.</a:t>
            </a:r>
            <a:r>
              <a:rPr lang="zh-CN" altLang="en-US" sz="2000" dirty="0"/>
              <a:t>  </a:t>
            </a:r>
            <a:endParaRPr lang="en-US" sz="2000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8EED706D-BDA1-30CD-6F1B-C0B57E715A97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 flipV="1">
            <a:off x="2925063" y="1599847"/>
            <a:ext cx="2450702" cy="2857500"/>
          </a:xfrm>
          <a:prstGeom prst="curvedConnector4">
            <a:avLst>
              <a:gd name="adj1" fmla="val -9328"/>
              <a:gd name="adj2" fmla="val 92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C0F97B-4F4A-59D4-F4CD-7A08825D54B6}"/>
              </a:ext>
            </a:extLst>
          </p:cNvPr>
          <p:cNvSpPr txBox="1"/>
          <p:nvPr/>
        </p:nvSpPr>
        <p:spPr>
          <a:xfrm>
            <a:off x="3686588" y="4366506"/>
            <a:ext cx="1289135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Run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Souffle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B3D7C-4EA9-83D8-FE4B-15F9A929FEDA}"/>
              </a:ext>
            </a:extLst>
          </p:cNvPr>
          <p:cNvSpPr txBox="1"/>
          <p:nvPr/>
        </p:nvSpPr>
        <p:spPr>
          <a:xfrm>
            <a:off x="1775791" y="5042563"/>
            <a:ext cx="4154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&lt;&lt;</a:t>
            </a:r>
            <a:r>
              <a:rPr lang="zh-CN" altLang="en-US" sz="2000" b="1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</a:t>
            </a:r>
            <a:r>
              <a:rPr lang="en-US" altLang="zh-CN" sz="2000" b="1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he</a:t>
            </a:r>
            <a:r>
              <a:rPr lang="zh-CN" altLang="en-US" sz="2000" b="1" dirty="0">
                <a:solidFill>
                  <a:srgbClr val="7030A0"/>
                </a:solidFill>
                <a:latin typeface="Ayuthaya" pitchFamily="2" charset="-34"/>
                <a:cs typeface="Ayuthaya" pitchFamily="2" charset="-34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last</a:t>
            </a:r>
            <a:r>
              <a:rPr lang="zh-CN" altLang="en-US" sz="2000" b="1" dirty="0">
                <a:solidFill>
                  <a:srgbClr val="7030A0"/>
                </a:solidFill>
                <a:latin typeface="Ayuthaya" pitchFamily="2" charset="-34"/>
                <a:cs typeface="Ayuthaya" pitchFamily="2" charset="-34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slide</a:t>
            </a:r>
            <a:r>
              <a:rPr lang="zh-CN" altLang="en-US" sz="2000" b="1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&gt;&gt;</a:t>
            </a:r>
            <a:endParaRPr lang="en-US" sz="2000" b="1" dirty="0">
              <a:solidFill>
                <a:srgbClr val="7030A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698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5A42-62A1-47C0-3C20-E6AF24DA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6B9D-1724-5E50-EA2D-660A73A5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6909-5088-5558-AD30-D9E7C1F96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B5CC7-2771-81AC-FA1A-214C16859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3A2E4035-274F-A08B-B9BB-28F0F94A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36" y="0"/>
            <a:ext cx="10976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0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93BC-1496-B89B-F05A-257C4A67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00C1-E96D-35DA-9CA6-6C5409C0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94A1D09D-8BC4-2B58-00F8-7D0CCA1F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" y="0"/>
            <a:ext cx="12086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4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743E-7181-091C-10E6-E0836017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D490-D340-D70D-E311-A18A0129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DE47CB7-966B-F074-C224-3883DD4A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9641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D6B40-91AB-24A8-9739-AB2124E23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999" y="2406850"/>
            <a:ext cx="9109165" cy="44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60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7DE5-5000-441B-D738-ABFF5C7E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75A3BB75-DC2E-D6C0-B9D3-6408C1FC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3314700"/>
            <a:ext cx="7454900" cy="3543300"/>
          </a:xfrm>
          <a:prstGeom prst="rect">
            <a:avLst/>
          </a:prstGeom>
        </p:spPr>
      </p:pic>
      <p:pic>
        <p:nvPicPr>
          <p:cNvPr id="5" name="Content Placeholder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942A7B45-E6EE-4DEF-E050-643F552F9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454900" cy="3543300"/>
          </a:xfrm>
        </p:spPr>
      </p:pic>
    </p:spTree>
    <p:extLst>
      <p:ext uri="{BB962C8B-B14F-4D97-AF65-F5344CB8AC3E}">
        <p14:creationId xmlns:p14="http://schemas.microsoft.com/office/powerpoint/2010/main" val="263079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2997-CB34-24BC-FF24-62E23885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000" b="1" i="0" dirty="0">
                <a:solidFill>
                  <a:srgbClr val="6C1D1F"/>
                </a:solidFill>
                <a:effectLst/>
                <a:latin typeface="Verdana" panose="020B0604030504040204" pitchFamily="34" charset="0"/>
              </a:rPr>
              <a:t>CWE-121: Stack-based Buffer Overflow</a:t>
            </a:r>
            <a:endParaRPr lang="en-US" sz="3000" dirty="0"/>
          </a:p>
        </p:txBody>
      </p:sp>
      <p:pic>
        <p:nvPicPr>
          <p:cNvPr id="8" name="Content Placeholder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9482097-54C2-0C73-BD22-FE30C038D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491905"/>
            <a:ext cx="7239344" cy="4089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35D13-CFF6-41DB-F1C6-34AC5E6FF2AB}"/>
              </a:ext>
            </a:extLst>
          </p:cNvPr>
          <p:cNvSpPr txBox="1"/>
          <p:nvPr/>
        </p:nvSpPr>
        <p:spPr>
          <a:xfrm>
            <a:off x="838200" y="365125"/>
            <a:ext cx="474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https://cwe.mitre.org/data/definitions/121.html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7E67E9-430C-C8D6-53B0-ABFB637F949A}"/>
              </a:ext>
            </a:extLst>
          </p:cNvPr>
          <p:cNvSpPr/>
          <p:nvPr/>
        </p:nvSpPr>
        <p:spPr>
          <a:xfrm>
            <a:off x="952845" y="4965080"/>
            <a:ext cx="4069729" cy="256278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DE88A-8B27-2B6D-BBA7-F96C9F811452}"/>
              </a:ext>
            </a:extLst>
          </p:cNvPr>
          <p:cNvSpPr/>
          <p:nvPr/>
        </p:nvSpPr>
        <p:spPr>
          <a:xfrm>
            <a:off x="561906" y="1486244"/>
            <a:ext cx="6677439" cy="779878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7CD5D-FF08-4F31-C8AB-F590F28E955C}"/>
              </a:ext>
            </a:extLst>
          </p:cNvPr>
          <p:cNvSpPr txBox="1"/>
          <p:nvPr/>
        </p:nvSpPr>
        <p:spPr>
          <a:xfrm>
            <a:off x="7801250" y="4896276"/>
            <a:ext cx="2359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Possible Buggy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7105BC-D806-4D53-334E-2AC3377871B1}"/>
              </a:ext>
            </a:extLst>
          </p:cNvPr>
          <p:cNvSpPr txBox="1"/>
          <p:nvPr/>
        </p:nvSpPr>
        <p:spPr>
          <a:xfrm>
            <a:off x="7801250" y="1676128"/>
            <a:ext cx="286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Facts Generation Schema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019AA-53EA-9523-28AF-C25254938991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7239345" y="1876183"/>
            <a:ext cx="561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C826A2-3725-090C-8139-A058717CDCC7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 flipV="1">
            <a:off x="5022574" y="5093219"/>
            <a:ext cx="2778676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41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ED38-6005-37D1-1B4D-9389F0E9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SG" b="0" i="0" dirty="0">
                <a:solidFill>
                  <a:srgbClr val="242424"/>
                </a:solidFill>
                <a:effectLst/>
              </a:rPr>
              <a:t>branching time temporal logic property   AG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b="0" i="0" dirty="0">
                <a:solidFill>
                  <a:srgbClr val="242424"/>
                </a:solidFill>
                <a:effectLst/>
              </a:rPr>
              <a:t>    </a:t>
            </a:r>
          </a:p>
          <a:p>
            <a:pPr>
              <a:lnSpc>
                <a:spcPct val="170000"/>
              </a:lnSpc>
            </a:pPr>
            <a:r>
              <a:rPr lang="en-SG" b="0" i="0" dirty="0">
                <a:solidFill>
                  <a:srgbClr val="242424"/>
                </a:solidFill>
                <a:effectLst/>
              </a:rPr>
              <a:t>The fixed-point semantics of this property will be: gfp X. ( lfp Y.( p  OR &lt;-&gt; Y)  AND [-] X)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00FF00"/>
                </a:highlight>
              </a:rPr>
              <a:t>ag</a:t>
            </a:r>
            <a:r>
              <a:rPr lang="en-SG" b="0" i="0" dirty="0">
                <a:solidFill>
                  <a:srgbClr val="242424"/>
                </a:solidFill>
                <a:effectLst/>
              </a:rPr>
              <a:t>efp(S) :- not n_agefp(S).  </a:t>
            </a:r>
            <a:br>
              <a:rPr lang="en-SG" dirty="0"/>
            </a:br>
            <a:r>
              <a:rPr lang="en-SG" dirty="0"/>
              <a:t>                                                </a:t>
            </a: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</a:rPr>
              <a:t>n_agefp(S) :- not efp(S).      </a:t>
            </a: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</a:rPr>
              <a:t>n_agefp(S)  :- transition(S, T), n_agefp(T).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efp(S) :- p(S).</a:t>
            </a:r>
            <a:br>
              <a:rPr lang="en-SG" dirty="0">
                <a:highlight>
                  <a:srgbClr val="FFFF00"/>
                </a:highlight>
              </a:rPr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efp(S) :- transition(S, T),  efp(T).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C3CEEFB9-B97E-DBCF-B0DA-612C0CC54ED8}"/>
              </a:ext>
            </a:extLst>
          </p:cNvPr>
          <p:cNvSpPr txBox="1">
            <a:spLocks/>
          </p:cNvSpPr>
          <p:nvPr/>
        </p:nvSpPr>
        <p:spPr>
          <a:xfrm>
            <a:off x="5359400" y="6858000"/>
            <a:ext cx="9652000" cy="55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SG" dirty="0" err="1">
                <a:solidFill>
                  <a:srgbClr val="242424"/>
                </a:solidFill>
              </a:rPr>
              <a:t>Forall</a:t>
            </a:r>
            <a:r>
              <a:rPr lang="en-SG" dirty="0">
                <a:solidFill>
                  <a:srgbClr val="242424"/>
                </a:solidFill>
              </a:rPr>
              <a:t> p = not exist (not p)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SG" dirty="0">
                <a:solidFill>
                  <a:srgbClr val="242424"/>
                </a:solidFill>
                <a:highlight>
                  <a:srgbClr val="00FF00"/>
                </a:highlight>
              </a:rPr>
              <a:t>ag</a:t>
            </a:r>
            <a:r>
              <a:rPr lang="en-SG" dirty="0">
                <a:solidFill>
                  <a:srgbClr val="242424"/>
                </a:solidFill>
              </a:rPr>
              <a:t>efp(S) :- not </a:t>
            </a:r>
            <a:r>
              <a:rPr lang="en-SG" dirty="0" err="1">
                <a:solidFill>
                  <a:srgbClr val="242424"/>
                </a:solidFill>
              </a:rPr>
              <a:t>n_gefp</a:t>
            </a:r>
            <a:r>
              <a:rPr lang="en-SG" dirty="0">
                <a:solidFill>
                  <a:srgbClr val="242424"/>
                </a:solidFill>
              </a:rPr>
              <a:t>(S).  </a:t>
            </a:r>
            <a:r>
              <a:rPr lang="en-SG" dirty="0"/>
              <a:t>         </a:t>
            </a:r>
            <a:br>
              <a:rPr lang="en-SG" dirty="0"/>
            </a:br>
            <a:r>
              <a:rPr lang="en-SG" dirty="0" err="1">
                <a:solidFill>
                  <a:srgbClr val="242424"/>
                </a:solidFill>
              </a:rPr>
              <a:t>n_gefp</a:t>
            </a:r>
            <a:r>
              <a:rPr lang="en-SG" dirty="0">
                <a:solidFill>
                  <a:srgbClr val="242424"/>
                </a:solidFill>
              </a:rPr>
              <a:t>(S) :- </a:t>
            </a:r>
            <a:r>
              <a:rPr lang="en-SG" dirty="0" err="1">
                <a:solidFill>
                  <a:srgbClr val="242424"/>
                </a:solidFill>
              </a:rPr>
              <a:t>n_fp</a:t>
            </a:r>
            <a:r>
              <a:rPr lang="en-SG" dirty="0">
                <a:solidFill>
                  <a:srgbClr val="242424"/>
                </a:solidFill>
              </a:rPr>
              <a:t>(S).      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dirty="0">
                <a:solidFill>
                  <a:srgbClr val="242424"/>
                </a:solidFill>
                <a:highlight>
                  <a:srgbClr val="FFFF00"/>
                </a:highlight>
              </a:rPr>
              <a:t>(S) :- p(S).</a:t>
            </a:r>
            <a:br>
              <a:rPr lang="en-SG" dirty="0">
                <a:highlight>
                  <a:srgbClr val="FFFF00"/>
                </a:highlight>
              </a:rPr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dirty="0">
                <a:solidFill>
                  <a:srgbClr val="242424"/>
                </a:solidFill>
                <a:highlight>
                  <a:srgbClr val="FFFF00"/>
                </a:highlight>
              </a:rPr>
              <a:t>(S) :- transition(S, T), 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dirty="0">
                <a:solidFill>
                  <a:srgbClr val="242424"/>
                </a:solidFill>
                <a:highlight>
                  <a:srgbClr val="FFFF00"/>
                </a:highlight>
              </a:rPr>
              <a:t>(T).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83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DE95-7DF7-0C40-8456-7941B4E7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2804-755B-0AF2-DCE5-D4ABAA61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user-defined rules for generating propositions as facts</a:t>
            </a:r>
          </a:p>
          <a:p>
            <a:r>
              <a:rPr lang="en-US" dirty="0"/>
              <a:t>we define a set of rules, as a Datalog library. </a:t>
            </a:r>
          </a:p>
          <a:p>
            <a:r>
              <a:rPr lang="en-US" dirty="0"/>
              <a:t>Different queries have different repair strategy: </a:t>
            </a:r>
          </a:p>
          <a:p>
            <a:pPr lvl="1"/>
            <a:r>
              <a:rPr lang="en-US" dirty="0"/>
              <a:t>EF(</a:t>
            </a:r>
            <a:r>
              <a:rPr lang="en-US" dirty="0" err="1"/>
              <a:t>p_bad</a:t>
            </a:r>
            <a:r>
              <a:rPr lang="en-US" dirty="0"/>
              <a:t>): to fix till it does not return and results.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What is the difficulty to deal with the stratified negation?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5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6445-183C-F671-81AF-76430C1F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/>
          <a:lstStyle/>
          <a:p>
            <a:r>
              <a:rPr lang="en-SG" dirty="0">
                <a:solidFill>
                  <a:srgbClr val="C678DD"/>
                </a:solidFill>
                <a:effectLst/>
              </a:rPr>
              <a:t>char</a:t>
            </a:r>
            <a:r>
              <a:rPr lang="en-SG" dirty="0">
                <a:effectLst/>
              </a:rPr>
              <a:t>* </a:t>
            </a:r>
            <a:r>
              <a:rPr lang="en-SG" dirty="0">
                <a:solidFill>
                  <a:srgbClr val="61AEEE"/>
                </a:solidFill>
                <a:effectLst/>
              </a:rPr>
              <a:t>strcpy</a:t>
            </a:r>
            <a:r>
              <a:rPr lang="en-SG" dirty="0">
                <a:effectLst/>
              </a:rPr>
              <a:t>(</a:t>
            </a:r>
            <a:r>
              <a:rPr lang="en-SG" dirty="0">
                <a:solidFill>
                  <a:srgbClr val="C678DD"/>
                </a:solidFill>
                <a:effectLst/>
              </a:rPr>
              <a:t>char</a:t>
            </a:r>
            <a:r>
              <a:rPr lang="en-SG" dirty="0">
                <a:effectLst/>
              </a:rPr>
              <a:t>* destination, </a:t>
            </a:r>
            <a:r>
              <a:rPr lang="en-SG" dirty="0">
                <a:solidFill>
                  <a:srgbClr val="C678DD"/>
                </a:solidFill>
                <a:effectLst/>
              </a:rPr>
              <a:t>const</a:t>
            </a:r>
            <a:r>
              <a:rPr lang="en-SG" dirty="0">
                <a:effectLst/>
              </a:rPr>
              <a:t> </a:t>
            </a:r>
            <a:r>
              <a:rPr lang="en-SG" dirty="0">
                <a:solidFill>
                  <a:srgbClr val="C678DD"/>
                </a:solidFill>
                <a:effectLst/>
              </a:rPr>
              <a:t>char</a:t>
            </a:r>
            <a:r>
              <a:rPr lang="en-SG" dirty="0">
                <a:effectLst/>
              </a:rPr>
              <a:t>* source)</a:t>
            </a:r>
            <a:r>
              <a:rPr lang="en-SG" dirty="0"/>
              <a:t>;</a:t>
            </a:r>
            <a:r>
              <a:rPr lang="zh-CN" altLang="en-US" dirty="0"/>
              <a:t> </a:t>
            </a:r>
            <a:endParaRPr lang="en-SG" altLang="zh-CN" dirty="0"/>
          </a:p>
          <a:p>
            <a:endParaRPr lang="en-SG" dirty="0"/>
          </a:p>
          <a:p>
            <a:pPr marL="0" indent="0">
              <a:buNone/>
            </a:pPr>
            <a:r>
              <a:rPr lang="en-SG" sz="2400" b="1" i="0" u="none" strike="noStrike" dirty="0">
                <a:effectLst/>
                <a:latin typeface="euclid_circular_a"/>
              </a:rPr>
              <a:t>Note:</a:t>
            </a:r>
            <a:r>
              <a:rPr lang="en-SG" sz="2400" b="0" i="0" u="none" strike="noStrike" dirty="0">
                <a:effectLst/>
                <a:latin typeface="euclid_circular_a"/>
              </a:rPr>
              <a:t> When you use </a:t>
            </a:r>
            <a:r>
              <a:rPr lang="en-SG" sz="2400" dirty="0"/>
              <a:t>strcpy()</a:t>
            </a:r>
            <a:r>
              <a:rPr lang="en-SG" sz="2400" b="0" i="0" u="none" strike="noStrike" dirty="0">
                <a:effectLst/>
                <a:latin typeface="euclid_circular_a"/>
              </a:rPr>
              <a:t>, the size of the destination string should be large enough to store the copied string. Otherwise, it may result in </a:t>
            </a:r>
            <a:r>
              <a:rPr lang="en-SG" sz="2400" b="1" i="0" u="none" strike="noStrike" dirty="0">
                <a:effectLst/>
                <a:latin typeface="euclid_circular_a"/>
              </a:rPr>
              <a:t>undefined behavior</a:t>
            </a:r>
            <a:r>
              <a:rPr lang="en-SG" sz="2400" b="0" i="0" u="none" strike="noStrike" dirty="0">
                <a:effectLst/>
                <a:latin typeface="euclid_circular_a"/>
              </a:rPr>
              <a:t>.</a:t>
            </a:r>
          </a:p>
          <a:p>
            <a:pPr marL="0" indent="0">
              <a:buNone/>
            </a:pPr>
            <a:endParaRPr lang="en-SG" sz="2400" dirty="0">
              <a:latin typeface="euclid_circular_a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0944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A92E-4E95-F7B6-24ED-8B30BA82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200"/>
            <a:ext cx="6350000" cy="3632200"/>
          </a:xfrm>
          <a:ln w="190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User inputs: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F = Fact generation schema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R = Specific reasoning rules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 = Temporal properties Queries upon R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E.g., F (R), G (R), AF (R), R1 U R2, AGEF (R) ….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F51D30-1235-252B-D91B-0E777D2C0922}"/>
              </a:ext>
            </a:extLst>
          </p:cNvPr>
          <p:cNvSpPr txBox="1">
            <a:spLocks/>
          </p:cNvSpPr>
          <p:nvPr/>
        </p:nvSpPr>
        <p:spPr>
          <a:xfrm>
            <a:off x="6585226" y="76200"/>
            <a:ext cx="5430961" cy="3632200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/>
              <a:t>If T failed to hold: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/>
              <a:t>Use symbolic execution for Datalog to insert/delete facts to make T hold.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1. Translating to meta-program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2. Generate symbolic formulae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3. Constraints generation use delta-debugging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148B1-D7D0-CE6A-D99B-4B490E3F9E62}"/>
              </a:ext>
            </a:extLst>
          </p:cNvPr>
          <p:cNvSpPr txBox="1"/>
          <p:nvPr/>
        </p:nvSpPr>
        <p:spPr>
          <a:xfrm>
            <a:off x="5720301" y="76200"/>
            <a:ext cx="70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Yahui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7E0B5-B8B8-D861-A8AE-8E33FF3DC5AC}"/>
              </a:ext>
            </a:extLst>
          </p:cNvPr>
          <p:cNvSpPr txBox="1"/>
          <p:nvPr/>
        </p:nvSpPr>
        <p:spPr>
          <a:xfrm>
            <a:off x="11213322" y="76200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Liu Yu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3902EB-1162-4167-D449-B5304AA2265E}"/>
              </a:ext>
            </a:extLst>
          </p:cNvPr>
          <p:cNvSpPr txBox="1">
            <a:spLocks/>
          </p:cNvSpPr>
          <p:nvPr/>
        </p:nvSpPr>
        <p:spPr>
          <a:xfrm>
            <a:off x="76199" y="3763066"/>
            <a:ext cx="11939987" cy="3028674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/>
              <a:t>Current TODO: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400" dirty="0"/>
              <a:t>Find bug types (also benchmark) which can be encoded as R and T.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400" dirty="0"/>
              <a:t>Fixe the current constraint generation process to support negations. (delta-debugging?)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400" dirty="0"/>
              <a:t>Engineer: generate runnable .dl files from the user input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600" dirty="0"/>
              <a:t>Supporting difference statement patterns, type check, libraries, etc. </a:t>
            </a:r>
          </a:p>
        </p:txBody>
      </p:sp>
    </p:spTree>
    <p:extLst>
      <p:ext uri="{BB962C8B-B14F-4D97-AF65-F5344CB8AC3E}">
        <p14:creationId xmlns:p14="http://schemas.microsoft.com/office/powerpoint/2010/main" val="329182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66CA-5236-F46C-032C-024F78CF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altLang="zh-CN" b="1" dirty="0"/>
              <a:t>ummary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5BFB-2AAD-B6FA-1306-44AA3EB27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4"/>
            <a:ext cx="11353800" cy="50831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US" altLang="zh-CN" sz="2400" dirty="0"/>
              <a:t>ollow</a:t>
            </a:r>
            <a:r>
              <a:rPr lang="zh-CN" altLang="en-US" sz="2400" dirty="0"/>
              <a:t> </a:t>
            </a:r>
            <a:r>
              <a:rPr lang="en-US" altLang="zh-CN" sz="2400" dirty="0"/>
              <a:t>up</a:t>
            </a:r>
            <a:r>
              <a:rPr lang="zh-CN" altLang="en-US" sz="2400" dirty="0"/>
              <a:t> </a:t>
            </a:r>
            <a:r>
              <a:rPr lang="en-US" altLang="zh-CN" sz="2400" dirty="0"/>
              <a:t>work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Datalog-based</a:t>
            </a:r>
            <a:r>
              <a:rPr lang="zh-CN" altLang="en-US" sz="2400" dirty="0"/>
              <a:t> </a:t>
            </a:r>
            <a:r>
              <a:rPr lang="en-US" altLang="zh-CN" sz="2400" dirty="0"/>
              <a:t>repair,</a:t>
            </a:r>
            <a:r>
              <a:rPr lang="zh-CN" altLang="en-US" sz="2400" dirty="0"/>
              <a:t> </a:t>
            </a:r>
            <a:r>
              <a:rPr lang="en-US" altLang="zh-CN" sz="2400" dirty="0"/>
              <a:t>Liu</a:t>
            </a:r>
            <a:r>
              <a:rPr lang="zh-CN" altLang="en-US" sz="2400" dirty="0"/>
              <a:t> </a:t>
            </a:r>
            <a:r>
              <a:rPr lang="en-US" altLang="zh-CN" sz="2400" dirty="0"/>
              <a:t>Yu,</a:t>
            </a:r>
            <a:r>
              <a:rPr lang="zh-CN" altLang="en-US" sz="2400" dirty="0"/>
              <a:t> </a:t>
            </a:r>
            <a:r>
              <a:rPr lang="en-US" altLang="zh-CN" sz="2400" dirty="0"/>
              <a:t>Sergey.</a:t>
            </a:r>
            <a:r>
              <a:rPr lang="zh-CN" altLang="en-US" sz="2400" dirty="0"/>
              <a:t> </a:t>
            </a:r>
            <a:endParaRPr lang="en-SG" altLang="zh-C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</a:t>
            </a:r>
            <a:r>
              <a:rPr lang="en-US" altLang="zh-CN" sz="2400" dirty="0"/>
              <a:t>urrently: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NPE</a:t>
            </a:r>
            <a:r>
              <a:rPr lang="zh-CN" altLang="en-US" sz="2400" dirty="0"/>
              <a:t> </a:t>
            </a:r>
            <a:r>
              <a:rPr lang="en-US" altLang="zh-CN" sz="2400" dirty="0"/>
              <a:t>(in</a:t>
            </a:r>
            <a:r>
              <a:rPr lang="zh-CN" altLang="en-US" sz="2400" dirty="0"/>
              <a:t> </a:t>
            </a:r>
            <a:r>
              <a:rPr lang="en-US" altLang="zh-CN" sz="2400" dirty="0"/>
              <a:t>Java)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leak</a:t>
            </a:r>
            <a:r>
              <a:rPr lang="zh-CN" altLang="en-US" sz="2400" dirty="0"/>
              <a:t> </a:t>
            </a:r>
            <a:r>
              <a:rPr lang="en-US" altLang="zh-CN" sz="2400" dirty="0"/>
              <a:t>(In</a:t>
            </a:r>
            <a:r>
              <a:rPr lang="zh-CN" altLang="en-US" sz="2400" dirty="0"/>
              <a:t> </a:t>
            </a:r>
            <a:r>
              <a:rPr lang="en-US" altLang="zh-CN" sz="2400" dirty="0"/>
              <a:t>python),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negation</a:t>
            </a:r>
            <a:r>
              <a:rPr lang="zh-CN" altLang="en-US" sz="2400" dirty="0"/>
              <a:t> </a:t>
            </a:r>
            <a:r>
              <a:rPr lang="en-US" altLang="zh-CN" sz="2400" dirty="0"/>
              <a:t>free.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SG" altLang="zh-CN" sz="2400" dirty="0"/>
              <a:t>F</a:t>
            </a:r>
            <a:r>
              <a:rPr lang="en-US" altLang="zh-CN" sz="2400" dirty="0"/>
              <a:t>inal</a:t>
            </a:r>
            <a:r>
              <a:rPr lang="zh-CN" altLang="en-US" sz="2400" dirty="0"/>
              <a:t> </a:t>
            </a:r>
            <a:r>
              <a:rPr lang="en-US" altLang="zh-CN" sz="2400" dirty="0"/>
              <a:t>Goal:</a:t>
            </a:r>
            <a:r>
              <a:rPr lang="zh-CN" altLang="en-US" sz="2400" dirty="0"/>
              <a:t> </a:t>
            </a:r>
            <a:r>
              <a:rPr lang="en-US" altLang="zh-CN" sz="2400" dirty="0"/>
              <a:t>targeting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CTL</a:t>
            </a:r>
            <a:r>
              <a:rPr lang="zh-CN" altLang="en-US" sz="2400" dirty="0"/>
              <a:t> </a:t>
            </a:r>
            <a:r>
              <a:rPr lang="en-US" altLang="zh-CN" sz="2400" dirty="0"/>
              <a:t>bugs,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described</a:t>
            </a:r>
            <a:r>
              <a:rPr lang="zh-CN" altLang="en-US" sz="2400" dirty="0"/>
              <a:t> </a:t>
            </a:r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altLang="zh-CN" sz="2400" dirty="0"/>
              <a:t>stratified</a:t>
            </a:r>
            <a:r>
              <a:rPr lang="zh-CN" altLang="en-US" sz="2400" dirty="0"/>
              <a:t> </a:t>
            </a:r>
            <a:r>
              <a:rPr lang="en-US" altLang="zh-CN" sz="2400" dirty="0"/>
              <a:t>negation,</a:t>
            </a:r>
            <a:r>
              <a:rPr lang="zh-CN" altLang="en-US" sz="2400" dirty="0"/>
              <a:t> </a:t>
            </a:r>
            <a:r>
              <a:rPr lang="en-US" altLang="zh-CN" sz="2400" dirty="0"/>
              <a:t>targeting</a:t>
            </a:r>
            <a:r>
              <a:rPr lang="zh-CN" altLang="en-US" sz="2400" dirty="0"/>
              <a:t> </a:t>
            </a:r>
            <a:r>
              <a:rPr lang="en-US" altLang="zh-CN" sz="2400" dirty="0"/>
              <a:t>temporal</a:t>
            </a:r>
            <a:r>
              <a:rPr lang="zh-CN" altLang="en-US" sz="2400" dirty="0"/>
              <a:t> </a:t>
            </a:r>
            <a:r>
              <a:rPr lang="en-US" altLang="zh-CN" sz="2400" dirty="0"/>
              <a:t>bugs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bugs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described</a:t>
            </a:r>
            <a:r>
              <a:rPr lang="zh-CN" altLang="en-US" sz="2400" dirty="0"/>
              <a:t> </a:t>
            </a:r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altLang="zh-CN" sz="2400" dirty="0"/>
              <a:t>temporal</a:t>
            </a:r>
            <a:r>
              <a:rPr lang="zh-CN" altLang="en-US" sz="2400" dirty="0"/>
              <a:t> </a:t>
            </a:r>
            <a:r>
              <a:rPr lang="en-US" altLang="zh-CN" sz="2400" dirty="0"/>
              <a:t>properties.</a:t>
            </a:r>
            <a:r>
              <a:rPr lang="zh-CN" altLang="en-US" sz="2400" dirty="0"/>
              <a:t> </a:t>
            </a:r>
            <a:endParaRPr lang="en-SG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Difficulties/novelty:</a:t>
            </a:r>
            <a:r>
              <a:rPr lang="zh-CN" altLang="en-US" sz="2400" dirty="0"/>
              <a:t> </a:t>
            </a:r>
            <a:r>
              <a:rPr lang="en-US" altLang="zh-CN" sz="2400" dirty="0"/>
              <a:t>constraint</a:t>
            </a:r>
            <a:r>
              <a:rPr lang="zh-CN" altLang="en-US" sz="2400" dirty="0"/>
              <a:t> </a:t>
            </a:r>
            <a:r>
              <a:rPr lang="en-US" altLang="zh-CN" sz="2400" dirty="0"/>
              <a:t>generating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altLang="zh-CN" sz="2400" dirty="0"/>
              <a:t>negation,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facts</a:t>
            </a:r>
            <a:r>
              <a:rPr lang="zh-CN" altLang="en-US" sz="2400" dirty="0"/>
              <a:t> </a:t>
            </a:r>
            <a:r>
              <a:rPr lang="en-US" altLang="zh-CN" sz="2400" dirty="0"/>
              <a:t>generation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precise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lightweight</a:t>
            </a:r>
            <a:r>
              <a:rPr lang="zh-CN" altLang="en-US" sz="2400" dirty="0"/>
              <a:t> </a:t>
            </a:r>
            <a:r>
              <a:rPr lang="en-US" altLang="zh-CN" sz="2400" dirty="0"/>
              <a:t>temporal</a:t>
            </a:r>
            <a:r>
              <a:rPr lang="zh-CN" altLang="en-US" sz="2400" dirty="0"/>
              <a:t> </a:t>
            </a:r>
            <a:r>
              <a:rPr lang="en-US" altLang="zh-CN" sz="2400" dirty="0"/>
              <a:t>analysis.</a:t>
            </a:r>
            <a:r>
              <a:rPr lang="zh-CN" altLang="en-US" sz="2400" dirty="0"/>
              <a:t> </a:t>
            </a:r>
            <a:endParaRPr lang="en-SG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Possible</a:t>
            </a:r>
            <a:r>
              <a:rPr lang="zh-CN" altLang="en-US" sz="2400" dirty="0"/>
              <a:t> </a:t>
            </a:r>
            <a:r>
              <a:rPr lang="en-US" altLang="zh-CN" sz="2400" dirty="0"/>
              <a:t>App:</a:t>
            </a:r>
            <a:r>
              <a:rPr lang="zh-CN" altLang="en-US" sz="2400" dirty="0"/>
              <a:t> </a:t>
            </a:r>
            <a:r>
              <a:rPr lang="en-US" altLang="zh-CN" sz="2400" dirty="0"/>
              <a:t>user-after-free,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leak,</a:t>
            </a:r>
            <a:r>
              <a:rPr lang="zh-CN" altLang="en-US" sz="2400" dirty="0"/>
              <a:t> </a:t>
            </a:r>
            <a:r>
              <a:rPr lang="en-US" altLang="zh-CN" sz="2400" dirty="0"/>
              <a:t>buffer</a:t>
            </a:r>
            <a:r>
              <a:rPr lang="zh-CN" altLang="en-US" sz="2400" dirty="0"/>
              <a:t> </a:t>
            </a:r>
            <a:r>
              <a:rPr lang="en-US" altLang="zh-CN" sz="2400" dirty="0"/>
              <a:t>overflow,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race,</a:t>
            </a:r>
            <a:r>
              <a:rPr lang="zh-CN" altLang="en-US" sz="2400" dirty="0"/>
              <a:t> </a:t>
            </a:r>
            <a:r>
              <a:rPr lang="en-US" altLang="zh-CN" sz="2400" dirty="0"/>
              <a:t>protocol</a:t>
            </a:r>
            <a:r>
              <a:rPr lang="zh-CN" altLang="en-US" sz="2400" dirty="0"/>
              <a:t> </a:t>
            </a:r>
            <a:r>
              <a:rPr lang="en-US" altLang="zh-CN" sz="2400" dirty="0"/>
              <a:t>propositions.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Next</a:t>
            </a:r>
            <a:r>
              <a:rPr lang="zh-CN" altLang="en-US" sz="2400" dirty="0"/>
              <a:t> </a:t>
            </a:r>
            <a:r>
              <a:rPr lang="en-US" altLang="zh-CN" sz="2400" dirty="0"/>
              <a:t>step:</a:t>
            </a:r>
            <a:r>
              <a:rPr lang="zh-CN" altLang="en-US" sz="2400" dirty="0"/>
              <a:t> </a:t>
            </a:r>
            <a:r>
              <a:rPr lang="en-US" altLang="zh-CN" sz="2400" dirty="0"/>
              <a:t>user-defined</a:t>
            </a:r>
            <a:r>
              <a:rPr lang="zh-CN" altLang="en-US" sz="2400" dirty="0"/>
              <a:t> </a:t>
            </a:r>
            <a:r>
              <a:rPr lang="en-US" altLang="zh-CN" sz="2400" dirty="0"/>
              <a:t>fact</a:t>
            </a:r>
            <a:r>
              <a:rPr lang="zh-CN" altLang="en-US" sz="2400" dirty="0"/>
              <a:t> </a:t>
            </a:r>
            <a:r>
              <a:rPr lang="en-US" altLang="zh-CN" sz="2400" dirty="0"/>
              <a:t>generation</a:t>
            </a:r>
            <a:r>
              <a:rPr lang="zh-CN" altLang="en-US" sz="2400" dirty="0"/>
              <a:t> </a:t>
            </a:r>
            <a:r>
              <a:rPr lang="en-US" altLang="zh-CN" sz="2400" dirty="0"/>
              <a:t>schema,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detecting</a:t>
            </a:r>
            <a:r>
              <a:rPr lang="zh-CN" altLang="en-US" sz="2400" dirty="0"/>
              <a:t> </a:t>
            </a:r>
            <a:r>
              <a:rPr lang="en-US" altLang="zh-CN" sz="2400" dirty="0"/>
              <a:t>bugs.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062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2997-CB34-24BC-FF24-62E23885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000" b="1" i="0" dirty="0">
                <a:solidFill>
                  <a:srgbClr val="6C1D1F"/>
                </a:solidFill>
                <a:effectLst/>
                <a:latin typeface="Verdana" panose="020B0604030504040204" pitchFamily="34" charset="0"/>
              </a:rPr>
              <a:t>CWE-121: Stack-based Buffer Overflow</a:t>
            </a:r>
            <a:endParaRPr lang="en-US" sz="3000" dirty="0"/>
          </a:p>
        </p:txBody>
      </p:sp>
      <p:pic>
        <p:nvPicPr>
          <p:cNvPr id="8" name="Content Placeholder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9482097-54C2-0C73-BD22-FE30C038D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491905"/>
            <a:ext cx="7239344" cy="4089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35D13-CFF6-41DB-F1C6-34AC5E6FF2AB}"/>
              </a:ext>
            </a:extLst>
          </p:cNvPr>
          <p:cNvSpPr txBox="1"/>
          <p:nvPr/>
        </p:nvSpPr>
        <p:spPr>
          <a:xfrm>
            <a:off x="838200" y="365125"/>
            <a:ext cx="474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cwe.mitre.org</a:t>
            </a:r>
            <a:r>
              <a:rPr lang="en-US" dirty="0"/>
              <a:t>/data/definitions/121.html</a:t>
            </a:r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81B4033-B759-9590-74E0-CC7C35DCB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4"/>
          <a:stretch/>
        </p:blipFill>
        <p:spPr>
          <a:xfrm>
            <a:off x="5579626" y="2817468"/>
            <a:ext cx="6612374" cy="404053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709F61-C363-1457-C79A-FF61B44C125E}"/>
              </a:ext>
            </a:extLst>
          </p:cNvPr>
          <p:cNvSpPr/>
          <p:nvPr/>
        </p:nvSpPr>
        <p:spPr>
          <a:xfrm>
            <a:off x="5549900" y="4266164"/>
            <a:ext cx="6286500" cy="10999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Arrow: Slight curve with solid fill">
            <a:extLst>
              <a:ext uri="{FF2B5EF4-FFF2-40B4-BE49-F238E27FC236}">
                <a16:creationId xmlns:a16="http://schemas.microsoft.com/office/drawing/2014/main" id="{DC5FD9F8-98E3-4A48-D12F-3C70B369B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1268" y="4793448"/>
            <a:ext cx="695739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7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66EB-BF0C-DACF-1098-4424B0D6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Datalog Rules for Buffer Overflow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84B48F-8AD1-AEC7-5C6D-727743A7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NotBuffer_Overflow(des, src, l3) :- strcpy(des, src, l3), </a:t>
            </a:r>
          </a:p>
          <a:p>
            <a:pPr marL="0" indent="0">
              <a:buNone/>
            </a:pPr>
            <a:r>
              <a:rPr lang="en-US" sz="2000" dirty="0"/>
              <a:t>                                   transFlow(l2, l3), checkGT(a, b, l2), strlength(des, a, _),strlength(src, b, _), </a:t>
            </a:r>
          </a:p>
          <a:p>
            <a:pPr marL="0" indent="0">
              <a:buNone/>
            </a:pPr>
            <a:r>
              <a:rPr lang="en-US" sz="2000" dirty="0"/>
              <a:t>                                   transFlow(l1, l2), Entry (l1).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Buffer_Overflow (des, src, l) :- strcpy(des, src, l), ! NotBuffer_Overflow(des, src, l).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FinallyBuffer_Overflow (x) :- Buffer_Overflow (_, _, x). </a:t>
            </a:r>
          </a:p>
          <a:p>
            <a:pPr marL="0" indent="0">
              <a:buNone/>
            </a:pPr>
            <a:r>
              <a:rPr lang="en-US" sz="2000" dirty="0"/>
              <a:t>FinallyBuffer_Overflow (x) :- transFlow(x, loc)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sz="2000" dirty="0"/>
              <a:t>Buffer_Overflow (_, _, loc)</a:t>
            </a:r>
            <a:r>
              <a:rPr lang="en-US" altLang="zh-CN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AG_NotBuffer_Overflow(x) :- Entry(x), ! FinallyBuffer_Overflow(x).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8CE794-F63A-473B-F262-CEB04095FDA8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686382-5194-4CF3-0B46-ABEE0BB91919}"/>
              </a:ext>
            </a:extLst>
          </p:cNvPr>
          <p:cNvSpPr txBox="1"/>
          <p:nvPr/>
        </p:nvSpPr>
        <p:spPr>
          <a:xfrm>
            <a:off x="8119302" y="5255662"/>
            <a:ext cx="3958455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2000" b="1" dirty="0">
                <a:solidFill>
                  <a:srgbClr val="7030A0"/>
                </a:solidFill>
              </a:rPr>
              <a:t>R</a:t>
            </a:r>
            <a:r>
              <a:rPr lang="en-US" altLang="zh-CN" sz="2000" b="1" dirty="0">
                <a:solidFill>
                  <a:srgbClr val="7030A0"/>
                </a:solidFill>
              </a:rPr>
              <a:t>ules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with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Temporal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Operators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can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endParaRPr lang="en-SG" altLang="zh-CN" sz="2000" b="1" dirty="0">
              <a:solidFill>
                <a:srgbClr val="7030A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7030A0"/>
                </a:solidFill>
              </a:rPr>
              <a:t>be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generated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automatically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Q</a:t>
            </a:r>
            <a:r>
              <a:rPr lang="en-US" altLang="zh-CN" sz="2000" b="1" dirty="0">
                <a:solidFill>
                  <a:srgbClr val="C00000"/>
                </a:solidFill>
              </a:rPr>
              <a:t>uery: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AG</a:t>
            </a:r>
            <a:r>
              <a:rPr lang="en-US" altLang="zh-CN" sz="2000" b="1" dirty="0">
                <a:solidFill>
                  <a:srgbClr val="C0000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NotBuffer_Overflow</a:t>
            </a:r>
            <a:r>
              <a:rPr lang="en-US" altLang="zh-CN" sz="2000" b="1" dirty="0">
                <a:solidFill>
                  <a:srgbClr val="C00000"/>
                </a:solidFill>
              </a:rPr>
              <a:t>)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3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BA42-A553-D3BB-FDF1-93178F62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out!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A2D817-A7EB-7F7F-2BB4-E1E343E53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69" y="1578079"/>
            <a:ext cx="5791200" cy="1003300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5D5D166-47CE-7E49-2A05-1629A747B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731" y="579438"/>
            <a:ext cx="4368800" cy="22225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AAD58B07-1220-6213-CA73-937273FC85B1}"/>
              </a:ext>
            </a:extLst>
          </p:cNvPr>
          <p:cNvSpPr/>
          <p:nvPr/>
        </p:nvSpPr>
        <p:spPr>
          <a:xfrm>
            <a:off x="6367669" y="1974574"/>
            <a:ext cx="879062" cy="2252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3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2CBDFBB-0BCA-46E7-9025-1690B0A71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227" y="1330418"/>
            <a:ext cx="6286499" cy="4384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766EB-BF0C-DACF-1098-4424B0D6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Correct Case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A668CE0-3BF6-D972-33C8-9F803C086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952" y="1868522"/>
            <a:ext cx="5562600" cy="40005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DA64E1-476A-DD5C-5347-62CCA70685E2}"/>
              </a:ext>
            </a:extLst>
          </p:cNvPr>
          <p:cNvSpPr/>
          <p:nvPr/>
        </p:nvSpPr>
        <p:spPr>
          <a:xfrm>
            <a:off x="952845" y="4108174"/>
            <a:ext cx="4069729" cy="111318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A3518-88DF-FF74-0D5E-11905BD63C34}"/>
              </a:ext>
            </a:extLst>
          </p:cNvPr>
          <p:cNvSpPr/>
          <p:nvPr/>
        </p:nvSpPr>
        <p:spPr>
          <a:xfrm>
            <a:off x="5866226" y="2976834"/>
            <a:ext cx="6286500" cy="27375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Arrow: Slight curve with solid fill">
            <a:extLst>
              <a:ext uri="{FF2B5EF4-FFF2-40B4-BE49-F238E27FC236}">
                <a16:creationId xmlns:a16="http://schemas.microsoft.com/office/drawing/2014/main" id="{2FF6C237-68D0-F14A-BD70-1C5951012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1268" y="4793448"/>
            <a:ext cx="695739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BA42-A553-D3BB-FDF1-93178F62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out!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A2D817-A7EB-7F7F-2BB4-E1E343E53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69" y="1578079"/>
            <a:ext cx="5791200" cy="1003300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5D5D166-47CE-7E49-2A05-1629A747B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731" y="579438"/>
            <a:ext cx="4368800" cy="222250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38EBCF7-E073-DD75-62FB-AB5669F5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68" y="3505199"/>
            <a:ext cx="5029201" cy="2786063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F34D9B5-6216-97AD-F87E-EAE205210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731" y="3505199"/>
            <a:ext cx="4470400" cy="24384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AAD58B07-1220-6213-CA73-937273FC85B1}"/>
              </a:ext>
            </a:extLst>
          </p:cNvPr>
          <p:cNvSpPr/>
          <p:nvPr/>
        </p:nvSpPr>
        <p:spPr>
          <a:xfrm>
            <a:off x="6367669" y="1974574"/>
            <a:ext cx="879062" cy="2252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26E8761-59A7-8FC8-7329-ECE4FEC398BF}"/>
              </a:ext>
            </a:extLst>
          </p:cNvPr>
          <p:cNvSpPr/>
          <p:nvPr/>
        </p:nvSpPr>
        <p:spPr>
          <a:xfrm>
            <a:off x="5605669" y="4669994"/>
            <a:ext cx="1641062" cy="2252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2AFCE5-3951-D66E-FC7F-0CEA516CF94B}"/>
              </a:ext>
            </a:extLst>
          </p:cNvPr>
          <p:cNvSpPr/>
          <p:nvPr/>
        </p:nvSpPr>
        <p:spPr>
          <a:xfrm>
            <a:off x="7246730" y="5102088"/>
            <a:ext cx="2904435" cy="7156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3E127-A22A-1E34-DFEE-C6BFBBADE581}"/>
              </a:ext>
            </a:extLst>
          </p:cNvPr>
          <p:cNvSpPr/>
          <p:nvPr/>
        </p:nvSpPr>
        <p:spPr>
          <a:xfrm>
            <a:off x="7246730" y="1409959"/>
            <a:ext cx="2904435" cy="7156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BA42-A553-D3BB-FDF1-93178F62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out!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A2D817-A7EB-7F7F-2BB4-E1E343E53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69" y="1578079"/>
            <a:ext cx="5791200" cy="1003300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5D5D166-47CE-7E49-2A05-1629A747B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731" y="579438"/>
            <a:ext cx="4368800" cy="222250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38EBCF7-E073-DD75-62FB-AB5669F5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68" y="3505199"/>
            <a:ext cx="5029201" cy="2786063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F34D9B5-6216-97AD-F87E-EAE205210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731" y="3505199"/>
            <a:ext cx="4470400" cy="24384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AAD58B07-1220-6213-CA73-937273FC85B1}"/>
              </a:ext>
            </a:extLst>
          </p:cNvPr>
          <p:cNvSpPr/>
          <p:nvPr/>
        </p:nvSpPr>
        <p:spPr>
          <a:xfrm>
            <a:off x="6367669" y="1974574"/>
            <a:ext cx="879062" cy="2252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26E8761-59A7-8FC8-7329-ECE4FEC398BF}"/>
              </a:ext>
            </a:extLst>
          </p:cNvPr>
          <p:cNvSpPr/>
          <p:nvPr/>
        </p:nvSpPr>
        <p:spPr>
          <a:xfrm>
            <a:off x="5605669" y="4669994"/>
            <a:ext cx="1641062" cy="2252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2AFCE5-3951-D66E-FC7F-0CEA516CF94B}"/>
              </a:ext>
            </a:extLst>
          </p:cNvPr>
          <p:cNvSpPr/>
          <p:nvPr/>
        </p:nvSpPr>
        <p:spPr>
          <a:xfrm>
            <a:off x="7246730" y="5102088"/>
            <a:ext cx="2904435" cy="7156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3E127-A22A-1E34-DFEE-C6BFBBADE581}"/>
              </a:ext>
            </a:extLst>
          </p:cNvPr>
          <p:cNvSpPr/>
          <p:nvPr/>
        </p:nvSpPr>
        <p:spPr>
          <a:xfrm>
            <a:off x="7246730" y="1409959"/>
            <a:ext cx="2904435" cy="7156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296941-DBF0-EDD7-045B-10B5A6E6A58A}"/>
              </a:ext>
            </a:extLst>
          </p:cNvPr>
          <p:cNvCxnSpPr/>
          <p:nvPr/>
        </p:nvCxnSpPr>
        <p:spPr>
          <a:xfrm>
            <a:off x="9700591" y="2125575"/>
            <a:ext cx="0" cy="297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B49625-34DC-C075-7373-C640BD3C7A9C}"/>
              </a:ext>
            </a:extLst>
          </p:cNvPr>
          <p:cNvSpPr txBox="1"/>
          <p:nvPr/>
        </p:nvSpPr>
        <p:spPr>
          <a:xfrm>
            <a:off x="9238145" y="3016251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repair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6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DDAB-8E1C-3806-81D5-DE0AAE22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1"/>
            <a:ext cx="10515600" cy="1325563"/>
          </a:xfrm>
        </p:spPr>
        <p:txBody>
          <a:bodyPr/>
          <a:lstStyle/>
          <a:p>
            <a:r>
              <a:rPr lang="en-US" b="1" dirty="0"/>
              <a:t>T</a:t>
            </a:r>
            <a:r>
              <a:rPr lang="en-US" altLang="zh-CN" b="1" dirty="0"/>
              <a:t>he</a:t>
            </a:r>
            <a:r>
              <a:rPr lang="zh-CN" altLang="en-US" b="1" dirty="0"/>
              <a:t> </a:t>
            </a:r>
            <a:r>
              <a:rPr lang="en-US" altLang="zh-CN" b="1" dirty="0"/>
              <a:t>repair</a:t>
            </a:r>
            <a:r>
              <a:rPr lang="zh-CN" altLang="en-US" b="1" dirty="0"/>
              <a:t> </a:t>
            </a:r>
            <a:r>
              <a:rPr lang="en-US" altLang="zh-CN" b="1" dirty="0"/>
              <a:t>work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0B130BF5-6E69-9A4F-704B-7834641D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3503"/>
            <a:ext cx="10515600" cy="34487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NotBuffer_Overflow(des, src, l3) :- strcpy(des, src, l3), </a:t>
            </a:r>
          </a:p>
          <a:p>
            <a:pPr marL="0" indent="0">
              <a:buNone/>
            </a:pPr>
            <a:r>
              <a:rPr lang="en-US" sz="2000" dirty="0"/>
              <a:t>                                   transFlow(l2, l3), checkGT(a, b, l2), strlength(des, a, _),strlength(src, b, _), </a:t>
            </a:r>
          </a:p>
          <a:p>
            <a:pPr marL="0" indent="0">
              <a:buNone/>
            </a:pPr>
            <a:r>
              <a:rPr lang="en-US" sz="2000" dirty="0"/>
              <a:t>                                   transFlow(l1, l2), Entry (l1).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Buffer_Overflow (des, src, l) :- strcpy(des, src, l), ! NotBuffer_Overflow(des, src, l).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FinallyBuffer_Overflow (x) :- Buffer_Overflow (_, _, x). </a:t>
            </a:r>
          </a:p>
          <a:p>
            <a:pPr marL="0" indent="0">
              <a:buNone/>
            </a:pPr>
            <a:r>
              <a:rPr lang="en-US" sz="2000" dirty="0"/>
              <a:t>FinallyBuffer_Overflow (x) :- transFlow(x, loc)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sz="2000" dirty="0"/>
              <a:t>Buffer_Overflow (_, _, loc)</a:t>
            </a:r>
            <a:r>
              <a:rPr lang="en-US" altLang="zh-CN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AG_NotBuffer_Overflow(x) </a:t>
            </a:r>
            <a:r>
              <a:rPr lang="en-US" sz="2000" dirty="0"/>
              <a:t>:- Entry(x), ! </a:t>
            </a:r>
            <a:r>
              <a:rPr lang="en-US" sz="2000" dirty="0">
                <a:highlight>
                  <a:srgbClr val="FFFF00"/>
                </a:highlight>
              </a:rPr>
              <a:t>FinallyBuffer_Overflow(x).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666D5-A409-A0E7-B894-6B5C67865D08}"/>
              </a:ext>
            </a:extLst>
          </p:cNvPr>
          <p:cNvSpPr txBox="1"/>
          <p:nvPr/>
        </p:nvSpPr>
        <p:spPr>
          <a:xfrm>
            <a:off x="6096000" y="4772467"/>
            <a:ext cx="612935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Target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 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AG_NotBuffer_Overflow(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28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         </a:t>
            </a:r>
            <a:r>
              <a:rPr lang="zh-CN" altLang="en-US" sz="2000" b="1" dirty="0">
                <a:sym typeface="Wingdings" pitchFamily="2" charset="2"/>
              </a:rPr>
              <a:t></a:t>
            </a:r>
            <a:r>
              <a:rPr lang="zh-CN" altLang="en-US" sz="2000" b="1" dirty="0"/>
              <a:t>    </a:t>
            </a:r>
            <a:r>
              <a:rPr lang="en-US" altLang="zh-CN" sz="2000" b="1" dirty="0">
                <a:solidFill>
                  <a:srgbClr val="C00000"/>
                </a:solidFill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>
                <a:solidFill>
                  <a:srgbClr val="C00000"/>
                </a:solidFill>
              </a:rPr>
              <a:t>FinallyBuffer_Overflow</a:t>
            </a:r>
            <a:r>
              <a:rPr lang="en-US" altLang="zh-CN" sz="2000" b="1" dirty="0">
                <a:solidFill>
                  <a:srgbClr val="C00000"/>
                </a:solidFill>
              </a:rPr>
              <a:t>(28)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3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10558</TotalTime>
  <Words>1864</Words>
  <Application>Microsoft Macintosh PowerPoint</Application>
  <PresentationFormat>Widescreen</PresentationFormat>
  <Paragraphs>184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euclid_circular_a</vt:lpstr>
      <vt:lpstr>YouTube Sans</vt:lpstr>
      <vt:lpstr>Arial</vt:lpstr>
      <vt:lpstr>Ayuthaya</vt:lpstr>
      <vt:lpstr>Calibri</vt:lpstr>
      <vt:lpstr>Calibri Light</vt:lpstr>
      <vt:lpstr>Segoe UI</vt:lpstr>
      <vt:lpstr>Verdana</vt:lpstr>
      <vt:lpstr>Wingdings</vt:lpstr>
      <vt:lpstr>Office Theme</vt:lpstr>
      <vt:lpstr>Datalog – CTL properties Analysis &amp; Repair</vt:lpstr>
      <vt:lpstr>CWE-121: Stack-based Buffer Overflow</vt:lpstr>
      <vt:lpstr>CWE-121: Stack-based Buffer Overflow</vt:lpstr>
      <vt:lpstr>Datalog Rules for Buffer Overflow</vt:lpstr>
      <vt:lpstr>Test it out!</vt:lpstr>
      <vt:lpstr>Correct Case</vt:lpstr>
      <vt:lpstr>Test it out!</vt:lpstr>
      <vt:lpstr>Test it out!</vt:lpstr>
      <vt:lpstr>The repair work </vt:lpstr>
      <vt:lpstr>The repair work </vt:lpstr>
      <vt:lpstr>The repair work </vt:lpstr>
      <vt:lpstr>The repair work </vt:lpstr>
      <vt:lpstr>Overview and Workload </vt:lpstr>
      <vt:lpstr>Overview and Workload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Possible framework </vt:lpstr>
      <vt:lpstr>PowerPoint Presentation</vt:lpstr>
      <vt:lpstr>PowerPoint Presentation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雅辉 宋</dc:creator>
  <cp:lastModifiedBy>雅辉 宋</cp:lastModifiedBy>
  <cp:revision>529</cp:revision>
  <dcterms:created xsi:type="dcterms:W3CDTF">2023-05-21T07:28:22Z</dcterms:created>
  <dcterms:modified xsi:type="dcterms:W3CDTF">2023-07-14T01:44:12Z</dcterms:modified>
</cp:coreProperties>
</file>