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79" r:id="rId3"/>
    <p:sldId id="272" r:id="rId4"/>
    <p:sldId id="274" r:id="rId5"/>
    <p:sldId id="275" r:id="rId6"/>
    <p:sldId id="276" r:id="rId7"/>
    <p:sldId id="273" r:id="rId8"/>
    <p:sldId id="281" r:id="rId9"/>
    <p:sldId id="278" r:id="rId10"/>
    <p:sldId id="261" r:id="rId11"/>
    <p:sldId id="270" r:id="rId12"/>
    <p:sldId id="282" r:id="rId13"/>
    <p:sldId id="283" r:id="rId14"/>
    <p:sldId id="284" r:id="rId15"/>
    <p:sldId id="311" r:id="rId16"/>
    <p:sldId id="28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7160"/>
  </p:normalViewPr>
  <p:slideViewPr>
    <p:cSldViewPr snapToGrid="0" snapToObjects="1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B45E-87D2-7B46-9780-075694F0405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94CC-1524-894F-A829-C101D9E6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everyone, my name is </a:t>
            </a:r>
            <a:r>
              <a:rPr lang="en-US" dirty="0" err="1"/>
              <a:t>Yahui</a:t>
            </a:r>
            <a:r>
              <a:rPr lang="en-US" dirty="0"/>
              <a:t> Song, I am currently a PhD students from National University of Singapore. It’s my great pleasure to </a:t>
            </a:r>
            <a:r>
              <a:rPr lang="en-US" altLang="zh-CN" dirty="0"/>
              <a:t>present my paper here today, which is also a joint work with my supervisor, Prof. Chin Wei Ngan.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3806-FA70-C74A-BE0D-AB8D54D96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everyone, my name is </a:t>
            </a:r>
            <a:r>
              <a:rPr lang="en-US" dirty="0" err="1"/>
              <a:t>Yahui</a:t>
            </a:r>
            <a:r>
              <a:rPr lang="en-US" dirty="0"/>
              <a:t> Song, I am currently a PhD students from National University of Singapore. It’s my great pleasure to </a:t>
            </a:r>
            <a:r>
              <a:rPr lang="en-US" altLang="zh-CN" dirty="0"/>
              <a:t>present my paper here today, which is also a joint work with my supervisor, Prof. Chin Wei Ngan.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3806-FA70-C74A-BE0D-AB8D54D96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Intuitively, if traditional timed automata [Larsen et al. 1997] define an exact transition </a:t>
            </a:r>
            <a:endParaRPr lang="en-SG" dirty="0">
              <a:effectLst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  system, our timed effects define a set (possibly infinite) of exact transition systems. </a:t>
            </a: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394CC-1524-894F-A829-C101D9E61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comparatively simple interaction with their environment. </a:t>
            </a:r>
          </a:p>
          <a:p>
            <a:r>
              <a:rPr lang="en-SG" dirty="0"/>
              <a:t>with uncontrollable timing.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080EC-0B3A-BD4B-9666-16E141B9BB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comparatively simple interaction with their environment. </a:t>
            </a:r>
          </a:p>
          <a:p>
            <a:r>
              <a:rPr lang="en-SG" dirty="0"/>
              <a:t>with uncontrollable timing.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080EC-0B3A-BD4B-9666-16E141B9BB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CEC: It is an open-source compiler designed for research in both hardware and software generation from the Esterel synchronous language to C, Verilog or BLIF circuit description. It currently supports a subset of Esterel V5 [5], and provides pure Esterel programs for testing. </a:t>
            </a:r>
            <a:endParaRPr lang="en-SG" dirty="0"/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Hiphop.js: It is a DSL for JavaScript, to facilitate the design of complex web applications by smoothly integrating Esterel and JavaScript. To enrich our test suite, we take a subset of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Hiphop.js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programs (as our verifier does not accept JavaScript code), and translate them into our target language. 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3806-FA70-C74A-BE0D-AB8D54D963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4CCE-6E53-5A4C-85D5-913CF008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CEE2-A780-5544-A10C-8A8326A8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C7E9-3ABB-6845-BFF9-82FAE0EF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B357-115E-3D44-BFD0-C635F809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5563-B838-624D-A00C-D0C44CD2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CBF-CC80-3842-9CC7-41613FC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8F80C-7F5E-A54C-90C4-84E91678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CA2B-ED95-5941-AA43-5CF1982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281F-024D-514E-AAA6-EDEF0DFB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35D-2D98-464A-959B-82BB3A4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B7890-B677-5E48-9052-FBD623435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62730-21E3-F848-85BB-6472F59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1E81-4143-3C4E-B1A5-F2D98244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D77C-A4D2-6847-94C0-35F26C58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F931-610D-1044-8CD1-91D4553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CEC1-44F6-DD41-A613-D8E2F81D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90BB-BC80-B84E-A282-9F366978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1D4F-D215-F748-9B1B-089A7BF3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3EE2-E6DA-4246-A72C-DE8085E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C83A-1B29-6248-AEE6-8BF3EE2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3276-9EA3-C442-A0FE-4C8C9BB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A120-5679-9943-B8C2-F78E19B0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52DB-91D4-374D-AF57-CD7F2994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71DE-9B8D-144B-9FBC-683D6672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9C5-EA50-2842-9086-12F31FBB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9195-98B1-6C45-A08F-600283E2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826B-46F8-074A-85FF-98E574E1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D783-E6B8-8B49-A25C-7C3D53C8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23A31-1FFC-F143-9AA1-8CF30A3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E303-C00B-CC42-8592-8501A8ED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0A61-C1B6-924E-B6C1-722D8393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4792-767E-A54C-B4DF-92AE0F57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9813-3A7D-5C42-9650-EE7A62C3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AED1-F710-8847-80D6-ADDEC62B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67260-2448-0F46-A163-EE052849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92C0C-D446-874D-A95F-B4AC5A5CF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7EC9-C1EC-FF4B-A90E-7186B7B0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CD1DC-E45E-1540-80D1-12836D01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11A80-8E70-2442-A5E7-C6E4603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A90-E8B0-294A-85A4-7EE7D7CB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496A6-CB16-7A4B-9C43-9CD6EE52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D128E-3D03-B749-8891-4A63CA9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0DFF4-6027-7C4C-9DAC-BDEC6314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154CB-3395-7144-B51F-1A8470FC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9E549-714B-ED49-B92B-DAD42993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3B575-AE7D-EB4E-AA9F-29A66FE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6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6F9F-4EF2-5C4C-AD86-122B81C4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FF-D54D-2C40-A239-361018CEB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25AB-281B-104C-9A70-D840CB61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9B6B-2993-254A-8A90-3D75C57C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C3CB-9E0F-9F44-BA2C-2D013F03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AB3F-1A34-6745-8583-55281E4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2063-06DD-AA4A-BA5A-FB576402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EC69-1F05-2245-B0EC-B72A6D428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9B663-0265-0F42-A2B2-0AE6D1DE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3CE2-A04A-6842-A32E-8FBC3F0F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5519-1E9F-E44F-ABF6-49F10D7E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5939-4C4D-F142-8361-8445C77A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DB6BF-E6F9-3745-9B14-AFD04978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C502-2482-AE48-9F4B-8C64B3E1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C7F3-F14C-AF43-A405-5C7ABAE5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83A1-7394-8848-BE68-1BD91FCF30C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F2A4-BBFC-4A4B-BF30-BF6354F2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DAE3-6289-DB4A-8C59-60C23AECD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BEF279-9C56-9546-B87A-96E4AF6F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17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Yahui Song</a:t>
            </a:r>
            <a:r>
              <a:rPr lang="en-US" dirty="0"/>
              <a:t> and </a:t>
            </a:r>
            <a:r>
              <a:rPr lang="en-SG" dirty="0"/>
              <a:t>Wei-Ngan Chin </a:t>
            </a:r>
          </a:p>
          <a:p>
            <a:pPr>
              <a:lnSpc>
                <a:spcPct val="150000"/>
              </a:lnSpc>
            </a:pPr>
            <a:r>
              <a:rPr lang="en-SG" dirty="0"/>
              <a:t>School of Computing</a:t>
            </a:r>
            <a:r>
              <a:rPr lang="en-US" dirty="0"/>
              <a:t>, NUS</a:t>
            </a:r>
          </a:p>
          <a:p>
            <a:pPr>
              <a:lnSpc>
                <a:spcPct val="150000"/>
              </a:lnSpc>
            </a:pPr>
            <a:r>
              <a:rPr lang="en-SG" dirty="0"/>
              <a:t>@Computing Research Week 2021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16A375-2321-D642-B743-F26C76E15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7049" y="-6646"/>
            <a:ext cx="3411118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2931F-A8C8-014E-BA68-BCE3AAB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65" y="1156944"/>
            <a:ext cx="972206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sz="4800" b="1" dirty="0"/>
              <a:t>Automated Timed Temporal Verification for a Mixed Sync-Async Concurrency Paradigm</a:t>
            </a:r>
            <a:endParaRPr lang="en-US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1029B-D869-1B44-9E1F-E3B47356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63869" y="323138"/>
            <a:ext cx="1439917" cy="123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B8A43-AA31-E54C-8A24-7933041C78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7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0762-8925-7649-A7C6-C5AC1E1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Reactive </a:t>
            </a:r>
            <a:r>
              <a:rPr lang="en-US" altLang="zh-CN" b="1" dirty="0"/>
              <a:t>Language Hiphop.js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6134-8226-A44D-93DD-C8B1CCF0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5"/>
            <a:ext cx="10515600" cy="4351338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Transformational programs </a:t>
            </a:r>
            <a:r>
              <a:rPr lang="en-SG" dirty="0"/>
              <a:t>compute output values from input values. This is the domain of classical </a:t>
            </a:r>
            <a:r>
              <a:rPr lang="en-SG" u="sng" dirty="0"/>
              <a:t>sequential</a:t>
            </a:r>
            <a:r>
              <a:rPr lang="en-SG" dirty="0"/>
              <a:t> programming languages.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Asynchronous concurrent programs </a:t>
            </a:r>
            <a:r>
              <a:rPr lang="en-SG" dirty="0"/>
              <a:t>perform interactions between their components using typically </a:t>
            </a:r>
            <a:r>
              <a:rPr lang="en-SG" u="sng" dirty="0"/>
              <a:t>network-based</a:t>
            </a:r>
            <a:r>
              <a:rPr lang="en-SG" dirty="0"/>
              <a:t> communication.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Synchronous reactive programs </a:t>
            </a:r>
            <a:r>
              <a:rPr lang="en-SG" dirty="0"/>
              <a:t>react to external events in a conceptually instantaneous and </a:t>
            </a:r>
            <a:r>
              <a:rPr lang="en-SG" u="sng" dirty="0"/>
              <a:t>deterministic</a:t>
            </a:r>
            <a:r>
              <a:rPr lang="en-SG" dirty="0"/>
              <a:t> way.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FE0FE-27D0-D644-8082-70E6EFFD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6134-8226-A44D-93DD-C8B1CCF0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5"/>
            <a:ext cx="10515600" cy="4351338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Transformational programs </a:t>
            </a:r>
            <a:r>
              <a:rPr lang="en-SG" dirty="0"/>
              <a:t>compute output values from input values. This is the domain of classical </a:t>
            </a:r>
            <a:r>
              <a:rPr lang="en-SG" u="sng" dirty="0"/>
              <a:t>sequential</a:t>
            </a:r>
            <a:r>
              <a:rPr lang="en-SG" dirty="0"/>
              <a:t> programming languages.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Asynchronous concurrent programs </a:t>
            </a:r>
            <a:r>
              <a:rPr lang="en-SG" dirty="0"/>
              <a:t>perform interactions between their components using typically </a:t>
            </a:r>
            <a:r>
              <a:rPr lang="en-SG" u="sng" dirty="0"/>
              <a:t>network-based</a:t>
            </a:r>
            <a:r>
              <a:rPr lang="en-SG" dirty="0"/>
              <a:t> communication.    </a:t>
            </a:r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(JS)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Synchronous reactive programs </a:t>
            </a:r>
            <a:r>
              <a:rPr lang="en-SG" dirty="0"/>
              <a:t>react to external events in a conceptually instantaneous and </a:t>
            </a:r>
            <a:r>
              <a:rPr lang="en-SG" u="sng" dirty="0"/>
              <a:t>deterministic</a:t>
            </a:r>
            <a:r>
              <a:rPr lang="en-SG" dirty="0"/>
              <a:t> way.                    </a:t>
            </a:r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(Esterel)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AA9C3-4054-F942-A6CD-B39308341C6F}"/>
              </a:ext>
            </a:extLst>
          </p:cNvPr>
          <p:cNvSpPr/>
          <p:nvPr/>
        </p:nvSpPr>
        <p:spPr>
          <a:xfrm>
            <a:off x="587022" y="3010633"/>
            <a:ext cx="11006667" cy="2709334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DBC116-1D40-E842-99B5-22B97D081A36}"/>
              </a:ext>
            </a:extLst>
          </p:cNvPr>
          <p:cNvCxnSpPr>
            <a:endCxn id="3" idx="2"/>
          </p:cNvCxnSpPr>
          <p:nvPr/>
        </p:nvCxnSpPr>
        <p:spPr>
          <a:xfrm>
            <a:off x="6096000" y="5719967"/>
            <a:ext cx="0" cy="35189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CFFA1-D685-584F-9D38-9AF294F4241B}"/>
              </a:ext>
            </a:extLst>
          </p:cNvPr>
          <p:cNvSpPr txBox="1"/>
          <p:nvPr/>
        </p:nvSpPr>
        <p:spPr>
          <a:xfrm>
            <a:off x="5189307" y="6071863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Hiphop.js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E25B99-8E9C-EC48-8DED-B82B1E30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2. Reactive </a:t>
            </a:r>
            <a:r>
              <a:rPr lang="en-US" altLang="zh-CN" b="1" dirty="0"/>
              <a:t>Language Hiphop.js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ADC16-2B09-D540-B35D-77C7C35B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92F0-F430-3943-8CCE-C21151A0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Effects Inference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0CBC8-15A1-EE4D-88BB-EC237F7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2A137-F060-E542-B89C-3C71BD1F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8457"/>
            <a:ext cx="9359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92F0-F430-3943-8CCE-C21151A0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Effects Inference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0CBC8-15A1-EE4D-88BB-EC237F7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2775A-E6EF-924A-A6D7-90558B6E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3" y="298450"/>
            <a:ext cx="8763000" cy="6261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B1DC13-3A0B-854A-A42F-34F22B4D28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14575" y="1341865"/>
            <a:ext cx="4125408" cy="356726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C3DF3C-8574-4B4D-BD5B-68D7C5B6F703}"/>
              </a:ext>
            </a:extLst>
          </p:cNvPr>
          <p:cNvSpPr txBox="1"/>
          <p:nvPr/>
        </p:nvSpPr>
        <p:spPr>
          <a:xfrm>
            <a:off x="6439983" y="926366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halkboard SE" panose="03050602040202020205" pitchFamily="66" charset="77"/>
              </a:rPr>
              <a:t>Add the events </a:t>
            </a:r>
          </a:p>
          <a:p>
            <a:r>
              <a:rPr lang="en-US" sz="2400" dirty="0">
                <a:solidFill>
                  <a:srgbClr val="C00000"/>
                </a:solidFill>
                <a:latin typeface="Chalkboard SE" panose="03050602040202020205" pitchFamily="66" charset="77"/>
              </a:rPr>
              <a:t>into the effect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3A73E9-6667-AA44-A629-568F4AEB76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43200" y="3167969"/>
            <a:ext cx="3696783" cy="922384"/>
          </a:xfrm>
          <a:prstGeom prst="straightConnector1">
            <a:avLst/>
          </a:prstGeom>
          <a:ln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3E4F5-E931-F740-BE0F-52C78044012F}"/>
              </a:ext>
            </a:extLst>
          </p:cNvPr>
          <p:cNvSpPr txBox="1"/>
          <p:nvPr/>
        </p:nvSpPr>
        <p:spPr>
          <a:xfrm>
            <a:off x="6439983" y="2752470"/>
            <a:ext cx="4874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halkboard SE" panose="03050602040202020205" pitchFamily="66" charset="77"/>
              </a:rPr>
              <a:t>Check if the current effect</a:t>
            </a:r>
          </a:p>
          <a:p>
            <a:r>
              <a:rPr lang="en-US" sz="2400" dirty="0">
                <a:solidFill>
                  <a:srgbClr val="7030A0"/>
                </a:solidFill>
                <a:latin typeface="Chalkboard SE" panose="03050602040202020205" pitchFamily="66" charset="77"/>
              </a:rPr>
              <a:t>satisfies the callee’s precondition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A9FD1-8C5D-764E-B072-69825BF00FB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47923" y="4656010"/>
            <a:ext cx="2192060" cy="1403180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799BC4-9A90-AA44-8F40-8DA32CC9D42E}"/>
              </a:ext>
            </a:extLst>
          </p:cNvPr>
          <p:cNvSpPr txBox="1"/>
          <p:nvPr/>
        </p:nvSpPr>
        <p:spPr>
          <a:xfrm>
            <a:off x="6439983" y="4240511"/>
            <a:ext cx="5633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halkboard SE" panose="03050602040202020205" pitchFamily="66" charset="77"/>
              </a:rPr>
              <a:t>Checks if the final effects satisfy the </a:t>
            </a:r>
          </a:p>
          <a:p>
            <a:r>
              <a:rPr lang="en-US" sz="2400" dirty="0">
                <a:solidFill>
                  <a:schemeClr val="accent2"/>
                </a:solidFill>
                <a:latin typeface="Chalkboard SE" panose="03050602040202020205" pitchFamily="66" charset="77"/>
              </a:rPr>
              <a:t>Program’s postcondition </a:t>
            </a:r>
          </a:p>
        </p:txBody>
      </p:sp>
    </p:spTree>
    <p:extLst>
      <p:ext uri="{BB962C8B-B14F-4D97-AF65-F5344CB8AC3E}">
        <p14:creationId xmlns:p14="http://schemas.microsoft.com/office/powerpoint/2010/main" val="162232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92F0-F430-3943-8CCE-C21151A0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Language Inclusion (TRS)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0CBC8-15A1-EE4D-88BB-EC237F7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9ABDE-0283-3948-948F-E466415F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90688"/>
            <a:ext cx="10795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7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58B-790B-A844-98D4-B38844AC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Implementation and Evaluation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B58A-5C6E-3E47-83AF-7946041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95451"/>
            <a:ext cx="10991850" cy="4995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An open-sourced prototype system</a:t>
            </a:r>
            <a:r>
              <a:rPr lang="zh-CN" altLang="en-US" dirty="0"/>
              <a:t> </a:t>
            </a:r>
            <a:r>
              <a:rPr lang="en-SG" dirty="0"/>
              <a:t>using Ocaml.</a:t>
            </a:r>
          </a:p>
          <a:p>
            <a:pPr>
              <a:lnSpc>
                <a:spcPct val="150000"/>
              </a:lnSpc>
            </a:pPr>
            <a:r>
              <a:rPr lang="en-US" dirty="0"/>
              <a:t>Benchmarks, 155</a:t>
            </a:r>
            <a:r>
              <a:rPr lang="en-SG" dirty="0"/>
              <a:t> programs (10~300 lines) with manually annotated specs: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CEC: It is an open-source compiler which provides Esterel programs for testing.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Hiphop.js: It is a DSL for JavaScript. </a:t>
            </a:r>
          </a:p>
          <a:p>
            <a:pPr>
              <a:lnSpc>
                <a:spcPct val="150000"/>
              </a:lnSpc>
            </a:pPr>
            <a:r>
              <a:rPr lang="en-SG" dirty="0"/>
              <a:t>Proven</a:t>
            </a:r>
            <a:r>
              <a:rPr lang="zh-CN" altLang="en-US" dirty="0"/>
              <a:t> </a:t>
            </a:r>
            <a:r>
              <a:rPr lang="en-US" altLang="zh-CN" dirty="0"/>
              <a:t>the back-end solver (inclusion checker) sound and complete.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7CFFC-9D6E-3C41-839C-0D50A3AC3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 &amp; Contributions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398332" y="3034329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Hiphop.js,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08399" y="3004661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Timed Effects,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DA26556F-87DE-544B-A84B-225C0313F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438" y="45415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95962-AF3B-404C-843A-35F7EE639997}"/>
              </a:ext>
            </a:extLst>
          </p:cNvPr>
          <p:cNvSpPr txBox="1"/>
          <p:nvPr/>
        </p:nvSpPr>
        <p:spPr>
          <a:xfrm>
            <a:off x="4551024" y="5567414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radley Hand" pitchFamily="2" charset="77"/>
              </a:rPr>
              <a:t>Inclusion</a:t>
            </a:r>
            <a:r>
              <a:rPr lang="zh-CN" altLang="en-US" sz="2400" dirty="0">
                <a:latin typeface="Bradley Hand" pitchFamily="2" charset="77"/>
              </a:rPr>
              <a:t> </a:t>
            </a:r>
            <a:r>
              <a:rPr lang="en-US" altLang="zh-CN" sz="2400" dirty="0">
                <a:latin typeface="Bradley Hand" pitchFamily="2" charset="77"/>
              </a:rPr>
              <a:t>Checker, B ⊆ S </a:t>
            </a:r>
            <a:r>
              <a:rPr lang="zh-CN" altLang="en-US" sz="2400" dirty="0">
                <a:latin typeface="Bradley Hand" pitchFamily="2" charset="77"/>
              </a:rPr>
              <a:t> </a:t>
            </a:r>
            <a:endParaRPr lang="en-US" sz="2400" dirty="0">
              <a:latin typeface="Bradley Hand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95994"/>
            <a:ext cx="0" cy="1045592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4046F-3BC2-E843-A81C-E074818F34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67000" y="4998786"/>
            <a:ext cx="3309438" cy="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8EBCC-1829-1841-A6E0-C8634EDE7E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533638" y="3466326"/>
            <a:ext cx="417" cy="107526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59606" y="386902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  <a:latin typeface="Bradley Hand" pitchFamily="2" charset="77"/>
              </a:rPr>
              <a:t>axiomatic </a:t>
            </a:r>
          </a:p>
          <a:p>
            <a:r>
              <a:rPr lang="en-SG" sz="2400" b="1" dirty="0">
                <a:solidFill>
                  <a:srgbClr val="C00000"/>
                </a:solidFill>
                <a:latin typeface="Bradley Hand" pitchFamily="2" charset="77"/>
              </a:rPr>
              <a:t>semantics</a:t>
            </a:r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 </a:t>
            </a:r>
          </a:p>
        </p:txBody>
      </p:sp>
      <p:pic>
        <p:nvPicPr>
          <p:cNvPr id="35" name="Graphic 34" descr="Angel face outline with solid fill">
            <a:extLst>
              <a:ext uri="{FF2B5EF4-FFF2-40B4-BE49-F238E27FC236}">
                <a16:creationId xmlns:a16="http://schemas.microsoft.com/office/drawing/2014/main" id="{63FF98C2-61A2-9A41-93A1-87E4D091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0613" y="3523476"/>
            <a:ext cx="914400" cy="914400"/>
          </a:xfrm>
          <a:prstGeom prst="rect">
            <a:avLst/>
          </a:prstGeom>
        </p:spPr>
      </p:pic>
      <p:pic>
        <p:nvPicPr>
          <p:cNvPr id="37" name="Graphic 36" descr="Confused face outline with solid fill">
            <a:extLst>
              <a:ext uri="{FF2B5EF4-FFF2-40B4-BE49-F238E27FC236}">
                <a16:creationId xmlns:a16="http://schemas.microsoft.com/office/drawing/2014/main" id="{540A635E-9765-4949-A888-DB5FABE85B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0613" y="4541586"/>
            <a:ext cx="914400" cy="914400"/>
          </a:xfrm>
          <a:prstGeom prst="rect">
            <a:avLst/>
          </a:prstGeom>
        </p:spPr>
      </p:pic>
      <p:pic>
        <p:nvPicPr>
          <p:cNvPr id="39" name="Graphic 38" descr="Loudly crying face outline with solid fill">
            <a:extLst>
              <a:ext uri="{FF2B5EF4-FFF2-40B4-BE49-F238E27FC236}">
                <a16:creationId xmlns:a16="http://schemas.microsoft.com/office/drawing/2014/main" id="{D2CB5BF4-145C-3945-9018-2DEC2B1F58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0613" y="5559696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52D9F-18FB-E245-81E7-567410F2E71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6990838" y="398067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9E21E6-C3CB-004F-8CB7-2EF10E0419E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6990838" y="4998786"/>
            <a:ext cx="200977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9854B0-6082-3B4A-8DF1-0768AFB0E64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6990838" y="499878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C1711A-8D31-8849-BAF9-A7D63E2F9227}"/>
              </a:ext>
            </a:extLst>
          </p:cNvPr>
          <p:cNvSpPr txBox="1"/>
          <p:nvPr/>
        </p:nvSpPr>
        <p:spPr>
          <a:xfrm>
            <a:off x="9997062" y="3813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3DB40-F93B-8D49-AFE1-58709420B448}"/>
              </a:ext>
            </a:extLst>
          </p:cNvPr>
          <p:cNvSpPr txBox="1"/>
          <p:nvPr/>
        </p:nvSpPr>
        <p:spPr>
          <a:xfrm>
            <a:off x="9997062" y="476795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17205-E409-454E-90B1-1FEAC5AAAF6C}"/>
              </a:ext>
            </a:extLst>
          </p:cNvPr>
          <p:cNvSpPr txBox="1"/>
          <p:nvPr/>
        </p:nvSpPr>
        <p:spPr>
          <a:xfrm>
            <a:off x="9997062" y="586255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False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8FD440-270B-9843-8ECD-6D7046D59F4C}"/>
              </a:ext>
            </a:extLst>
          </p:cNvPr>
          <p:cNvSpPr/>
          <p:nvPr/>
        </p:nvSpPr>
        <p:spPr>
          <a:xfrm>
            <a:off x="657225" y="1690688"/>
            <a:ext cx="7621442" cy="2122981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61B5-B0B5-8845-976D-17420C715DD5}"/>
              </a:ext>
            </a:extLst>
          </p:cNvPr>
          <p:cNvSpPr txBox="1"/>
          <p:nvPr/>
        </p:nvSpPr>
        <p:spPr>
          <a:xfrm>
            <a:off x="3954583" y="174152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Input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A8E1C9-FCC5-3446-AB0D-241DE10D1FC1}"/>
              </a:ext>
            </a:extLst>
          </p:cNvPr>
          <p:cNvSpPr/>
          <p:nvPr/>
        </p:nvSpPr>
        <p:spPr>
          <a:xfrm flipH="1" flipV="1">
            <a:off x="8431064" y="2914649"/>
            <a:ext cx="3384693" cy="36461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F341F-4C7D-B549-81CE-8A4EF17EF46A}"/>
              </a:ext>
            </a:extLst>
          </p:cNvPr>
          <p:cNvSpPr txBox="1"/>
          <p:nvPr/>
        </p:nvSpPr>
        <p:spPr>
          <a:xfrm>
            <a:off x="9548573" y="293376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Output</a:t>
            </a:r>
          </a:p>
        </p:txBody>
      </p:sp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CCBC67EC-656A-9B42-B82C-183C9BBE0F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1888" y="2875805"/>
            <a:ext cx="633399" cy="633399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FEFF16BD-7C10-2F47-8644-2D77AE5AEB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26207" y="3869023"/>
            <a:ext cx="633399" cy="633399"/>
          </a:xfrm>
          <a:prstGeom prst="rect">
            <a:avLst/>
          </a:prstGeom>
        </p:spPr>
      </p:pic>
      <p:pic>
        <p:nvPicPr>
          <p:cNvPr id="36" name="Graphic 35" descr="Star with solid fill">
            <a:extLst>
              <a:ext uri="{FF2B5EF4-FFF2-40B4-BE49-F238E27FC236}">
                <a16:creationId xmlns:a16="http://schemas.microsoft.com/office/drawing/2014/main" id="{F168180D-48AD-2244-84D5-D5B1CF213C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36490" y="5117368"/>
            <a:ext cx="633399" cy="6333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7D0860-69DC-7945-B03A-8F11EDA868D9}"/>
              </a:ext>
            </a:extLst>
          </p:cNvPr>
          <p:cNvCxnSpPr/>
          <p:nvPr/>
        </p:nvCxnSpPr>
        <p:spPr>
          <a:xfrm>
            <a:off x="8815388" y="4527188"/>
            <a:ext cx="2746526" cy="8920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5BD44C-1736-C34F-A28D-9DA245601E63}"/>
              </a:ext>
            </a:extLst>
          </p:cNvPr>
          <p:cNvCxnSpPr>
            <a:cxnSpLocks/>
          </p:cNvCxnSpPr>
          <p:nvPr/>
        </p:nvCxnSpPr>
        <p:spPr>
          <a:xfrm flipV="1">
            <a:off x="8908001" y="4527187"/>
            <a:ext cx="2547896" cy="8781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37881D4-6808-3743-8500-381AD4E5BEA0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F62F8-A6AE-B441-9138-96564972BB6A}"/>
              </a:ext>
            </a:extLst>
          </p:cNvPr>
          <p:cNvSpPr txBox="1"/>
          <p:nvPr/>
        </p:nvSpPr>
        <p:spPr>
          <a:xfrm>
            <a:off x="4909506" y="298162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751D4-79F8-2F4B-BEBB-FA78175E9679}"/>
              </a:ext>
            </a:extLst>
          </p:cNvPr>
          <p:cNvSpPr txBox="1"/>
          <p:nvPr/>
        </p:nvSpPr>
        <p:spPr>
          <a:xfrm>
            <a:off x="1063422" y="3034329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Bradley Hand" pitchFamily="2" charset="77"/>
              </a:rPr>
              <a:t>2.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E8E5A-FD7F-B845-8C7A-FBAB2C6B6E86}"/>
              </a:ext>
            </a:extLst>
          </p:cNvPr>
          <p:cNvSpPr txBox="1"/>
          <p:nvPr/>
        </p:nvSpPr>
        <p:spPr>
          <a:xfrm>
            <a:off x="1870990" y="3974357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3.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552A2-192B-2C4A-B37F-9837669C6CF1}"/>
              </a:ext>
            </a:extLst>
          </p:cNvPr>
          <p:cNvSpPr txBox="1"/>
          <p:nvPr/>
        </p:nvSpPr>
        <p:spPr>
          <a:xfrm>
            <a:off x="5663704" y="5203234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09590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C7AA-EA1B-1D43-B2DB-CFD6F78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66FD-3A3D-0C4E-B29C-84096626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6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b="1" dirty="0"/>
              <a:t>Timed Synchronous Effects (TSE): </a:t>
            </a:r>
            <a:r>
              <a:rPr lang="en-SG" dirty="0"/>
              <a:t>goes beyond timed automata;</a:t>
            </a:r>
          </a:p>
          <a:p>
            <a:pPr>
              <a:lnSpc>
                <a:spcPct val="150000"/>
              </a:lnSpc>
            </a:pPr>
            <a:r>
              <a:rPr lang="en-SG" b="1" dirty="0"/>
              <a:t>Automated Forward Verifier: </a:t>
            </a:r>
            <a:r>
              <a:rPr lang="en-SG" dirty="0"/>
              <a:t>an axiomatic semantics for HipHop.js;</a:t>
            </a:r>
          </a:p>
          <a:p>
            <a:pPr>
              <a:lnSpc>
                <a:spcPct val="150000"/>
              </a:lnSpc>
            </a:pPr>
            <a:r>
              <a:rPr lang="en-SG" b="1" dirty="0"/>
              <a:t>An Efficient Term Rewriting System (TRS): </a:t>
            </a:r>
            <a:r>
              <a:rPr lang="en-SG" dirty="0"/>
              <a:t>the back-end solver for TSE language inclusions, sound and complete; </a:t>
            </a:r>
          </a:p>
          <a:p>
            <a:pPr>
              <a:lnSpc>
                <a:spcPct val="150000"/>
              </a:lnSpc>
            </a:pPr>
            <a:r>
              <a:rPr lang="en-SG" dirty="0"/>
              <a:t>Implementation and Evaluation;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D22B9-BEDF-CF43-B79F-799FF24635C7}"/>
              </a:ext>
            </a:extLst>
          </p:cNvPr>
          <p:cNvSpPr txBox="1"/>
          <p:nvPr/>
        </p:nvSpPr>
        <p:spPr>
          <a:xfrm>
            <a:off x="5715000" y="784169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77"/>
              </a:rPr>
              <a:t>Thanks a lot for your attention! </a:t>
            </a:r>
          </a:p>
        </p:txBody>
      </p:sp>
    </p:spTree>
    <p:extLst>
      <p:ext uri="{BB962C8B-B14F-4D97-AF65-F5344CB8AC3E}">
        <p14:creationId xmlns:p14="http://schemas.microsoft.com/office/powerpoint/2010/main" val="35502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BEF279-9C56-9546-B87A-96E4AF6F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17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Yahui Song</a:t>
            </a:r>
            <a:r>
              <a:rPr lang="en-US" dirty="0"/>
              <a:t> and </a:t>
            </a:r>
            <a:r>
              <a:rPr lang="en-SG" dirty="0"/>
              <a:t>Wei-Ngan Chin </a:t>
            </a:r>
          </a:p>
          <a:p>
            <a:pPr>
              <a:lnSpc>
                <a:spcPct val="150000"/>
              </a:lnSpc>
            </a:pPr>
            <a:r>
              <a:rPr lang="en-SG" dirty="0"/>
              <a:t>School of Computing</a:t>
            </a:r>
            <a:r>
              <a:rPr lang="en-US" dirty="0"/>
              <a:t>, NUS</a:t>
            </a:r>
          </a:p>
          <a:p>
            <a:pPr>
              <a:lnSpc>
                <a:spcPct val="150000"/>
              </a:lnSpc>
            </a:pPr>
            <a:r>
              <a:rPr lang="en-SG" dirty="0"/>
              <a:t>@Computing Research Week 2021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16A375-2321-D642-B743-F26C76E15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7049" y="-6646"/>
            <a:ext cx="3411118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2931F-A8C8-014E-BA68-BCE3AAB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65" y="1156944"/>
            <a:ext cx="972206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sz="4800" b="1" dirty="0"/>
              <a:t>Automated </a:t>
            </a:r>
            <a:r>
              <a:rPr lang="en-SG" sz="4800" b="1" dirty="0">
                <a:solidFill>
                  <a:srgbClr val="C00000"/>
                </a:solidFill>
              </a:rPr>
              <a:t>Timed Temporal Verification </a:t>
            </a:r>
            <a:r>
              <a:rPr lang="en-SG" sz="4800" b="1" dirty="0"/>
              <a:t>for a </a:t>
            </a:r>
            <a:r>
              <a:rPr lang="en-SG" sz="4800" b="1" dirty="0">
                <a:solidFill>
                  <a:srgbClr val="C00000"/>
                </a:solidFill>
              </a:rPr>
              <a:t>Mixed Sync-Async Concurrency </a:t>
            </a:r>
            <a:r>
              <a:rPr lang="en-SG" sz="4800" b="1" dirty="0"/>
              <a:t>Paradigm</a:t>
            </a:r>
            <a:endParaRPr lang="en-US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1029B-D869-1B44-9E1F-E3B47356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63869" y="323138"/>
            <a:ext cx="1439917" cy="123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B8A43-AA31-E54C-8A24-7933041C78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 Overview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233223" y="301949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Source code,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51263" y="300466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Specification,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C27F69-F6D8-004C-AB72-A725EDE332F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 Overview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233223" y="301949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Source code,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51263" y="300466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Specification,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81160"/>
            <a:ext cx="0" cy="106042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86326" y="381366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Inference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D3FEBE-9458-AC40-B43C-2DEACF0FD48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 Overview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233223" y="301949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Source code,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51263" y="300466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Specification,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DA26556F-87DE-544B-A84B-225C0313F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438" y="45415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95962-AF3B-404C-843A-35F7EE639997}"/>
              </a:ext>
            </a:extLst>
          </p:cNvPr>
          <p:cNvSpPr txBox="1"/>
          <p:nvPr/>
        </p:nvSpPr>
        <p:spPr>
          <a:xfrm>
            <a:off x="4788609" y="5566420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Logic</a:t>
            </a:r>
            <a:r>
              <a:rPr lang="zh-CN" altLang="en-US" sz="2400" dirty="0">
                <a:latin typeface="Bradley Hand" pitchFamily="2" charset="77"/>
              </a:rPr>
              <a:t> </a:t>
            </a:r>
            <a:r>
              <a:rPr lang="en-US" altLang="zh-CN" sz="2400" dirty="0">
                <a:latin typeface="Bradley Hand" pitchFamily="2" charset="77"/>
              </a:rPr>
              <a:t>calculator, B ⊆ S </a:t>
            </a:r>
            <a:r>
              <a:rPr lang="zh-CN" altLang="en-US" sz="2400" dirty="0">
                <a:latin typeface="Bradley Hand" pitchFamily="2" charset="77"/>
              </a:rPr>
              <a:t> </a:t>
            </a:r>
            <a:endParaRPr lang="en-US" sz="2400" dirty="0">
              <a:latin typeface="Bradley Hand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81160"/>
            <a:ext cx="0" cy="106042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4046F-3BC2-E843-A81C-E074818F34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67000" y="4998786"/>
            <a:ext cx="3309438" cy="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8EBCC-1829-1841-A6E0-C8634EDE7E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533638" y="3466326"/>
            <a:ext cx="0" cy="107526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86326" y="381366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Inference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C6527C-047B-1F42-AA8E-3F3E97C6F24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1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 Overview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233223" y="301949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Source code,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51263" y="300466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Specification,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DA26556F-87DE-544B-A84B-225C0313F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438" y="45415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95962-AF3B-404C-843A-35F7EE639997}"/>
              </a:ext>
            </a:extLst>
          </p:cNvPr>
          <p:cNvSpPr txBox="1"/>
          <p:nvPr/>
        </p:nvSpPr>
        <p:spPr>
          <a:xfrm>
            <a:off x="4788609" y="5566420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Logic</a:t>
            </a:r>
            <a:r>
              <a:rPr lang="zh-CN" altLang="en-US" sz="2400" dirty="0">
                <a:latin typeface="Bradley Hand" pitchFamily="2" charset="77"/>
              </a:rPr>
              <a:t> </a:t>
            </a:r>
            <a:r>
              <a:rPr lang="en-US" altLang="zh-CN" sz="2400" dirty="0">
                <a:latin typeface="Bradley Hand" pitchFamily="2" charset="77"/>
              </a:rPr>
              <a:t>calculator, B ⊆ S </a:t>
            </a:r>
            <a:r>
              <a:rPr lang="zh-CN" altLang="en-US" sz="2400" dirty="0">
                <a:latin typeface="Bradley Hand" pitchFamily="2" charset="77"/>
              </a:rPr>
              <a:t> </a:t>
            </a:r>
            <a:endParaRPr lang="en-US" sz="2400" dirty="0">
              <a:latin typeface="Bradley Hand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81160"/>
            <a:ext cx="0" cy="106042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4046F-3BC2-E843-A81C-E074818F34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67000" y="4998786"/>
            <a:ext cx="3309438" cy="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8EBCC-1829-1841-A6E0-C8634EDE7E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533638" y="3466326"/>
            <a:ext cx="0" cy="107526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86326" y="381366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Inference </a:t>
            </a:r>
          </a:p>
        </p:txBody>
      </p:sp>
      <p:pic>
        <p:nvPicPr>
          <p:cNvPr id="35" name="Graphic 34" descr="Angel face outline with solid fill">
            <a:extLst>
              <a:ext uri="{FF2B5EF4-FFF2-40B4-BE49-F238E27FC236}">
                <a16:creationId xmlns:a16="http://schemas.microsoft.com/office/drawing/2014/main" id="{63FF98C2-61A2-9A41-93A1-87E4D091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0613" y="3523476"/>
            <a:ext cx="914400" cy="914400"/>
          </a:xfrm>
          <a:prstGeom prst="rect">
            <a:avLst/>
          </a:prstGeom>
        </p:spPr>
      </p:pic>
      <p:pic>
        <p:nvPicPr>
          <p:cNvPr id="37" name="Graphic 36" descr="Confused face outline with solid fill">
            <a:extLst>
              <a:ext uri="{FF2B5EF4-FFF2-40B4-BE49-F238E27FC236}">
                <a16:creationId xmlns:a16="http://schemas.microsoft.com/office/drawing/2014/main" id="{540A635E-9765-4949-A888-DB5FABE85B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0613" y="4541586"/>
            <a:ext cx="914400" cy="914400"/>
          </a:xfrm>
          <a:prstGeom prst="rect">
            <a:avLst/>
          </a:prstGeom>
        </p:spPr>
      </p:pic>
      <p:pic>
        <p:nvPicPr>
          <p:cNvPr id="39" name="Graphic 38" descr="Loudly crying face outline with solid fill">
            <a:extLst>
              <a:ext uri="{FF2B5EF4-FFF2-40B4-BE49-F238E27FC236}">
                <a16:creationId xmlns:a16="http://schemas.microsoft.com/office/drawing/2014/main" id="{D2CB5BF4-145C-3945-9018-2DEC2B1F58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0613" y="5559696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52D9F-18FB-E245-81E7-567410F2E71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6990838" y="398067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9E21E6-C3CB-004F-8CB7-2EF10E0419E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6990838" y="4998786"/>
            <a:ext cx="200977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9854B0-6082-3B4A-8DF1-0768AFB0E64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6990838" y="499878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C1711A-8D31-8849-BAF9-A7D63E2F9227}"/>
              </a:ext>
            </a:extLst>
          </p:cNvPr>
          <p:cNvSpPr txBox="1"/>
          <p:nvPr/>
        </p:nvSpPr>
        <p:spPr>
          <a:xfrm>
            <a:off x="9997062" y="3813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3DB40-F93B-8D49-AFE1-58709420B448}"/>
              </a:ext>
            </a:extLst>
          </p:cNvPr>
          <p:cNvSpPr txBox="1"/>
          <p:nvPr/>
        </p:nvSpPr>
        <p:spPr>
          <a:xfrm>
            <a:off x="9997062" y="476795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17205-E409-454E-90B1-1FEAC5AAAF6C}"/>
              </a:ext>
            </a:extLst>
          </p:cNvPr>
          <p:cNvSpPr txBox="1"/>
          <p:nvPr/>
        </p:nvSpPr>
        <p:spPr>
          <a:xfrm>
            <a:off x="9997062" y="586255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False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2FD671-F935-A842-9AA9-CEF4FFE6F0B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8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Automated</a:t>
            </a:r>
            <a:r>
              <a:rPr lang="en-US" b="1" dirty="0"/>
              <a:t> Verification Overview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233223" y="301949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Source code,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51263" y="300466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Specification,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DA26556F-87DE-544B-A84B-225C0313F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438" y="45415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95962-AF3B-404C-843A-35F7EE639997}"/>
              </a:ext>
            </a:extLst>
          </p:cNvPr>
          <p:cNvSpPr txBox="1"/>
          <p:nvPr/>
        </p:nvSpPr>
        <p:spPr>
          <a:xfrm>
            <a:off x="4788609" y="5566420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Logic</a:t>
            </a:r>
            <a:r>
              <a:rPr lang="zh-CN" altLang="en-US" sz="2400" dirty="0">
                <a:latin typeface="Bradley Hand" pitchFamily="2" charset="77"/>
              </a:rPr>
              <a:t> </a:t>
            </a:r>
            <a:r>
              <a:rPr lang="en-US" altLang="zh-CN" sz="2400" dirty="0">
                <a:latin typeface="Bradley Hand" pitchFamily="2" charset="77"/>
              </a:rPr>
              <a:t>calculator, B ⊆ S </a:t>
            </a:r>
            <a:r>
              <a:rPr lang="zh-CN" altLang="en-US" sz="2400" dirty="0">
                <a:latin typeface="Bradley Hand" pitchFamily="2" charset="77"/>
              </a:rPr>
              <a:t> </a:t>
            </a:r>
            <a:endParaRPr lang="en-US" sz="2400" dirty="0">
              <a:latin typeface="Bradley Hand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81160"/>
            <a:ext cx="0" cy="106042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4046F-3BC2-E843-A81C-E074818F34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67000" y="4998786"/>
            <a:ext cx="3309438" cy="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8EBCC-1829-1841-A6E0-C8634EDE7E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533638" y="3466326"/>
            <a:ext cx="0" cy="107526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86326" y="381366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Inference </a:t>
            </a:r>
          </a:p>
        </p:txBody>
      </p:sp>
      <p:pic>
        <p:nvPicPr>
          <p:cNvPr id="35" name="Graphic 34" descr="Angel face outline with solid fill">
            <a:extLst>
              <a:ext uri="{FF2B5EF4-FFF2-40B4-BE49-F238E27FC236}">
                <a16:creationId xmlns:a16="http://schemas.microsoft.com/office/drawing/2014/main" id="{63FF98C2-61A2-9A41-93A1-87E4D091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0613" y="3523476"/>
            <a:ext cx="914400" cy="914400"/>
          </a:xfrm>
          <a:prstGeom prst="rect">
            <a:avLst/>
          </a:prstGeom>
        </p:spPr>
      </p:pic>
      <p:pic>
        <p:nvPicPr>
          <p:cNvPr id="37" name="Graphic 36" descr="Confused face outline with solid fill">
            <a:extLst>
              <a:ext uri="{FF2B5EF4-FFF2-40B4-BE49-F238E27FC236}">
                <a16:creationId xmlns:a16="http://schemas.microsoft.com/office/drawing/2014/main" id="{540A635E-9765-4949-A888-DB5FABE85B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0613" y="4541586"/>
            <a:ext cx="914400" cy="914400"/>
          </a:xfrm>
          <a:prstGeom prst="rect">
            <a:avLst/>
          </a:prstGeom>
        </p:spPr>
      </p:pic>
      <p:pic>
        <p:nvPicPr>
          <p:cNvPr id="39" name="Graphic 38" descr="Loudly crying face outline with solid fill">
            <a:extLst>
              <a:ext uri="{FF2B5EF4-FFF2-40B4-BE49-F238E27FC236}">
                <a16:creationId xmlns:a16="http://schemas.microsoft.com/office/drawing/2014/main" id="{D2CB5BF4-145C-3945-9018-2DEC2B1F58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0613" y="5559696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52D9F-18FB-E245-81E7-567410F2E71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6990838" y="398067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9E21E6-C3CB-004F-8CB7-2EF10E0419E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6990838" y="4998786"/>
            <a:ext cx="200977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9854B0-6082-3B4A-8DF1-0768AFB0E64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6990838" y="499878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C1711A-8D31-8849-BAF9-A7D63E2F9227}"/>
              </a:ext>
            </a:extLst>
          </p:cNvPr>
          <p:cNvSpPr txBox="1"/>
          <p:nvPr/>
        </p:nvSpPr>
        <p:spPr>
          <a:xfrm>
            <a:off x="9997062" y="3813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3DB40-F93B-8D49-AFE1-58709420B448}"/>
              </a:ext>
            </a:extLst>
          </p:cNvPr>
          <p:cNvSpPr txBox="1"/>
          <p:nvPr/>
        </p:nvSpPr>
        <p:spPr>
          <a:xfrm>
            <a:off x="9997062" y="476795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17205-E409-454E-90B1-1FEAC5AAAF6C}"/>
              </a:ext>
            </a:extLst>
          </p:cNvPr>
          <p:cNvSpPr txBox="1"/>
          <p:nvPr/>
        </p:nvSpPr>
        <p:spPr>
          <a:xfrm>
            <a:off x="9997062" y="586255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False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8FD440-270B-9843-8ECD-6D7046D59F4C}"/>
              </a:ext>
            </a:extLst>
          </p:cNvPr>
          <p:cNvSpPr/>
          <p:nvPr/>
        </p:nvSpPr>
        <p:spPr>
          <a:xfrm>
            <a:off x="657225" y="1690688"/>
            <a:ext cx="7621442" cy="2122981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61B5-B0B5-8845-976D-17420C715DD5}"/>
              </a:ext>
            </a:extLst>
          </p:cNvPr>
          <p:cNvSpPr txBox="1"/>
          <p:nvPr/>
        </p:nvSpPr>
        <p:spPr>
          <a:xfrm>
            <a:off x="3954583" y="174152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Input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A8E1C9-FCC5-3446-AB0D-241DE10D1FC1}"/>
              </a:ext>
            </a:extLst>
          </p:cNvPr>
          <p:cNvSpPr/>
          <p:nvPr/>
        </p:nvSpPr>
        <p:spPr>
          <a:xfrm flipH="1" flipV="1">
            <a:off x="8431064" y="2914649"/>
            <a:ext cx="3384693" cy="36461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F341F-4C7D-B549-81CE-8A4EF17EF46A}"/>
              </a:ext>
            </a:extLst>
          </p:cNvPr>
          <p:cNvSpPr txBox="1"/>
          <p:nvPr/>
        </p:nvSpPr>
        <p:spPr>
          <a:xfrm>
            <a:off x="9548573" y="293376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Output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DDB52B-18A4-C04B-8DC1-0E96943A95B1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 &amp; Contributions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C34A8D2-F0AE-3D4F-BD04-4AC1CCD0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600" y="2000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3F5E3-9391-F340-8461-95ABFDC75351}"/>
              </a:ext>
            </a:extLst>
          </p:cNvPr>
          <p:cNvSpPr txBox="1"/>
          <p:nvPr/>
        </p:nvSpPr>
        <p:spPr>
          <a:xfrm>
            <a:off x="1398332" y="3034329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Hiphop.js, </a:t>
            </a:r>
            <a:r>
              <a:rPr lang="en-US" sz="2400" b="1" dirty="0">
                <a:latin typeface="Bradley Hand" pitchFamily="2" charset="77"/>
              </a:rPr>
              <a:t>P</a:t>
            </a:r>
            <a:r>
              <a:rPr lang="en-US" sz="2400" dirty="0">
                <a:latin typeface="Bradley Hand" pitchFamily="2" charset="77"/>
              </a:rPr>
              <a:t> </a:t>
            </a:r>
          </a:p>
        </p:txBody>
      </p:sp>
      <p:pic>
        <p:nvPicPr>
          <p:cNvPr id="10" name="Graphic 9" descr="Circles with arrows outline">
            <a:extLst>
              <a:ext uri="{FF2B5EF4-FFF2-40B4-BE49-F238E27FC236}">
                <a16:creationId xmlns:a16="http://schemas.microsoft.com/office/drawing/2014/main" id="{B67E20A1-5951-9D42-85AA-2DF87206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00" y="454158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34E0F-4F2C-544E-8502-22CD6311BA8F}"/>
              </a:ext>
            </a:extLst>
          </p:cNvPr>
          <p:cNvSpPr txBox="1"/>
          <p:nvPr/>
        </p:nvSpPr>
        <p:spPr>
          <a:xfrm>
            <a:off x="5308399" y="3004661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Timed Effects, S</a:t>
            </a:r>
          </a:p>
        </p:txBody>
      </p:sp>
      <p:pic>
        <p:nvPicPr>
          <p:cNvPr id="15" name="Graphic 14" descr="Circles with arrows with solid fill">
            <a:extLst>
              <a:ext uri="{FF2B5EF4-FFF2-40B4-BE49-F238E27FC236}">
                <a16:creationId xmlns:a16="http://schemas.microsoft.com/office/drawing/2014/main" id="{308BCAC2-9396-2343-9AA2-A99B3BCC5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521" y="20002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A293D7-8327-2540-9EEC-44D6F3C1A581}"/>
              </a:ext>
            </a:extLst>
          </p:cNvPr>
          <p:cNvSpPr txBox="1"/>
          <p:nvPr/>
        </p:nvSpPr>
        <p:spPr>
          <a:xfrm>
            <a:off x="1042371" y="556212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Actual behaviors, B</a:t>
            </a:r>
          </a:p>
        </p:txBody>
      </p:sp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DA26556F-87DE-544B-A84B-225C0313F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6438" y="45415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95962-AF3B-404C-843A-35F7EE639997}"/>
              </a:ext>
            </a:extLst>
          </p:cNvPr>
          <p:cNvSpPr txBox="1"/>
          <p:nvPr/>
        </p:nvSpPr>
        <p:spPr>
          <a:xfrm>
            <a:off x="4551024" y="5567414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radley Hand" pitchFamily="2" charset="77"/>
              </a:rPr>
              <a:t>Inclusion</a:t>
            </a:r>
            <a:r>
              <a:rPr lang="zh-CN" altLang="en-US" sz="2400" dirty="0">
                <a:latin typeface="Bradley Hand" pitchFamily="2" charset="77"/>
              </a:rPr>
              <a:t> </a:t>
            </a:r>
            <a:r>
              <a:rPr lang="en-US" altLang="zh-CN" sz="2400" dirty="0">
                <a:latin typeface="Bradley Hand" pitchFamily="2" charset="77"/>
              </a:rPr>
              <a:t>Checker, B ⊆ S </a:t>
            </a:r>
            <a:r>
              <a:rPr lang="zh-CN" altLang="en-US" sz="2400" dirty="0">
                <a:latin typeface="Bradley Hand" pitchFamily="2" charset="77"/>
              </a:rPr>
              <a:t> </a:t>
            </a:r>
            <a:endParaRPr lang="en-US" sz="2400" dirty="0">
              <a:latin typeface="Bradley Hand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100A3-79C1-B145-9688-60E4E261F7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09800" y="3495994"/>
            <a:ext cx="0" cy="1045592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4046F-3BC2-E843-A81C-E074818F34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67000" y="4998786"/>
            <a:ext cx="3309438" cy="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8EBCC-1829-1841-A6E0-C8634EDE7E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533638" y="3466326"/>
            <a:ext cx="417" cy="1075260"/>
          </a:xfrm>
          <a:prstGeom prst="straightConnector1">
            <a:avLst/>
          </a:prstGeom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7D8421-0214-9E48-9454-2BE62EBA6E6F}"/>
              </a:ext>
            </a:extLst>
          </p:cNvPr>
          <p:cNvSpPr txBox="1"/>
          <p:nvPr/>
        </p:nvSpPr>
        <p:spPr>
          <a:xfrm>
            <a:off x="2359606" y="386902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  <a:latin typeface="Bradley Hand" pitchFamily="2" charset="77"/>
              </a:rPr>
              <a:t>axiomatic </a:t>
            </a:r>
          </a:p>
          <a:p>
            <a:r>
              <a:rPr lang="en-SG" sz="2400" b="1" dirty="0">
                <a:solidFill>
                  <a:srgbClr val="C00000"/>
                </a:solidFill>
                <a:latin typeface="Bradley Hand" pitchFamily="2" charset="77"/>
              </a:rPr>
              <a:t>semantics</a:t>
            </a:r>
            <a:r>
              <a:rPr lang="en-US" sz="2400" b="1" dirty="0">
                <a:solidFill>
                  <a:srgbClr val="C00000"/>
                </a:solidFill>
                <a:latin typeface="Bradley Hand" pitchFamily="2" charset="77"/>
              </a:rPr>
              <a:t> </a:t>
            </a:r>
          </a:p>
        </p:txBody>
      </p:sp>
      <p:pic>
        <p:nvPicPr>
          <p:cNvPr id="35" name="Graphic 34" descr="Angel face outline with solid fill">
            <a:extLst>
              <a:ext uri="{FF2B5EF4-FFF2-40B4-BE49-F238E27FC236}">
                <a16:creationId xmlns:a16="http://schemas.microsoft.com/office/drawing/2014/main" id="{63FF98C2-61A2-9A41-93A1-87E4D091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0613" y="3523476"/>
            <a:ext cx="914400" cy="914400"/>
          </a:xfrm>
          <a:prstGeom prst="rect">
            <a:avLst/>
          </a:prstGeom>
        </p:spPr>
      </p:pic>
      <p:pic>
        <p:nvPicPr>
          <p:cNvPr id="37" name="Graphic 36" descr="Confused face outline with solid fill">
            <a:extLst>
              <a:ext uri="{FF2B5EF4-FFF2-40B4-BE49-F238E27FC236}">
                <a16:creationId xmlns:a16="http://schemas.microsoft.com/office/drawing/2014/main" id="{540A635E-9765-4949-A888-DB5FABE85B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0613" y="4541586"/>
            <a:ext cx="914400" cy="914400"/>
          </a:xfrm>
          <a:prstGeom prst="rect">
            <a:avLst/>
          </a:prstGeom>
        </p:spPr>
      </p:pic>
      <p:pic>
        <p:nvPicPr>
          <p:cNvPr id="39" name="Graphic 38" descr="Loudly crying face outline with solid fill">
            <a:extLst>
              <a:ext uri="{FF2B5EF4-FFF2-40B4-BE49-F238E27FC236}">
                <a16:creationId xmlns:a16="http://schemas.microsoft.com/office/drawing/2014/main" id="{D2CB5BF4-145C-3945-9018-2DEC2B1F58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0613" y="5559696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52D9F-18FB-E245-81E7-567410F2E71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6990838" y="398067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9E21E6-C3CB-004F-8CB7-2EF10E0419E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6990838" y="4998786"/>
            <a:ext cx="200977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9854B0-6082-3B4A-8DF1-0768AFB0E64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6990838" y="4998786"/>
            <a:ext cx="2009775" cy="101811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C1711A-8D31-8849-BAF9-A7D63E2F9227}"/>
              </a:ext>
            </a:extLst>
          </p:cNvPr>
          <p:cNvSpPr txBox="1"/>
          <p:nvPr/>
        </p:nvSpPr>
        <p:spPr>
          <a:xfrm>
            <a:off x="9997062" y="3813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13DB40-F93B-8D49-AFE1-58709420B448}"/>
              </a:ext>
            </a:extLst>
          </p:cNvPr>
          <p:cNvSpPr txBox="1"/>
          <p:nvPr/>
        </p:nvSpPr>
        <p:spPr>
          <a:xfrm>
            <a:off x="9997062" y="476795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17205-E409-454E-90B1-1FEAC5AAAF6C}"/>
              </a:ext>
            </a:extLst>
          </p:cNvPr>
          <p:cNvSpPr txBox="1"/>
          <p:nvPr/>
        </p:nvSpPr>
        <p:spPr>
          <a:xfrm>
            <a:off x="9997062" y="586255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False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8FD440-270B-9843-8ECD-6D7046D59F4C}"/>
              </a:ext>
            </a:extLst>
          </p:cNvPr>
          <p:cNvSpPr/>
          <p:nvPr/>
        </p:nvSpPr>
        <p:spPr>
          <a:xfrm>
            <a:off x="657225" y="1690688"/>
            <a:ext cx="7621442" cy="2122981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61B5-B0B5-8845-976D-17420C715DD5}"/>
              </a:ext>
            </a:extLst>
          </p:cNvPr>
          <p:cNvSpPr txBox="1"/>
          <p:nvPr/>
        </p:nvSpPr>
        <p:spPr>
          <a:xfrm>
            <a:off x="3954583" y="174152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Input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A8E1C9-FCC5-3446-AB0D-241DE10D1FC1}"/>
              </a:ext>
            </a:extLst>
          </p:cNvPr>
          <p:cNvSpPr/>
          <p:nvPr/>
        </p:nvSpPr>
        <p:spPr>
          <a:xfrm flipH="1" flipV="1">
            <a:off x="8431064" y="2914649"/>
            <a:ext cx="3384693" cy="36461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F341F-4C7D-B549-81CE-8A4EF17EF46A}"/>
              </a:ext>
            </a:extLst>
          </p:cNvPr>
          <p:cNvSpPr txBox="1"/>
          <p:nvPr/>
        </p:nvSpPr>
        <p:spPr>
          <a:xfrm>
            <a:off x="9548573" y="293376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Bradley Hand" pitchFamily="2" charset="77"/>
              </a:rPr>
              <a:t>Output</a:t>
            </a:r>
          </a:p>
        </p:txBody>
      </p:sp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CCBC67EC-656A-9B42-B82C-183C9BBE0F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1888" y="2875805"/>
            <a:ext cx="633399" cy="633399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FEFF16BD-7C10-2F47-8644-2D77AE5AEB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26207" y="3869023"/>
            <a:ext cx="633399" cy="633399"/>
          </a:xfrm>
          <a:prstGeom prst="rect">
            <a:avLst/>
          </a:prstGeom>
        </p:spPr>
      </p:pic>
      <p:pic>
        <p:nvPicPr>
          <p:cNvPr id="36" name="Graphic 35" descr="Star with solid fill">
            <a:extLst>
              <a:ext uri="{FF2B5EF4-FFF2-40B4-BE49-F238E27FC236}">
                <a16:creationId xmlns:a16="http://schemas.microsoft.com/office/drawing/2014/main" id="{F168180D-48AD-2244-84D5-D5B1CF213C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36490" y="5117368"/>
            <a:ext cx="633399" cy="6333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7D0860-69DC-7945-B03A-8F11EDA868D9}"/>
              </a:ext>
            </a:extLst>
          </p:cNvPr>
          <p:cNvCxnSpPr/>
          <p:nvPr/>
        </p:nvCxnSpPr>
        <p:spPr>
          <a:xfrm>
            <a:off x="8815388" y="4527188"/>
            <a:ext cx="2746526" cy="8920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5BD44C-1736-C34F-A28D-9DA245601E63}"/>
              </a:ext>
            </a:extLst>
          </p:cNvPr>
          <p:cNvCxnSpPr>
            <a:cxnSpLocks/>
          </p:cNvCxnSpPr>
          <p:nvPr/>
        </p:nvCxnSpPr>
        <p:spPr>
          <a:xfrm flipV="1">
            <a:off x="8908001" y="4527187"/>
            <a:ext cx="2547896" cy="8781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37881D4-6808-3743-8500-381AD4E5BEA0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F62F8-A6AE-B441-9138-96564972BB6A}"/>
              </a:ext>
            </a:extLst>
          </p:cNvPr>
          <p:cNvSpPr txBox="1"/>
          <p:nvPr/>
        </p:nvSpPr>
        <p:spPr>
          <a:xfrm>
            <a:off x="4909506" y="298162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751D4-79F8-2F4B-BEBB-FA78175E9679}"/>
              </a:ext>
            </a:extLst>
          </p:cNvPr>
          <p:cNvSpPr txBox="1"/>
          <p:nvPr/>
        </p:nvSpPr>
        <p:spPr>
          <a:xfrm>
            <a:off x="1063422" y="3034329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Bradley Hand" pitchFamily="2" charset="77"/>
              </a:rPr>
              <a:t>2.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E8E5A-FD7F-B845-8C7A-FBAB2C6B6E86}"/>
              </a:ext>
            </a:extLst>
          </p:cNvPr>
          <p:cNvSpPr txBox="1"/>
          <p:nvPr/>
        </p:nvSpPr>
        <p:spPr>
          <a:xfrm>
            <a:off x="1870990" y="3974357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3.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552A2-192B-2C4A-B37F-9837669C6CF1}"/>
              </a:ext>
            </a:extLst>
          </p:cNvPr>
          <p:cNvSpPr txBox="1"/>
          <p:nvPr/>
        </p:nvSpPr>
        <p:spPr>
          <a:xfrm>
            <a:off x="5663704" y="5203234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" pitchFamily="2" charset="77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5061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58EF-C1BD-D443-8A86-2D66B3CC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1. Timed Synchronous Effects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DE11-2D1A-124C-81D1-64AC3CB6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Extends</a:t>
            </a:r>
            <a:r>
              <a:rPr lang="en-SG" i="1" dirty="0"/>
              <a:t> </a:t>
            </a:r>
            <a:r>
              <a:rPr lang="en-SG" dirty="0"/>
              <a:t>Synchronous Kleene Algebra with the operator #. </a:t>
            </a:r>
            <a:endParaRPr lang="en-SG" i="1" dirty="0"/>
          </a:p>
          <a:p>
            <a:pPr>
              <a:lnSpc>
                <a:spcPct val="150000"/>
              </a:lnSpc>
            </a:pPr>
            <a:r>
              <a:rPr lang="en-SG" dirty="0"/>
              <a:t>Defines a set of exact timed transition systems.</a:t>
            </a:r>
          </a:p>
          <a:p>
            <a:pPr>
              <a:lnSpc>
                <a:spcPct val="150000"/>
              </a:lnSpc>
            </a:pPr>
            <a:endParaRPr lang="en-SG" sz="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SG" i="1" dirty="0"/>
              <a:t>E.g., "The event will be triggered no later than 1000/t milliseconds"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1A389-56DB-5F48-8CE9-0A9E1853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3787" y="184457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6EAB0-18E7-1E4D-9E53-4B26A38CB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854" y="4528047"/>
            <a:ext cx="5031261" cy="61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995C2-1179-A848-9135-8C1E09449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42" y="5263466"/>
            <a:ext cx="7496087" cy="61160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76B0D9-9690-FC46-8897-E79AE6638BD4}"/>
              </a:ext>
            </a:extLst>
          </p:cNvPr>
          <p:cNvSpPr/>
          <p:nvPr/>
        </p:nvSpPr>
        <p:spPr>
          <a:xfrm>
            <a:off x="838199" y="3543304"/>
            <a:ext cx="9934575" cy="25827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802</Words>
  <Application>Microsoft Macintosh PowerPoint</Application>
  <PresentationFormat>Widescreen</PresentationFormat>
  <Paragraphs>125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</vt:lpstr>
      <vt:lpstr>Calibri</vt:lpstr>
      <vt:lpstr>Calibri Light</vt:lpstr>
      <vt:lpstr>Chalkboard SE</vt:lpstr>
      <vt:lpstr>Office Theme</vt:lpstr>
      <vt:lpstr>Automated Timed Temporal Verification for a Mixed Sync-Async Concurrency Paradigm</vt:lpstr>
      <vt:lpstr>Automated Timed Temporal Verification for a Mixed Sync-Async Concurrency Paradigm</vt:lpstr>
      <vt:lpstr>Verification Overview</vt:lpstr>
      <vt:lpstr>Verification Overview</vt:lpstr>
      <vt:lpstr>Verification Overview</vt:lpstr>
      <vt:lpstr>Verification Overview</vt:lpstr>
      <vt:lpstr>Automated Verification Overview</vt:lpstr>
      <vt:lpstr>Our Work &amp; Contributions</vt:lpstr>
      <vt:lpstr>1. Timed Synchronous Effects</vt:lpstr>
      <vt:lpstr>2. Reactive Language Hiphop.js</vt:lpstr>
      <vt:lpstr>2. Reactive Language Hiphop.js</vt:lpstr>
      <vt:lpstr>3. Effects Inference </vt:lpstr>
      <vt:lpstr>3. Effects Inference </vt:lpstr>
      <vt:lpstr>4. Language Inclusion (TRS)</vt:lpstr>
      <vt:lpstr>Implementation and Evaluation </vt:lpstr>
      <vt:lpstr>Our Work &amp; Contributions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Timed Temporal Verification for a Mixed Sync-Async Concurrency Paradigm</dc:title>
  <dc:creator>Song Yahui</dc:creator>
  <cp:lastModifiedBy>Song Yahui</cp:lastModifiedBy>
  <cp:revision>154</cp:revision>
  <dcterms:created xsi:type="dcterms:W3CDTF">2021-07-19T12:40:17Z</dcterms:created>
  <dcterms:modified xsi:type="dcterms:W3CDTF">2021-07-22T08:41:23Z</dcterms:modified>
</cp:coreProperties>
</file>