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279" r:id="rId3"/>
    <p:sldId id="272" r:id="rId4"/>
    <p:sldId id="274" r:id="rId5"/>
    <p:sldId id="275" r:id="rId6"/>
    <p:sldId id="276" r:id="rId7"/>
    <p:sldId id="273" r:id="rId8"/>
    <p:sldId id="281" r:id="rId9"/>
    <p:sldId id="278" r:id="rId10"/>
    <p:sldId id="312" r:id="rId11"/>
    <p:sldId id="313" r:id="rId12"/>
    <p:sldId id="261" r:id="rId13"/>
    <p:sldId id="270" r:id="rId14"/>
    <p:sldId id="314" r:id="rId15"/>
    <p:sldId id="282" r:id="rId16"/>
    <p:sldId id="283" r:id="rId17"/>
    <p:sldId id="316" r:id="rId18"/>
    <p:sldId id="317" r:id="rId19"/>
    <p:sldId id="318" r:id="rId20"/>
    <p:sldId id="319" r:id="rId21"/>
    <p:sldId id="320" r:id="rId22"/>
    <p:sldId id="284" r:id="rId23"/>
    <p:sldId id="311" r:id="rId24"/>
    <p:sldId id="285"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80"/>
    <p:restoredTop sz="91957"/>
  </p:normalViewPr>
  <p:slideViewPr>
    <p:cSldViewPr snapToGrid="0" snapToObjects="1">
      <p:cViewPr varScale="1">
        <p:scale>
          <a:sx n="84" d="100"/>
          <a:sy n="84" d="100"/>
        </p:scale>
        <p:origin x="216" y="73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8B45E-87D2-7B46-9780-075694F0405D}" type="datetimeFigureOut">
              <a:rPr lang="en-US" smtClean="0"/>
              <a:t>7/24/21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394CC-1524-894F-A829-C101D9E61E4F}" type="slidenum">
              <a:rPr lang="en-US" smtClean="0"/>
              <a:t>‹#›</a:t>
            </a:fld>
            <a:endParaRPr lang="en-US"/>
          </a:p>
        </p:txBody>
      </p:sp>
    </p:spTree>
    <p:extLst>
      <p:ext uri="{BB962C8B-B14F-4D97-AF65-F5344CB8AC3E}">
        <p14:creationId xmlns:p14="http://schemas.microsoft.com/office/powerpoint/2010/main" val="1165603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Yahui</a:t>
            </a:r>
            <a:r>
              <a:rPr lang="en-US" dirty="0"/>
              <a:t> Song, I am soon becoming a 4</a:t>
            </a:r>
            <a:r>
              <a:rPr lang="en-US" baseline="30000" dirty="0"/>
              <a:t>th</a:t>
            </a:r>
            <a:r>
              <a:rPr lang="en-US" dirty="0"/>
              <a:t> year  PhD students. I am generally interested in program verification and temporal logics. Before I get started, I need to thank my fellow students for their efforts and time this research week, I am happy to present my ongoing project, </a:t>
            </a:r>
            <a:r>
              <a:rPr lang="en-US" altLang="zh-CN" dirty="0"/>
              <a:t>which is also a joint work with my supervisor, Prof. Chin Wei Ngan. </a:t>
            </a:r>
            <a:endParaRPr lang="en-US" dirty="0"/>
          </a:p>
        </p:txBody>
      </p:sp>
      <p:sp>
        <p:nvSpPr>
          <p:cNvPr id="4" name="Slide Number Placeholder 3"/>
          <p:cNvSpPr>
            <a:spLocks noGrp="1"/>
          </p:cNvSpPr>
          <p:nvPr>
            <p:ph type="sldNum" sz="quarter" idx="5"/>
          </p:nvPr>
        </p:nvSpPr>
        <p:spPr/>
        <p:txBody>
          <a:bodyPr/>
          <a:lstStyle/>
          <a:p>
            <a:fld id="{1A783806-FA70-C74A-BE0D-AB8D54D9636B}" type="slidenum">
              <a:rPr lang="en-US" smtClean="0"/>
              <a:t>1</a:t>
            </a:fld>
            <a:endParaRPr lang="en-US"/>
          </a:p>
        </p:txBody>
      </p:sp>
    </p:spTree>
    <p:extLst>
      <p:ext uri="{BB962C8B-B14F-4D97-AF65-F5344CB8AC3E}">
        <p14:creationId xmlns:p14="http://schemas.microsoft.com/office/powerpoint/2010/main" val="2832144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Intuitively, if traditional timed automata [Larsen et al. 1997] define an exact transition </a:t>
            </a:r>
            <a:endParaRPr lang="en-SG" dirty="0">
              <a:effectLst/>
            </a:endParaRPr>
          </a:p>
          <a:p>
            <a:r>
              <a:rPr lang="en-SG" sz="1200" kern="1200" dirty="0">
                <a:solidFill>
                  <a:schemeClr val="tx1"/>
                </a:solidFill>
                <a:effectLst/>
                <a:latin typeface="+mn-lt"/>
                <a:ea typeface="+mn-ea"/>
                <a:cs typeface="+mn-cs"/>
              </a:rPr>
              <a:t>68  system, our timed effects define a set (possibly infinite) of exact transition systems. </a:t>
            </a:r>
            <a:endParaRPr lang="en-SG" dirty="0">
              <a:effectLst/>
            </a:endParaRPr>
          </a:p>
          <a:p>
            <a:endParaRPr lang="en-US" dirty="0"/>
          </a:p>
        </p:txBody>
      </p:sp>
      <p:sp>
        <p:nvSpPr>
          <p:cNvPr id="4" name="Slide Number Placeholder 3"/>
          <p:cNvSpPr>
            <a:spLocks noGrp="1"/>
          </p:cNvSpPr>
          <p:nvPr>
            <p:ph type="sldNum" sz="quarter" idx="5"/>
          </p:nvPr>
        </p:nvSpPr>
        <p:spPr/>
        <p:txBody>
          <a:bodyPr/>
          <a:lstStyle/>
          <a:p>
            <a:fld id="{D56394CC-1524-894F-A829-C101D9E61E4F}" type="slidenum">
              <a:rPr lang="en-US" smtClean="0"/>
              <a:t>10</a:t>
            </a:fld>
            <a:endParaRPr lang="en-US"/>
          </a:p>
        </p:txBody>
      </p:sp>
    </p:spTree>
    <p:extLst>
      <p:ext uri="{BB962C8B-B14F-4D97-AF65-F5344CB8AC3E}">
        <p14:creationId xmlns:p14="http://schemas.microsoft.com/office/powerpoint/2010/main" val="4083513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Intuitively, if traditional timed automata [Larsen et al. 1997] define an exact transition </a:t>
            </a:r>
            <a:endParaRPr lang="en-SG" dirty="0">
              <a:effectLst/>
            </a:endParaRPr>
          </a:p>
          <a:p>
            <a:r>
              <a:rPr lang="en-SG" sz="1200" kern="1200" dirty="0">
                <a:solidFill>
                  <a:schemeClr val="tx1"/>
                </a:solidFill>
                <a:effectLst/>
                <a:latin typeface="+mn-lt"/>
                <a:ea typeface="+mn-ea"/>
                <a:cs typeface="+mn-cs"/>
              </a:rPr>
              <a:t>68  system, our timed effects define a set (possibly infinite) of exact transition systems. </a:t>
            </a:r>
            <a:endParaRPr lang="en-SG" dirty="0">
              <a:effectLst/>
            </a:endParaRPr>
          </a:p>
          <a:p>
            <a:endParaRPr lang="en-US" dirty="0"/>
          </a:p>
        </p:txBody>
      </p:sp>
      <p:sp>
        <p:nvSpPr>
          <p:cNvPr id="4" name="Slide Number Placeholder 3"/>
          <p:cNvSpPr>
            <a:spLocks noGrp="1"/>
          </p:cNvSpPr>
          <p:nvPr>
            <p:ph type="sldNum" sz="quarter" idx="5"/>
          </p:nvPr>
        </p:nvSpPr>
        <p:spPr/>
        <p:txBody>
          <a:bodyPr/>
          <a:lstStyle/>
          <a:p>
            <a:fld id="{D56394CC-1524-894F-A829-C101D9E61E4F}" type="slidenum">
              <a:rPr lang="en-US" smtClean="0"/>
              <a:t>11</a:t>
            </a:fld>
            <a:endParaRPr lang="en-US"/>
          </a:p>
        </p:txBody>
      </p:sp>
    </p:spTree>
    <p:extLst>
      <p:ext uri="{BB962C8B-B14F-4D97-AF65-F5344CB8AC3E}">
        <p14:creationId xmlns:p14="http://schemas.microsoft.com/office/powerpoint/2010/main" val="613485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with comparatively simple interaction with their environment. </a:t>
            </a:r>
          </a:p>
          <a:p>
            <a:r>
              <a:rPr lang="en-SG" dirty="0"/>
              <a:t>with uncontrollable timing.</a:t>
            </a:r>
          </a:p>
        </p:txBody>
      </p:sp>
      <p:sp>
        <p:nvSpPr>
          <p:cNvPr id="4" name="Slide Number Placeholder 3"/>
          <p:cNvSpPr>
            <a:spLocks noGrp="1"/>
          </p:cNvSpPr>
          <p:nvPr>
            <p:ph type="sldNum" sz="quarter" idx="5"/>
          </p:nvPr>
        </p:nvSpPr>
        <p:spPr/>
        <p:txBody>
          <a:bodyPr/>
          <a:lstStyle/>
          <a:p>
            <a:fld id="{DA1080EC-0B3A-BD4B-9666-16E141B9BB0E}" type="slidenum">
              <a:rPr lang="en-US" smtClean="0"/>
              <a:t>12</a:t>
            </a:fld>
            <a:endParaRPr lang="en-US"/>
          </a:p>
        </p:txBody>
      </p:sp>
    </p:spTree>
    <p:extLst>
      <p:ext uri="{BB962C8B-B14F-4D97-AF65-F5344CB8AC3E}">
        <p14:creationId xmlns:p14="http://schemas.microsoft.com/office/powerpoint/2010/main" val="1261607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with comparatively simple interaction with their environment. </a:t>
            </a:r>
          </a:p>
          <a:p>
            <a:r>
              <a:rPr lang="en-SG" dirty="0"/>
              <a:t>with uncontrollable timing.</a:t>
            </a:r>
          </a:p>
        </p:txBody>
      </p:sp>
      <p:sp>
        <p:nvSpPr>
          <p:cNvPr id="4" name="Slide Number Placeholder 3"/>
          <p:cNvSpPr>
            <a:spLocks noGrp="1"/>
          </p:cNvSpPr>
          <p:nvPr>
            <p:ph type="sldNum" sz="quarter" idx="5"/>
          </p:nvPr>
        </p:nvSpPr>
        <p:spPr/>
        <p:txBody>
          <a:bodyPr/>
          <a:lstStyle/>
          <a:p>
            <a:fld id="{DA1080EC-0B3A-BD4B-9666-16E141B9BB0E}" type="slidenum">
              <a:rPr lang="en-US" smtClean="0"/>
              <a:t>13</a:t>
            </a:fld>
            <a:endParaRPr lang="en-US"/>
          </a:p>
        </p:txBody>
      </p:sp>
    </p:spTree>
    <p:extLst>
      <p:ext uri="{BB962C8B-B14F-4D97-AF65-F5344CB8AC3E}">
        <p14:creationId xmlns:p14="http://schemas.microsoft.com/office/powerpoint/2010/main" val="107417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with comparatively simple interaction with their environment. </a:t>
            </a:r>
          </a:p>
          <a:p>
            <a:r>
              <a:rPr lang="en-SG" dirty="0"/>
              <a:t>with uncontrollable timing.</a:t>
            </a:r>
          </a:p>
        </p:txBody>
      </p:sp>
      <p:sp>
        <p:nvSpPr>
          <p:cNvPr id="4" name="Slide Number Placeholder 3"/>
          <p:cNvSpPr>
            <a:spLocks noGrp="1"/>
          </p:cNvSpPr>
          <p:nvPr>
            <p:ph type="sldNum" sz="quarter" idx="5"/>
          </p:nvPr>
        </p:nvSpPr>
        <p:spPr/>
        <p:txBody>
          <a:bodyPr/>
          <a:lstStyle/>
          <a:p>
            <a:fld id="{DA1080EC-0B3A-BD4B-9666-16E141B9BB0E}" type="slidenum">
              <a:rPr lang="en-US" smtClean="0"/>
              <a:t>14</a:t>
            </a:fld>
            <a:endParaRPr lang="en-US"/>
          </a:p>
        </p:txBody>
      </p:sp>
    </p:spTree>
    <p:extLst>
      <p:ext uri="{BB962C8B-B14F-4D97-AF65-F5344CB8AC3E}">
        <p14:creationId xmlns:p14="http://schemas.microsoft.com/office/powerpoint/2010/main" val="3648792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CEC: It is an open-source compiler designed for research in both hardware and software generation from the Esterel synchronous language to C, Verilog or BLIF circuit description. It currently supports a subset of Esterel V5 [5], and provides pure Esterel programs for testing. </a:t>
            </a:r>
            <a:endParaRPr lang="en-SG" dirty="0"/>
          </a:p>
          <a:p>
            <a:r>
              <a:rPr lang="en-SG" sz="1200" kern="1200" dirty="0">
                <a:solidFill>
                  <a:schemeClr val="tx1"/>
                </a:solidFill>
                <a:effectLst/>
                <a:latin typeface="+mn-lt"/>
                <a:ea typeface="+mn-ea"/>
                <a:cs typeface="+mn-cs"/>
              </a:rPr>
              <a:t>– Hiphop.js: It is a DSL for JavaScript, to facilitate the design of complex web applications by smoothly integrating Esterel and JavaScript. To enrich our test suite, we take a subset of </a:t>
            </a:r>
            <a:r>
              <a:rPr lang="en-SG" sz="1200" kern="1200" dirty="0" err="1">
                <a:solidFill>
                  <a:schemeClr val="tx1"/>
                </a:solidFill>
                <a:effectLst/>
                <a:latin typeface="+mn-lt"/>
                <a:ea typeface="+mn-ea"/>
                <a:cs typeface="+mn-cs"/>
              </a:rPr>
              <a:t>Hiphop.js</a:t>
            </a:r>
            <a:r>
              <a:rPr lang="en-SG" sz="1200" kern="1200" dirty="0">
                <a:solidFill>
                  <a:schemeClr val="tx1"/>
                </a:solidFill>
                <a:effectLst/>
                <a:latin typeface="+mn-lt"/>
                <a:ea typeface="+mn-ea"/>
                <a:cs typeface="+mn-cs"/>
              </a:rPr>
              <a:t> programs (as our verifier does not accept JavaScript code), and translate them into our target language. </a:t>
            </a:r>
            <a:endParaRPr lang="en-SG" dirty="0"/>
          </a:p>
          <a:p>
            <a:endParaRPr lang="en-US" dirty="0"/>
          </a:p>
        </p:txBody>
      </p:sp>
      <p:sp>
        <p:nvSpPr>
          <p:cNvPr id="4" name="Slide Number Placeholder 3"/>
          <p:cNvSpPr>
            <a:spLocks noGrp="1"/>
          </p:cNvSpPr>
          <p:nvPr>
            <p:ph type="sldNum" sz="quarter" idx="5"/>
          </p:nvPr>
        </p:nvSpPr>
        <p:spPr/>
        <p:txBody>
          <a:bodyPr/>
          <a:lstStyle/>
          <a:p>
            <a:fld id="{1A783806-FA70-C74A-BE0D-AB8D54D9636B}" type="slidenum">
              <a:rPr lang="en-US" smtClean="0"/>
              <a:t>23</a:t>
            </a:fld>
            <a:endParaRPr lang="en-US"/>
          </a:p>
        </p:txBody>
      </p:sp>
    </p:spTree>
    <p:extLst>
      <p:ext uri="{BB962C8B-B14F-4D97-AF65-F5344CB8AC3E}">
        <p14:creationId xmlns:p14="http://schemas.microsoft.com/office/powerpoint/2010/main" val="1993414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as it highlighted, we are trying to do some automated temporal verification, not only about properties of the execution sequences, but also include the real-time awareness into the analysis. That’s why we call it “timed temporal verification”.  </a:t>
            </a:r>
          </a:p>
          <a:p>
            <a:r>
              <a:rPr lang="en-US" dirty="0"/>
              <a:t>Then our target programs are based on this mixed synchronous and asynchronous concurrency model. </a:t>
            </a:r>
          </a:p>
          <a:p>
            <a:endParaRPr lang="en-US" dirty="0"/>
          </a:p>
          <a:p>
            <a:r>
              <a:rPr lang="en-US" dirty="0"/>
              <a:t>Well, I think the most interesting contribution of our work is a novel logic called “timed effects”. We use this logic to capture the temporal behaviors from the target programs and to </a:t>
            </a:r>
            <a:r>
              <a:rPr lang="en-US" dirty="0" err="1"/>
              <a:t>wirte</a:t>
            </a:r>
            <a:r>
              <a:rPr lang="en-US" dirty="0"/>
              <a:t> specifications, which are the temporal properties we want to guarantee. </a:t>
            </a:r>
          </a:p>
          <a:p>
            <a:endParaRPr lang="en-US" dirty="0"/>
          </a:p>
          <a:p>
            <a:r>
              <a:rPr lang="en-US" dirty="0"/>
              <a:t>Our implementation is in written in </a:t>
            </a:r>
            <a:r>
              <a:rPr lang="en-US" dirty="0" err="1"/>
              <a:t>Ocaml</a:t>
            </a:r>
            <a:r>
              <a:rPr lang="en-US" dirty="0"/>
              <a:t>, during this presentation, we can scan this QE code to get into our web page to paly around with some examples. </a:t>
            </a:r>
          </a:p>
        </p:txBody>
      </p:sp>
      <p:sp>
        <p:nvSpPr>
          <p:cNvPr id="4" name="Slide Number Placeholder 3"/>
          <p:cNvSpPr>
            <a:spLocks noGrp="1"/>
          </p:cNvSpPr>
          <p:nvPr>
            <p:ph type="sldNum" sz="quarter" idx="5"/>
          </p:nvPr>
        </p:nvSpPr>
        <p:spPr/>
        <p:txBody>
          <a:bodyPr/>
          <a:lstStyle/>
          <a:p>
            <a:fld id="{1A783806-FA70-C74A-BE0D-AB8D54D9636B}" type="slidenum">
              <a:rPr lang="en-US" smtClean="0"/>
              <a:t>2</a:t>
            </a:fld>
            <a:endParaRPr lang="en-US"/>
          </a:p>
        </p:txBody>
      </p:sp>
    </p:spTree>
    <p:extLst>
      <p:ext uri="{BB962C8B-B14F-4D97-AF65-F5344CB8AC3E}">
        <p14:creationId xmlns:p14="http://schemas.microsoft.com/office/powerpoint/2010/main" val="2698950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typical verification framework, or rather the kind of verification I am interested in. we are expected to be given a source program P, and some specification S of the desired functionalities of the program. </a:t>
            </a:r>
          </a:p>
        </p:txBody>
      </p:sp>
      <p:sp>
        <p:nvSpPr>
          <p:cNvPr id="4" name="Slide Number Placeholder 3"/>
          <p:cNvSpPr>
            <a:spLocks noGrp="1"/>
          </p:cNvSpPr>
          <p:nvPr>
            <p:ph type="sldNum" sz="quarter" idx="5"/>
          </p:nvPr>
        </p:nvSpPr>
        <p:spPr/>
        <p:txBody>
          <a:bodyPr/>
          <a:lstStyle/>
          <a:p>
            <a:fld id="{D56394CC-1524-894F-A829-C101D9E61E4F}" type="slidenum">
              <a:rPr lang="en-US" smtClean="0"/>
              <a:t>3</a:t>
            </a:fld>
            <a:endParaRPr lang="en-US"/>
          </a:p>
        </p:txBody>
      </p:sp>
    </p:spTree>
    <p:extLst>
      <p:ext uri="{BB962C8B-B14F-4D97-AF65-F5344CB8AC3E}">
        <p14:creationId xmlns:p14="http://schemas.microsoft.com/office/powerpoint/2010/main" val="3898220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infer the program behaviors based on the semantics model of the target language, </a:t>
            </a:r>
          </a:p>
        </p:txBody>
      </p:sp>
      <p:sp>
        <p:nvSpPr>
          <p:cNvPr id="4" name="Slide Number Placeholder 3"/>
          <p:cNvSpPr>
            <a:spLocks noGrp="1"/>
          </p:cNvSpPr>
          <p:nvPr>
            <p:ph type="sldNum" sz="quarter" idx="5"/>
          </p:nvPr>
        </p:nvSpPr>
        <p:spPr/>
        <p:txBody>
          <a:bodyPr/>
          <a:lstStyle/>
          <a:p>
            <a:fld id="{D56394CC-1524-894F-A829-C101D9E61E4F}" type="slidenum">
              <a:rPr lang="en-US" smtClean="0"/>
              <a:t>4</a:t>
            </a:fld>
            <a:endParaRPr lang="en-US"/>
          </a:p>
        </p:txBody>
      </p:sp>
    </p:spTree>
    <p:extLst>
      <p:ext uri="{BB962C8B-B14F-4D97-AF65-F5344CB8AC3E}">
        <p14:creationId xmlns:p14="http://schemas.microsoft.com/office/powerpoint/2010/main" val="1909928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need a back-end prover to decide the inclusion relation between B and S. </a:t>
            </a:r>
          </a:p>
          <a:p>
            <a:r>
              <a:rPr lang="en-SG" sz="1200" kern="1200" dirty="0">
                <a:solidFill>
                  <a:schemeClr val="tx1"/>
                </a:solidFill>
                <a:effectLst/>
                <a:latin typeface="+mn-lt"/>
                <a:ea typeface="+mn-ea"/>
                <a:cs typeface="+mn-cs"/>
              </a:rPr>
              <a:t>In a typical verification context, checking the inclusion/entailment between the program effects </a:t>
            </a:r>
            <a:r>
              <a:rPr lang="en-US" sz="1200" kern="1200" dirty="0">
                <a:solidFill>
                  <a:schemeClr val="tx1"/>
                </a:solidFill>
                <a:effectLst/>
                <a:latin typeface="+mn-lt"/>
                <a:ea typeface="+mn-ea"/>
                <a:cs typeface="+mn-cs"/>
              </a:rPr>
              <a:t>B</a:t>
            </a:r>
            <a:r>
              <a:rPr lang="en-SG" sz="1200" kern="1200" dirty="0">
                <a:solidFill>
                  <a:schemeClr val="tx1"/>
                </a:solidFill>
                <a:effectLst/>
                <a:latin typeface="+mn-lt"/>
                <a:ea typeface="+mn-ea"/>
                <a:cs typeface="+mn-cs"/>
              </a:rPr>
              <a:t> and the </a:t>
            </a:r>
            <a:endParaRPr lang="en-SG" dirty="0">
              <a:effectLst/>
            </a:endParaRPr>
          </a:p>
          <a:p>
            <a:r>
              <a:rPr lang="en-SG" sz="1200" kern="1200" dirty="0">
                <a:solidFill>
                  <a:schemeClr val="tx1"/>
                </a:solidFill>
                <a:effectLst/>
                <a:latin typeface="+mn-lt"/>
                <a:ea typeface="+mn-ea"/>
                <a:cs typeface="+mn-cs"/>
              </a:rPr>
              <a:t>valid traces S</a:t>
            </a:r>
            <a:r>
              <a:rPr lang="el-GR" sz="1200" kern="1200" dirty="0">
                <a:solidFill>
                  <a:schemeClr val="tx1"/>
                </a:solidFill>
                <a:effectLst/>
                <a:latin typeface="+mn-lt"/>
                <a:ea typeface="+mn-ea"/>
                <a:cs typeface="+mn-cs"/>
              </a:rPr>
              <a:t> </a:t>
            </a:r>
            <a:r>
              <a:rPr lang="en-SG" sz="1200" kern="1200" dirty="0">
                <a:solidFill>
                  <a:schemeClr val="tx1"/>
                </a:solidFill>
                <a:effectLst/>
                <a:latin typeface="+mn-lt"/>
                <a:ea typeface="+mn-ea"/>
                <a:cs typeface="+mn-cs"/>
              </a:rPr>
              <a:t>proves that: the program P will never lead to unsafe traces which violate </a:t>
            </a:r>
            <a:r>
              <a:rPr lang="en-US" sz="1200" kern="1200" dirty="0">
                <a:solidFill>
                  <a:schemeClr val="tx1"/>
                </a:solidFill>
                <a:effectLst/>
                <a:latin typeface="+mn-lt"/>
                <a:ea typeface="+mn-ea"/>
                <a:cs typeface="+mn-cs"/>
              </a:rPr>
              <a:t>S</a:t>
            </a:r>
            <a:r>
              <a:rPr lang="el-GR" sz="1200" kern="1200" dirty="0">
                <a:solidFill>
                  <a:schemeClr val="tx1"/>
                </a:solidFill>
                <a:effectLst/>
                <a:latin typeface="+mn-lt"/>
                <a:ea typeface="+mn-ea"/>
                <a:cs typeface="+mn-cs"/>
              </a:rPr>
              <a:t>. </a:t>
            </a:r>
            <a:endParaRPr lang="el-GR" dirty="0">
              <a:effectLst/>
            </a:endParaRPr>
          </a:p>
          <a:p>
            <a:endParaRPr lang="en-US" dirty="0"/>
          </a:p>
        </p:txBody>
      </p:sp>
      <p:sp>
        <p:nvSpPr>
          <p:cNvPr id="4" name="Slide Number Placeholder 3"/>
          <p:cNvSpPr>
            <a:spLocks noGrp="1"/>
          </p:cNvSpPr>
          <p:nvPr>
            <p:ph type="sldNum" sz="quarter" idx="5"/>
          </p:nvPr>
        </p:nvSpPr>
        <p:spPr/>
        <p:txBody>
          <a:bodyPr/>
          <a:lstStyle/>
          <a:p>
            <a:fld id="{D56394CC-1524-894F-A829-C101D9E61E4F}" type="slidenum">
              <a:rPr lang="en-US" smtClean="0"/>
              <a:t>5</a:t>
            </a:fld>
            <a:endParaRPr lang="en-US"/>
          </a:p>
        </p:txBody>
      </p:sp>
    </p:spTree>
    <p:extLst>
      <p:ext uri="{BB962C8B-B14F-4D97-AF65-F5344CB8AC3E}">
        <p14:creationId xmlns:p14="http://schemas.microsoft.com/office/powerpoint/2010/main" val="3270573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decision procedure are expected to have three output, True means the program is safe, False means there exists unsafe states, unknown means it is undecidable upon the power of the current prover.  </a:t>
            </a:r>
          </a:p>
        </p:txBody>
      </p:sp>
      <p:sp>
        <p:nvSpPr>
          <p:cNvPr id="4" name="Slide Number Placeholder 3"/>
          <p:cNvSpPr>
            <a:spLocks noGrp="1"/>
          </p:cNvSpPr>
          <p:nvPr>
            <p:ph type="sldNum" sz="quarter" idx="5"/>
          </p:nvPr>
        </p:nvSpPr>
        <p:spPr/>
        <p:txBody>
          <a:bodyPr/>
          <a:lstStyle/>
          <a:p>
            <a:fld id="{D56394CC-1524-894F-A829-C101D9E61E4F}" type="slidenum">
              <a:rPr lang="en-US" smtClean="0"/>
              <a:t>6</a:t>
            </a:fld>
            <a:endParaRPr lang="en-US"/>
          </a:p>
        </p:txBody>
      </p:sp>
    </p:spTree>
    <p:extLst>
      <p:ext uri="{BB962C8B-B14F-4D97-AF65-F5344CB8AC3E}">
        <p14:creationId xmlns:p14="http://schemas.microsoft.com/office/powerpoint/2010/main" val="3367882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 the automated verification, we take source program and the specification as the input and the feed back from the back-end prover, indicating the given program is safe or not. </a:t>
            </a:r>
          </a:p>
        </p:txBody>
      </p:sp>
      <p:sp>
        <p:nvSpPr>
          <p:cNvPr id="4" name="Slide Number Placeholder 3"/>
          <p:cNvSpPr>
            <a:spLocks noGrp="1"/>
          </p:cNvSpPr>
          <p:nvPr>
            <p:ph type="sldNum" sz="quarter" idx="5"/>
          </p:nvPr>
        </p:nvSpPr>
        <p:spPr/>
        <p:txBody>
          <a:bodyPr/>
          <a:lstStyle/>
          <a:p>
            <a:fld id="{D56394CC-1524-894F-A829-C101D9E61E4F}" type="slidenum">
              <a:rPr lang="en-US" smtClean="0"/>
              <a:t>7</a:t>
            </a:fld>
            <a:endParaRPr lang="en-US"/>
          </a:p>
        </p:txBody>
      </p:sp>
    </p:spTree>
    <p:extLst>
      <p:ext uri="{BB962C8B-B14F-4D97-AF65-F5344CB8AC3E}">
        <p14:creationId xmlns:p14="http://schemas.microsoft.com/office/powerpoint/2010/main" val="1238100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this framework, we highlight our contributions using the orange stars.  In our work: the specification S and the inferred program behaviors are written in the novel logic, “timed effects”. Then</a:t>
            </a:r>
            <a:r>
              <a:rPr lang="zh-CN" altLang="en-US" dirty="0"/>
              <a:t> </a:t>
            </a:r>
            <a:r>
              <a:rPr lang="en-US" altLang="zh-CN" dirty="0"/>
              <a:t>our target language is called “</a:t>
            </a:r>
            <a:r>
              <a:rPr lang="en-US" altLang="zh-CN" dirty="0" err="1"/>
              <a:t>hiphop.js</a:t>
            </a:r>
            <a:r>
              <a:rPr lang="en-US" altLang="zh-CN" dirty="0"/>
              <a:t>”, which is a combination of JS and synchronous language </a:t>
            </a:r>
            <a:r>
              <a:rPr lang="en-US" altLang="zh-CN" dirty="0" err="1"/>
              <a:t>esterel</a:t>
            </a:r>
            <a:r>
              <a:rPr lang="en-US" altLang="zh-CN" dirty="0"/>
              <a:t>. Lastly, we propose and implement the automated back-end solver to decide the inclusion programs between timed effects. In particular, our algorithm is theoretically sound and complete, therefore, the output from the TRS is either true or false. </a:t>
            </a:r>
          </a:p>
          <a:p>
            <a:endParaRPr lang="en-US" dirty="0"/>
          </a:p>
          <a:p>
            <a:r>
              <a:rPr lang="en-US" dirty="0"/>
              <a:t>Next, we will get into some the details following the marked indexes. </a:t>
            </a:r>
          </a:p>
        </p:txBody>
      </p:sp>
      <p:sp>
        <p:nvSpPr>
          <p:cNvPr id="4" name="Slide Number Placeholder 3"/>
          <p:cNvSpPr>
            <a:spLocks noGrp="1"/>
          </p:cNvSpPr>
          <p:nvPr>
            <p:ph type="sldNum" sz="quarter" idx="5"/>
          </p:nvPr>
        </p:nvSpPr>
        <p:spPr/>
        <p:txBody>
          <a:bodyPr/>
          <a:lstStyle/>
          <a:p>
            <a:fld id="{D56394CC-1524-894F-A829-C101D9E61E4F}" type="slidenum">
              <a:rPr lang="en-US" smtClean="0"/>
              <a:t>8</a:t>
            </a:fld>
            <a:endParaRPr lang="en-US"/>
          </a:p>
        </p:txBody>
      </p:sp>
    </p:spTree>
    <p:extLst>
      <p:ext uri="{BB962C8B-B14F-4D97-AF65-F5344CB8AC3E}">
        <p14:creationId xmlns:p14="http://schemas.microsoft.com/office/powerpoint/2010/main" val="3891275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Intuitively, if traditional timed automata [Larsen et al. 1997] define an exact transition </a:t>
            </a:r>
            <a:endParaRPr lang="en-SG" dirty="0">
              <a:effectLst/>
            </a:endParaRPr>
          </a:p>
          <a:p>
            <a:r>
              <a:rPr lang="en-SG" sz="1200" kern="1200" dirty="0">
                <a:solidFill>
                  <a:schemeClr val="tx1"/>
                </a:solidFill>
                <a:effectLst/>
                <a:latin typeface="+mn-lt"/>
                <a:ea typeface="+mn-ea"/>
                <a:cs typeface="+mn-cs"/>
              </a:rPr>
              <a:t>68  system, our timed effects define a set (possibly infinite) of exact transition systems. </a:t>
            </a:r>
            <a:endParaRPr lang="en-SG" dirty="0">
              <a:effectLst/>
            </a:endParaRPr>
          </a:p>
          <a:p>
            <a:endParaRPr lang="en-US" dirty="0"/>
          </a:p>
        </p:txBody>
      </p:sp>
      <p:sp>
        <p:nvSpPr>
          <p:cNvPr id="4" name="Slide Number Placeholder 3"/>
          <p:cNvSpPr>
            <a:spLocks noGrp="1"/>
          </p:cNvSpPr>
          <p:nvPr>
            <p:ph type="sldNum" sz="quarter" idx="5"/>
          </p:nvPr>
        </p:nvSpPr>
        <p:spPr/>
        <p:txBody>
          <a:bodyPr/>
          <a:lstStyle/>
          <a:p>
            <a:fld id="{D56394CC-1524-894F-A829-C101D9E61E4F}" type="slidenum">
              <a:rPr lang="en-US" smtClean="0"/>
              <a:t>9</a:t>
            </a:fld>
            <a:endParaRPr lang="en-US"/>
          </a:p>
        </p:txBody>
      </p:sp>
    </p:spTree>
    <p:extLst>
      <p:ext uri="{BB962C8B-B14F-4D97-AF65-F5344CB8AC3E}">
        <p14:creationId xmlns:p14="http://schemas.microsoft.com/office/powerpoint/2010/main" val="385136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4CCE-6E53-5A4C-85D5-913CF008381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7CBCEE2-A780-5544-A10C-8A8326A86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E95C7E9-3ABB-6845-BFF9-82FAE0EF4DA3}"/>
              </a:ext>
            </a:extLst>
          </p:cNvPr>
          <p:cNvSpPr>
            <a:spLocks noGrp="1"/>
          </p:cNvSpPr>
          <p:nvPr>
            <p:ph type="dt" sz="half" idx="10"/>
          </p:nvPr>
        </p:nvSpPr>
        <p:spPr/>
        <p:txBody>
          <a:bodyPr/>
          <a:lstStyle/>
          <a:p>
            <a:fld id="{176983A1-7394-8848-BE68-1BD91FCF30CE}" type="datetimeFigureOut">
              <a:rPr lang="en-US" smtClean="0"/>
              <a:t>7/24/21</a:t>
            </a:fld>
            <a:endParaRPr lang="en-US"/>
          </a:p>
        </p:txBody>
      </p:sp>
      <p:sp>
        <p:nvSpPr>
          <p:cNvPr id="5" name="Footer Placeholder 4">
            <a:extLst>
              <a:ext uri="{FF2B5EF4-FFF2-40B4-BE49-F238E27FC236}">
                <a16:creationId xmlns:a16="http://schemas.microsoft.com/office/drawing/2014/main" id="{133BB357-115E-3D44-BFD0-C635F80933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95563-B838-624D-A00C-D0C44CD2AC23}"/>
              </a:ext>
            </a:extLst>
          </p:cNvPr>
          <p:cNvSpPr>
            <a:spLocks noGrp="1"/>
          </p:cNvSpPr>
          <p:nvPr>
            <p:ph type="sldNum" sz="quarter" idx="12"/>
          </p:nvPr>
        </p:nvSpPr>
        <p:spPr/>
        <p:txBody>
          <a:bodyPr/>
          <a:lstStyle/>
          <a:p>
            <a:fld id="{C0E5E1BB-C159-4943-9CE5-BDEA748AFBAE}" type="slidenum">
              <a:rPr lang="en-US" smtClean="0"/>
              <a:t>‹#›</a:t>
            </a:fld>
            <a:endParaRPr lang="en-US"/>
          </a:p>
        </p:txBody>
      </p:sp>
    </p:spTree>
    <p:extLst>
      <p:ext uri="{BB962C8B-B14F-4D97-AF65-F5344CB8AC3E}">
        <p14:creationId xmlns:p14="http://schemas.microsoft.com/office/powerpoint/2010/main" val="1111289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85CBF-CC80-3842-9CC7-41613FC5582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38F80C-7F5E-A54C-90C4-84E916788D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92CA2B-ED95-5941-AA43-5CF1982494B9}"/>
              </a:ext>
            </a:extLst>
          </p:cNvPr>
          <p:cNvSpPr>
            <a:spLocks noGrp="1"/>
          </p:cNvSpPr>
          <p:nvPr>
            <p:ph type="dt" sz="half" idx="10"/>
          </p:nvPr>
        </p:nvSpPr>
        <p:spPr/>
        <p:txBody>
          <a:bodyPr/>
          <a:lstStyle/>
          <a:p>
            <a:fld id="{176983A1-7394-8848-BE68-1BD91FCF30CE}" type="datetimeFigureOut">
              <a:rPr lang="en-US" smtClean="0"/>
              <a:t>7/24/21</a:t>
            </a:fld>
            <a:endParaRPr lang="en-US"/>
          </a:p>
        </p:txBody>
      </p:sp>
      <p:sp>
        <p:nvSpPr>
          <p:cNvPr id="5" name="Footer Placeholder 4">
            <a:extLst>
              <a:ext uri="{FF2B5EF4-FFF2-40B4-BE49-F238E27FC236}">
                <a16:creationId xmlns:a16="http://schemas.microsoft.com/office/drawing/2014/main" id="{4157281F-024D-514E-AAA6-EDEF0DFBE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0E35D-2D98-464A-959B-82BB3A4AC49A}"/>
              </a:ext>
            </a:extLst>
          </p:cNvPr>
          <p:cNvSpPr>
            <a:spLocks noGrp="1"/>
          </p:cNvSpPr>
          <p:nvPr>
            <p:ph type="sldNum" sz="quarter" idx="12"/>
          </p:nvPr>
        </p:nvSpPr>
        <p:spPr/>
        <p:txBody>
          <a:bodyPr/>
          <a:lstStyle/>
          <a:p>
            <a:fld id="{C0E5E1BB-C159-4943-9CE5-BDEA748AFBAE}" type="slidenum">
              <a:rPr lang="en-US" smtClean="0"/>
              <a:t>‹#›</a:t>
            </a:fld>
            <a:endParaRPr lang="en-US"/>
          </a:p>
        </p:txBody>
      </p:sp>
    </p:spTree>
    <p:extLst>
      <p:ext uri="{BB962C8B-B14F-4D97-AF65-F5344CB8AC3E}">
        <p14:creationId xmlns:p14="http://schemas.microsoft.com/office/powerpoint/2010/main" val="232881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B7890-B677-5E48-9052-FBD62343598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2A62730-21E3-F848-85BB-6472F59D3B1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A71E81-4143-3C4E-B1A5-F2D98244CE4F}"/>
              </a:ext>
            </a:extLst>
          </p:cNvPr>
          <p:cNvSpPr>
            <a:spLocks noGrp="1"/>
          </p:cNvSpPr>
          <p:nvPr>
            <p:ph type="dt" sz="half" idx="10"/>
          </p:nvPr>
        </p:nvSpPr>
        <p:spPr/>
        <p:txBody>
          <a:bodyPr/>
          <a:lstStyle/>
          <a:p>
            <a:fld id="{176983A1-7394-8848-BE68-1BD91FCF30CE}" type="datetimeFigureOut">
              <a:rPr lang="en-US" smtClean="0"/>
              <a:t>7/24/21</a:t>
            </a:fld>
            <a:endParaRPr lang="en-US"/>
          </a:p>
        </p:txBody>
      </p:sp>
      <p:sp>
        <p:nvSpPr>
          <p:cNvPr id="5" name="Footer Placeholder 4">
            <a:extLst>
              <a:ext uri="{FF2B5EF4-FFF2-40B4-BE49-F238E27FC236}">
                <a16:creationId xmlns:a16="http://schemas.microsoft.com/office/drawing/2014/main" id="{016BD77C-A4D2-6847-94C0-35F26C58E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DF931-610D-1044-8CD1-91D4553E2009}"/>
              </a:ext>
            </a:extLst>
          </p:cNvPr>
          <p:cNvSpPr>
            <a:spLocks noGrp="1"/>
          </p:cNvSpPr>
          <p:nvPr>
            <p:ph type="sldNum" sz="quarter" idx="12"/>
          </p:nvPr>
        </p:nvSpPr>
        <p:spPr/>
        <p:txBody>
          <a:bodyPr/>
          <a:lstStyle/>
          <a:p>
            <a:fld id="{C0E5E1BB-C159-4943-9CE5-BDEA748AFBAE}" type="slidenum">
              <a:rPr lang="en-US" smtClean="0"/>
              <a:t>‹#›</a:t>
            </a:fld>
            <a:endParaRPr lang="en-US"/>
          </a:p>
        </p:txBody>
      </p:sp>
    </p:spTree>
    <p:extLst>
      <p:ext uri="{BB962C8B-B14F-4D97-AF65-F5344CB8AC3E}">
        <p14:creationId xmlns:p14="http://schemas.microsoft.com/office/powerpoint/2010/main" val="72460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CEC1-44F6-DD41-A613-D8E2F81DFB4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62B90BB-BC80-B84E-A282-9F366978593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521D4F-D215-F748-9B1B-089A7BF3BF27}"/>
              </a:ext>
            </a:extLst>
          </p:cNvPr>
          <p:cNvSpPr>
            <a:spLocks noGrp="1"/>
          </p:cNvSpPr>
          <p:nvPr>
            <p:ph type="dt" sz="half" idx="10"/>
          </p:nvPr>
        </p:nvSpPr>
        <p:spPr/>
        <p:txBody>
          <a:bodyPr/>
          <a:lstStyle/>
          <a:p>
            <a:fld id="{176983A1-7394-8848-BE68-1BD91FCF30CE}" type="datetimeFigureOut">
              <a:rPr lang="en-US" smtClean="0"/>
              <a:t>7/24/21</a:t>
            </a:fld>
            <a:endParaRPr lang="en-US"/>
          </a:p>
        </p:txBody>
      </p:sp>
      <p:sp>
        <p:nvSpPr>
          <p:cNvPr id="5" name="Footer Placeholder 4">
            <a:extLst>
              <a:ext uri="{FF2B5EF4-FFF2-40B4-BE49-F238E27FC236}">
                <a16:creationId xmlns:a16="http://schemas.microsoft.com/office/drawing/2014/main" id="{1D1F3EE2-E6DA-4246-A72C-DE8085E91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4C83A-1B29-6248-AEE6-8BF3EE2251FF}"/>
              </a:ext>
            </a:extLst>
          </p:cNvPr>
          <p:cNvSpPr>
            <a:spLocks noGrp="1"/>
          </p:cNvSpPr>
          <p:nvPr>
            <p:ph type="sldNum" sz="quarter" idx="12"/>
          </p:nvPr>
        </p:nvSpPr>
        <p:spPr/>
        <p:txBody>
          <a:bodyPr/>
          <a:lstStyle/>
          <a:p>
            <a:fld id="{C0E5E1BB-C159-4943-9CE5-BDEA748AFBAE}" type="slidenum">
              <a:rPr lang="en-US" smtClean="0"/>
              <a:t>‹#›</a:t>
            </a:fld>
            <a:endParaRPr lang="en-US"/>
          </a:p>
        </p:txBody>
      </p:sp>
    </p:spTree>
    <p:extLst>
      <p:ext uri="{BB962C8B-B14F-4D97-AF65-F5344CB8AC3E}">
        <p14:creationId xmlns:p14="http://schemas.microsoft.com/office/powerpoint/2010/main" val="2048483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3276-9EA3-C442-A0FE-4C8C9BB26DE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9EDA120-5679-9943-B8C2-F78E19B0A2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6C52DB-91D4-374D-AF57-CD7F299463C3}"/>
              </a:ext>
            </a:extLst>
          </p:cNvPr>
          <p:cNvSpPr>
            <a:spLocks noGrp="1"/>
          </p:cNvSpPr>
          <p:nvPr>
            <p:ph type="dt" sz="half" idx="10"/>
          </p:nvPr>
        </p:nvSpPr>
        <p:spPr/>
        <p:txBody>
          <a:bodyPr/>
          <a:lstStyle/>
          <a:p>
            <a:fld id="{176983A1-7394-8848-BE68-1BD91FCF30CE}" type="datetimeFigureOut">
              <a:rPr lang="en-US" smtClean="0"/>
              <a:t>7/24/21</a:t>
            </a:fld>
            <a:endParaRPr lang="en-US"/>
          </a:p>
        </p:txBody>
      </p:sp>
      <p:sp>
        <p:nvSpPr>
          <p:cNvPr id="5" name="Footer Placeholder 4">
            <a:extLst>
              <a:ext uri="{FF2B5EF4-FFF2-40B4-BE49-F238E27FC236}">
                <a16:creationId xmlns:a16="http://schemas.microsoft.com/office/drawing/2014/main" id="{9CEE71DE-9B8D-144B-9FBC-683D66727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969C5-EA50-2842-9086-12F31FBB5FD6}"/>
              </a:ext>
            </a:extLst>
          </p:cNvPr>
          <p:cNvSpPr>
            <a:spLocks noGrp="1"/>
          </p:cNvSpPr>
          <p:nvPr>
            <p:ph type="sldNum" sz="quarter" idx="12"/>
          </p:nvPr>
        </p:nvSpPr>
        <p:spPr/>
        <p:txBody>
          <a:bodyPr/>
          <a:lstStyle/>
          <a:p>
            <a:fld id="{C0E5E1BB-C159-4943-9CE5-BDEA748AFBAE}" type="slidenum">
              <a:rPr lang="en-US" smtClean="0"/>
              <a:t>‹#›</a:t>
            </a:fld>
            <a:endParaRPr lang="en-US"/>
          </a:p>
        </p:txBody>
      </p:sp>
    </p:spTree>
    <p:extLst>
      <p:ext uri="{BB962C8B-B14F-4D97-AF65-F5344CB8AC3E}">
        <p14:creationId xmlns:p14="http://schemas.microsoft.com/office/powerpoint/2010/main" val="323059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9195-98B1-6C45-A08F-600283E2DB3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E58826B-46F8-074A-85FF-98E574E198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C1D783-E6B8-8B49-A25C-7C3D53C87A6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D623A31-1FFC-F143-9AA1-8CF30A3D05EE}"/>
              </a:ext>
            </a:extLst>
          </p:cNvPr>
          <p:cNvSpPr>
            <a:spLocks noGrp="1"/>
          </p:cNvSpPr>
          <p:nvPr>
            <p:ph type="dt" sz="half" idx="10"/>
          </p:nvPr>
        </p:nvSpPr>
        <p:spPr/>
        <p:txBody>
          <a:bodyPr/>
          <a:lstStyle/>
          <a:p>
            <a:fld id="{176983A1-7394-8848-BE68-1BD91FCF30CE}" type="datetimeFigureOut">
              <a:rPr lang="en-US" smtClean="0"/>
              <a:t>7/24/21</a:t>
            </a:fld>
            <a:endParaRPr lang="en-US"/>
          </a:p>
        </p:txBody>
      </p:sp>
      <p:sp>
        <p:nvSpPr>
          <p:cNvPr id="6" name="Footer Placeholder 5">
            <a:extLst>
              <a:ext uri="{FF2B5EF4-FFF2-40B4-BE49-F238E27FC236}">
                <a16:creationId xmlns:a16="http://schemas.microsoft.com/office/drawing/2014/main" id="{DB58E303-C00B-CC42-8592-8501A8ED16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30A61-C1B6-924E-B6C1-722D83939BF1}"/>
              </a:ext>
            </a:extLst>
          </p:cNvPr>
          <p:cNvSpPr>
            <a:spLocks noGrp="1"/>
          </p:cNvSpPr>
          <p:nvPr>
            <p:ph type="sldNum" sz="quarter" idx="12"/>
          </p:nvPr>
        </p:nvSpPr>
        <p:spPr/>
        <p:txBody>
          <a:bodyPr/>
          <a:lstStyle/>
          <a:p>
            <a:fld id="{C0E5E1BB-C159-4943-9CE5-BDEA748AFBAE}" type="slidenum">
              <a:rPr lang="en-US" smtClean="0"/>
              <a:t>‹#›</a:t>
            </a:fld>
            <a:endParaRPr lang="en-US"/>
          </a:p>
        </p:txBody>
      </p:sp>
    </p:spTree>
    <p:extLst>
      <p:ext uri="{BB962C8B-B14F-4D97-AF65-F5344CB8AC3E}">
        <p14:creationId xmlns:p14="http://schemas.microsoft.com/office/powerpoint/2010/main" val="131289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4792-767E-A54C-B4DF-92AE0F57F16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05E9813-3A7D-5C42-9650-EE7A62C32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80AAED1-F710-8847-80D6-ADDEC62B45B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8A67260-2448-0F46-A163-EE0528498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4192C0C-D446-874D-A95F-B4AC5A5CF3A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8EA7EC9-C1EC-FF4B-A90E-7186B7B090D4}"/>
              </a:ext>
            </a:extLst>
          </p:cNvPr>
          <p:cNvSpPr>
            <a:spLocks noGrp="1"/>
          </p:cNvSpPr>
          <p:nvPr>
            <p:ph type="dt" sz="half" idx="10"/>
          </p:nvPr>
        </p:nvSpPr>
        <p:spPr/>
        <p:txBody>
          <a:bodyPr/>
          <a:lstStyle/>
          <a:p>
            <a:fld id="{176983A1-7394-8848-BE68-1BD91FCF30CE}" type="datetimeFigureOut">
              <a:rPr lang="en-US" smtClean="0"/>
              <a:t>7/24/21</a:t>
            </a:fld>
            <a:endParaRPr lang="en-US"/>
          </a:p>
        </p:txBody>
      </p:sp>
      <p:sp>
        <p:nvSpPr>
          <p:cNvPr id="8" name="Footer Placeholder 7">
            <a:extLst>
              <a:ext uri="{FF2B5EF4-FFF2-40B4-BE49-F238E27FC236}">
                <a16:creationId xmlns:a16="http://schemas.microsoft.com/office/drawing/2014/main" id="{6E6CD1DC-E45E-1540-80D1-12836D0134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F11A80-8E70-2442-A5E7-C6E4603B1FD1}"/>
              </a:ext>
            </a:extLst>
          </p:cNvPr>
          <p:cNvSpPr>
            <a:spLocks noGrp="1"/>
          </p:cNvSpPr>
          <p:nvPr>
            <p:ph type="sldNum" sz="quarter" idx="12"/>
          </p:nvPr>
        </p:nvSpPr>
        <p:spPr/>
        <p:txBody>
          <a:bodyPr/>
          <a:lstStyle/>
          <a:p>
            <a:fld id="{C0E5E1BB-C159-4943-9CE5-BDEA748AFBAE}" type="slidenum">
              <a:rPr lang="en-US" smtClean="0"/>
              <a:t>‹#›</a:t>
            </a:fld>
            <a:endParaRPr lang="en-US"/>
          </a:p>
        </p:txBody>
      </p:sp>
    </p:spTree>
    <p:extLst>
      <p:ext uri="{BB962C8B-B14F-4D97-AF65-F5344CB8AC3E}">
        <p14:creationId xmlns:p14="http://schemas.microsoft.com/office/powerpoint/2010/main" val="3194507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68A90-E8B0-294A-85A4-7EE7D7CB7CD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32496A6-CB16-7A4B-9C43-9CD6EE52E731}"/>
              </a:ext>
            </a:extLst>
          </p:cNvPr>
          <p:cNvSpPr>
            <a:spLocks noGrp="1"/>
          </p:cNvSpPr>
          <p:nvPr>
            <p:ph type="dt" sz="half" idx="10"/>
          </p:nvPr>
        </p:nvSpPr>
        <p:spPr/>
        <p:txBody>
          <a:bodyPr/>
          <a:lstStyle/>
          <a:p>
            <a:fld id="{176983A1-7394-8848-BE68-1BD91FCF30CE}" type="datetimeFigureOut">
              <a:rPr lang="en-US" smtClean="0"/>
              <a:t>7/24/21</a:t>
            </a:fld>
            <a:endParaRPr lang="en-US"/>
          </a:p>
        </p:txBody>
      </p:sp>
      <p:sp>
        <p:nvSpPr>
          <p:cNvPr id="4" name="Footer Placeholder 3">
            <a:extLst>
              <a:ext uri="{FF2B5EF4-FFF2-40B4-BE49-F238E27FC236}">
                <a16:creationId xmlns:a16="http://schemas.microsoft.com/office/drawing/2014/main" id="{83ED128E-3D03-B749-8891-4A63CA9D57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50DFF4-6027-7C4C-9DAC-BDEC63141B18}"/>
              </a:ext>
            </a:extLst>
          </p:cNvPr>
          <p:cNvSpPr>
            <a:spLocks noGrp="1"/>
          </p:cNvSpPr>
          <p:nvPr>
            <p:ph type="sldNum" sz="quarter" idx="12"/>
          </p:nvPr>
        </p:nvSpPr>
        <p:spPr/>
        <p:txBody>
          <a:bodyPr/>
          <a:lstStyle/>
          <a:p>
            <a:fld id="{C0E5E1BB-C159-4943-9CE5-BDEA748AFBAE}" type="slidenum">
              <a:rPr lang="en-US" smtClean="0"/>
              <a:t>‹#›</a:t>
            </a:fld>
            <a:endParaRPr lang="en-US"/>
          </a:p>
        </p:txBody>
      </p:sp>
    </p:spTree>
    <p:extLst>
      <p:ext uri="{BB962C8B-B14F-4D97-AF65-F5344CB8AC3E}">
        <p14:creationId xmlns:p14="http://schemas.microsoft.com/office/powerpoint/2010/main" val="205788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154CB-3395-7144-B51F-1A8470FC0143}"/>
              </a:ext>
            </a:extLst>
          </p:cNvPr>
          <p:cNvSpPr>
            <a:spLocks noGrp="1"/>
          </p:cNvSpPr>
          <p:nvPr>
            <p:ph type="dt" sz="half" idx="10"/>
          </p:nvPr>
        </p:nvSpPr>
        <p:spPr/>
        <p:txBody>
          <a:bodyPr/>
          <a:lstStyle/>
          <a:p>
            <a:fld id="{176983A1-7394-8848-BE68-1BD91FCF30CE}" type="datetimeFigureOut">
              <a:rPr lang="en-US" smtClean="0"/>
              <a:t>7/24/21</a:t>
            </a:fld>
            <a:endParaRPr lang="en-US"/>
          </a:p>
        </p:txBody>
      </p:sp>
      <p:sp>
        <p:nvSpPr>
          <p:cNvPr id="3" name="Footer Placeholder 2">
            <a:extLst>
              <a:ext uri="{FF2B5EF4-FFF2-40B4-BE49-F238E27FC236}">
                <a16:creationId xmlns:a16="http://schemas.microsoft.com/office/drawing/2014/main" id="{1EF9E549-714B-ED49-B92B-DAD429939D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D3B575-AE7D-EB4E-AA9F-29A66FE82A1C}"/>
              </a:ext>
            </a:extLst>
          </p:cNvPr>
          <p:cNvSpPr>
            <a:spLocks noGrp="1"/>
          </p:cNvSpPr>
          <p:nvPr>
            <p:ph type="sldNum" sz="quarter" idx="12"/>
          </p:nvPr>
        </p:nvSpPr>
        <p:spPr/>
        <p:txBody>
          <a:bodyPr/>
          <a:lstStyle/>
          <a:p>
            <a:fld id="{C0E5E1BB-C159-4943-9CE5-BDEA748AFBAE}" type="slidenum">
              <a:rPr lang="en-US" smtClean="0"/>
              <a:t>‹#›</a:t>
            </a:fld>
            <a:endParaRPr lang="en-US"/>
          </a:p>
        </p:txBody>
      </p:sp>
    </p:spTree>
    <p:extLst>
      <p:ext uri="{BB962C8B-B14F-4D97-AF65-F5344CB8AC3E}">
        <p14:creationId xmlns:p14="http://schemas.microsoft.com/office/powerpoint/2010/main" val="324746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6F9F-4EF2-5C4C-AD86-122B81C423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C172AFF-D54D-2C40-A239-361018CEB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5DA25AB-281B-104C-9A70-D840CB616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A09B6B-2993-254A-8A90-3D75C57C2F8A}"/>
              </a:ext>
            </a:extLst>
          </p:cNvPr>
          <p:cNvSpPr>
            <a:spLocks noGrp="1"/>
          </p:cNvSpPr>
          <p:nvPr>
            <p:ph type="dt" sz="half" idx="10"/>
          </p:nvPr>
        </p:nvSpPr>
        <p:spPr/>
        <p:txBody>
          <a:bodyPr/>
          <a:lstStyle/>
          <a:p>
            <a:fld id="{176983A1-7394-8848-BE68-1BD91FCF30CE}" type="datetimeFigureOut">
              <a:rPr lang="en-US" smtClean="0"/>
              <a:t>7/24/21</a:t>
            </a:fld>
            <a:endParaRPr lang="en-US"/>
          </a:p>
        </p:txBody>
      </p:sp>
      <p:sp>
        <p:nvSpPr>
          <p:cNvPr id="6" name="Footer Placeholder 5">
            <a:extLst>
              <a:ext uri="{FF2B5EF4-FFF2-40B4-BE49-F238E27FC236}">
                <a16:creationId xmlns:a16="http://schemas.microsoft.com/office/drawing/2014/main" id="{25A7C3CB-9E0F-9F44-BA2C-2D013F03A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C7AB3F-1A34-6745-8583-55281E492635}"/>
              </a:ext>
            </a:extLst>
          </p:cNvPr>
          <p:cNvSpPr>
            <a:spLocks noGrp="1"/>
          </p:cNvSpPr>
          <p:nvPr>
            <p:ph type="sldNum" sz="quarter" idx="12"/>
          </p:nvPr>
        </p:nvSpPr>
        <p:spPr/>
        <p:txBody>
          <a:bodyPr/>
          <a:lstStyle/>
          <a:p>
            <a:fld id="{C0E5E1BB-C159-4943-9CE5-BDEA748AFBAE}" type="slidenum">
              <a:rPr lang="en-US" smtClean="0"/>
              <a:t>‹#›</a:t>
            </a:fld>
            <a:endParaRPr lang="en-US"/>
          </a:p>
        </p:txBody>
      </p:sp>
    </p:spTree>
    <p:extLst>
      <p:ext uri="{BB962C8B-B14F-4D97-AF65-F5344CB8AC3E}">
        <p14:creationId xmlns:p14="http://schemas.microsoft.com/office/powerpoint/2010/main" val="17962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2063-06DD-AA4A-BA5A-FB576402AD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330EC69-1F05-2245-B0EC-B72A6D428A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F9B663-0265-0F42-A2B2-0AE6D1DE0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3C3CE2-A04A-6842-A32E-8FBC3F0FE53F}"/>
              </a:ext>
            </a:extLst>
          </p:cNvPr>
          <p:cNvSpPr>
            <a:spLocks noGrp="1"/>
          </p:cNvSpPr>
          <p:nvPr>
            <p:ph type="dt" sz="half" idx="10"/>
          </p:nvPr>
        </p:nvSpPr>
        <p:spPr/>
        <p:txBody>
          <a:bodyPr/>
          <a:lstStyle/>
          <a:p>
            <a:fld id="{176983A1-7394-8848-BE68-1BD91FCF30CE}" type="datetimeFigureOut">
              <a:rPr lang="en-US" smtClean="0"/>
              <a:t>7/24/21</a:t>
            </a:fld>
            <a:endParaRPr lang="en-US"/>
          </a:p>
        </p:txBody>
      </p:sp>
      <p:sp>
        <p:nvSpPr>
          <p:cNvPr id="6" name="Footer Placeholder 5">
            <a:extLst>
              <a:ext uri="{FF2B5EF4-FFF2-40B4-BE49-F238E27FC236}">
                <a16:creationId xmlns:a16="http://schemas.microsoft.com/office/drawing/2014/main" id="{93C95519-1E9F-E44F-ABF6-49F10D7E9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4B5939-4C4D-F142-8361-8445C77A5026}"/>
              </a:ext>
            </a:extLst>
          </p:cNvPr>
          <p:cNvSpPr>
            <a:spLocks noGrp="1"/>
          </p:cNvSpPr>
          <p:nvPr>
            <p:ph type="sldNum" sz="quarter" idx="12"/>
          </p:nvPr>
        </p:nvSpPr>
        <p:spPr/>
        <p:txBody>
          <a:bodyPr/>
          <a:lstStyle/>
          <a:p>
            <a:fld id="{C0E5E1BB-C159-4943-9CE5-BDEA748AFBAE}" type="slidenum">
              <a:rPr lang="en-US" smtClean="0"/>
              <a:t>‹#›</a:t>
            </a:fld>
            <a:endParaRPr lang="en-US"/>
          </a:p>
        </p:txBody>
      </p:sp>
    </p:spTree>
    <p:extLst>
      <p:ext uri="{BB962C8B-B14F-4D97-AF65-F5344CB8AC3E}">
        <p14:creationId xmlns:p14="http://schemas.microsoft.com/office/powerpoint/2010/main" val="142676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DB6BF-E6F9-3745-9B14-AFD04978C2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DCBC502-2482-AE48-9F4B-8C64B3E16A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2EC7F3-F14C-AF43-A405-5C7ABAE5D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983A1-7394-8848-BE68-1BD91FCF30CE}" type="datetimeFigureOut">
              <a:rPr lang="en-US" smtClean="0"/>
              <a:t>7/24/21</a:t>
            </a:fld>
            <a:endParaRPr lang="en-US"/>
          </a:p>
        </p:txBody>
      </p:sp>
      <p:sp>
        <p:nvSpPr>
          <p:cNvPr id="5" name="Footer Placeholder 4">
            <a:extLst>
              <a:ext uri="{FF2B5EF4-FFF2-40B4-BE49-F238E27FC236}">
                <a16:creationId xmlns:a16="http://schemas.microsoft.com/office/drawing/2014/main" id="{F5A2F2A4-BBFC-4A4B-BF30-BF6354F2EA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1FDAE3-6289-DB4A-8C59-60C23AECD8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5E1BB-C159-4943-9CE5-BDEA748AFBAE}" type="slidenum">
              <a:rPr lang="en-US" smtClean="0"/>
              <a:t>‹#›</a:t>
            </a:fld>
            <a:endParaRPr lang="en-US"/>
          </a:p>
        </p:txBody>
      </p:sp>
    </p:spTree>
    <p:extLst>
      <p:ext uri="{BB962C8B-B14F-4D97-AF65-F5344CB8AC3E}">
        <p14:creationId xmlns:p14="http://schemas.microsoft.com/office/powerpoint/2010/main" val="3216014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3.png"/><Relationship Id="rId3" Type="http://schemas.openxmlformats.org/officeDocument/2006/relationships/image" Target="../media/image5.svg"/><Relationship Id="rId7" Type="http://schemas.openxmlformats.org/officeDocument/2006/relationships/image" Target="../media/image7.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3.svg"/><Relationship Id="rId5" Type="http://schemas.openxmlformats.org/officeDocument/2006/relationships/image" Target="../media/image9.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svg"/><Relationship Id="rId1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3.svg"/><Relationship Id="rId17" Type="http://schemas.openxmlformats.org/officeDocument/2006/relationships/image" Target="../media/image3.png"/><Relationship Id="rId2" Type="http://schemas.openxmlformats.org/officeDocument/2006/relationships/notesSlide" Target="../notesSlides/notesSlide6.xml"/><Relationship Id="rId16"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2.png"/><Relationship Id="rId5" Type="http://schemas.openxmlformats.org/officeDocument/2006/relationships/image" Target="../media/image8.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3.svg"/><Relationship Id="rId17" Type="http://schemas.openxmlformats.org/officeDocument/2006/relationships/image" Target="../media/image3.png"/><Relationship Id="rId2" Type="http://schemas.openxmlformats.org/officeDocument/2006/relationships/notesSlide" Target="../notesSlides/notesSlide7.xml"/><Relationship Id="rId16"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2.png"/><Relationship Id="rId5" Type="http://schemas.openxmlformats.org/officeDocument/2006/relationships/image" Target="../media/image8.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8.xml"/><Relationship Id="rId16"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2.png"/><Relationship Id="rId5" Type="http://schemas.openxmlformats.org/officeDocument/2006/relationships/image" Target="../media/image8.png"/><Relationship Id="rId15" Type="http://schemas.openxmlformats.org/officeDocument/2006/relationships/image" Target="../media/image16.png"/><Relationship Id="rId10" Type="http://schemas.openxmlformats.org/officeDocument/2006/relationships/image" Target="../media/image11.svg"/><Relationship Id="rId19" Type="http://schemas.openxmlformats.org/officeDocument/2006/relationships/image" Target="../media/image3.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BEF279-9C56-9546-B87A-96E4AF6FB73A}"/>
              </a:ext>
            </a:extLst>
          </p:cNvPr>
          <p:cNvSpPr>
            <a:spLocks noGrp="1"/>
          </p:cNvSpPr>
          <p:nvPr>
            <p:ph type="subTitle" idx="1"/>
          </p:nvPr>
        </p:nvSpPr>
        <p:spPr>
          <a:xfrm>
            <a:off x="1524000" y="3964817"/>
            <a:ext cx="9144000" cy="1655762"/>
          </a:xfrm>
        </p:spPr>
        <p:txBody>
          <a:bodyPr>
            <a:noAutofit/>
          </a:bodyPr>
          <a:lstStyle/>
          <a:p>
            <a:pPr>
              <a:lnSpc>
                <a:spcPct val="150000"/>
              </a:lnSpc>
            </a:pPr>
            <a:r>
              <a:rPr lang="en-US" u="sng" dirty="0"/>
              <a:t>Yahui Song</a:t>
            </a:r>
            <a:r>
              <a:rPr lang="en-US" dirty="0"/>
              <a:t> and </a:t>
            </a:r>
            <a:r>
              <a:rPr lang="en-SG" dirty="0"/>
              <a:t>Wei-Ngan Chin </a:t>
            </a:r>
          </a:p>
          <a:p>
            <a:pPr>
              <a:lnSpc>
                <a:spcPct val="150000"/>
              </a:lnSpc>
            </a:pPr>
            <a:r>
              <a:rPr lang="en-SG" dirty="0"/>
              <a:t>School of Computing</a:t>
            </a:r>
            <a:r>
              <a:rPr lang="en-US" dirty="0"/>
              <a:t>, NUS</a:t>
            </a:r>
          </a:p>
          <a:p>
            <a:pPr>
              <a:lnSpc>
                <a:spcPct val="150000"/>
              </a:lnSpc>
            </a:pPr>
            <a:r>
              <a:rPr lang="en-SG" dirty="0"/>
              <a:t>@Computing Research Week 2021</a:t>
            </a:r>
          </a:p>
        </p:txBody>
      </p:sp>
      <p:pic>
        <p:nvPicPr>
          <p:cNvPr id="5" name="Picture 4" descr="A close up of a logo&#13;&#10;&#13;&#10;Description automatically generated">
            <a:extLst>
              <a:ext uri="{FF2B5EF4-FFF2-40B4-BE49-F238E27FC236}">
                <a16:creationId xmlns:a16="http://schemas.microsoft.com/office/drawing/2014/main" id="{4716A375-2321-D642-B743-F26C76E15FDE}"/>
              </a:ext>
            </a:extLst>
          </p:cNvPr>
          <p:cNvPicPr>
            <a:picLocks noChangeAspect="1"/>
          </p:cNvPicPr>
          <p:nvPr/>
        </p:nvPicPr>
        <p:blipFill rotWithShape="1">
          <a:blip r:embed="rId3"/>
          <a:srcRect l="13635" t="11039" r="11637" b="19870"/>
          <a:stretch/>
        </p:blipFill>
        <p:spPr>
          <a:xfrm>
            <a:off x="7049" y="-6646"/>
            <a:ext cx="3411118" cy="1655762"/>
          </a:xfrm>
          <a:prstGeom prst="rect">
            <a:avLst/>
          </a:prstGeom>
        </p:spPr>
      </p:pic>
      <p:sp>
        <p:nvSpPr>
          <p:cNvPr id="2" name="Title 1">
            <a:extLst>
              <a:ext uri="{FF2B5EF4-FFF2-40B4-BE49-F238E27FC236}">
                <a16:creationId xmlns:a16="http://schemas.microsoft.com/office/drawing/2014/main" id="{7132931F-A8C8-014E-BA68-BCE3AABC2EDF}"/>
              </a:ext>
            </a:extLst>
          </p:cNvPr>
          <p:cNvSpPr>
            <a:spLocks noGrp="1"/>
          </p:cNvSpPr>
          <p:nvPr>
            <p:ph type="ctrTitle"/>
          </p:nvPr>
        </p:nvSpPr>
        <p:spPr>
          <a:xfrm>
            <a:off x="1234965" y="1156944"/>
            <a:ext cx="9722069" cy="2387600"/>
          </a:xfrm>
        </p:spPr>
        <p:txBody>
          <a:bodyPr>
            <a:normAutofit fontScale="90000"/>
          </a:bodyPr>
          <a:lstStyle/>
          <a:p>
            <a:pPr>
              <a:lnSpc>
                <a:spcPct val="150000"/>
              </a:lnSpc>
            </a:pPr>
            <a:r>
              <a:rPr lang="en-SG" sz="4800" b="1" dirty="0"/>
              <a:t>Automated Timed Temporal Verification for a Mixed Sync-Async Concurrency Paradigm</a:t>
            </a:r>
            <a:endParaRPr lang="en-US" sz="4800" b="1" dirty="0"/>
          </a:p>
        </p:txBody>
      </p:sp>
      <p:pic>
        <p:nvPicPr>
          <p:cNvPr id="6" name="Picture 5">
            <a:extLst>
              <a:ext uri="{FF2B5EF4-FFF2-40B4-BE49-F238E27FC236}">
                <a16:creationId xmlns:a16="http://schemas.microsoft.com/office/drawing/2014/main" id="{2FF1029B-D869-1B44-9E1F-E3B4735635E6}"/>
              </a:ext>
            </a:extLst>
          </p:cNvPr>
          <p:cNvPicPr>
            <a:picLocks noChangeAspect="1"/>
          </p:cNvPicPr>
          <p:nvPr/>
        </p:nvPicPr>
        <p:blipFill>
          <a:blip r:embed="rId4"/>
          <a:srcRect/>
          <a:stretch/>
        </p:blipFill>
        <p:spPr>
          <a:xfrm>
            <a:off x="9063869" y="323138"/>
            <a:ext cx="1439917" cy="1237612"/>
          </a:xfrm>
          <a:prstGeom prst="rect">
            <a:avLst/>
          </a:prstGeom>
        </p:spPr>
      </p:pic>
      <p:pic>
        <p:nvPicPr>
          <p:cNvPr id="8" name="Picture 7">
            <a:extLst>
              <a:ext uri="{FF2B5EF4-FFF2-40B4-BE49-F238E27FC236}">
                <a16:creationId xmlns:a16="http://schemas.microsoft.com/office/drawing/2014/main" id="{D82B8A43-AA31-E54C-8A24-7933041C7847}"/>
              </a:ext>
            </a:extLst>
          </p:cNvPr>
          <p:cNvPicPr>
            <a:picLocks noChangeAspect="1"/>
          </p:cNvPicPr>
          <p:nvPr/>
        </p:nvPicPr>
        <p:blipFill>
          <a:blip r:embed="rId5"/>
          <a:srcRect/>
          <a:stretch/>
        </p:blipFill>
        <p:spPr>
          <a:xfrm>
            <a:off x="10503787" y="184457"/>
            <a:ext cx="1524000" cy="1524000"/>
          </a:xfrm>
          <a:prstGeom prst="rect">
            <a:avLst/>
          </a:prstGeom>
        </p:spPr>
      </p:pic>
    </p:spTree>
    <p:extLst>
      <p:ext uri="{BB962C8B-B14F-4D97-AF65-F5344CB8AC3E}">
        <p14:creationId xmlns:p14="http://schemas.microsoft.com/office/powerpoint/2010/main" val="1674874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58EF-C1BD-D443-8A86-2D66B3CC7DB7}"/>
              </a:ext>
            </a:extLst>
          </p:cNvPr>
          <p:cNvSpPr>
            <a:spLocks noGrp="1"/>
          </p:cNvSpPr>
          <p:nvPr>
            <p:ph type="title"/>
          </p:nvPr>
        </p:nvSpPr>
        <p:spPr/>
        <p:txBody>
          <a:bodyPr/>
          <a:lstStyle/>
          <a:p>
            <a:r>
              <a:rPr lang="en-SG" b="1" dirty="0"/>
              <a:t>1. Timed Synchronous Effects</a:t>
            </a:r>
            <a:endParaRPr lang="en-US" b="1" dirty="0"/>
          </a:p>
        </p:txBody>
      </p:sp>
      <p:pic>
        <p:nvPicPr>
          <p:cNvPr id="4" name="Picture 3">
            <a:extLst>
              <a:ext uri="{FF2B5EF4-FFF2-40B4-BE49-F238E27FC236}">
                <a16:creationId xmlns:a16="http://schemas.microsoft.com/office/drawing/2014/main" id="{7F51A389-56DB-5F48-8CE9-0A9E1853AF17}"/>
              </a:ext>
            </a:extLst>
          </p:cNvPr>
          <p:cNvPicPr>
            <a:picLocks noChangeAspect="1"/>
          </p:cNvPicPr>
          <p:nvPr/>
        </p:nvPicPr>
        <p:blipFill>
          <a:blip r:embed="rId3"/>
          <a:srcRect/>
          <a:stretch/>
        </p:blipFill>
        <p:spPr>
          <a:xfrm>
            <a:off x="10503787" y="184457"/>
            <a:ext cx="1524000" cy="1524000"/>
          </a:xfrm>
          <a:prstGeom prst="rect">
            <a:avLst/>
          </a:prstGeom>
        </p:spPr>
      </p:pic>
      <p:pic>
        <p:nvPicPr>
          <p:cNvPr id="5" name="Picture 4">
            <a:extLst>
              <a:ext uri="{FF2B5EF4-FFF2-40B4-BE49-F238E27FC236}">
                <a16:creationId xmlns:a16="http://schemas.microsoft.com/office/drawing/2014/main" id="{D1A6EAB0-18E7-1E4D-9E53-4B26A38CBE07}"/>
              </a:ext>
            </a:extLst>
          </p:cNvPr>
          <p:cNvPicPr>
            <a:picLocks noChangeAspect="1"/>
          </p:cNvPicPr>
          <p:nvPr/>
        </p:nvPicPr>
        <p:blipFill>
          <a:blip r:embed="rId4"/>
          <a:stretch>
            <a:fillRect/>
          </a:stretch>
        </p:blipFill>
        <p:spPr>
          <a:xfrm>
            <a:off x="3079160" y="2644951"/>
            <a:ext cx="5031261" cy="615107"/>
          </a:xfrm>
          <a:prstGeom prst="rect">
            <a:avLst/>
          </a:prstGeom>
        </p:spPr>
      </p:pic>
      <p:pic>
        <p:nvPicPr>
          <p:cNvPr id="6" name="Picture 5">
            <a:extLst>
              <a:ext uri="{FF2B5EF4-FFF2-40B4-BE49-F238E27FC236}">
                <a16:creationId xmlns:a16="http://schemas.microsoft.com/office/drawing/2014/main" id="{164995C2-1179-A848-9135-8C1E09449F94}"/>
              </a:ext>
            </a:extLst>
          </p:cNvPr>
          <p:cNvPicPr>
            <a:picLocks noChangeAspect="1"/>
          </p:cNvPicPr>
          <p:nvPr/>
        </p:nvPicPr>
        <p:blipFill>
          <a:blip r:embed="rId5"/>
          <a:stretch>
            <a:fillRect/>
          </a:stretch>
        </p:blipFill>
        <p:spPr>
          <a:xfrm>
            <a:off x="1846748" y="3410850"/>
            <a:ext cx="7496087" cy="611605"/>
          </a:xfrm>
          <a:prstGeom prst="rect">
            <a:avLst/>
          </a:prstGeom>
        </p:spPr>
      </p:pic>
      <p:sp>
        <p:nvSpPr>
          <p:cNvPr id="7" name="Rounded Rectangle 6">
            <a:extLst>
              <a:ext uri="{FF2B5EF4-FFF2-40B4-BE49-F238E27FC236}">
                <a16:creationId xmlns:a16="http://schemas.microsoft.com/office/drawing/2014/main" id="{4476B0D9-9690-FC46-8897-E79AE6638BD4}"/>
              </a:ext>
            </a:extLst>
          </p:cNvPr>
          <p:cNvSpPr/>
          <p:nvPr/>
        </p:nvSpPr>
        <p:spPr>
          <a:xfrm>
            <a:off x="627505" y="1690688"/>
            <a:ext cx="9934575" cy="2582789"/>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F9396AB-8F23-3743-B953-C431A0B803EB}"/>
              </a:ext>
            </a:extLst>
          </p:cNvPr>
          <p:cNvSpPr txBox="1"/>
          <p:nvPr/>
        </p:nvSpPr>
        <p:spPr>
          <a:xfrm>
            <a:off x="627505" y="1950014"/>
            <a:ext cx="10019281" cy="954107"/>
          </a:xfrm>
          <a:prstGeom prst="rect">
            <a:avLst/>
          </a:prstGeom>
          <a:noFill/>
        </p:spPr>
        <p:txBody>
          <a:bodyPr wrap="none" rtlCol="0">
            <a:spAutoFit/>
          </a:bodyPr>
          <a:lstStyle/>
          <a:p>
            <a:r>
              <a:rPr lang="en-SG" sz="2800" i="1" dirty="0"/>
              <a:t>    "The event will be triggered no later than 1000 or t milliseconds" </a:t>
            </a:r>
          </a:p>
          <a:p>
            <a:endParaRPr lang="en-US" sz="2800" dirty="0"/>
          </a:p>
        </p:txBody>
      </p:sp>
    </p:spTree>
    <p:extLst>
      <p:ext uri="{BB962C8B-B14F-4D97-AF65-F5344CB8AC3E}">
        <p14:creationId xmlns:p14="http://schemas.microsoft.com/office/powerpoint/2010/main" val="417648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58EF-C1BD-D443-8A86-2D66B3CC7DB7}"/>
              </a:ext>
            </a:extLst>
          </p:cNvPr>
          <p:cNvSpPr>
            <a:spLocks noGrp="1"/>
          </p:cNvSpPr>
          <p:nvPr>
            <p:ph type="title"/>
          </p:nvPr>
        </p:nvSpPr>
        <p:spPr/>
        <p:txBody>
          <a:bodyPr/>
          <a:lstStyle/>
          <a:p>
            <a:r>
              <a:rPr lang="en-SG" b="1" dirty="0"/>
              <a:t>1. Timed Synchronous Effects</a:t>
            </a:r>
            <a:endParaRPr lang="en-US" b="1" dirty="0"/>
          </a:p>
        </p:txBody>
      </p:sp>
      <p:sp>
        <p:nvSpPr>
          <p:cNvPr id="3" name="Content Placeholder 2">
            <a:extLst>
              <a:ext uri="{FF2B5EF4-FFF2-40B4-BE49-F238E27FC236}">
                <a16:creationId xmlns:a16="http://schemas.microsoft.com/office/drawing/2014/main" id="{8CAADE11-2D1A-124C-81D1-64AC3CB6D120}"/>
              </a:ext>
            </a:extLst>
          </p:cNvPr>
          <p:cNvSpPr>
            <a:spLocks noGrp="1"/>
          </p:cNvSpPr>
          <p:nvPr>
            <p:ph idx="1"/>
          </p:nvPr>
        </p:nvSpPr>
        <p:spPr>
          <a:xfrm>
            <a:off x="838200" y="4544424"/>
            <a:ext cx="10515600" cy="1597367"/>
          </a:xfrm>
        </p:spPr>
        <p:txBody>
          <a:bodyPr/>
          <a:lstStyle/>
          <a:p>
            <a:pPr>
              <a:lnSpc>
                <a:spcPct val="150000"/>
              </a:lnSpc>
            </a:pPr>
            <a:r>
              <a:rPr lang="en-SG" dirty="0"/>
              <a:t>Extends</a:t>
            </a:r>
            <a:r>
              <a:rPr lang="en-SG" i="1" dirty="0"/>
              <a:t> </a:t>
            </a:r>
            <a:r>
              <a:rPr lang="en-SG" dirty="0"/>
              <a:t>Synchronous Kleene Algebra with the operator #. </a:t>
            </a:r>
            <a:endParaRPr lang="en-SG" i="1" dirty="0"/>
          </a:p>
          <a:p>
            <a:pPr>
              <a:lnSpc>
                <a:spcPct val="150000"/>
              </a:lnSpc>
            </a:pPr>
            <a:r>
              <a:rPr lang="en-SG" dirty="0"/>
              <a:t>Defines a set of exact timed transition systems.</a:t>
            </a:r>
          </a:p>
        </p:txBody>
      </p:sp>
      <p:pic>
        <p:nvPicPr>
          <p:cNvPr id="4" name="Picture 3">
            <a:extLst>
              <a:ext uri="{FF2B5EF4-FFF2-40B4-BE49-F238E27FC236}">
                <a16:creationId xmlns:a16="http://schemas.microsoft.com/office/drawing/2014/main" id="{7F51A389-56DB-5F48-8CE9-0A9E1853AF17}"/>
              </a:ext>
            </a:extLst>
          </p:cNvPr>
          <p:cNvPicPr>
            <a:picLocks noChangeAspect="1"/>
          </p:cNvPicPr>
          <p:nvPr/>
        </p:nvPicPr>
        <p:blipFill>
          <a:blip r:embed="rId3"/>
          <a:srcRect/>
          <a:stretch/>
        </p:blipFill>
        <p:spPr>
          <a:xfrm>
            <a:off x="10503787" y="184457"/>
            <a:ext cx="1524000" cy="1524000"/>
          </a:xfrm>
          <a:prstGeom prst="rect">
            <a:avLst/>
          </a:prstGeom>
        </p:spPr>
      </p:pic>
      <p:pic>
        <p:nvPicPr>
          <p:cNvPr id="5" name="Picture 4">
            <a:extLst>
              <a:ext uri="{FF2B5EF4-FFF2-40B4-BE49-F238E27FC236}">
                <a16:creationId xmlns:a16="http://schemas.microsoft.com/office/drawing/2014/main" id="{D1A6EAB0-18E7-1E4D-9E53-4B26A38CBE07}"/>
              </a:ext>
            </a:extLst>
          </p:cNvPr>
          <p:cNvPicPr>
            <a:picLocks noChangeAspect="1"/>
          </p:cNvPicPr>
          <p:nvPr/>
        </p:nvPicPr>
        <p:blipFill>
          <a:blip r:embed="rId4"/>
          <a:stretch>
            <a:fillRect/>
          </a:stretch>
        </p:blipFill>
        <p:spPr>
          <a:xfrm>
            <a:off x="3079160" y="2644951"/>
            <a:ext cx="5031261" cy="615107"/>
          </a:xfrm>
          <a:prstGeom prst="rect">
            <a:avLst/>
          </a:prstGeom>
        </p:spPr>
      </p:pic>
      <p:pic>
        <p:nvPicPr>
          <p:cNvPr id="6" name="Picture 5">
            <a:extLst>
              <a:ext uri="{FF2B5EF4-FFF2-40B4-BE49-F238E27FC236}">
                <a16:creationId xmlns:a16="http://schemas.microsoft.com/office/drawing/2014/main" id="{164995C2-1179-A848-9135-8C1E09449F94}"/>
              </a:ext>
            </a:extLst>
          </p:cNvPr>
          <p:cNvPicPr>
            <a:picLocks noChangeAspect="1"/>
          </p:cNvPicPr>
          <p:nvPr/>
        </p:nvPicPr>
        <p:blipFill>
          <a:blip r:embed="rId5"/>
          <a:stretch>
            <a:fillRect/>
          </a:stretch>
        </p:blipFill>
        <p:spPr>
          <a:xfrm>
            <a:off x="1846748" y="3410850"/>
            <a:ext cx="7496087" cy="611605"/>
          </a:xfrm>
          <a:prstGeom prst="rect">
            <a:avLst/>
          </a:prstGeom>
        </p:spPr>
      </p:pic>
      <p:sp>
        <p:nvSpPr>
          <p:cNvPr id="7" name="Rounded Rectangle 6">
            <a:extLst>
              <a:ext uri="{FF2B5EF4-FFF2-40B4-BE49-F238E27FC236}">
                <a16:creationId xmlns:a16="http://schemas.microsoft.com/office/drawing/2014/main" id="{4476B0D9-9690-FC46-8897-E79AE6638BD4}"/>
              </a:ext>
            </a:extLst>
          </p:cNvPr>
          <p:cNvSpPr/>
          <p:nvPr/>
        </p:nvSpPr>
        <p:spPr>
          <a:xfrm>
            <a:off x="627505" y="1690688"/>
            <a:ext cx="9934575" cy="2582789"/>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F9396AB-8F23-3743-B953-C431A0B803EB}"/>
              </a:ext>
            </a:extLst>
          </p:cNvPr>
          <p:cNvSpPr txBox="1"/>
          <p:nvPr/>
        </p:nvSpPr>
        <p:spPr>
          <a:xfrm>
            <a:off x="627505" y="1950014"/>
            <a:ext cx="10019281" cy="954107"/>
          </a:xfrm>
          <a:prstGeom prst="rect">
            <a:avLst/>
          </a:prstGeom>
          <a:noFill/>
        </p:spPr>
        <p:txBody>
          <a:bodyPr wrap="none" rtlCol="0">
            <a:spAutoFit/>
          </a:bodyPr>
          <a:lstStyle/>
          <a:p>
            <a:r>
              <a:rPr lang="en-SG" sz="2800" i="1" dirty="0"/>
              <a:t>    "The event will be triggered no later than 1000 or t milliseconds" </a:t>
            </a:r>
          </a:p>
          <a:p>
            <a:endParaRPr lang="en-US" sz="2800" dirty="0"/>
          </a:p>
        </p:txBody>
      </p:sp>
    </p:spTree>
    <p:extLst>
      <p:ext uri="{BB962C8B-B14F-4D97-AF65-F5344CB8AC3E}">
        <p14:creationId xmlns:p14="http://schemas.microsoft.com/office/powerpoint/2010/main" val="105974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0762-8925-7649-A7C6-C5AC1E1FCE28}"/>
              </a:ext>
            </a:extLst>
          </p:cNvPr>
          <p:cNvSpPr>
            <a:spLocks noGrp="1"/>
          </p:cNvSpPr>
          <p:nvPr>
            <p:ph type="title"/>
          </p:nvPr>
        </p:nvSpPr>
        <p:spPr/>
        <p:txBody>
          <a:bodyPr/>
          <a:lstStyle/>
          <a:p>
            <a:r>
              <a:rPr lang="en-US" b="1" dirty="0"/>
              <a:t>2. Computation Models</a:t>
            </a:r>
          </a:p>
        </p:txBody>
      </p:sp>
      <p:sp>
        <p:nvSpPr>
          <p:cNvPr id="3" name="Content Placeholder 2">
            <a:extLst>
              <a:ext uri="{FF2B5EF4-FFF2-40B4-BE49-F238E27FC236}">
                <a16:creationId xmlns:a16="http://schemas.microsoft.com/office/drawing/2014/main" id="{01D76134-8226-A44D-93DD-C8B1CCF01A8A}"/>
              </a:ext>
            </a:extLst>
          </p:cNvPr>
          <p:cNvSpPr>
            <a:spLocks noGrp="1"/>
          </p:cNvSpPr>
          <p:nvPr>
            <p:ph idx="1"/>
          </p:nvPr>
        </p:nvSpPr>
        <p:spPr>
          <a:xfrm>
            <a:off x="838200" y="1720525"/>
            <a:ext cx="10515600" cy="4351338"/>
          </a:xfrm>
        </p:spPr>
        <p:txBody>
          <a:bodyPr>
            <a:normAutofit fontScale="92500"/>
          </a:bodyPr>
          <a:lstStyle/>
          <a:p>
            <a:pPr marL="571500" indent="-571500">
              <a:lnSpc>
                <a:spcPct val="150000"/>
              </a:lnSpc>
              <a:buFont typeface="+mj-lt"/>
              <a:buAutoNum type="romanLcPeriod"/>
            </a:pPr>
            <a:r>
              <a:rPr lang="en-SG" b="1" dirty="0">
                <a:solidFill>
                  <a:srgbClr val="C00000"/>
                </a:solidFill>
              </a:rPr>
              <a:t>Transformational programs </a:t>
            </a:r>
            <a:r>
              <a:rPr lang="en-SG" dirty="0"/>
              <a:t>compute output values from input values. This is the domain of classical </a:t>
            </a:r>
            <a:r>
              <a:rPr lang="en-SG" u="sng" dirty="0"/>
              <a:t>sequential</a:t>
            </a:r>
            <a:r>
              <a:rPr lang="en-SG" dirty="0"/>
              <a:t> programming languages. </a:t>
            </a:r>
          </a:p>
          <a:p>
            <a:pPr marL="571500" indent="-571500">
              <a:lnSpc>
                <a:spcPct val="150000"/>
              </a:lnSpc>
              <a:buFont typeface="+mj-lt"/>
              <a:buAutoNum type="romanLcPeriod"/>
            </a:pPr>
            <a:r>
              <a:rPr lang="en-SG" b="1" dirty="0">
                <a:solidFill>
                  <a:srgbClr val="C00000"/>
                </a:solidFill>
              </a:rPr>
              <a:t>Asynchronous concurrent programs </a:t>
            </a:r>
            <a:r>
              <a:rPr lang="en-SG" dirty="0"/>
              <a:t>perform interactions between their components using typically </a:t>
            </a:r>
            <a:r>
              <a:rPr lang="en-SG" u="sng" dirty="0"/>
              <a:t>network-based</a:t>
            </a:r>
            <a:r>
              <a:rPr lang="en-SG" dirty="0"/>
              <a:t> communication. </a:t>
            </a:r>
          </a:p>
          <a:p>
            <a:pPr marL="571500" indent="-571500">
              <a:lnSpc>
                <a:spcPct val="150000"/>
              </a:lnSpc>
              <a:buFont typeface="+mj-lt"/>
              <a:buAutoNum type="romanLcPeriod"/>
            </a:pPr>
            <a:r>
              <a:rPr lang="en-SG" b="1" dirty="0">
                <a:solidFill>
                  <a:srgbClr val="C00000"/>
                </a:solidFill>
              </a:rPr>
              <a:t>Synchronous reactive programs </a:t>
            </a:r>
            <a:r>
              <a:rPr lang="en-SG" dirty="0"/>
              <a:t>react to external events in a conceptually instantaneous and </a:t>
            </a:r>
            <a:r>
              <a:rPr lang="en-SG" u="sng" dirty="0"/>
              <a:t>deterministic</a:t>
            </a:r>
            <a:r>
              <a:rPr lang="en-SG" dirty="0"/>
              <a:t> way. </a:t>
            </a:r>
          </a:p>
          <a:p>
            <a:pPr marL="571500" indent="-571500">
              <a:lnSpc>
                <a:spcPct val="150000"/>
              </a:lnSpc>
              <a:buFont typeface="+mj-lt"/>
              <a:buAutoNum type="romanLcPeriod"/>
            </a:pPr>
            <a:endParaRPr lang="en-US" dirty="0"/>
          </a:p>
        </p:txBody>
      </p:sp>
      <p:pic>
        <p:nvPicPr>
          <p:cNvPr id="4" name="Picture 3">
            <a:extLst>
              <a:ext uri="{FF2B5EF4-FFF2-40B4-BE49-F238E27FC236}">
                <a16:creationId xmlns:a16="http://schemas.microsoft.com/office/drawing/2014/main" id="{248FE0FE-27D0-D644-8082-70E6EFFD692F}"/>
              </a:ext>
            </a:extLst>
          </p:cNvPr>
          <p:cNvPicPr>
            <a:picLocks noChangeAspect="1"/>
          </p:cNvPicPr>
          <p:nvPr/>
        </p:nvPicPr>
        <p:blipFill>
          <a:blip r:embed="rId3"/>
          <a:srcRect/>
          <a:stretch/>
        </p:blipFill>
        <p:spPr>
          <a:xfrm>
            <a:off x="10503787" y="184457"/>
            <a:ext cx="1524000" cy="1524000"/>
          </a:xfrm>
          <a:prstGeom prst="rect">
            <a:avLst/>
          </a:prstGeom>
        </p:spPr>
      </p:pic>
    </p:spTree>
    <p:extLst>
      <p:ext uri="{BB962C8B-B14F-4D97-AF65-F5344CB8AC3E}">
        <p14:creationId xmlns:p14="http://schemas.microsoft.com/office/powerpoint/2010/main" val="260567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D76134-8226-A44D-93DD-C8B1CCF01A8A}"/>
              </a:ext>
            </a:extLst>
          </p:cNvPr>
          <p:cNvSpPr>
            <a:spLocks noGrp="1"/>
          </p:cNvSpPr>
          <p:nvPr>
            <p:ph idx="1"/>
          </p:nvPr>
        </p:nvSpPr>
        <p:spPr>
          <a:xfrm>
            <a:off x="838200" y="1720525"/>
            <a:ext cx="10515600" cy="4351338"/>
          </a:xfrm>
        </p:spPr>
        <p:txBody>
          <a:bodyPr>
            <a:normAutofit fontScale="92500"/>
          </a:bodyPr>
          <a:lstStyle/>
          <a:p>
            <a:pPr marL="571500" indent="-571500">
              <a:lnSpc>
                <a:spcPct val="150000"/>
              </a:lnSpc>
              <a:buFont typeface="+mj-lt"/>
              <a:buAutoNum type="romanLcPeriod"/>
            </a:pPr>
            <a:r>
              <a:rPr lang="en-SG" b="1" dirty="0">
                <a:solidFill>
                  <a:srgbClr val="C00000"/>
                </a:solidFill>
              </a:rPr>
              <a:t>Transformational programs </a:t>
            </a:r>
            <a:r>
              <a:rPr lang="en-SG" dirty="0"/>
              <a:t>compute output values from input values. This is the domain of classical </a:t>
            </a:r>
            <a:r>
              <a:rPr lang="en-SG" u="sng" dirty="0"/>
              <a:t>sequential</a:t>
            </a:r>
            <a:r>
              <a:rPr lang="en-SG" dirty="0"/>
              <a:t> programming languages. </a:t>
            </a:r>
          </a:p>
          <a:p>
            <a:pPr marL="571500" indent="-571500">
              <a:lnSpc>
                <a:spcPct val="150000"/>
              </a:lnSpc>
              <a:buFont typeface="+mj-lt"/>
              <a:buAutoNum type="romanLcPeriod"/>
            </a:pPr>
            <a:r>
              <a:rPr lang="en-SG" b="1" dirty="0">
                <a:solidFill>
                  <a:srgbClr val="C00000"/>
                </a:solidFill>
              </a:rPr>
              <a:t>Asynchronous concurrent programs </a:t>
            </a:r>
            <a:r>
              <a:rPr lang="en-SG" dirty="0"/>
              <a:t>perform interactions between their components using typically </a:t>
            </a:r>
            <a:r>
              <a:rPr lang="en-SG" u="sng" dirty="0"/>
              <a:t>network-based</a:t>
            </a:r>
            <a:r>
              <a:rPr lang="en-SG" dirty="0"/>
              <a:t> communication.    </a:t>
            </a:r>
            <a:r>
              <a:rPr lang="en-SG" b="1" dirty="0">
                <a:solidFill>
                  <a:schemeClr val="accent6">
                    <a:lumMod val="50000"/>
                  </a:schemeClr>
                </a:solidFill>
              </a:rPr>
              <a:t>(JS)</a:t>
            </a:r>
          </a:p>
          <a:p>
            <a:pPr marL="571500" indent="-571500">
              <a:lnSpc>
                <a:spcPct val="150000"/>
              </a:lnSpc>
              <a:buFont typeface="+mj-lt"/>
              <a:buAutoNum type="romanLcPeriod"/>
            </a:pPr>
            <a:r>
              <a:rPr lang="en-SG" b="1" dirty="0">
                <a:solidFill>
                  <a:srgbClr val="C00000"/>
                </a:solidFill>
              </a:rPr>
              <a:t>Synchronous reactive programs </a:t>
            </a:r>
            <a:r>
              <a:rPr lang="en-SG" dirty="0"/>
              <a:t>react to external events in a conceptually instantaneous and </a:t>
            </a:r>
            <a:r>
              <a:rPr lang="en-SG" u="sng" dirty="0"/>
              <a:t>deterministic</a:t>
            </a:r>
            <a:r>
              <a:rPr lang="en-SG" dirty="0"/>
              <a:t> way.                    </a:t>
            </a:r>
            <a:r>
              <a:rPr lang="en-SG" b="1" dirty="0">
                <a:solidFill>
                  <a:schemeClr val="accent6">
                    <a:lumMod val="50000"/>
                  </a:schemeClr>
                </a:solidFill>
              </a:rPr>
              <a:t>(Esterel)</a:t>
            </a:r>
          </a:p>
          <a:p>
            <a:pPr marL="571500" indent="-571500">
              <a:lnSpc>
                <a:spcPct val="150000"/>
              </a:lnSpc>
              <a:buFont typeface="+mj-lt"/>
              <a:buAutoNum type="romanLcPeriod"/>
            </a:pPr>
            <a:endParaRPr lang="en-US" dirty="0"/>
          </a:p>
        </p:txBody>
      </p:sp>
      <p:sp>
        <p:nvSpPr>
          <p:cNvPr id="4" name="Rounded Rectangle 3">
            <a:extLst>
              <a:ext uri="{FF2B5EF4-FFF2-40B4-BE49-F238E27FC236}">
                <a16:creationId xmlns:a16="http://schemas.microsoft.com/office/drawing/2014/main" id="{2A0AA9C3-4054-F942-A6CD-B39308341C6F}"/>
              </a:ext>
            </a:extLst>
          </p:cNvPr>
          <p:cNvSpPr/>
          <p:nvPr/>
        </p:nvSpPr>
        <p:spPr>
          <a:xfrm>
            <a:off x="587022" y="3010633"/>
            <a:ext cx="11006667" cy="2709334"/>
          </a:xfrm>
          <a:prstGeom prst="round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ACDBC116-1D40-E842-99B5-22B97D081A36}"/>
              </a:ext>
            </a:extLst>
          </p:cNvPr>
          <p:cNvCxnSpPr>
            <a:endCxn id="3" idx="2"/>
          </p:cNvCxnSpPr>
          <p:nvPr/>
        </p:nvCxnSpPr>
        <p:spPr>
          <a:xfrm>
            <a:off x="6096000" y="5719967"/>
            <a:ext cx="0" cy="351896"/>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F8CFFA1-D685-584F-9D38-9AF294F4241B}"/>
              </a:ext>
            </a:extLst>
          </p:cNvPr>
          <p:cNvSpPr txBox="1"/>
          <p:nvPr/>
        </p:nvSpPr>
        <p:spPr>
          <a:xfrm>
            <a:off x="5189307" y="6071863"/>
            <a:ext cx="1802096" cy="584775"/>
          </a:xfrm>
          <a:prstGeom prst="rect">
            <a:avLst/>
          </a:prstGeom>
          <a:noFill/>
        </p:spPr>
        <p:txBody>
          <a:bodyPr wrap="none" rtlCol="0">
            <a:spAutoFit/>
          </a:bodyPr>
          <a:lstStyle/>
          <a:p>
            <a:r>
              <a:rPr lang="en-US" sz="3200" b="1" dirty="0">
                <a:solidFill>
                  <a:schemeClr val="accent6">
                    <a:lumMod val="50000"/>
                  </a:schemeClr>
                </a:solidFill>
              </a:rPr>
              <a:t>Hiphop.js</a:t>
            </a:r>
          </a:p>
        </p:txBody>
      </p:sp>
      <p:pic>
        <p:nvPicPr>
          <p:cNvPr id="11" name="Picture 10">
            <a:extLst>
              <a:ext uri="{FF2B5EF4-FFF2-40B4-BE49-F238E27FC236}">
                <a16:creationId xmlns:a16="http://schemas.microsoft.com/office/drawing/2014/main" id="{23FADC16-2B09-D540-B35D-77C7C35B4F6A}"/>
              </a:ext>
            </a:extLst>
          </p:cNvPr>
          <p:cNvPicPr>
            <a:picLocks noChangeAspect="1"/>
          </p:cNvPicPr>
          <p:nvPr/>
        </p:nvPicPr>
        <p:blipFill>
          <a:blip r:embed="rId3"/>
          <a:srcRect/>
          <a:stretch/>
        </p:blipFill>
        <p:spPr>
          <a:xfrm>
            <a:off x="10503787" y="184457"/>
            <a:ext cx="1524000" cy="1524000"/>
          </a:xfrm>
          <a:prstGeom prst="rect">
            <a:avLst/>
          </a:prstGeom>
        </p:spPr>
      </p:pic>
      <p:sp>
        <p:nvSpPr>
          <p:cNvPr id="13" name="Title 1">
            <a:extLst>
              <a:ext uri="{FF2B5EF4-FFF2-40B4-BE49-F238E27FC236}">
                <a16:creationId xmlns:a16="http://schemas.microsoft.com/office/drawing/2014/main" id="{F5972460-6A27-284D-908C-04C10FD72D59}"/>
              </a:ext>
            </a:extLst>
          </p:cNvPr>
          <p:cNvSpPr>
            <a:spLocks noGrp="1"/>
          </p:cNvSpPr>
          <p:nvPr>
            <p:ph type="title"/>
          </p:nvPr>
        </p:nvSpPr>
        <p:spPr>
          <a:xfrm>
            <a:off x="838200" y="365125"/>
            <a:ext cx="8503920" cy="1325563"/>
          </a:xfrm>
          <a:solidFill>
            <a:schemeClr val="bg1"/>
          </a:solidFill>
        </p:spPr>
        <p:txBody>
          <a:bodyPr/>
          <a:lstStyle/>
          <a:p>
            <a:r>
              <a:rPr lang="en-US" b="1" dirty="0"/>
              <a:t>2. Hiphop.js = Esterel + JS </a:t>
            </a:r>
          </a:p>
        </p:txBody>
      </p:sp>
    </p:spTree>
    <p:extLst>
      <p:ext uri="{BB962C8B-B14F-4D97-AF65-F5344CB8AC3E}">
        <p14:creationId xmlns:p14="http://schemas.microsoft.com/office/powerpoint/2010/main" val="2158888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FADC16-2B09-D540-B35D-77C7C35B4F6A}"/>
              </a:ext>
            </a:extLst>
          </p:cNvPr>
          <p:cNvPicPr>
            <a:picLocks noChangeAspect="1"/>
          </p:cNvPicPr>
          <p:nvPr/>
        </p:nvPicPr>
        <p:blipFill>
          <a:blip r:embed="rId3"/>
          <a:srcRect/>
          <a:stretch/>
        </p:blipFill>
        <p:spPr>
          <a:xfrm>
            <a:off x="10503787" y="184457"/>
            <a:ext cx="1524000" cy="1524000"/>
          </a:xfrm>
          <a:prstGeom prst="rect">
            <a:avLst/>
          </a:prstGeom>
        </p:spPr>
      </p:pic>
      <p:sp>
        <p:nvSpPr>
          <p:cNvPr id="10" name="Title 1">
            <a:extLst>
              <a:ext uri="{FF2B5EF4-FFF2-40B4-BE49-F238E27FC236}">
                <a16:creationId xmlns:a16="http://schemas.microsoft.com/office/drawing/2014/main" id="{4BE25B99-8E9C-EC48-8DED-B82B1E302944}"/>
              </a:ext>
            </a:extLst>
          </p:cNvPr>
          <p:cNvSpPr>
            <a:spLocks noGrp="1"/>
          </p:cNvSpPr>
          <p:nvPr>
            <p:ph type="title"/>
          </p:nvPr>
        </p:nvSpPr>
        <p:spPr>
          <a:xfrm>
            <a:off x="838200" y="365125"/>
            <a:ext cx="8839200" cy="1325563"/>
          </a:xfrm>
          <a:solidFill>
            <a:schemeClr val="bg1"/>
          </a:solidFill>
        </p:spPr>
        <p:txBody>
          <a:bodyPr/>
          <a:lstStyle/>
          <a:p>
            <a:r>
              <a:rPr lang="en-US" b="1" dirty="0"/>
              <a:t>2. Hiphop.js = Esterel + JS </a:t>
            </a:r>
          </a:p>
        </p:txBody>
      </p:sp>
      <p:sp>
        <p:nvSpPr>
          <p:cNvPr id="12" name="Content Placeholder 2">
            <a:extLst>
              <a:ext uri="{FF2B5EF4-FFF2-40B4-BE49-F238E27FC236}">
                <a16:creationId xmlns:a16="http://schemas.microsoft.com/office/drawing/2014/main" id="{4FBE2C12-7EAD-7241-BDF6-F586A9A8A81E}"/>
              </a:ext>
            </a:extLst>
          </p:cNvPr>
          <p:cNvSpPr>
            <a:spLocks noGrp="1"/>
          </p:cNvSpPr>
          <p:nvPr>
            <p:ph idx="1"/>
          </p:nvPr>
        </p:nvSpPr>
        <p:spPr>
          <a:xfrm>
            <a:off x="838200" y="2589205"/>
            <a:ext cx="10515600" cy="2622875"/>
          </a:xfrm>
        </p:spPr>
        <p:txBody>
          <a:bodyPr>
            <a:normAutofit/>
          </a:bodyPr>
          <a:lstStyle/>
          <a:p>
            <a:pPr marL="0" indent="0">
              <a:lnSpc>
                <a:spcPct val="160000"/>
              </a:lnSpc>
              <a:buNone/>
            </a:pPr>
            <a:r>
              <a:rPr lang="en-US" dirty="0">
                <a:solidFill>
                  <a:srgbClr val="C00000"/>
                </a:solidFill>
              </a:rPr>
              <a:t>    </a:t>
            </a:r>
            <a:r>
              <a:rPr lang="en-US" dirty="0"/>
              <a:t> {</a:t>
            </a:r>
            <a:r>
              <a:rPr lang="en-US" dirty="0">
                <a:solidFill>
                  <a:srgbClr val="C00000"/>
                </a:solidFill>
              </a:rPr>
              <a:t>A</a:t>
            </a:r>
            <a:r>
              <a:rPr lang="en-US" dirty="0"/>
              <a:t>}</a:t>
            </a:r>
            <a:r>
              <a:rPr lang="zh-CN" altLang="en-US" dirty="0"/>
              <a:t> </a:t>
            </a:r>
            <a:r>
              <a:rPr lang="en-SG" dirty="0"/>
              <a:t>·</a:t>
            </a:r>
            <a:r>
              <a:rPr lang="zh-CN" altLang="en-US" dirty="0"/>
              <a:t> </a:t>
            </a:r>
            <a:r>
              <a:rPr lang="en-US" dirty="0"/>
              <a:t>{</a:t>
            </a:r>
            <a:r>
              <a:rPr lang="en-US" dirty="0">
                <a:solidFill>
                  <a:srgbClr val="C00000"/>
                </a:solidFill>
              </a:rPr>
              <a:t>B</a:t>
            </a:r>
            <a:r>
              <a:rPr lang="en-US" dirty="0"/>
              <a:t>}</a:t>
            </a:r>
            <a:r>
              <a:rPr lang="zh-CN" altLang="en-US" dirty="0"/>
              <a:t> </a:t>
            </a:r>
            <a:r>
              <a:rPr lang="en-SG" dirty="0"/>
              <a:t>·</a:t>
            </a:r>
            <a:r>
              <a:rPr lang="zh-CN" altLang="en-US" dirty="0"/>
              <a:t> </a:t>
            </a:r>
            <a:r>
              <a:rPr lang="en-US" dirty="0"/>
              <a:t>{</a:t>
            </a:r>
            <a:r>
              <a:rPr lang="en-US" dirty="0">
                <a:solidFill>
                  <a:srgbClr val="C00000"/>
                </a:solidFill>
              </a:rPr>
              <a:t>C</a:t>
            </a:r>
            <a:r>
              <a:rPr lang="en-US" dirty="0"/>
              <a:t>}</a:t>
            </a:r>
            <a:r>
              <a:rPr lang="en-US" dirty="0">
                <a:solidFill>
                  <a:srgbClr val="C00000"/>
                </a:solidFill>
              </a:rPr>
              <a:t> </a:t>
            </a:r>
            <a:r>
              <a:rPr lang="en-US" dirty="0"/>
              <a:t>|| {</a:t>
            </a:r>
            <a:r>
              <a:rPr lang="en-US" dirty="0">
                <a:solidFill>
                  <a:schemeClr val="accent6">
                    <a:lumMod val="50000"/>
                  </a:schemeClr>
                </a:solidFill>
              </a:rPr>
              <a:t>W</a:t>
            </a:r>
            <a:r>
              <a:rPr lang="en-US" dirty="0"/>
              <a:t>}</a:t>
            </a:r>
            <a:r>
              <a:rPr lang="zh-CN" altLang="en-US" dirty="0"/>
              <a:t> </a:t>
            </a:r>
            <a:r>
              <a:rPr lang="en-SG" dirty="0"/>
              <a:t>·</a:t>
            </a:r>
            <a:r>
              <a:rPr lang="zh-CN" altLang="en-US" dirty="0"/>
              <a:t> </a:t>
            </a:r>
            <a:r>
              <a:rPr lang="en-US" dirty="0"/>
              <a:t>{</a:t>
            </a:r>
            <a:r>
              <a:rPr lang="en-US" dirty="0">
                <a:solidFill>
                  <a:schemeClr val="accent6">
                    <a:lumMod val="50000"/>
                  </a:schemeClr>
                </a:solidFill>
              </a:rPr>
              <a:t>X</a:t>
            </a:r>
            <a:r>
              <a:rPr lang="en-US" dirty="0"/>
              <a:t>}</a:t>
            </a:r>
            <a:r>
              <a:rPr lang="zh-CN" altLang="en-US" dirty="0"/>
              <a:t> </a:t>
            </a:r>
            <a:r>
              <a:rPr lang="en-SG" dirty="0"/>
              <a:t>·</a:t>
            </a:r>
            <a:r>
              <a:rPr lang="zh-CN" altLang="en-US" dirty="0"/>
              <a:t> </a:t>
            </a:r>
            <a:r>
              <a:rPr lang="en-US" dirty="0"/>
              <a:t>{</a:t>
            </a:r>
            <a:r>
              <a:rPr lang="en-US" dirty="0">
                <a:solidFill>
                  <a:schemeClr val="accent6">
                    <a:lumMod val="50000"/>
                  </a:schemeClr>
                </a:solidFill>
              </a:rPr>
              <a:t>Y</a:t>
            </a:r>
            <a:r>
              <a:rPr lang="en-US" dirty="0"/>
              <a:t>}</a:t>
            </a:r>
            <a:r>
              <a:rPr lang="zh-CN" altLang="en-US" dirty="0"/>
              <a:t> </a:t>
            </a:r>
            <a:r>
              <a:rPr lang="en-SG" dirty="0"/>
              <a:t>·</a:t>
            </a:r>
            <a:r>
              <a:rPr lang="zh-CN" altLang="en-US" dirty="0"/>
              <a:t> </a:t>
            </a:r>
            <a:r>
              <a:rPr lang="en-US" dirty="0"/>
              <a:t>{</a:t>
            </a:r>
            <a:r>
              <a:rPr lang="en-US" dirty="0">
                <a:solidFill>
                  <a:schemeClr val="accent6">
                    <a:lumMod val="50000"/>
                  </a:schemeClr>
                </a:solidFill>
              </a:rPr>
              <a:t>Z</a:t>
            </a:r>
            <a:r>
              <a:rPr lang="en-US" dirty="0"/>
              <a:t>}      -&gt;    {</a:t>
            </a:r>
            <a:r>
              <a:rPr lang="en-US" dirty="0">
                <a:solidFill>
                  <a:srgbClr val="C00000"/>
                </a:solidFill>
              </a:rPr>
              <a:t>A</a:t>
            </a:r>
            <a:r>
              <a:rPr lang="en-US" dirty="0"/>
              <a:t>,</a:t>
            </a:r>
            <a:r>
              <a:rPr lang="en-US" dirty="0">
                <a:solidFill>
                  <a:schemeClr val="accent6">
                    <a:lumMod val="50000"/>
                  </a:schemeClr>
                </a:solidFill>
              </a:rPr>
              <a:t>W</a:t>
            </a:r>
            <a:r>
              <a:rPr lang="en-US" dirty="0"/>
              <a:t>}</a:t>
            </a:r>
            <a:r>
              <a:rPr lang="en-SG" dirty="0"/>
              <a:t> ·</a:t>
            </a:r>
            <a:r>
              <a:rPr lang="zh-CN" altLang="en-US" dirty="0"/>
              <a:t> </a:t>
            </a:r>
            <a:r>
              <a:rPr lang="en-US" dirty="0"/>
              <a:t>{</a:t>
            </a:r>
            <a:r>
              <a:rPr lang="en-US" dirty="0">
                <a:solidFill>
                  <a:srgbClr val="C00000"/>
                </a:solidFill>
              </a:rPr>
              <a:t>B</a:t>
            </a:r>
            <a:r>
              <a:rPr lang="en-US" dirty="0"/>
              <a:t>,</a:t>
            </a:r>
            <a:r>
              <a:rPr lang="en-US" dirty="0">
                <a:solidFill>
                  <a:schemeClr val="accent6">
                    <a:lumMod val="50000"/>
                  </a:schemeClr>
                </a:solidFill>
              </a:rPr>
              <a:t>X</a:t>
            </a:r>
            <a:r>
              <a:rPr lang="en-US" dirty="0"/>
              <a:t>}</a:t>
            </a:r>
            <a:r>
              <a:rPr lang="en-SG" dirty="0"/>
              <a:t> ·</a:t>
            </a:r>
            <a:r>
              <a:rPr lang="zh-CN" altLang="en-US" dirty="0"/>
              <a:t> </a:t>
            </a:r>
            <a:r>
              <a:rPr lang="en-US" dirty="0"/>
              <a:t>{</a:t>
            </a:r>
            <a:r>
              <a:rPr lang="en-US" dirty="0">
                <a:solidFill>
                  <a:srgbClr val="C00000"/>
                </a:solidFill>
              </a:rPr>
              <a:t>C</a:t>
            </a:r>
            <a:r>
              <a:rPr lang="en-US" dirty="0"/>
              <a:t>,</a:t>
            </a:r>
            <a:r>
              <a:rPr lang="en-US" dirty="0">
                <a:solidFill>
                  <a:schemeClr val="accent6">
                    <a:lumMod val="50000"/>
                  </a:schemeClr>
                </a:solidFill>
              </a:rPr>
              <a:t>Y</a:t>
            </a:r>
            <a:r>
              <a:rPr lang="en-US" dirty="0"/>
              <a:t>}</a:t>
            </a:r>
            <a:r>
              <a:rPr lang="en-SG" dirty="0"/>
              <a:t> ·</a:t>
            </a:r>
            <a:r>
              <a:rPr lang="zh-CN" altLang="en-US" dirty="0"/>
              <a:t> </a:t>
            </a:r>
            <a:r>
              <a:rPr lang="en-US" dirty="0"/>
              <a:t>{</a:t>
            </a:r>
            <a:r>
              <a:rPr lang="en-US" dirty="0">
                <a:solidFill>
                  <a:schemeClr val="accent6">
                    <a:lumMod val="50000"/>
                  </a:schemeClr>
                </a:solidFill>
              </a:rPr>
              <a:t>Z</a:t>
            </a:r>
            <a:r>
              <a:rPr lang="en-US" dirty="0"/>
              <a:t>}</a:t>
            </a:r>
          </a:p>
          <a:p>
            <a:pPr marL="0" indent="0">
              <a:lnSpc>
                <a:spcPct val="160000"/>
              </a:lnSpc>
              <a:buNone/>
            </a:pPr>
            <a:r>
              <a:rPr lang="en-US" dirty="0"/>
              <a:t>     </a:t>
            </a:r>
            <a:r>
              <a:rPr lang="en-SG" dirty="0"/>
              <a:t>{</a:t>
            </a:r>
            <a:r>
              <a:rPr lang="en-SG" dirty="0">
                <a:solidFill>
                  <a:srgbClr val="C00000"/>
                </a:solidFill>
              </a:rPr>
              <a:t>A</a:t>
            </a:r>
            <a:r>
              <a:rPr lang="en-SG" dirty="0"/>
              <a:t>}</a:t>
            </a:r>
            <a:r>
              <a:rPr lang="zh-CN" altLang="en-US" dirty="0"/>
              <a:t> </a:t>
            </a:r>
            <a:r>
              <a:rPr lang="en-SG" dirty="0"/>
              <a:t>·</a:t>
            </a:r>
            <a:r>
              <a:rPr lang="zh-CN" altLang="en-US" dirty="0"/>
              <a:t> </a:t>
            </a:r>
            <a:r>
              <a:rPr lang="en-SG" dirty="0"/>
              <a:t>{</a:t>
            </a:r>
            <a:r>
              <a:rPr lang="en-SG" dirty="0">
                <a:solidFill>
                  <a:srgbClr val="C00000"/>
                </a:solidFill>
              </a:rPr>
              <a:t>B</a:t>
            </a:r>
            <a:r>
              <a:rPr lang="en-SG" dirty="0"/>
              <a:t>}</a:t>
            </a:r>
            <a:r>
              <a:rPr lang="zh-CN" altLang="en-US" dirty="0"/>
              <a:t> </a:t>
            </a:r>
            <a:r>
              <a:rPr lang="en-SG" dirty="0"/>
              <a:t>·</a:t>
            </a:r>
            <a:r>
              <a:rPr lang="zh-CN" altLang="en-US" dirty="0"/>
              <a:t> </a:t>
            </a:r>
            <a:r>
              <a:rPr lang="en-SG" dirty="0"/>
              <a:t>{</a:t>
            </a:r>
            <a:r>
              <a:rPr lang="en-SG" dirty="0">
                <a:solidFill>
                  <a:srgbClr val="C00000"/>
                </a:solidFill>
              </a:rPr>
              <a:t>C</a:t>
            </a:r>
            <a:r>
              <a:rPr lang="en-SG" dirty="0"/>
              <a:t>}</a:t>
            </a:r>
            <a:r>
              <a:rPr lang="zh-CN" altLang="en-US" dirty="0"/>
              <a:t> </a:t>
            </a:r>
            <a:r>
              <a:rPr lang="en-SG" dirty="0"/>
              <a:t>·</a:t>
            </a:r>
            <a:r>
              <a:rPr lang="zh-CN" altLang="en-US" dirty="0"/>
              <a:t> </a:t>
            </a:r>
            <a:r>
              <a:rPr lang="en-SG" dirty="0"/>
              <a:t>{</a:t>
            </a:r>
            <a:r>
              <a:rPr lang="en-SG" dirty="0">
                <a:solidFill>
                  <a:srgbClr val="C00000"/>
                </a:solidFill>
              </a:rPr>
              <a:t>D</a:t>
            </a:r>
            <a:r>
              <a:rPr lang="en-SG" dirty="0"/>
              <a:t>}</a:t>
            </a:r>
            <a:r>
              <a:rPr lang="en-SG" dirty="0">
                <a:solidFill>
                  <a:srgbClr val="C00000"/>
                </a:solidFill>
              </a:rPr>
              <a:t> </a:t>
            </a:r>
            <a:r>
              <a:rPr lang="en-SG" dirty="0"/>
              <a:t>|| {</a:t>
            </a:r>
            <a:r>
              <a:rPr lang="en-SG" dirty="0">
                <a:solidFill>
                  <a:schemeClr val="accent6">
                    <a:lumMod val="50000"/>
                  </a:schemeClr>
                </a:solidFill>
              </a:rPr>
              <a:t>E</a:t>
            </a:r>
            <a:r>
              <a:rPr lang="en-SG" dirty="0"/>
              <a:t>}</a:t>
            </a:r>
            <a:r>
              <a:rPr lang="zh-CN" altLang="en-US" dirty="0"/>
              <a:t> </a:t>
            </a:r>
            <a:r>
              <a:rPr lang="en-SG" dirty="0"/>
              <a:t>·</a:t>
            </a:r>
            <a:r>
              <a:rPr lang="en-SG" dirty="0">
                <a:solidFill>
                  <a:schemeClr val="accent6">
                    <a:lumMod val="50000"/>
                  </a:schemeClr>
                </a:solidFill>
              </a:rPr>
              <a:t> C?</a:t>
            </a:r>
            <a:r>
              <a:rPr lang="zh-CN" altLang="en-US" dirty="0">
                <a:solidFill>
                  <a:schemeClr val="accent6">
                    <a:lumMod val="50000"/>
                  </a:schemeClr>
                </a:solidFill>
              </a:rPr>
              <a:t> </a:t>
            </a:r>
            <a:r>
              <a:rPr lang="en-SG" dirty="0"/>
              <a:t>· {</a:t>
            </a:r>
            <a:r>
              <a:rPr lang="en-SG" dirty="0">
                <a:solidFill>
                  <a:schemeClr val="accent6">
                    <a:lumMod val="50000"/>
                  </a:schemeClr>
                </a:solidFill>
              </a:rPr>
              <a:t>F</a:t>
            </a:r>
            <a:r>
              <a:rPr lang="en-US" dirty="0"/>
              <a:t>}      </a:t>
            </a:r>
            <a:r>
              <a:rPr lang="zh-CN" altLang="en-US" dirty="0"/>
              <a:t>  </a:t>
            </a:r>
            <a:r>
              <a:rPr lang="en-US" dirty="0"/>
              <a:t>-&gt; </a:t>
            </a:r>
            <a:r>
              <a:rPr lang="zh-CN" altLang="en-US" dirty="0"/>
              <a:t>   </a:t>
            </a:r>
            <a:r>
              <a:rPr lang="en-SG" dirty="0"/>
              <a:t>{</a:t>
            </a:r>
            <a:r>
              <a:rPr lang="en-SG" dirty="0">
                <a:solidFill>
                  <a:srgbClr val="C00000"/>
                </a:solidFill>
              </a:rPr>
              <a:t>A</a:t>
            </a:r>
            <a:r>
              <a:rPr lang="en-SG" dirty="0"/>
              <a:t>, </a:t>
            </a:r>
            <a:r>
              <a:rPr lang="en-SG" dirty="0">
                <a:solidFill>
                  <a:schemeClr val="accent6">
                    <a:lumMod val="50000"/>
                  </a:schemeClr>
                </a:solidFill>
              </a:rPr>
              <a:t>E</a:t>
            </a:r>
            <a:r>
              <a:rPr lang="en-SG" dirty="0"/>
              <a:t>} · {</a:t>
            </a:r>
            <a:r>
              <a:rPr lang="en-SG" dirty="0">
                <a:solidFill>
                  <a:srgbClr val="C00000"/>
                </a:solidFill>
              </a:rPr>
              <a:t>B</a:t>
            </a:r>
            <a:r>
              <a:rPr lang="en-SG" dirty="0"/>
              <a:t>} · {</a:t>
            </a:r>
            <a:r>
              <a:rPr lang="en-SG" b="1" dirty="0">
                <a:solidFill>
                  <a:schemeClr val="tx1">
                    <a:lumMod val="95000"/>
                    <a:lumOff val="5000"/>
                  </a:schemeClr>
                </a:solidFill>
              </a:rPr>
              <a:t>C</a:t>
            </a:r>
            <a:r>
              <a:rPr lang="en-SG" dirty="0"/>
              <a:t>} · {</a:t>
            </a:r>
            <a:r>
              <a:rPr lang="en-SG" dirty="0">
                <a:solidFill>
                  <a:srgbClr val="C00000"/>
                </a:solidFill>
              </a:rPr>
              <a:t>D</a:t>
            </a:r>
            <a:r>
              <a:rPr lang="en-SG" dirty="0"/>
              <a:t>, </a:t>
            </a:r>
            <a:r>
              <a:rPr lang="en-SG" dirty="0">
                <a:solidFill>
                  <a:schemeClr val="accent6">
                    <a:lumMod val="50000"/>
                  </a:schemeClr>
                </a:solidFill>
              </a:rPr>
              <a:t>F</a:t>
            </a:r>
            <a:r>
              <a:rPr lang="en-SG" dirty="0"/>
              <a:t>} </a:t>
            </a:r>
          </a:p>
          <a:p>
            <a:pPr marL="0" indent="0">
              <a:lnSpc>
                <a:spcPct val="160000"/>
              </a:lnSpc>
              <a:buNone/>
            </a:pPr>
            <a:r>
              <a:rPr lang="zh-CN" altLang="en-US" dirty="0"/>
              <a:t>    </a:t>
            </a:r>
            <a:r>
              <a:rPr lang="en-US" dirty="0"/>
              <a:t> </a:t>
            </a:r>
            <a:r>
              <a:rPr lang="en-SG" dirty="0"/>
              <a:t>{</a:t>
            </a:r>
            <a:r>
              <a:rPr lang="en-SG" dirty="0">
                <a:solidFill>
                  <a:srgbClr val="C00000"/>
                </a:solidFill>
              </a:rPr>
              <a:t>A</a:t>
            </a:r>
            <a:r>
              <a:rPr lang="en-SG" dirty="0"/>
              <a:t>}</a:t>
            </a:r>
            <a:r>
              <a:rPr lang="zh-CN" altLang="en-US" dirty="0"/>
              <a:t> </a:t>
            </a:r>
            <a:r>
              <a:rPr lang="en-SG" dirty="0"/>
              <a:t>·</a:t>
            </a:r>
            <a:r>
              <a:rPr lang="zh-CN" altLang="en-US" dirty="0"/>
              <a:t> </a:t>
            </a:r>
            <a:r>
              <a:rPr lang="en-SG" dirty="0"/>
              <a:t>{</a:t>
            </a:r>
            <a:r>
              <a:rPr lang="en-SG" dirty="0">
                <a:solidFill>
                  <a:srgbClr val="C00000"/>
                </a:solidFill>
              </a:rPr>
              <a:t>B</a:t>
            </a:r>
            <a:r>
              <a:rPr lang="en-SG" dirty="0"/>
              <a:t>}</a:t>
            </a:r>
            <a:r>
              <a:rPr lang="zh-CN" altLang="en-US" dirty="0"/>
              <a:t> </a:t>
            </a:r>
            <a:r>
              <a:rPr lang="en-SG" dirty="0"/>
              <a:t>·</a:t>
            </a:r>
            <a:r>
              <a:rPr lang="zh-CN" altLang="en-US" dirty="0"/>
              <a:t> </a:t>
            </a:r>
            <a:r>
              <a:rPr lang="en-SG" dirty="0"/>
              <a:t>{</a:t>
            </a:r>
            <a:r>
              <a:rPr lang="en-SG" dirty="0">
                <a:solidFill>
                  <a:srgbClr val="C00000"/>
                </a:solidFill>
              </a:rPr>
              <a:t>D</a:t>
            </a:r>
            <a:r>
              <a:rPr lang="en-SG" dirty="0"/>
              <a:t>}</a:t>
            </a:r>
            <a:r>
              <a:rPr lang="en-SG" dirty="0">
                <a:solidFill>
                  <a:srgbClr val="C00000"/>
                </a:solidFill>
              </a:rPr>
              <a:t> </a:t>
            </a:r>
            <a:r>
              <a:rPr lang="en-SG" dirty="0"/>
              <a:t>|| {</a:t>
            </a:r>
            <a:r>
              <a:rPr lang="en-SG" dirty="0">
                <a:solidFill>
                  <a:schemeClr val="accent6">
                    <a:lumMod val="50000"/>
                  </a:schemeClr>
                </a:solidFill>
              </a:rPr>
              <a:t>E</a:t>
            </a:r>
            <a:r>
              <a:rPr lang="en-SG" dirty="0"/>
              <a:t>}</a:t>
            </a:r>
            <a:r>
              <a:rPr lang="zh-CN" altLang="en-US" dirty="0"/>
              <a:t> </a:t>
            </a:r>
            <a:r>
              <a:rPr lang="en-SG" dirty="0"/>
              <a:t>·</a:t>
            </a:r>
            <a:r>
              <a:rPr lang="en-SG" dirty="0">
                <a:solidFill>
                  <a:schemeClr val="accent6">
                    <a:lumMod val="50000"/>
                  </a:schemeClr>
                </a:solidFill>
              </a:rPr>
              <a:t> C?</a:t>
            </a:r>
            <a:r>
              <a:rPr lang="zh-CN" altLang="en-US" dirty="0">
                <a:solidFill>
                  <a:schemeClr val="accent6">
                    <a:lumMod val="50000"/>
                  </a:schemeClr>
                </a:solidFill>
              </a:rPr>
              <a:t> </a:t>
            </a:r>
            <a:r>
              <a:rPr lang="en-SG" dirty="0"/>
              <a:t>· {</a:t>
            </a:r>
            <a:r>
              <a:rPr lang="en-SG" dirty="0">
                <a:solidFill>
                  <a:schemeClr val="accent6">
                    <a:lumMod val="50000"/>
                  </a:schemeClr>
                </a:solidFill>
              </a:rPr>
              <a:t>F</a:t>
            </a:r>
            <a:r>
              <a:rPr lang="en-US" dirty="0"/>
              <a:t>}      </a:t>
            </a:r>
            <a:r>
              <a:rPr lang="zh-CN" altLang="en-US" dirty="0"/>
              <a:t> </a:t>
            </a:r>
            <a:r>
              <a:rPr lang="en-US" altLang="zh-CN" dirty="0"/>
              <a:t>        </a:t>
            </a:r>
            <a:r>
              <a:rPr lang="zh-CN" altLang="en-US" dirty="0"/>
              <a:t> </a:t>
            </a:r>
            <a:r>
              <a:rPr lang="en-US" dirty="0"/>
              <a:t>-&gt; </a:t>
            </a:r>
            <a:r>
              <a:rPr lang="zh-CN" altLang="en-US" dirty="0"/>
              <a:t>   </a:t>
            </a:r>
            <a:r>
              <a:rPr lang="en-SG" dirty="0"/>
              <a:t>{</a:t>
            </a:r>
            <a:r>
              <a:rPr lang="en-SG" dirty="0">
                <a:solidFill>
                  <a:srgbClr val="C00000"/>
                </a:solidFill>
              </a:rPr>
              <a:t>A</a:t>
            </a:r>
            <a:r>
              <a:rPr lang="en-SG" dirty="0"/>
              <a:t>, </a:t>
            </a:r>
            <a:r>
              <a:rPr lang="en-SG" dirty="0">
                <a:solidFill>
                  <a:schemeClr val="accent6">
                    <a:lumMod val="50000"/>
                  </a:schemeClr>
                </a:solidFill>
              </a:rPr>
              <a:t>E</a:t>
            </a:r>
            <a:r>
              <a:rPr lang="en-SG" dirty="0"/>
              <a:t>} · {</a:t>
            </a:r>
            <a:r>
              <a:rPr lang="en-SG" dirty="0">
                <a:solidFill>
                  <a:srgbClr val="C00000"/>
                </a:solidFill>
              </a:rPr>
              <a:t>B</a:t>
            </a:r>
            <a:r>
              <a:rPr lang="en-SG" dirty="0"/>
              <a:t>} · {</a:t>
            </a:r>
            <a:r>
              <a:rPr lang="en-SG" dirty="0">
                <a:solidFill>
                  <a:srgbClr val="C00000"/>
                </a:solidFill>
              </a:rPr>
              <a:t>D</a:t>
            </a:r>
            <a:r>
              <a:rPr lang="en-SG" dirty="0"/>
              <a:t>} · </a:t>
            </a:r>
            <a:r>
              <a:rPr lang="en-SG" dirty="0">
                <a:solidFill>
                  <a:schemeClr val="accent6">
                    <a:lumMod val="50000"/>
                  </a:schemeClr>
                </a:solidFill>
              </a:rPr>
              <a:t>C?</a:t>
            </a:r>
            <a:r>
              <a:rPr lang="en-SG" dirty="0"/>
              <a:t> · {</a:t>
            </a:r>
            <a:r>
              <a:rPr lang="en-SG" dirty="0">
                <a:solidFill>
                  <a:schemeClr val="accent6">
                    <a:lumMod val="50000"/>
                  </a:schemeClr>
                </a:solidFill>
              </a:rPr>
              <a:t>F</a:t>
            </a:r>
            <a:r>
              <a:rPr lang="en-SG" dirty="0"/>
              <a:t>} </a:t>
            </a:r>
          </a:p>
        </p:txBody>
      </p:sp>
      <p:sp>
        <p:nvSpPr>
          <p:cNvPr id="9" name="TextBox 8">
            <a:extLst>
              <a:ext uri="{FF2B5EF4-FFF2-40B4-BE49-F238E27FC236}">
                <a16:creationId xmlns:a16="http://schemas.microsoft.com/office/drawing/2014/main" id="{322A2D36-187D-4F47-91E0-53631E1F84DE}"/>
              </a:ext>
            </a:extLst>
          </p:cNvPr>
          <p:cNvSpPr txBox="1"/>
          <p:nvPr/>
        </p:nvSpPr>
        <p:spPr>
          <a:xfrm>
            <a:off x="1325880" y="1563386"/>
            <a:ext cx="7269480" cy="523220"/>
          </a:xfrm>
          <a:prstGeom prst="rect">
            <a:avLst/>
          </a:prstGeom>
          <a:noFill/>
        </p:spPr>
        <p:txBody>
          <a:bodyPr wrap="square" rtlCol="0">
            <a:spAutoFit/>
          </a:bodyPr>
          <a:lstStyle/>
          <a:p>
            <a:r>
              <a:rPr lang="en-US" sz="2800" b="1" i="1" dirty="0"/>
              <a:t>“</a:t>
            </a:r>
            <a:r>
              <a:rPr lang="en-US" altLang="zh-CN" sz="2800" b="1" i="1" dirty="0"/>
              <a:t>Mixed Sync-Async Concurrency </a:t>
            </a:r>
            <a:r>
              <a:rPr lang="en-SG" sz="2800" b="1" i="1" dirty="0"/>
              <a:t>Paradigm</a:t>
            </a:r>
            <a:r>
              <a:rPr lang="en-US" sz="2800" b="1" i="1" dirty="0"/>
              <a:t>”</a:t>
            </a:r>
          </a:p>
        </p:txBody>
      </p:sp>
    </p:spTree>
    <p:extLst>
      <p:ext uri="{BB962C8B-B14F-4D97-AF65-F5344CB8AC3E}">
        <p14:creationId xmlns:p14="http://schemas.microsoft.com/office/powerpoint/2010/main" val="297335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12A137-F060-E542-B89C-3C71BD1FEE41}"/>
              </a:ext>
            </a:extLst>
          </p:cNvPr>
          <p:cNvPicPr>
            <a:picLocks noChangeAspect="1"/>
          </p:cNvPicPr>
          <p:nvPr/>
        </p:nvPicPr>
        <p:blipFill>
          <a:blip r:embed="rId2"/>
          <a:stretch>
            <a:fillRect/>
          </a:stretch>
        </p:blipFill>
        <p:spPr>
          <a:xfrm>
            <a:off x="838199" y="1506314"/>
            <a:ext cx="10180321" cy="4986561"/>
          </a:xfrm>
          <a:prstGeom prst="rect">
            <a:avLst/>
          </a:prstGeom>
        </p:spPr>
      </p:pic>
      <p:sp>
        <p:nvSpPr>
          <p:cNvPr id="2" name="Title 1">
            <a:extLst>
              <a:ext uri="{FF2B5EF4-FFF2-40B4-BE49-F238E27FC236}">
                <a16:creationId xmlns:a16="http://schemas.microsoft.com/office/drawing/2014/main" id="{146892F0-F430-3943-8CCE-C21151A0E334}"/>
              </a:ext>
            </a:extLst>
          </p:cNvPr>
          <p:cNvSpPr>
            <a:spLocks noGrp="1"/>
          </p:cNvSpPr>
          <p:nvPr>
            <p:ph type="title"/>
          </p:nvPr>
        </p:nvSpPr>
        <p:spPr/>
        <p:txBody>
          <a:bodyPr/>
          <a:lstStyle/>
          <a:p>
            <a:r>
              <a:rPr lang="en-US" b="1" dirty="0"/>
              <a:t>3. Effects Inference </a:t>
            </a:r>
          </a:p>
        </p:txBody>
      </p:sp>
      <p:pic>
        <p:nvPicPr>
          <p:cNvPr id="4" name="Picture 3">
            <a:extLst>
              <a:ext uri="{FF2B5EF4-FFF2-40B4-BE49-F238E27FC236}">
                <a16:creationId xmlns:a16="http://schemas.microsoft.com/office/drawing/2014/main" id="{2B60CBC8-15A1-EE4D-88BB-EC237F7F049B}"/>
              </a:ext>
            </a:extLst>
          </p:cNvPr>
          <p:cNvPicPr>
            <a:picLocks noChangeAspect="1"/>
          </p:cNvPicPr>
          <p:nvPr/>
        </p:nvPicPr>
        <p:blipFill>
          <a:blip r:embed="rId3"/>
          <a:srcRect/>
          <a:stretch/>
        </p:blipFill>
        <p:spPr>
          <a:xfrm>
            <a:off x="10503787" y="184457"/>
            <a:ext cx="1524000" cy="1524000"/>
          </a:xfrm>
          <a:prstGeom prst="rect">
            <a:avLst/>
          </a:prstGeom>
        </p:spPr>
      </p:pic>
      <p:sp>
        <p:nvSpPr>
          <p:cNvPr id="3" name="TextBox 2">
            <a:extLst>
              <a:ext uri="{FF2B5EF4-FFF2-40B4-BE49-F238E27FC236}">
                <a16:creationId xmlns:a16="http://schemas.microsoft.com/office/drawing/2014/main" id="{30B81640-5181-224B-AF6A-8D5402943492}"/>
              </a:ext>
            </a:extLst>
          </p:cNvPr>
          <p:cNvSpPr txBox="1"/>
          <p:nvPr/>
        </p:nvSpPr>
        <p:spPr>
          <a:xfrm>
            <a:off x="2423159" y="2831877"/>
            <a:ext cx="6624587" cy="369332"/>
          </a:xfrm>
          <a:prstGeom prst="rect">
            <a:avLst/>
          </a:prstGeom>
          <a:solidFill>
            <a:schemeClr val="bg1"/>
          </a:solidFill>
        </p:spPr>
        <p:txBody>
          <a:bodyPr wrap="square" rtlCol="0">
            <a:spAutoFit/>
          </a:bodyPr>
          <a:lstStyle/>
          <a:p>
            <a:r>
              <a:rPr lang="en-US" dirty="0"/>
              <a:t>   </a:t>
            </a:r>
          </a:p>
        </p:txBody>
      </p:sp>
      <p:sp>
        <p:nvSpPr>
          <p:cNvPr id="7" name="TextBox 6">
            <a:extLst>
              <a:ext uri="{FF2B5EF4-FFF2-40B4-BE49-F238E27FC236}">
                <a16:creationId xmlns:a16="http://schemas.microsoft.com/office/drawing/2014/main" id="{F0158BE5-8A2A-464F-A100-852E6C2BB260}"/>
              </a:ext>
            </a:extLst>
          </p:cNvPr>
          <p:cNvSpPr txBox="1"/>
          <p:nvPr/>
        </p:nvSpPr>
        <p:spPr>
          <a:xfrm>
            <a:off x="2423159" y="3429000"/>
            <a:ext cx="8473441" cy="369332"/>
          </a:xfrm>
          <a:prstGeom prst="rect">
            <a:avLst/>
          </a:prstGeom>
          <a:solidFill>
            <a:schemeClr val="bg1"/>
          </a:solidFill>
        </p:spPr>
        <p:txBody>
          <a:bodyPr wrap="square" rtlCol="0">
            <a:spAutoFit/>
          </a:bodyPr>
          <a:lstStyle/>
          <a:p>
            <a:r>
              <a:rPr lang="en-US" dirty="0"/>
              <a:t>   </a:t>
            </a:r>
          </a:p>
        </p:txBody>
      </p:sp>
      <p:sp>
        <p:nvSpPr>
          <p:cNvPr id="8" name="TextBox 7">
            <a:extLst>
              <a:ext uri="{FF2B5EF4-FFF2-40B4-BE49-F238E27FC236}">
                <a16:creationId xmlns:a16="http://schemas.microsoft.com/office/drawing/2014/main" id="{3FAE3293-244C-D441-BBAF-71CDD2E02B05}"/>
              </a:ext>
            </a:extLst>
          </p:cNvPr>
          <p:cNvSpPr txBox="1"/>
          <p:nvPr/>
        </p:nvSpPr>
        <p:spPr>
          <a:xfrm>
            <a:off x="1371599" y="4425583"/>
            <a:ext cx="9132188"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3407548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92F0-F430-3943-8CCE-C21151A0E334}"/>
              </a:ext>
            </a:extLst>
          </p:cNvPr>
          <p:cNvSpPr>
            <a:spLocks noGrp="1"/>
          </p:cNvSpPr>
          <p:nvPr>
            <p:ph type="title"/>
          </p:nvPr>
        </p:nvSpPr>
        <p:spPr/>
        <p:txBody>
          <a:bodyPr/>
          <a:lstStyle/>
          <a:p>
            <a:r>
              <a:rPr lang="en-US" b="1" dirty="0"/>
              <a:t>3. Effects Inference </a:t>
            </a:r>
          </a:p>
        </p:txBody>
      </p:sp>
      <p:pic>
        <p:nvPicPr>
          <p:cNvPr id="4" name="Picture 3">
            <a:extLst>
              <a:ext uri="{FF2B5EF4-FFF2-40B4-BE49-F238E27FC236}">
                <a16:creationId xmlns:a16="http://schemas.microsoft.com/office/drawing/2014/main" id="{2B60CBC8-15A1-EE4D-88BB-EC237F7F049B}"/>
              </a:ext>
            </a:extLst>
          </p:cNvPr>
          <p:cNvPicPr>
            <a:picLocks noChangeAspect="1"/>
          </p:cNvPicPr>
          <p:nvPr/>
        </p:nvPicPr>
        <p:blipFill>
          <a:blip r:embed="rId2"/>
          <a:srcRect/>
          <a:stretch/>
        </p:blipFill>
        <p:spPr>
          <a:xfrm>
            <a:off x="10503787" y="184457"/>
            <a:ext cx="1524000" cy="1524000"/>
          </a:xfrm>
          <a:prstGeom prst="rect">
            <a:avLst/>
          </a:prstGeom>
        </p:spPr>
      </p:pic>
      <p:pic>
        <p:nvPicPr>
          <p:cNvPr id="5" name="Picture 4">
            <a:extLst>
              <a:ext uri="{FF2B5EF4-FFF2-40B4-BE49-F238E27FC236}">
                <a16:creationId xmlns:a16="http://schemas.microsoft.com/office/drawing/2014/main" id="{D2A2775A-E6EF-924A-A6D7-90558B6E3CE7}"/>
              </a:ext>
            </a:extLst>
          </p:cNvPr>
          <p:cNvPicPr>
            <a:picLocks noChangeAspect="1"/>
          </p:cNvPicPr>
          <p:nvPr/>
        </p:nvPicPr>
        <p:blipFill>
          <a:blip r:embed="rId3"/>
          <a:stretch>
            <a:fillRect/>
          </a:stretch>
        </p:blipFill>
        <p:spPr>
          <a:xfrm>
            <a:off x="164213" y="298450"/>
            <a:ext cx="8763000" cy="6261100"/>
          </a:xfrm>
          <a:prstGeom prst="rect">
            <a:avLst/>
          </a:prstGeom>
        </p:spPr>
      </p:pic>
      <p:sp>
        <p:nvSpPr>
          <p:cNvPr id="12" name="TextBox 11">
            <a:extLst>
              <a:ext uri="{FF2B5EF4-FFF2-40B4-BE49-F238E27FC236}">
                <a16:creationId xmlns:a16="http://schemas.microsoft.com/office/drawing/2014/main" id="{0794C9A9-477D-D144-A6D5-B3922F58E901}"/>
              </a:ext>
            </a:extLst>
          </p:cNvPr>
          <p:cNvSpPr txBox="1"/>
          <p:nvPr/>
        </p:nvSpPr>
        <p:spPr>
          <a:xfrm>
            <a:off x="284747" y="2133600"/>
            <a:ext cx="8763000" cy="4524315"/>
          </a:xfrm>
          <a:prstGeom prst="rect">
            <a:avLst/>
          </a:prstGeom>
          <a:solidFill>
            <a:schemeClr val="bg1"/>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cxnSp>
        <p:nvCxnSpPr>
          <p:cNvPr id="13" name="Straight Arrow Connector 12">
            <a:extLst>
              <a:ext uri="{FF2B5EF4-FFF2-40B4-BE49-F238E27FC236}">
                <a16:creationId xmlns:a16="http://schemas.microsoft.com/office/drawing/2014/main" id="{8660162D-A51D-D844-BD16-AE726687E40E}"/>
              </a:ext>
            </a:extLst>
          </p:cNvPr>
          <p:cNvCxnSpPr>
            <a:cxnSpLocks/>
            <a:stCxn id="14" idx="1"/>
          </p:cNvCxnSpPr>
          <p:nvPr/>
        </p:nvCxnSpPr>
        <p:spPr>
          <a:xfrm flipH="1">
            <a:off x="2314575" y="1341865"/>
            <a:ext cx="4125408" cy="356726"/>
          </a:xfrm>
          <a:prstGeom prst="straightConnector1">
            <a:avLst/>
          </a:prstGeom>
          <a:ln>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C30C2E8-3D4A-3444-AF84-622F9C63853C}"/>
              </a:ext>
            </a:extLst>
          </p:cNvPr>
          <p:cNvSpPr txBox="1"/>
          <p:nvPr/>
        </p:nvSpPr>
        <p:spPr>
          <a:xfrm>
            <a:off x="6439983" y="926366"/>
            <a:ext cx="3026791" cy="830997"/>
          </a:xfrm>
          <a:prstGeom prst="rect">
            <a:avLst/>
          </a:prstGeom>
          <a:noFill/>
        </p:spPr>
        <p:txBody>
          <a:bodyPr wrap="none" rtlCol="0">
            <a:spAutoFit/>
          </a:bodyPr>
          <a:lstStyle/>
          <a:p>
            <a:r>
              <a:rPr lang="en-US" sz="2400" dirty="0">
                <a:solidFill>
                  <a:srgbClr val="C00000"/>
                </a:solidFill>
                <a:latin typeface="Chalkboard SE" panose="03050602040202020205" pitchFamily="66" charset="77"/>
              </a:rPr>
              <a:t>Add the events </a:t>
            </a:r>
          </a:p>
          <a:p>
            <a:r>
              <a:rPr lang="en-US" sz="2400" dirty="0">
                <a:solidFill>
                  <a:srgbClr val="C00000"/>
                </a:solidFill>
                <a:latin typeface="Chalkboard SE" panose="03050602040202020205" pitchFamily="66" charset="77"/>
              </a:rPr>
              <a:t>into the effect state</a:t>
            </a:r>
          </a:p>
        </p:txBody>
      </p:sp>
    </p:spTree>
    <p:extLst>
      <p:ext uri="{BB962C8B-B14F-4D97-AF65-F5344CB8AC3E}">
        <p14:creationId xmlns:p14="http://schemas.microsoft.com/office/powerpoint/2010/main" val="1622325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92F0-F430-3943-8CCE-C21151A0E334}"/>
              </a:ext>
            </a:extLst>
          </p:cNvPr>
          <p:cNvSpPr>
            <a:spLocks noGrp="1"/>
          </p:cNvSpPr>
          <p:nvPr>
            <p:ph type="title"/>
          </p:nvPr>
        </p:nvSpPr>
        <p:spPr/>
        <p:txBody>
          <a:bodyPr/>
          <a:lstStyle/>
          <a:p>
            <a:r>
              <a:rPr lang="en-US" b="1" dirty="0"/>
              <a:t>3. Effects Inference </a:t>
            </a:r>
          </a:p>
        </p:txBody>
      </p:sp>
      <p:pic>
        <p:nvPicPr>
          <p:cNvPr id="4" name="Picture 3">
            <a:extLst>
              <a:ext uri="{FF2B5EF4-FFF2-40B4-BE49-F238E27FC236}">
                <a16:creationId xmlns:a16="http://schemas.microsoft.com/office/drawing/2014/main" id="{2B60CBC8-15A1-EE4D-88BB-EC237F7F049B}"/>
              </a:ext>
            </a:extLst>
          </p:cNvPr>
          <p:cNvPicPr>
            <a:picLocks noChangeAspect="1"/>
          </p:cNvPicPr>
          <p:nvPr/>
        </p:nvPicPr>
        <p:blipFill>
          <a:blip r:embed="rId2"/>
          <a:srcRect/>
          <a:stretch/>
        </p:blipFill>
        <p:spPr>
          <a:xfrm>
            <a:off x="10503787" y="184457"/>
            <a:ext cx="1524000" cy="1524000"/>
          </a:xfrm>
          <a:prstGeom prst="rect">
            <a:avLst/>
          </a:prstGeom>
        </p:spPr>
      </p:pic>
      <p:pic>
        <p:nvPicPr>
          <p:cNvPr id="5" name="Picture 4">
            <a:extLst>
              <a:ext uri="{FF2B5EF4-FFF2-40B4-BE49-F238E27FC236}">
                <a16:creationId xmlns:a16="http://schemas.microsoft.com/office/drawing/2014/main" id="{D2A2775A-E6EF-924A-A6D7-90558B6E3CE7}"/>
              </a:ext>
            </a:extLst>
          </p:cNvPr>
          <p:cNvPicPr>
            <a:picLocks noChangeAspect="1"/>
          </p:cNvPicPr>
          <p:nvPr/>
        </p:nvPicPr>
        <p:blipFill>
          <a:blip r:embed="rId3"/>
          <a:stretch>
            <a:fillRect/>
          </a:stretch>
        </p:blipFill>
        <p:spPr>
          <a:xfrm>
            <a:off x="164213" y="298450"/>
            <a:ext cx="8763000" cy="6261100"/>
          </a:xfrm>
          <a:prstGeom prst="rect">
            <a:avLst/>
          </a:prstGeom>
        </p:spPr>
      </p:pic>
      <p:sp>
        <p:nvSpPr>
          <p:cNvPr id="12" name="TextBox 11">
            <a:extLst>
              <a:ext uri="{FF2B5EF4-FFF2-40B4-BE49-F238E27FC236}">
                <a16:creationId xmlns:a16="http://schemas.microsoft.com/office/drawing/2014/main" id="{0794C9A9-477D-D144-A6D5-B3922F58E901}"/>
              </a:ext>
            </a:extLst>
          </p:cNvPr>
          <p:cNvSpPr txBox="1"/>
          <p:nvPr/>
        </p:nvSpPr>
        <p:spPr>
          <a:xfrm>
            <a:off x="164213" y="5061714"/>
            <a:ext cx="8763000" cy="1754326"/>
          </a:xfrm>
          <a:prstGeom prst="rect">
            <a:avLst/>
          </a:prstGeom>
          <a:solidFill>
            <a:schemeClr val="bg1"/>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p:txBody>
      </p:sp>
      <p:cxnSp>
        <p:nvCxnSpPr>
          <p:cNvPr id="6" name="Straight Arrow Connector 5">
            <a:extLst>
              <a:ext uri="{FF2B5EF4-FFF2-40B4-BE49-F238E27FC236}">
                <a16:creationId xmlns:a16="http://schemas.microsoft.com/office/drawing/2014/main" id="{BE2D1E6B-4F2C-3944-9FF0-79B3C4025AAE}"/>
              </a:ext>
            </a:extLst>
          </p:cNvPr>
          <p:cNvCxnSpPr>
            <a:cxnSpLocks/>
            <a:stCxn id="7" idx="1"/>
          </p:cNvCxnSpPr>
          <p:nvPr/>
        </p:nvCxnSpPr>
        <p:spPr>
          <a:xfrm flipH="1">
            <a:off x="2314575" y="1341865"/>
            <a:ext cx="4125408" cy="356726"/>
          </a:xfrm>
          <a:prstGeom prst="straightConnector1">
            <a:avLst/>
          </a:prstGeom>
          <a:ln>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B77B825-67EB-EB4E-928E-A8FE82ED93C7}"/>
              </a:ext>
            </a:extLst>
          </p:cNvPr>
          <p:cNvSpPr txBox="1"/>
          <p:nvPr/>
        </p:nvSpPr>
        <p:spPr>
          <a:xfrm>
            <a:off x="6439983" y="926366"/>
            <a:ext cx="3026791" cy="830997"/>
          </a:xfrm>
          <a:prstGeom prst="rect">
            <a:avLst/>
          </a:prstGeom>
          <a:noFill/>
        </p:spPr>
        <p:txBody>
          <a:bodyPr wrap="none" rtlCol="0">
            <a:spAutoFit/>
          </a:bodyPr>
          <a:lstStyle/>
          <a:p>
            <a:r>
              <a:rPr lang="en-US" sz="2400" dirty="0">
                <a:solidFill>
                  <a:srgbClr val="C00000"/>
                </a:solidFill>
                <a:latin typeface="Chalkboard SE" panose="03050602040202020205" pitchFamily="66" charset="77"/>
              </a:rPr>
              <a:t>Add the events </a:t>
            </a:r>
          </a:p>
          <a:p>
            <a:r>
              <a:rPr lang="en-US" sz="2400" dirty="0">
                <a:solidFill>
                  <a:srgbClr val="C00000"/>
                </a:solidFill>
                <a:latin typeface="Chalkboard SE" panose="03050602040202020205" pitchFamily="66" charset="77"/>
              </a:rPr>
              <a:t>into the effect state</a:t>
            </a:r>
          </a:p>
        </p:txBody>
      </p:sp>
      <p:cxnSp>
        <p:nvCxnSpPr>
          <p:cNvPr id="8" name="Straight Arrow Connector 7">
            <a:extLst>
              <a:ext uri="{FF2B5EF4-FFF2-40B4-BE49-F238E27FC236}">
                <a16:creationId xmlns:a16="http://schemas.microsoft.com/office/drawing/2014/main" id="{16EE93C0-7228-5243-9BBF-A0FFA8F728AE}"/>
              </a:ext>
            </a:extLst>
          </p:cNvPr>
          <p:cNvCxnSpPr>
            <a:cxnSpLocks/>
            <a:stCxn id="9" idx="1"/>
          </p:cNvCxnSpPr>
          <p:nvPr/>
        </p:nvCxnSpPr>
        <p:spPr>
          <a:xfrm flipH="1">
            <a:off x="2743200" y="3167969"/>
            <a:ext cx="3696783" cy="922384"/>
          </a:xfrm>
          <a:prstGeom prst="straightConnector1">
            <a:avLst/>
          </a:prstGeom>
          <a:ln>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AE6925F-15D7-4D4F-8EA7-7D82FEA9C575}"/>
              </a:ext>
            </a:extLst>
          </p:cNvPr>
          <p:cNvSpPr txBox="1"/>
          <p:nvPr/>
        </p:nvSpPr>
        <p:spPr>
          <a:xfrm>
            <a:off x="6439983" y="2752470"/>
            <a:ext cx="4874861" cy="830997"/>
          </a:xfrm>
          <a:prstGeom prst="rect">
            <a:avLst/>
          </a:prstGeom>
          <a:noFill/>
        </p:spPr>
        <p:txBody>
          <a:bodyPr wrap="none" rtlCol="0">
            <a:spAutoFit/>
          </a:bodyPr>
          <a:lstStyle/>
          <a:p>
            <a:r>
              <a:rPr lang="en-US" sz="2400" dirty="0">
                <a:solidFill>
                  <a:srgbClr val="7030A0"/>
                </a:solidFill>
                <a:latin typeface="Chalkboard SE" panose="03050602040202020205" pitchFamily="66" charset="77"/>
              </a:rPr>
              <a:t>Check if the current effect</a:t>
            </a:r>
          </a:p>
          <a:p>
            <a:r>
              <a:rPr lang="en-US" sz="2400" dirty="0">
                <a:solidFill>
                  <a:srgbClr val="7030A0"/>
                </a:solidFill>
                <a:latin typeface="Chalkboard SE" panose="03050602040202020205" pitchFamily="66" charset="77"/>
              </a:rPr>
              <a:t>satisfies the callee’s precondition</a:t>
            </a:r>
          </a:p>
        </p:txBody>
      </p:sp>
    </p:spTree>
    <p:extLst>
      <p:ext uri="{BB962C8B-B14F-4D97-AF65-F5344CB8AC3E}">
        <p14:creationId xmlns:p14="http://schemas.microsoft.com/office/powerpoint/2010/main" val="714234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92F0-F430-3943-8CCE-C21151A0E334}"/>
              </a:ext>
            </a:extLst>
          </p:cNvPr>
          <p:cNvSpPr>
            <a:spLocks noGrp="1"/>
          </p:cNvSpPr>
          <p:nvPr>
            <p:ph type="title"/>
          </p:nvPr>
        </p:nvSpPr>
        <p:spPr/>
        <p:txBody>
          <a:bodyPr/>
          <a:lstStyle/>
          <a:p>
            <a:r>
              <a:rPr lang="en-US" b="1" dirty="0"/>
              <a:t>3. Effects Inference </a:t>
            </a:r>
          </a:p>
        </p:txBody>
      </p:sp>
      <p:pic>
        <p:nvPicPr>
          <p:cNvPr id="4" name="Picture 3">
            <a:extLst>
              <a:ext uri="{FF2B5EF4-FFF2-40B4-BE49-F238E27FC236}">
                <a16:creationId xmlns:a16="http://schemas.microsoft.com/office/drawing/2014/main" id="{2B60CBC8-15A1-EE4D-88BB-EC237F7F049B}"/>
              </a:ext>
            </a:extLst>
          </p:cNvPr>
          <p:cNvPicPr>
            <a:picLocks noChangeAspect="1"/>
          </p:cNvPicPr>
          <p:nvPr/>
        </p:nvPicPr>
        <p:blipFill>
          <a:blip r:embed="rId2"/>
          <a:srcRect/>
          <a:stretch/>
        </p:blipFill>
        <p:spPr>
          <a:xfrm>
            <a:off x="10503787" y="184457"/>
            <a:ext cx="1524000" cy="1524000"/>
          </a:xfrm>
          <a:prstGeom prst="rect">
            <a:avLst/>
          </a:prstGeom>
        </p:spPr>
      </p:pic>
      <p:pic>
        <p:nvPicPr>
          <p:cNvPr id="5" name="Picture 4">
            <a:extLst>
              <a:ext uri="{FF2B5EF4-FFF2-40B4-BE49-F238E27FC236}">
                <a16:creationId xmlns:a16="http://schemas.microsoft.com/office/drawing/2014/main" id="{D2A2775A-E6EF-924A-A6D7-90558B6E3CE7}"/>
              </a:ext>
            </a:extLst>
          </p:cNvPr>
          <p:cNvPicPr>
            <a:picLocks noChangeAspect="1"/>
          </p:cNvPicPr>
          <p:nvPr/>
        </p:nvPicPr>
        <p:blipFill>
          <a:blip r:embed="rId3"/>
          <a:stretch>
            <a:fillRect/>
          </a:stretch>
        </p:blipFill>
        <p:spPr>
          <a:xfrm>
            <a:off x="164213" y="298450"/>
            <a:ext cx="8763000" cy="6261100"/>
          </a:xfrm>
          <a:prstGeom prst="rect">
            <a:avLst/>
          </a:prstGeom>
        </p:spPr>
      </p:pic>
      <p:cxnSp>
        <p:nvCxnSpPr>
          <p:cNvPr id="6" name="Straight Arrow Connector 5">
            <a:extLst>
              <a:ext uri="{FF2B5EF4-FFF2-40B4-BE49-F238E27FC236}">
                <a16:creationId xmlns:a16="http://schemas.microsoft.com/office/drawing/2014/main" id="{F7B1D8A2-9C67-C54F-9909-C03696F91A84}"/>
              </a:ext>
            </a:extLst>
          </p:cNvPr>
          <p:cNvCxnSpPr>
            <a:cxnSpLocks/>
            <a:stCxn id="7" idx="1"/>
          </p:cNvCxnSpPr>
          <p:nvPr/>
        </p:nvCxnSpPr>
        <p:spPr>
          <a:xfrm flipH="1">
            <a:off x="2314575" y="1341865"/>
            <a:ext cx="4125408" cy="356726"/>
          </a:xfrm>
          <a:prstGeom prst="straightConnector1">
            <a:avLst/>
          </a:prstGeom>
          <a:ln>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8D4047B-FB06-7246-87C9-42FC25BE6F25}"/>
              </a:ext>
            </a:extLst>
          </p:cNvPr>
          <p:cNvSpPr txBox="1"/>
          <p:nvPr/>
        </p:nvSpPr>
        <p:spPr>
          <a:xfrm>
            <a:off x="6439983" y="926366"/>
            <a:ext cx="3026791" cy="830997"/>
          </a:xfrm>
          <a:prstGeom prst="rect">
            <a:avLst/>
          </a:prstGeom>
          <a:noFill/>
        </p:spPr>
        <p:txBody>
          <a:bodyPr wrap="none" rtlCol="0">
            <a:spAutoFit/>
          </a:bodyPr>
          <a:lstStyle/>
          <a:p>
            <a:r>
              <a:rPr lang="en-US" sz="2400" dirty="0">
                <a:solidFill>
                  <a:srgbClr val="C00000"/>
                </a:solidFill>
                <a:latin typeface="Chalkboard SE" panose="03050602040202020205" pitchFamily="66" charset="77"/>
              </a:rPr>
              <a:t>Add the events </a:t>
            </a:r>
          </a:p>
          <a:p>
            <a:r>
              <a:rPr lang="en-US" sz="2400" dirty="0">
                <a:solidFill>
                  <a:srgbClr val="C00000"/>
                </a:solidFill>
                <a:latin typeface="Chalkboard SE" panose="03050602040202020205" pitchFamily="66" charset="77"/>
              </a:rPr>
              <a:t>into the effect state</a:t>
            </a:r>
          </a:p>
        </p:txBody>
      </p:sp>
      <p:cxnSp>
        <p:nvCxnSpPr>
          <p:cNvPr id="8" name="Straight Arrow Connector 7">
            <a:extLst>
              <a:ext uri="{FF2B5EF4-FFF2-40B4-BE49-F238E27FC236}">
                <a16:creationId xmlns:a16="http://schemas.microsoft.com/office/drawing/2014/main" id="{8729E81F-EDC8-1C47-9848-E9B456DDF40F}"/>
              </a:ext>
            </a:extLst>
          </p:cNvPr>
          <p:cNvCxnSpPr>
            <a:cxnSpLocks/>
            <a:stCxn id="9" idx="1"/>
          </p:cNvCxnSpPr>
          <p:nvPr/>
        </p:nvCxnSpPr>
        <p:spPr>
          <a:xfrm flipH="1">
            <a:off x="2743200" y="3167969"/>
            <a:ext cx="3696783" cy="922384"/>
          </a:xfrm>
          <a:prstGeom prst="straightConnector1">
            <a:avLst/>
          </a:prstGeom>
          <a:ln>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E53A0D7-C03C-DA42-9212-D3C5D19556EE}"/>
              </a:ext>
            </a:extLst>
          </p:cNvPr>
          <p:cNvSpPr txBox="1"/>
          <p:nvPr/>
        </p:nvSpPr>
        <p:spPr>
          <a:xfrm>
            <a:off x="6439983" y="2752470"/>
            <a:ext cx="4874861" cy="830997"/>
          </a:xfrm>
          <a:prstGeom prst="rect">
            <a:avLst/>
          </a:prstGeom>
          <a:noFill/>
        </p:spPr>
        <p:txBody>
          <a:bodyPr wrap="none" rtlCol="0">
            <a:spAutoFit/>
          </a:bodyPr>
          <a:lstStyle/>
          <a:p>
            <a:r>
              <a:rPr lang="en-US" sz="2400" dirty="0">
                <a:solidFill>
                  <a:srgbClr val="7030A0"/>
                </a:solidFill>
                <a:latin typeface="Chalkboard SE" panose="03050602040202020205" pitchFamily="66" charset="77"/>
              </a:rPr>
              <a:t>Check if the current effect</a:t>
            </a:r>
          </a:p>
          <a:p>
            <a:r>
              <a:rPr lang="en-US" sz="2400" dirty="0">
                <a:solidFill>
                  <a:srgbClr val="7030A0"/>
                </a:solidFill>
                <a:latin typeface="Chalkboard SE" panose="03050602040202020205" pitchFamily="66" charset="77"/>
              </a:rPr>
              <a:t>satisfies the callee’s precondition</a:t>
            </a:r>
          </a:p>
        </p:txBody>
      </p:sp>
      <p:cxnSp>
        <p:nvCxnSpPr>
          <p:cNvPr id="10" name="Straight Arrow Connector 9">
            <a:extLst>
              <a:ext uri="{FF2B5EF4-FFF2-40B4-BE49-F238E27FC236}">
                <a16:creationId xmlns:a16="http://schemas.microsoft.com/office/drawing/2014/main" id="{523B5380-F6C3-C347-9DDE-470B5965AFEE}"/>
              </a:ext>
            </a:extLst>
          </p:cNvPr>
          <p:cNvCxnSpPr>
            <a:cxnSpLocks/>
            <a:stCxn id="11" idx="1"/>
          </p:cNvCxnSpPr>
          <p:nvPr/>
        </p:nvCxnSpPr>
        <p:spPr>
          <a:xfrm flipH="1">
            <a:off x="4247923" y="4656010"/>
            <a:ext cx="2192060" cy="1403180"/>
          </a:xfrm>
          <a:prstGeom prst="straightConnector1">
            <a:avLst/>
          </a:prstGeom>
          <a:ln>
            <a:solidFill>
              <a:schemeClr val="accent2"/>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4EBECE5-3F6C-9942-85B2-B530ACEFDF6B}"/>
              </a:ext>
            </a:extLst>
          </p:cNvPr>
          <p:cNvSpPr txBox="1"/>
          <p:nvPr/>
        </p:nvSpPr>
        <p:spPr>
          <a:xfrm>
            <a:off x="6439983" y="4240511"/>
            <a:ext cx="5633786" cy="830997"/>
          </a:xfrm>
          <a:prstGeom prst="rect">
            <a:avLst/>
          </a:prstGeom>
          <a:noFill/>
        </p:spPr>
        <p:txBody>
          <a:bodyPr wrap="none" rtlCol="0">
            <a:spAutoFit/>
          </a:bodyPr>
          <a:lstStyle/>
          <a:p>
            <a:r>
              <a:rPr lang="en-US" sz="2400" dirty="0">
                <a:solidFill>
                  <a:schemeClr val="accent2"/>
                </a:solidFill>
                <a:latin typeface="Chalkboard SE" panose="03050602040202020205" pitchFamily="66" charset="77"/>
              </a:rPr>
              <a:t>Checks if the final effects satisfy the </a:t>
            </a:r>
          </a:p>
          <a:p>
            <a:r>
              <a:rPr lang="en-US" sz="2400" dirty="0">
                <a:solidFill>
                  <a:schemeClr val="accent2"/>
                </a:solidFill>
                <a:latin typeface="Chalkboard SE" panose="03050602040202020205" pitchFamily="66" charset="77"/>
              </a:rPr>
              <a:t>Program’s postcondition </a:t>
            </a:r>
          </a:p>
        </p:txBody>
      </p:sp>
    </p:spTree>
    <p:extLst>
      <p:ext uri="{BB962C8B-B14F-4D97-AF65-F5344CB8AC3E}">
        <p14:creationId xmlns:p14="http://schemas.microsoft.com/office/powerpoint/2010/main" val="3012370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92F0-F430-3943-8CCE-C21151A0E334}"/>
              </a:ext>
            </a:extLst>
          </p:cNvPr>
          <p:cNvSpPr>
            <a:spLocks noGrp="1"/>
          </p:cNvSpPr>
          <p:nvPr>
            <p:ph type="title"/>
          </p:nvPr>
        </p:nvSpPr>
        <p:spPr/>
        <p:txBody>
          <a:bodyPr/>
          <a:lstStyle/>
          <a:p>
            <a:r>
              <a:rPr lang="en-US" b="1" dirty="0"/>
              <a:t>4. Language Inclusion (TRS)</a:t>
            </a:r>
          </a:p>
        </p:txBody>
      </p:sp>
      <p:pic>
        <p:nvPicPr>
          <p:cNvPr id="4" name="Picture 3">
            <a:extLst>
              <a:ext uri="{FF2B5EF4-FFF2-40B4-BE49-F238E27FC236}">
                <a16:creationId xmlns:a16="http://schemas.microsoft.com/office/drawing/2014/main" id="{2B60CBC8-15A1-EE4D-88BB-EC237F7F049B}"/>
              </a:ext>
            </a:extLst>
          </p:cNvPr>
          <p:cNvPicPr>
            <a:picLocks noChangeAspect="1"/>
          </p:cNvPicPr>
          <p:nvPr/>
        </p:nvPicPr>
        <p:blipFill>
          <a:blip r:embed="rId2"/>
          <a:srcRect/>
          <a:stretch/>
        </p:blipFill>
        <p:spPr>
          <a:xfrm>
            <a:off x="10503787" y="184457"/>
            <a:ext cx="1524000" cy="1524000"/>
          </a:xfrm>
          <a:prstGeom prst="rect">
            <a:avLst/>
          </a:prstGeom>
        </p:spPr>
      </p:pic>
      <p:pic>
        <p:nvPicPr>
          <p:cNvPr id="3" name="Picture 2">
            <a:extLst>
              <a:ext uri="{FF2B5EF4-FFF2-40B4-BE49-F238E27FC236}">
                <a16:creationId xmlns:a16="http://schemas.microsoft.com/office/drawing/2014/main" id="{C3A9ABDE-0283-3948-948F-E466415F102C}"/>
              </a:ext>
            </a:extLst>
          </p:cNvPr>
          <p:cNvPicPr>
            <a:picLocks noChangeAspect="1"/>
          </p:cNvPicPr>
          <p:nvPr/>
        </p:nvPicPr>
        <p:blipFill>
          <a:blip r:embed="rId3"/>
          <a:stretch>
            <a:fillRect/>
          </a:stretch>
        </p:blipFill>
        <p:spPr>
          <a:xfrm>
            <a:off x="698500" y="1690688"/>
            <a:ext cx="10795000" cy="4584700"/>
          </a:xfrm>
          <a:prstGeom prst="rect">
            <a:avLst/>
          </a:prstGeom>
        </p:spPr>
      </p:pic>
      <p:sp>
        <p:nvSpPr>
          <p:cNvPr id="5" name="TextBox 4">
            <a:extLst>
              <a:ext uri="{FF2B5EF4-FFF2-40B4-BE49-F238E27FC236}">
                <a16:creationId xmlns:a16="http://schemas.microsoft.com/office/drawing/2014/main" id="{4C32C177-3E74-DB44-9FE8-E5F8C651362E}"/>
              </a:ext>
            </a:extLst>
          </p:cNvPr>
          <p:cNvSpPr txBox="1"/>
          <p:nvPr/>
        </p:nvSpPr>
        <p:spPr>
          <a:xfrm>
            <a:off x="698500" y="1754176"/>
            <a:ext cx="10795000" cy="3416320"/>
          </a:xfrm>
          <a:prstGeom prst="rect">
            <a:avLst/>
          </a:prstGeom>
          <a:solidFill>
            <a:schemeClr val="bg1"/>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B980220B-56A0-E44E-ADFA-B0799AFAE917}"/>
              </a:ext>
            </a:extLst>
          </p:cNvPr>
          <p:cNvSpPr txBox="1"/>
          <p:nvPr/>
        </p:nvSpPr>
        <p:spPr>
          <a:xfrm>
            <a:off x="9644400" y="4739608"/>
            <a:ext cx="1748837" cy="489648"/>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02676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BEF279-9C56-9546-B87A-96E4AF6FB73A}"/>
              </a:ext>
            </a:extLst>
          </p:cNvPr>
          <p:cNvSpPr>
            <a:spLocks noGrp="1"/>
          </p:cNvSpPr>
          <p:nvPr>
            <p:ph type="subTitle" idx="1"/>
          </p:nvPr>
        </p:nvSpPr>
        <p:spPr>
          <a:xfrm>
            <a:off x="1524000" y="3964817"/>
            <a:ext cx="9144000" cy="1655762"/>
          </a:xfrm>
        </p:spPr>
        <p:txBody>
          <a:bodyPr>
            <a:noAutofit/>
          </a:bodyPr>
          <a:lstStyle/>
          <a:p>
            <a:pPr>
              <a:lnSpc>
                <a:spcPct val="150000"/>
              </a:lnSpc>
            </a:pPr>
            <a:r>
              <a:rPr lang="en-US" u="sng" dirty="0"/>
              <a:t>Yahui Song</a:t>
            </a:r>
            <a:r>
              <a:rPr lang="en-US" dirty="0"/>
              <a:t> and </a:t>
            </a:r>
            <a:r>
              <a:rPr lang="en-SG" dirty="0"/>
              <a:t>Wei-Ngan Chin </a:t>
            </a:r>
          </a:p>
          <a:p>
            <a:pPr>
              <a:lnSpc>
                <a:spcPct val="150000"/>
              </a:lnSpc>
            </a:pPr>
            <a:r>
              <a:rPr lang="en-SG" dirty="0"/>
              <a:t>School of Computing</a:t>
            </a:r>
            <a:r>
              <a:rPr lang="en-US" dirty="0"/>
              <a:t>, NUS</a:t>
            </a:r>
          </a:p>
          <a:p>
            <a:pPr>
              <a:lnSpc>
                <a:spcPct val="150000"/>
              </a:lnSpc>
            </a:pPr>
            <a:r>
              <a:rPr lang="en-SG" dirty="0"/>
              <a:t>@Computing Research Week 2021</a:t>
            </a:r>
          </a:p>
        </p:txBody>
      </p:sp>
      <p:pic>
        <p:nvPicPr>
          <p:cNvPr id="5" name="Picture 4" descr="A close up of a logo&#13;&#10;&#13;&#10;Description automatically generated">
            <a:extLst>
              <a:ext uri="{FF2B5EF4-FFF2-40B4-BE49-F238E27FC236}">
                <a16:creationId xmlns:a16="http://schemas.microsoft.com/office/drawing/2014/main" id="{4716A375-2321-D642-B743-F26C76E15FDE}"/>
              </a:ext>
            </a:extLst>
          </p:cNvPr>
          <p:cNvPicPr>
            <a:picLocks noChangeAspect="1"/>
          </p:cNvPicPr>
          <p:nvPr/>
        </p:nvPicPr>
        <p:blipFill rotWithShape="1">
          <a:blip r:embed="rId3"/>
          <a:srcRect l="13635" t="11039" r="11637" b="19870"/>
          <a:stretch/>
        </p:blipFill>
        <p:spPr>
          <a:xfrm>
            <a:off x="7049" y="-6646"/>
            <a:ext cx="3411118" cy="1655762"/>
          </a:xfrm>
          <a:prstGeom prst="rect">
            <a:avLst/>
          </a:prstGeom>
        </p:spPr>
      </p:pic>
      <p:sp>
        <p:nvSpPr>
          <p:cNvPr id="2" name="Title 1">
            <a:extLst>
              <a:ext uri="{FF2B5EF4-FFF2-40B4-BE49-F238E27FC236}">
                <a16:creationId xmlns:a16="http://schemas.microsoft.com/office/drawing/2014/main" id="{7132931F-A8C8-014E-BA68-BCE3AABC2EDF}"/>
              </a:ext>
            </a:extLst>
          </p:cNvPr>
          <p:cNvSpPr>
            <a:spLocks noGrp="1"/>
          </p:cNvSpPr>
          <p:nvPr>
            <p:ph type="ctrTitle"/>
          </p:nvPr>
        </p:nvSpPr>
        <p:spPr>
          <a:xfrm>
            <a:off x="1234965" y="1156944"/>
            <a:ext cx="9722069" cy="2387600"/>
          </a:xfrm>
        </p:spPr>
        <p:txBody>
          <a:bodyPr>
            <a:normAutofit fontScale="90000"/>
          </a:bodyPr>
          <a:lstStyle/>
          <a:p>
            <a:pPr>
              <a:lnSpc>
                <a:spcPct val="150000"/>
              </a:lnSpc>
            </a:pPr>
            <a:r>
              <a:rPr lang="en-SG" sz="4800" b="1" dirty="0"/>
              <a:t>Automated </a:t>
            </a:r>
            <a:r>
              <a:rPr lang="en-SG" sz="4800" b="1" dirty="0">
                <a:solidFill>
                  <a:srgbClr val="C00000"/>
                </a:solidFill>
              </a:rPr>
              <a:t>Timed Temporal Verification </a:t>
            </a:r>
            <a:r>
              <a:rPr lang="en-SG" sz="4800" b="1" dirty="0"/>
              <a:t>for a </a:t>
            </a:r>
            <a:r>
              <a:rPr lang="en-SG" sz="4800" b="1" dirty="0">
                <a:solidFill>
                  <a:srgbClr val="C00000"/>
                </a:solidFill>
              </a:rPr>
              <a:t>Mixed Sync-Async Concurrency </a:t>
            </a:r>
            <a:r>
              <a:rPr lang="en-SG" sz="4800" b="1" dirty="0"/>
              <a:t>Paradigm</a:t>
            </a:r>
            <a:endParaRPr lang="en-US" sz="4800" b="1" dirty="0"/>
          </a:p>
        </p:txBody>
      </p:sp>
      <p:pic>
        <p:nvPicPr>
          <p:cNvPr id="6" name="Picture 5">
            <a:extLst>
              <a:ext uri="{FF2B5EF4-FFF2-40B4-BE49-F238E27FC236}">
                <a16:creationId xmlns:a16="http://schemas.microsoft.com/office/drawing/2014/main" id="{2FF1029B-D869-1B44-9E1F-E3B4735635E6}"/>
              </a:ext>
            </a:extLst>
          </p:cNvPr>
          <p:cNvPicPr>
            <a:picLocks noChangeAspect="1"/>
          </p:cNvPicPr>
          <p:nvPr/>
        </p:nvPicPr>
        <p:blipFill>
          <a:blip r:embed="rId4"/>
          <a:srcRect/>
          <a:stretch/>
        </p:blipFill>
        <p:spPr>
          <a:xfrm>
            <a:off x="9063869" y="323138"/>
            <a:ext cx="1439917" cy="1237612"/>
          </a:xfrm>
          <a:prstGeom prst="rect">
            <a:avLst/>
          </a:prstGeom>
        </p:spPr>
      </p:pic>
      <p:pic>
        <p:nvPicPr>
          <p:cNvPr id="8" name="Picture 7">
            <a:extLst>
              <a:ext uri="{FF2B5EF4-FFF2-40B4-BE49-F238E27FC236}">
                <a16:creationId xmlns:a16="http://schemas.microsoft.com/office/drawing/2014/main" id="{D82B8A43-AA31-E54C-8A24-7933041C7847}"/>
              </a:ext>
            </a:extLst>
          </p:cNvPr>
          <p:cNvPicPr>
            <a:picLocks noChangeAspect="1"/>
          </p:cNvPicPr>
          <p:nvPr/>
        </p:nvPicPr>
        <p:blipFill>
          <a:blip r:embed="rId5"/>
          <a:srcRect/>
          <a:stretch/>
        </p:blipFill>
        <p:spPr>
          <a:xfrm>
            <a:off x="10503787" y="184457"/>
            <a:ext cx="1524000" cy="1524000"/>
          </a:xfrm>
          <a:prstGeom prst="rect">
            <a:avLst/>
          </a:prstGeom>
        </p:spPr>
      </p:pic>
      <p:sp>
        <p:nvSpPr>
          <p:cNvPr id="4" name="TextBox 3">
            <a:extLst>
              <a:ext uri="{FF2B5EF4-FFF2-40B4-BE49-F238E27FC236}">
                <a16:creationId xmlns:a16="http://schemas.microsoft.com/office/drawing/2014/main" id="{D9690C72-4AD1-2849-9378-13ADE9192B3E}"/>
              </a:ext>
            </a:extLst>
          </p:cNvPr>
          <p:cNvSpPr txBox="1"/>
          <p:nvPr/>
        </p:nvSpPr>
        <p:spPr>
          <a:xfrm>
            <a:off x="380999" y="4498673"/>
            <a:ext cx="3411118" cy="461665"/>
          </a:xfrm>
          <a:prstGeom prst="rect">
            <a:avLst/>
          </a:prstGeom>
          <a:noFill/>
        </p:spPr>
        <p:txBody>
          <a:bodyPr wrap="square" rtlCol="0">
            <a:spAutoFit/>
          </a:bodyPr>
          <a:lstStyle/>
          <a:p>
            <a:r>
              <a:rPr lang="en-US" sz="2400" b="1" dirty="0">
                <a:latin typeface="Bradley Hand" pitchFamily="2" charset="77"/>
              </a:rPr>
              <a:t>Hiphop.js </a:t>
            </a:r>
            <a:r>
              <a:rPr lang="en-US" sz="2400" dirty="0">
                <a:latin typeface="Bradley Hand" pitchFamily="2" charset="77"/>
              </a:rPr>
              <a:t>= Esterel + JS </a:t>
            </a:r>
          </a:p>
        </p:txBody>
      </p:sp>
      <p:cxnSp>
        <p:nvCxnSpPr>
          <p:cNvPr id="9" name="Straight Arrow Connector 8">
            <a:extLst>
              <a:ext uri="{FF2B5EF4-FFF2-40B4-BE49-F238E27FC236}">
                <a16:creationId xmlns:a16="http://schemas.microsoft.com/office/drawing/2014/main" id="{90FC27D0-4B23-734C-B5CE-B292002C51B4}"/>
              </a:ext>
            </a:extLst>
          </p:cNvPr>
          <p:cNvCxnSpPr>
            <a:cxnSpLocks/>
          </p:cNvCxnSpPr>
          <p:nvPr/>
        </p:nvCxnSpPr>
        <p:spPr>
          <a:xfrm flipV="1">
            <a:off x="3429000" y="3535681"/>
            <a:ext cx="1143000" cy="949349"/>
          </a:xfrm>
          <a:prstGeom prst="straightConnector1">
            <a:avLst/>
          </a:prstGeom>
          <a:ln w="22225">
            <a:solidFill>
              <a:srgbClr val="C00000"/>
            </a:solidFill>
            <a:prstDash val="lg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B1D5BD6-ACE6-0047-AC34-9C25D05A9CF3}"/>
              </a:ext>
            </a:extLst>
          </p:cNvPr>
          <p:cNvCxnSpPr>
            <a:cxnSpLocks/>
          </p:cNvCxnSpPr>
          <p:nvPr/>
        </p:nvCxnSpPr>
        <p:spPr>
          <a:xfrm flipV="1">
            <a:off x="2345639" y="3553178"/>
            <a:ext cx="1143000" cy="949349"/>
          </a:xfrm>
          <a:prstGeom prst="straightConnector1">
            <a:avLst/>
          </a:prstGeom>
          <a:ln w="22225">
            <a:solidFill>
              <a:srgbClr val="C00000"/>
            </a:solidFill>
            <a:prstDash val="lg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2E607B-3872-CE4E-A4B1-1636F2914FD4}"/>
              </a:ext>
            </a:extLst>
          </p:cNvPr>
          <p:cNvCxnSpPr>
            <a:cxnSpLocks/>
          </p:cNvCxnSpPr>
          <p:nvPr/>
        </p:nvCxnSpPr>
        <p:spPr>
          <a:xfrm flipV="1">
            <a:off x="1202068" y="3535680"/>
            <a:ext cx="1143000" cy="949349"/>
          </a:xfrm>
          <a:prstGeom prst="straightConnector1">
            <a:avLst/>
          </a:prstGeom>
          <a:ln w="22225">
            <a:solidFill>
              <a:srgbClr val="C00000"/>
            </a:solidFill>
            <a:prstDash val="lg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753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92F0-F430-3943-8CCE-C21151A0E334}"/>
              </a:ext>
            </a:extLst>
          </p:cNvPr>
          <p:cNvSpPr>
            <a:spLocks noGrp="1"/>
          </p:cNvSpPr>
          <p:nvPr>
            <p:ph type="title"/>
          </p:nvPr>
        </p:nvSpPr>
        <p:spPr/>
        <p:txBody>
          <a:bodyPr/>
          <a:lstStyle/>
          <a:p>
            <a:r>
              <a:rPr lang="en-US" b="1" dirty="0"/>
              <a:t>4. Language Inclusion (TRS)</a:t>
            </a:r>
          </a:p>
        </p:txBody>
      </p:sp>
      <p:pic>
        <p:nvPicPr>
          <p:cNvPr id="4" name="Picture 3">
            <a:extLst>
              <a:ext uri="{FF2B5EF4-FFF2-40B4-BE49-F238E27FC236}">
                <a16:creationId xmlns:a16="http://schemas.microsoft.com/office/drawing/2014/main" id="{2B60CBC8-15A1-EE4D-88BB-EC237F7F049B}"/>
              </a:ext>
            </a:extLst>
          </p:cNvPr>
          <p:cNvPicPr>
            <a:picLocks noChangeAspect="1"/>
          </p:cNvPicPr>
          <p:nvPr/>
        </p:nvPicPr>
        <p:blipFill>
          <a:blip r:embed="rId2"/>
          <a:srcRect/>
          <a:stretch/>
        </p:blipFill>
        <p:spPr>
          <a:xfrm>
            <a:off x="10503787" y="184457"/>
            <a:ext cx="1524000" cy="1524000"/>
          </a:xfrm>
          <a:prstGeom prst="rect">
            <a:avLst/>
          </a:prstGeom>
        </p:spPr>
      </p:pic>
      <p:pic>
        <p:nvPicPr>
          <p:cNvPr id="3" name="Picture 2">
            <a:extLst>
              <a:ext uri="{FF2B5EF4-FFF2-40B4-BE49-F238E27FC236}">
                <a16:creationId xmlns:a16="http://schemas.microsoft.com/office/drawing/2014/main" id="{C3A9ABDE-0283-3948-948F-E466415F102C}"/>
              </a:ext>
            </a:extLst>
          </p:cNvPr>
          <p:cNvPicPr>
            <a:picLocks noChangeAspect="1"/>
          </p:cNvPicPr>
          <p:nvPr/>
        </p:nvPicPr>
        <p:blipFill>
          <a:blip r:embed="rId3"/>
          <a:stretch>
            <a:fillRect/>
          </a:stretch>
        </p:blipFill>
        <p:spPr>
          <a:xfrm>
            <a:off x="698500" y="1690688"/>
            <a:ext cx="10795000" cy="4584700"/>
          </a:xfrm>
          <a:prstGeom prst="rect">
            <a:avLst/>
          </a:prstGeom>
        </p:spPr>
      </p:pic>
      <p:sp>
        <p:nvSpPr>
          <p:cNvPr id="5" name="TextBox 4">
            <a:extLst>
              <a:ext uri="{FF2B5EF4-FFF2-40B4-BE49-F238E27FC236}">
                <a16:creationId xmlns:a16="http://schemas.microsoft.com/office/drawing/2014/main" id="{4C32C177-3E74-DB44-9FE8-E5F8C651362E}"/>
              </a:ext>
            </a:extLst>
          </p:cNvPr>
          <p:cNvSpPr txBox="1"/>
          <p:nvPr/>
        </p:nvSpPr>
        <p:spPr>
          <a:xfrm>
            <a:off x="698500" y="1845616"/>
            <a:ext cx="10795000" cy="2862322"/>
          </a:xfrm>
          <a:prstGeom prst="rect">
            <a:avLst/>
          </a:prstGeom>
          <a:solidFill>
            <a:schemeClr val="bg1"/>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E2DB38C5-B3C0-7C48-BD3B-1843D52A11A4}"/>
              </a:ext>
            </a:extLst>
          </p:cNvPr>
          <p:cNvSpPr txBox="1"/>
          <p:nvPr/>
        </p:nvSpPr>
        <p:spPr>
          <a:xfrm>
            <a:off x="9763330" y="4355449"/>
            <a:ext cx="1748837" cy="489648"/>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792392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92F0-F430-3943-8CCE-C21151A0E334}"/>
              </a:ext>
            </a:extLst>
          </p:cNvPr>
          <p:cNvSpPr>
            <a:spLocks noGrp="1"/>
          </p:cNvSpPr>
          <p:nvPr>
            <p:ph type="title"/>
          </p:nvPr>
        </p:nvSpPr>
        <p:spPr/>
        <p:txBody>
          <a:bodyPr/>
          <a:lstStyle/>
          <a:p>
            <a:r>
              <a:rPr lang="en-US" b="1" dirty="0"/>
              <a:t>4. Language Inclusion (TRS)</a:t>
            </a:r>
          </a:p>
        </p:txBody>
      </p:sp>
      <p:pic>
        <p:nvPicPr>
          <p:cNvPr id="4" name="Picture 3">
            <a:extLst>
              <a:ext uri="{FF2B5EF4-FFF2-40B4-BE49-F238E27FC236}">
                <a16:creationId xmlns:a16="http://schemas.microsoft.com/office/drawing/2014/main" id="{2B60CBC8-15A1-EE4D-88BB-EC237F7F049B}"/>
              </a:ext>
            </a:extLst>
          </p:cNvPr>
          <p:cNvPicPr>
            <a:picLocks noChangeAspect="1"/>
          </p:cNvPicPr>
          <p:nvPr/>
        </p:nvPicPr>
        <p:blipFill>
          <a:blip r:embed="rId2"/>
          <a:srcRect/>
          <a:stretch/>
        </p:blipFill>
        <p:spPr>
          <a:xfrm>
            <a:off x="10503787" y="184457"/>
            <a:ext cx="1524000" cy="1524000"/>
          </a:xfrm>
          <a:prstGeom prst="rect">
            <a:avLst/>
          </a:prstGeom>
        </p:spPr>
      </p:pic>
      <p:pic>
        <p:nvPicPr>
          <p:cNvPr id="3" name="Picture 2">
            <a:extLst>
              <a:ext uri="{FF2B5EF4-FFF2-40B4-BE49-F238E27FC236}">
                <a16:creationId xmlns:a16="http://schemas.microsoft.com/office/drawing/2014/main" id="{C3A9ABDE-0283-3948-948F-E466415F102C}"/>
              </a:ext>
            </a:extLst>
          </p:cNvPr>
          <p:cNvPicPr>
            <a:picLocks noChangeAspect="1"/>
          </p:cNvPicPr>
          <p:nvPr/>
        </p:nvPicPr>
        <p:blipFill>
          <a:blip r:embed="rId3"/>
          <a:stretch>
            <a:fillRect/>
          </a:stretch>
        </p:blipFill>
        <p:spPr>
          <a:xfrm>
            <a:off x="698500" y="1690688"/>
            <a:ext cx="10795000" cy="4584700"/>
          </a:xfrm>
          <a:prstGeom prst="rect">
            <a:avLst/>
          </a:prstGeom>
        </p:spPr>
      </p:pic>
      <p:sp>
        <p:nvSpPr>
          <p:cNvPr id="5" name="TextBox 4">
            <a:extLst>
              <a:ext uri="{FF2B5EF4-FFF2-40B4-BE49-F238E27FC236}">
                <a16:creationId xmlns:a16="http://schemas.microsoft.com/office/drawing/2014/main" id="{4C32C177-3E74-DB44-9FE8-E5F8C651362E}"/>
              </a:ext>
            </a:extLst>
          </p:cNvPr>
          <p:cNvSpPr txBox="1"/>
          <p:nvPr/>
        </p:nvSpPr>
        <p:spPr>
          <a:xfrm>
            <a:off x="698500" y="1845616"/>
            <a:ext cx="10795000" cy="2031325"/>
          </a:xfrm>
          <a:prstGeom prst="rect">
            <a:avLst/>
          </a:prstGeom>
          <a:solidFill>
            <a:schemeClr val="bg1"/>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E2DB38C5-B3C0-7C48-BD3B-1843D52A11A4}"/>
              </a:ext>
            </a:extLst>
          </p:cNvPr>
          <p:cNvSpPr txBox="1"/>
          <p:nvPr/>
        </p:nvSpPr>
        <p:spPr>
          <a:xfrm>
            <a:off x="8832588" y="3493390"/>
            <a:ext cx="1748837" cy="489648"/>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287251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92F0-F430-3943-8CCE-C21151A0E334}"/>
              </a:ext>
            </a:extLst>
          </p:cNvPr>
          <p:cNvSpPr>
            <a:spLocks noGrp="1"/>
          </p:cNvSpPr>
          <p:nvPr>
            <p:ph type="title"/>
          </p:nvPr>
        </p:nvSpPr>
        <p:spPr/>
        <p:txBody>
          <a:bodyPr/>
          <a:lstStyle/>
          <a:p>
            <a:r>
              <a:rPr lang="en-US" b="1" dirty="0"/>
              <a:t>4. Language Inclusion (TRS)</a:t>
            </a:r>
          </a:p>
        </p:txBody>
      </p:sp>
      <p:pic>
        <p:nvPicPr>
          <p:cNvPr id="4" name="Picture 3">
            <a:extLst>
              <a:ext uri="{FF2B5EF4-FFF2-40B4-BE49-F238E27FC236}">
                <a16:creationId xmlns:a16="http://schemas.microsoft.com/office/drawing/2014/main" id="{2B60CBC8-15A1-EE4D-88BB-EC237F7F049B}"/>
              </a:ext>
            </a:extLst>
          </p:cNvPr>
          <p:cNvPicPr>
            <a:picLocks noChangeAspect="1"/>
          </p:cNvPicPr>
          <p:nvPr/>
        </p:nvPicPr>
        <p:blipFill>
          <a:blip r:embed="rId2"/>
          <a:srcRect/>
          <a:stretch/>
        </p:blipFill>
        <p:spPr>
          <a:xfrm>
            <a:off x="10503787" y="184457"/>
            <a:ext cx="1524000" cy="1524000"/>
          </a:xfrm>
          <a:prstGeom prst="rect">
            <a:avLst/>
          </a:prstGeom>
        </p:spPr>
      </p:pic>
      <p:pic>
        <p:nvPicPr>
          <p:cNvPr id="3" name="Picture 2">
            <a:extLst>
              <a:ext uri="{FF2B5EF4-FFF2-40B4-BE49-F238E27FC236}">
                <a16:creationId xmlns:a16="http://schemas.microsoft.com/office/drawing/2014/main" id="{C3A9ABDE-0283-3948-948F-E466415F102C}"/>
              </a:ext>
            </a:extLst>
          </p:cNvPr>
          <p:cNvPicPr>
            <a:picLocks noChangeAspect="1"/>
          </p:cNvPicPr>
          <p:nvPr/>
        </p:nvPicPr>
        <p:blipFill>
          <a:blip r:embed="rId3"/>
          <a:stretch>
            <a:fillRect/>
          </a:stretch>
        </p:blipFill>
        <p:spPr>
          <a:xfrm>
            <a:off x="698500" y="1690688"/>
            <a:ext cx="10795000" cy="4584700"/>
          </a:xfrm>
          <a:prstGeom prst="rect">
            <a:avLst/>
          </a:prstGeom>
        </p:spPr>
      </p:pic>
    </p:spTree>
    <p:extLst>
      <p:ext uri="{BB962C8B-B14F-4D97-AF65-F5344CB8AC3E}">
        <p14:creationId xmlns:p14="http://schemas.microsoft.com/office/powerpoint/2010/main" val="3222873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558B-790B-A844-98D4-B38844AC48B3}"/>
              </a:ext>
            </a:extLst>
          </p:cNvPr>
          <p:cNvSpPr>
            <a:spLocks noGrp="1"/>
          </p:cNvSpPr>
          <p:nvPr>
            <p:ph type="title"/>
          </p:nvPr>
        </p:nvSpPr>
        <p:spPr/>
        <p:txBody>
          <a:bodyPr/>
          <a:lstStyle/>
          <a:p>
            <a:r>
              <a:rPr lang="en-SG" b="1" dirty="0"/>
              <a:t>Implementation and Evaluation </a:t>
            </a:r>
            <a:endParaRPr lang="en-US" b="1" dirty="0"/>
          </a:p>
        </p:txBody>
      </p:sp>
      <p:sp>
        <p:nvSpPr>
          <p:cNvPr id="3" name="Content Placeholder 2">
            <a:extLst>
              <a:ext uri="{FF2B5EF4-FFF2-40B4-BE49-F238E27FC236}">
                <a16:creationId xmlns:a16="http://schemas.microsoft.com/office/drawing/2014/main" id="{A397B58A-5C6E-3E47-83AF-7946041BF8B5}"/>
              </a:ext>
            </a:extLst>
          </p:cNvPr>
          <p:cNvSpPr>
            <a:spLocks noGrp="1"/>
          </p:cNvSpPr>
          <p:nvPr>
            <p:ph idx="1"/>
          </p:nvPr>
        </p:nvSpPr>
        <p:spPr>
          <a:xfrm>
            <a:off x="600075" y="1695451"/>
            <a:ext cx="10991850" cy="4995862"/>
          </a:xfrm>
        </p:spPr>
        <p:txBody>
          <a:bodyPr>
            <a:normAutofit/>
          </a:bodyPr>
          <a:lstStyle/>
          <a:p>
            <a:pPr>
              <a:lnSpc>
                <a:spcPct val="150000"/>
              </a:lnSpc>
            </a:pPr>
            <a:r>
              <a:rPr lang="en-SG" dirty="0"/>
              <a:t>An open-sourced prototype system</a:t>
            </a:r>
            <a:r>
              <a:rPr lang="zh-CN" altLang="en-US" dirty="0"/>
              <a:t> </a:t>
            </a:r>
            <a:r>
              <a:rPr lang="en-SG" dirty="0"/>
              <a:t>using Ocaml.</a:t>
            </a:r>
          </a:p>
          <a:p>
            <a:pPr>
              <a:lnSpc>
                <a:spcPct val="150000"/>
              </a:lnSpc>
            </a:pPr>
            <a:r>
              <a:rPr lang="en-US" dirty="0"/>
              <a:t>Benchmarks, 155</a:t>
            </a:r>
            <a:r>
              <a:rPr lang="en-SG" dirty="0"/>
              <a:t> programs (10~300 lines) with manually annotated specs:</a:t>
            </a:r>
            <a:endParaRPr lang="en-US" dirty="0"/>
          </a:p>
          <a:p>
            <a:pPr marL="914400" lvl="1" indent="-457200">
              <a:lnSpc>
                <a:spcPct val="150000"/>
              </a:lnSpc>
              <a:buFont typeface="+mj-lt"/>
              <a:buAutoNum type="arabicPeriod"/>
            </a:pPr>
            <a:r>
              <a:rPr lang="en-SG" dirty="0"/>
              <a:t>CEC: It is an open-source compiler which provides Esterel programs for testing. </a:t>
            </a:r>
          </a:p>
          <a:p>
            <a:pPr marL="914400" lvl="1" indent="-457200">
              <a:lnSpc>
                <a:spcPct val="150000"/>
              </a:lnSpc>
              <a:buFont typeface="+mj-lt"/>
              <a:buAutoNum type="arabicPeriod"/>
            </a:pPr>
            <a:r>
              <a:rPr lang="en-SG" dirty="0"/>
              <a:t>Hiphop.js: It is a DSL for JavaScript. </a:t>
            </a:r>
          </a:p>
          <a:p>
            <a:pPr>
              <a:lnSpc>
                <a:spcPct val="150000"/>
              </a:lnSpc>
            </a:pPr>
            <a:r>
              <a:rPr lang="en-SG" dirty="0"/>
              <a:t>Proven</a:t>
            </a:r>
            <a:r>
              <a:rPr lang="zh-CN" altLang="en-US" dirty="0"/>
              <a:t> </a:t>
            </a:r>
            <a:r>
              <a:rPr lang="en-US" altLang="zh-CN" dirty="0"/>
              <a:t>the back-end solver (inclusion checker) sound and complete. </a:t>
            </a:r>
            <a:endParaRPr lang="en-SG" dirty="0"/>
          </a:p>
        </p:txBody>
      </p:sp>
      <p:pic>
        <p:nvPicPr>
          <p:cNvPr id="4" name="Picture 3">
            <a:extLst>
              <a:ext uri="{FF2B5EF4-FFF2-40B4-BE49-F238E27FC236}">
                <a16:creationId xmlns:a16="http://schemas.microsoft.com/office/drawing/2014/main" id="{6AE7CFFC-9D6E-3C41-839C-0D50A3AC3765}"/>
              </a:ext>
            </a:extLst>
          </p:cNvPr>
          <p:cNvPicPr>
            <a:picLocks noChangeAspect="1"/>
          </p:cNvPicPr>
          <p:nvPr/>
        </p:nvPicPr>
        <p:blipFill>
          <a:blip r:embed="rId3"/>
          <a:srcRect/>
          <a:stretch/>
        </p:blipFill>
        <p:spPr>
          <a:xfrm>
            <a:off x="10503787" y="184457"/>
            <a:ext cx="1524000" cy="1524000"/>
          </a:xfrm>
          <a:prstGeom prst="rect">
            <a:avLst/>
          </a:prstGeom>
        </p:spPr>
      </p:pic>
    </p:spTree>
    <p:extLst>
      <p:ext uri="{BB962C8B-B14F-4D97-AF65-F5344CB8AC3E}">
        <p14:creationId xmlns:p14="http://schemas.microsoft.com/office/powerpoint/2010/main" val="3548991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4E83-81A2-BF4B-A3C7-A8BB8214FC44}"/>
              </a:ext>
            </a:extLst>
          </p:cNvPr>
          <p:cNvSpPr>
            <a:spLocks noGrp="1"/>
          </p:cNvSpPr>
          <p:nvPr>
            <p:ph type="title"/>
          </p:nvPr>
        </p:nvSpPr>
        <p:spPr/>
        <p:txBody>
          <a:bodyPr/>
          <a:lstStyle/>
          <a:p>
            <a:r>
              <a:rPr lang="en-US" b="1" dirty="0"/>
              <a:t>Our Work &amp; Contributions</a:t>
            </a:r>
          </a:p>
        </p:txBody>
      </p:sp>
      <p:pic>
        <p:nvPicPr>
          <p:cNvPr id="5" name="Graphic 4" descr="Document with solid fill">
            <a:extLst>
              <a:ext uri="{FF2B5EF4-FFF2-40B4-BE49-F238E27FC236}">
                <a16:creationId xmlns:a16="http://schemas.microsoft.com/office/drawing/2014/main" id="{6C34A8D2-F0AE-3D4F-BD04-4AC1CCD0F2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2600" y="2000250"/>
            <a:ext cx="914400" cy="914400"/>
          </a:xfrm>
          <a:prstGeom prst="rect">
            <a:avLst/>
          </a:prstGeom>
        </p:spPr>
      </p:pic>
      <p:sp>
        <p:nvSpPr>
          <p:cNvPr id="6" name="TextBox 5">
            <a:extLst>
              <a:ext uri="{FF2B5EF4-FFF2-40B4-BE49-F238E27FC236}">
                <a16:creationId xmlns:a16="http://schemas.microsoft.com/office/drawing/2014/main" id="{1A63F5E3-9391-F340-8461-95ABFDC75351}"/>
              </a:ext>
            </a:extLst>
          </p:cNvPr>
          <p:cNvSpPr txBox="1"/>
          <p:nvPr/>
        </p:nvSpPr>
        <p:spPr>
          <a:xfrm>
            <a:off x="1398332" y="3034329"/>
            <a:ext cx="1822935" cy="461665"/>
          </a:xfrm>
          <a:prstGeom prst="rect">
            <a:avLst/>
          </a:prstGeom>
          <a:noFill/>
        </p:spPr>
        <p:txBody>
          <a:bodyPr wrap="none" rtlCol="0">
            <a:spAutoFit/>
          </a:bodyPr>
          <a:lstStyle/>
          <a:p>
            <a:r>
              <a:rPr lang="en-US" sz="2400" dirty="0">
                <a:latin typeface="Bradley Hand" pitchFamily="2" charset="77"/>
              </a:rPr>
              <a:t>Hiphop.js, </a:t>
            </a:r>
            <a:r>
              <a:rPr lang="en-US" sz="2400" b="1" dirty="0">
                <a:latin typeface="Bradley Hand" pitchFamily="2" charset="77"/>
              </a:rPr>
              <a:t>P</a:t>
            </a:r>
            <a:r>
              <a:rPr lang="en-US" sz="2400" dirty="0">
                <a:latin typeface="Bradley Hand" pitchFamily="2" charset="77"/>
              </a:rPr>
              <a:t> </a:t>
            </a:r>
          </a:p>
        </p:txBody>
      </p:sp>
      <p:pic>
        <p:nvPicPr>
          <p:cNvPr id="10" name="Graphic 9" descr="Circles with arrows outline">
            <a:extLst>
              <a:ext uri="{FF2B5EF4-FFF2-40B4-BE49-F238E27FC236}">
                <a16:creationId xmlns:a16="http://schemas.microsoft.com/office/drawing/2014/main" id="{B67E20A1-5951-9D42-85AA-2DF8720681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52600" y="4541586"/>
            <a:ext cx="914400" cy="914400"/>
          </a:xfrm>
          <a:prstGeom prst="rect">
            <a:avLst/>
          </a:prstGeom>
        </p:spPr>
      </p:pic>
      <p:sp>
        <p:nvSpPr>
          <p:cNvPr id="13" name="TextBox 12">
            <a:extLst>
              <a:ext uri="{FF2B5EF4-FFF2-40B4-BE49-F238E27FC236}">
                <a16:creationId xmlns:a16="http://schemas.microsoft.com/office/drawing/2014/main" id="{7F834E0F-4F2C-544E-8502-22CD6311BA8F}"/>
              </a:ext>
            </a:extLst>
          </p:cNvPr>
          <p:cNvSpPr txBox="1"/>
          <p:nvPr/>
        </p:nvSpPr>
        <p:spPr>
          <a:xfrm>
            <a:off x="5308399" y="3004661"/>
            <a:ext cx="2451312" cy="461665"/>
          </a:xfrm>
          <a:prstGeom prst="rect">
            <a:avLst/>
          </a:prstGeom>
          <a:noFill/>
        </p:spPr>
        <p:txBody>
          <a:bodyPr wrap="none" rtlCol="0">
            <a:spAutoFit/>
          </a:bodyPr>
          <a:lstStyle/>
          <a:p>
            <a:r>
              <a:rPr lang="en-US" sz="2400" dirty="0">
                <a:latin typeface="Bradley Hand" pitchFamily="2" charset="77"/>
              </a:rPr>
              <a:t>Timed Effects, S</a:t>
            </a:r>
          </a:p>
        </p:txBody>
      </p:sp>
      <p:pic>
        <p:nvPicPr>
          <p:cNvPr id="15" name="Graphic 14" descr="Circles with arrows with solid fill">
            <a:extLst>
              <a:ext uri="{FF2B5EF4-FFF2-40B4-BE49-F238E27FC236}">
                <a16:creationId xmlns:a16="http://schemas.microsoft.com/office/drawing/2014/main" id="{308BCAC2-9396-2343-9AA2-A99B3BCC57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81521" y="2000250"/>
            <a:ext cx="914400" cy="914400"/>
          </a:xfrm>
          <a:prstGeom prst="rect">
            <a:avLst/>
          </a:prstGeom>
        </p:spPr>
      </p:pic>
      <p:sp>
        <p:nvSpPr>
          <p:cNvPr id="16" name="TextBox 15">
            <a:extLst>
              <a:ext uri="{FF2B5EF4-FFF2-40B4-BE49-F238E27FC236}">
                <a16:creationId xmlns:a16="http://schemas.microsoft.com/office/drawing/2014/main" id="{5BA293D7-8327-2540-9EEC-44D6F3C1A581}"/>
              </a:ext>
            </a:extLst>
          </p:cNvPr>
          <p:cNvSpPr txBox="1"/>
          <p:nvPr/>
        </p:nvSpPr>
        <p:spPr>
          <a:xfrm>
            <a:off x="1042371" y="5562129"/>
            <a:ext cx="2783134" cy="461665"/>
          </a:xfrm>
          <a:prstGeom prst="rect">
            <a:avLst/>
          </a:prstGeom>
          <a:noFill/>
        </p:spPr>
        <p:txBody>
          <a:bodyPr wrap="none" rtlCol="0">
            <a:spAutoFit/>
          </a:bodyPr>
          <a:lstStyle/>
          <a:p>
            <a:r>
              <a:rPr lang="en-US" sz="2400" dirty="0">
                <a:latin typeface="Bradley Hand" pitchFamily="2" charset="77"/>
              </a:rPr>
              <a:t>Actual behaviors, B</a:t>
            </a:r>
          </a:p>
        </p:txBody>
      </p:sp>
      <p:pic>
        <p:nvPicPr>
          <p:cNvPr id="18" name="Graphic 17" descr="Abacus with solid fill">
            <a:extLst>
              <a:ext uri="{FF2B5EF4-FFF2-40B4-BE49-F238E27FC236}">
                <a16:creationId xmlns:a16="http://schemas.microsoft.com/office/drawing/2014/main" id="{DA26556F-87DE-544B-A84B-225C0313F89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76438" y="4541586"/>
            <a:ext cx="914400" cy="914400"/>
          </a:xfrm>
          <a:prstGeom prst="rect">
            <a:avLst/>
          </a:prstGeom>
        </p:spPr>
      </p:pic>
      <p:sp>
        <p:nvSpPr>
          <p:cNvPr id="19" name="TextBox 18">
            <a:extLst>
              <a:ext uri="{FF2B5EF4-FFF2-40B4-BE49-F238E27FC236}">
                <a16:creationId xmlns:a16="http://schemas.microsoft.com/office/drawing/2014/main" id="{F0095962-AF3B-404C-843A-35F7EE639997}"/>
              </a:ext>
            </a:extLst>
          </p:cNvPr>
          <p:cNvSpPr txBox="1"/>
          <p:nvPr/>
        </p:nvSpPr>
        <p:spPr>
          <a:xfrm>
            <a:off x="4551024" y="5567414"/>
            <a:ext cx="3775393" cy="461665"/>
          </a:xfrm>
          <a:prstGeom prst="rect">
            <a:avLst/>
          </a:prstGeom>
          <a:noFill/>
        </p:spPr>
        <p:txBody>
          <a:bodyPr wrap="none" rtlCol="0">
            <a:spAutoFit/>
          </a:bodyPr>
          <a:lstStyle/>
          <a:p>
            <a:r>
              <a:rPr lang="en-US" altLang="zh-CN" sz="2400" dirty="0">
                <a:latin typeface="Bradley Hand" pitchFamily="2" charset="77"/>
              </a:rPr>
              <a:t>Inclusion</a:t>
            </a:r>
            <a:r>
              <a:rPr lang="zh-CN" altLang="en-US" sz="2400" dirty="0">
                <a:latin typeface="Bradley Hand" pitchFamily="2" charset="77"/>
              </a:rPr>
              <a:t> </a:t>
            </a:r>
            <a:r>
              <a:rPr lang="en-US" altLang="zh-CN" sz="2400" dirty="0">
                <a:latin typeface="Bradley Hand" pitchFamily="2" charset="77"/>
              </a:rPr>
              <a:t>Checker, B ⊆ S </a:t>
            </a:r>
            <a:r>
              <a:rPr lang="zh-CN" altLang="en-US" sz="2400" dirty="0">
                <a:latin typeface="Bradley Hand" pitchFamily="2" charset="77"/>
              </a:rPr>
              <a:t> </a:t>
            </a:r>
            <a:endParaRPr lang="en-US" sz="2400" dirty="0">
              <a:latin typeface="Bradley Hand" pitchFamily="2" charset="77"/>
            </a:endParaRPr>
          </a:p>
        </p:txBody>
      </p:sp>
      <p:cxnSp>
        <p:nvCxnSpPr>
          <p:cNvPr id="21" name="Straight Arrow Connector 20">
            <a:extLst>
              <a:ext uri="{FF2B5EF4-FFF2-40B4-BE49-F238E27FC236}">
                <a16:creationId xmlns:a16="http://schemas.microsoft.com/office/drawing/2014/main" id="{9A7100A3-79C1-B145-9688-60E4E261F7D8}"/>
              </a:ext>
            </a:extLst>
          </p:cNvPr>
          <p:cNvCxnSpPr>
            <a:stCxn id="6" idx="2"/>
            <a:endCxn id="10" idx="0"/>
          </p:cNvCxnSpPr>
          <p:nvPr/>
        </p:nvCxnSpPr>
        <p:spPr>
          <a:xfrm>
            <a:off x="2309800" y="3495994"/>
            <a:ext cx="0" cy="1045592"/>
          </a:xfrm>
          <a:prstGeom prst="straightConnector1">
            <a:avLst/>
          </a:prstGeom>
          <a:ln w="349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04046F-3BC2-E843-A81C-E074818F34C9}"/>
              </a:ext>
            </a:extLst>
          </p:cNvPr>
          <p:cNvCxnSpPr>
            <a:cxnSpLocks/>
            <a:stCxn id="10" idx="3"/>
            <a:endCxn id="18" idx="1"/>
          </p:cNvCxnSpPr>
          <p:nvPr/>
        </p:nvCxnSpPr>
        <p:spPr>
          <a:xfrm>
            <a:off x="2767000" y="4998786"/>
            <a:ext cx="3309438" cy="0"/>
          </a:xfrm>
          <a:prstGeom prst="straightConnector1">
            <a:avLst/>
          </a:prstGeom>
          <a:ln w="34925">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EF8EBCC-1829-1841-A6E0-C8634EDE7E2B}"/>
              </a:ext>
            </a:extLst>
          </p:cNvPr>
          <p:cNvCxnSpPr>
            <a:cxnSpLocks/>
            <a:stCxn id="13" idx="2"/>
            <a:endCxn id="18" idx="0"/>
          </p:cNvCxnSpPr>
          <p:nvPr/>
        </p:nvCxnSpPr>
        <p:spPr>
          <a:xfrm flipH="1">
            <a:off x="6533638" y="3466326"/>
            <a:ext cx="417" cy="1075260"/>
          </a:xfrm>
          <a:prstGeom prst="straightConnector1">
            <a:avLst/>
          </a:prstGeom>
          <a:ln w="34925">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E7D8421-0214-9E48-9454-2BE62EBA6E6F}"/>
              </a:ext>
            </a:extLst>
          </p:cNvPr>
          <p:cNvSpPr txBox="1"/>
          <p:nvPr/>
        </p:nvSpPr>
        <p:spPr>
          <a:xfrm>
            <a:off x="2359606" y="3869023"/>
            <a:ext cx="1645002" cy="830997"/>
          </a:xfrm>
          <a:prstGeom prst="rect">
            <a:avLst/>
          </a:prstGeom>
          <a:noFill/>
        </p:spPr>
        <p:txBody>
          <a:bodyPr wrap="none" rtlCol="0">
            <a:spAutoFit/>
          </a:bodyPr>
          <a:lstStyle/>
          <a:p>
            <a:r>
              <a:rPr lang="en-SG" sz="2400" b="1" dirty="0">
                <a:solidFill>
                  <a:srgbClr val="C00000"/>
                </a:solidFill>
                <a:latin typeface="Bradley Hand" pitchFamily="2" charset="77"/>
              </a:rPr>
              <a:t>axiomatic </a:t>
            </a:r>
          </a:p>
          <a:p>
            <a:r>
              <a:rPr lang="en-SG" sz="2400" b="1" dirty="0">
                <a:solidFill>
                  <a:srgbClr val="C00000"/>
                </a:solidFill>
                <a:latin typeface="Bradley Hand" pitchFamily="2" charset="77"/>
              </a:rPr>
              <a:t>semantics</a:t>
            </a:r>
            <a:r>
              <a:rPr lang="en-US" sz="2400" b="1" dirty="0">
                <a:solidFill>
                  <a:srgbClr val="C00000"/>
                </a:solidFill>
                <a:latin typeface="Bradley Hand" pitchFamily="2" charset="77"/>
              </a:rPr>
              <a:t> </a:t>
            </a:r>
          </a:p>
        </p:txBody>
      </p:sp>
      <p:pic>
        <p:nvPicPr>
          <p:cNvPr id="35" name="Graphic 34" descr="Angel face outline with solid fill">
            <a:extLst>
              <a:ext uri="{FF2B5EF4-FFF2-40B4-BE49-F238E27FC236}">
                <a16:creationId xmlns:a16="http://schemas.microsoft.com/office/drawing/2014/main" id="{63FF98C2-61A2-9A41-93A1-87E4D091EFC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00613" y="3523476"/>
            <a:ext cx="914400" cy="914400"/>
          </a:xfrm>
          <a:prstGeom prst="rect">
            <a:avLst/>
          </a:prstGeom>
        </p:spPr>
      </p:pic>
      <p:pic>
        <p:nvPicPr>
          <p:cNvPr id="37" name="Graphic 36" descr="Confused face outline with solid fill">
            <a:extLst>
              <a:ext uri="{FF2B5EF4-FFF2-40B4-BE49-F238E27FC236}">
                <a16:creationId xmlns:a16="http://schemas.microsoft.com/office/drawing/2014/main" id="{540A635E-9765-4949-A888-DB5FABE85B4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000613" y="4541586"/>
            <a:ext cx="914400" cy="914400"/>
          </a:xfrm>
          <a:prstGeom prst="rect">
            <a:avLst/>
          </a:prstGeom>
        </p:spPr>
      </p:pic>
      <p:pic>
        <p:nvPicPr>
          <p:cNvPr id="39" name="Graphic 38" descr="Loudly crying face outline with solid fill">
            <a:extLst>
              <a:ext uri="{FF2B5EF4-FFF2-40B4-BE49-F238E27FC236}">
                <a16:creationId xmlns:a16="http://schemas.microsoft.com/office/drawing/2014/main" id="{D2CB5BF4-145C-3945-9018-2DEC2B1F582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000613" y="5559696"/>
            <a:ext cx="914400" cy="914400"/>
          </a:xfrm>
          <a:prstGeom prst="rect">
            <a:avLst/>
          </a:prstGeom>
        </p:spPr>
      </p:pic>
      <p:cxnSp>
        <p:nvCxnSpPr>
          <p:cNvPr id="40" name="Straight Arrow Connector 39">
            <a:extLst>
              <a:ext uri="{FF2B5EF4-FFF2-40B4-BE49-F238E27FC236}">
                <a16:creationId xmlns:a16="http://schemas.microsoft.com/office/drawing/2014/main" id="{D1A52D9F-18FB-E245-81E7-567410F2E71B}"/>
              </a:ext>
            </a:extLst>
          </p:cNvPr>
          <p:cNvCxnSpPr>
            <a:cxnSpLocks/>
            <a:stCxn id="18" idx="3"/>
            <a:endCxn id="35" idx="1"/>
          </p:cNvCxnSpPr>
          <p:nvPr/>
        </p:nvCxnSpPr>
        <p:spPr>
          <a:xfrm flipV="1">
            <a:off x="6990838" y="3980676"/>
            <a:ext cx="2009775" cy="1018110"/>
          </a:xfrm>
          <a:prstGeom prst="straightConnector1">
            <a:avLst/>
          </a:prstGeom>
          <a:ln w="34925">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C9E21E6-C3CB-004F-8CB7-2EF10E0419EA}"/>
              </a:ext>
            </a:extLst>
          </p:cNvPr>
          <p:cNvCxnSpPr>
            <a:cxnSpLocks/>
            <a:stCxn id="18" idx="3"/>
            <a:endCxn id="37" idx="1"/>
          </p:cNvCxnSpPr>
          <p:nvPr/>
        </p:nvCxnSpPr>
        <p:spPr>
          <a:xfrm>
            <a:off x="6990838" y="4998786"/>
            <a:ext cx="2009775" cy="0"/>
          </a:xfrm>
          <a:prstGeom prst="straightConnector1">
            <a:avLst/>
          </a:prstGeom>
          <a:ln w="34925">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69854B0-6082-3B4A-8DF1-0768AFB0E64C}"/>
              </a:ext>
            </a:extLst>
          </p:cNvPr>
          <p:cNvCxnSpPr>
            <a:cxnSpLocks/>
            <a:stCxn id="18" idx="3"/>
            <a:endCxn id="39" idx="1"/>
          </p:cNvCxnSpPr>
          <p:nvPr/>
        </p:nvCxnSpPr>
        <p:spPr>
          <a:xfrm>
            <a:off x="6990838" y="4998786"/>
            <a:ext cx="2009775" cy="1018110"/>
          </a:xfrm>
          <a:prstGeom prst="straightConnector1">
            <a:avLst/>
          </a:prstGeom>
          <a:ln w="34925">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4C1711A-8D31-8849-BAF9-A7D63E2F9227}"/>
              </a:ext>
            </a:extLst>
          </p:cNvPr>
          <p:cNvSpPr txBox="1"/>
          <p:nvPr/>
        </p:nvSpPr>
        <p:spPr>
          <a:xfrm>
            <a:off x="9997062" y="3813669"/>
            <a:ext cx="800219" cy="461665"/>
          </a:xfrm>
          <a:prstGeom prst="rect">
            <a:avLst/>
          </a:prstGeom>
          <a:noFill/>
        </p:spPr>
        <p:txBody>
          <a:bodyPr wrap="none" rtlCol="0">
            <a:spAutoFit/>
          </a:bodyPr>
          <a:lstStyle/>
          <a:p>
            <a:r>
              <a:rPr lang="en-US" sz="2400" dirty="0">
                <a:latin typeface="Bradley Hand" pitchFamily="2" charset="77"/>
              </a:rPr>
              <a:t>True</a:t>
            </a:r>
          </a:p>
        </p:txBody>
      </p:sp>
      <p:sp>
        <p:nvSpPr>
          <p:cNvPr id="50" name="TextBox 49">
            <a:extLst>
              <a:ext uri="{FF2B5EF4-FFF2-40B4-BE49-F238E27FC236}">
                <a16:creationId xmlns:a16="http://schemas.microsoft.com/office/drawing/2014/main" id="{8113DB40-F93B-8D49-AFE1-58709420B448}"/>
              </a:ext>
            </a:extLst>
          </p:cNvPr>
          <p:cNvSpPr txBox="1"/>
          <p:nvPr/>
        </p:nvSpPr>
        <p:spPr>
          <a:xfrm>
            <a:off x="9997062" y="4767953"/>
            <a:ext cx="1564852" cy="461665"/>
          </a:xfrm>
          <a:prstGeom prst="rect">
            <a:avLst/>
          </a:prstGeom>
          <a:noFill/>
        </p:spPr>
        <p:txBody>
          <a:bodyPr wrap="none" rtlCol="0">
            <a:spAutoFit/>
          </a:bodyPr>
          <a:lstStyle/>
          <a:p>
            <a:r>
              <a:rPr lang="en-US" sz="2400" dirty="0">
                <a:latin typeface="Bradley Hand" pitchFamily="2" charset="77"/>
              </a:rPr>
              <a:t>Unknown</a:t>
            </a:r>
          </a:p>
        </p:txBody>
      </p:sp>
      <p:sp>
        <p:nvSpPr>
          <p:cNvPr id="51" name="TextBox 50">
            <a:extLst>
              <a:ext uri="{FF2B5EF4-FFF2-40B4-BE49-F238E27FC236}">
                <a16:creationId xmlns:a16="http://schemas.microsoft.com/office/drawing/2014/main" id="{A1B17205-E409-454E-90B1-1FEAC5AAAF6C}"/>
              </a:ext>
            </a:extLst>
          </p:cNvPr>
          <p:cNvSpPr txBox="1"/>
          <p:nvPr/>
        </p:nvSpPr>
        <p:spPr>
          <a:xfrm>
            <a:off x="9997062" y="5862559"/>
            <a:ext cx="872355" cy="461665"/>
          </a:xfrm>
          <a:prstGeom prst="rect">
            <a:avLst/>
          </a:prstGeom>
          <a:noFill/>
        </p:spPr>
        <p:txBody>
          <a:bodyPr wrap="none" rtlCol="0">
            <a:spAutoFit/>
          </a:bodyPr>
          <a:lstStyle/>
          <a:p>
            <a:r>
              <a:rPr lang="en-US" sz="2400" dirty="0">
                <a:latin typeface="Bradley Hand" pitchFamily="2" charset="77"/>
              </a:rPr>
              <a:t>False</a:t>
            </a:r>
          </a:p>
        </p:txBody>
      </p:sp>
      <p:sp>
        <p:nvSpPr>
          <p:cNvPr id="3" name="Rounded Rectangle 2">
            <a:extLst>
              <a:ext uri="{FF2B5EF4-FFF2-40B4-BE49-F238E27FC236}">
                <a16:creationId xmlns:a16="http://schemas.microsoft.com/office/drawing/2014/main" id="{4E8FD440-270B-9843-8ECD-6D7046D59F4C}"/>
              </a:ext>
            </a:extLst>
          </p:cNvPr>
          <p:cNvSpPr/>
          <p:nvPr/>
        </p:nvSpPr>
        <p:spPr>
          <a:xfrm>
            <a:off x="657225" y="1690688"/>
            <a:ext cx="7621442" cy="2122981"/>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2261B5-B0B5-8845-976D-17420C715DD5}"/>
              </a:ext>
            </a:extLst>
          </p:cNvPr>
          <p:cNvSpPr txBox="1"/>
          <p:nvPr/>
        </p:nvSpPr>
        <p:spPr>
          <a:xfrm>
            <a:off x="3954583" y="1741526"/>
            <a:ext cx="922047" cy="461665"/>
          </a:xfrm>
          <a:prstGeom prst="rect">
            <a:avLst/>
          </a:prstGeom>
          <a:noFill/>
        </p:spPr>
        <p:txBody>
          <a:bodyPr wrap="none" rtlCol="0">
            <a:spAutoFit/>
          </a:bodyPr>
          <a:lstStyle/>
          <a:p>
            <a:r>
              <a:rPr lang="en-US" sz="2400" b="1" u="sng" dirty="0">
                <a:solidFill>
                  <a:schemeClr val="accent1"/>
                </a:solidFill>
                <a:latin typeface="Bradley Hand" pitchFamily="2" charset="77"/>
              </a:rPr>
              <a:t>Input</a:t>
            </a:r>
          </a:p>
        </p:txBody>
      </p:sp>
      <p:sp>
        <p:nvSpPr>
          <p:cNvPr id="27" name="Rounded Rectangle 26">
            <a:extLst>
              <a:ext uri="{FF2B5EF4-FFF2-40B4-BE49-F238E27FC236}">
                <a16:creationId xmlns:a16="http://schemas.microsoft.com/office/drawing/2014/main" id="{FCA8E1C9-FCC5-3446-AB0D-241DE10D1FC1}"/>
              </a:ext>
            </a:extLst>
          </p:cNvPr>
          <p:cNvSpPr/>
          <p:nvPr/>
        </p:nvSpPr>
        <p:spPr>
          <a:xfrm flipH="1" flipV="1">
            <a:off x="8431064" y="2914649"/>
            <a:ext cx="3384693" cy="3646177"/>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00F341F-4C7D-B549-81CE-8A4EF17EF46A}"/>
              </a:ext>
            </a:extLst>
          </p:cNvPr>
          <p:cNvSpPr txBox="1"/>
          <p:nvPr/>
        </p:nvSpPr>
        <p:spPr>
          <a:xfrm>
            <a:off x="9548573" y="2933768"/>
            <a:ext cx="1149674" cy="461665"/>
          </a:xfrm>
          <a:prstGeom prst="rect">
            <a:avLst/>
          </a:prstGeom>
          <a:noFill/>
        </p:spPr>
        <p:txBody>
          <a:bodyPr wrap="none" rtlCol="0">
            <a:spAutoFit/>
          </a:bodyPr>
          <a:lstStyle/>
          <a:p>
            <a:r>
              <a:rPr lang="en-US" sz="2400" b="1" u="sng" dirty="0">
                <a:solidFill>
                  <a:schemeClr val="accent1"/>
                </a:solidFill>
                <a:latin typeface="Bradley Hand" pitchFamily="2" charset="77"/>
              </a:rPr>
              <a:t>Output</a:t>
            </a:r>
          </a:p>
        </p:txBody>
      </p:sp>
      <p:pic>
        <p:nvPicPr>
          <p:cNvPr id="31" name="Graphic 30" descr="Star with solid fill">
            <a:extLst>
              <a:ext uri="{FF2B5EF4-FFF2-40B4-BE49-F238E27FC236}">
                <a16:creationId xmlns:a16="http://schemas.microsoft.com/office/drawing/2014/main" id="{CCBC67EC-656A-9B42-B82C-183C9BBE0F5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751888" y="2875805"/>
            <a:ext cx="633399" cy="633399"/>
          </a:xfrm>
          <a:prstGeom prst="rect">
            <a:avLst/>
          </a:prstGeom>
        </p:spPr>
      </p:pic>
      <p:pic>
        <p:nvPicPr>
          <p:cNvPr id="34" name="Graphic 33" descr="Star with solid fill">
            <a:extLst>
              <a:ext uri="{FF2B5EF4-FFF2-40B4-BE49-F238E27FC236}">
                <a16:creationId xmlns:a16="http://schemas.microsoft.com/office/drawing/2014/main" id="{FEFF16BD-7C10-2F47-8644-2D77AE5AEB1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726207" y="3869023"/>
            <a:ext cx="633399" cy="633399"/>
          </a:xfrm>
          <a:prstGeom prst="rect">
            <a:avLst/>
          </a:prstGeom>
        </p:spPr>
      </p:pic>
      <p:pic>
        <p:nvPicPr>
          <p:cNvPr id="36" name="Graphic 35" descr="Star with solid fill">
            <a:extLst>
              <a:ext uri="{FF2B5EF4-FFF2-40B4-BE49-F238E27FC236}">
                <a16:creationId xmlns:a16="http://schemas.microsoft.com/office/drawing/2014/main" id="{F168180D-48AD-2244-84D5-D5B1CF213C6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536490" y="5117368"/>
            <a:ext cx="633399" cy="633399"/>
          </a:xfrm>
          <a:prstGeom prst="rect">
            <a:avLst/>
          </a:prstGeom>
        </p:spPr>
      </p:pic>
      <p:cxnSp>
        <p:nvCxnSpPr>
          <p:cNvPr id="12" name="Straight Connector 11">
            <a:extLst>
              <a:ext uri="{FF2B5EF4-FFF2-40B4-BE49-F238E27FC236}">
                <a16:creationId xmlns:a16="http://schemas.microsoft.com/office/drawing/2014/main" id="{1B7D0860-69DC-7945-B03A-8F11EDA868D9}"/>
              </a:ext>
            </a:extLst>
          </p:cNvPr>
          <p:cNvCxnSpPr/>
          <p:nvPr/>
        </p:nvCxnSpPr>
        <p:spPr>
          <a:xfrm>
            <a:off x="8815388" y="4527188"/>
            <a:ext cx="2746526" cy="8920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5BD44C-1736-C34F-A28D-9DA245601E63}"/>
              </a:ext>
            </a:extLst>
          </p:cNvPr>
          <p:cNvCxnSpPr>
            <a:cxnSpLocks/>
          </p:cNvCxnSpPr>
          <p:nvPr/>
        </p:nvCxnSpPr>
        <p:spPr>
          <a:xfrm flipV="1">
            <a:off x="8908001" y="4527187"/>
            <a:ext cx="2547896" cy="87817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737881D4-6808-3743-8500-381AD4E5BEA0}"/>
              </a:ext>
            </a:extLst>
          </p:cNvPr>
          <p:cNvPicPr>
            <a:picLocks noChangeAspect="1"/>
          </p:cNvPicPr>
          <p:nvPr/>
        </p:nvPicPr>
        <p:blipFill>
          <a:blip r:embed="rId18"/>
          <a:srcRect/>
          <a:stretch/>
        </p:blipFill>
        <p:spPr>
          <a:xfrm>
            <a:off x="10503787" y="184457"/>
            <a:ext cx="1524000" cy="1524000"/>
          </a:xfrm>
          <a:prstGeom prst="rect">
            <a:avLst/>
          </a:prstGeom>
        </p:spPr>
      </p:pic>
      <p:sp>
        <p:nvSpPr>
          <p:cNvPr id="7" name="TextBox 6">
            <a:extLst>
              <a:ext uri="{FF2B5EF4-FFF2-40B4-BE49-F238E27FC236}">
                <a16:creationId xmlns:a16="http://schemas.microsoft.com/office/drawing/2014/main" id="{8B8F62F8-A6AE-B441-9138-96564972BB6A}"/>
              </a:ext>
            </a:extLst>
          </p:cNvPr>
          <p:cNvSpPr txBox="1"/>
          <p:nvPr/>
        </p:nvSpPr>
        <p:spPr>
          <a:xfrm>
            <a:off x="4909506" y="2981623"/>
            <a:ext cx="428322" cy="461665"/>
          </a:xfrm>
          <a:prstGeom prst="rect">
            <a:avLst/>
          </a:prstGeom>
          <a:noFill/>
        </p:spPr>
        <p:txBody>
          <a:bodyPr wrap="none" rtlCol="0">
            <a:spAutoFit/>
          </a:bodyPr>
          <a:lstStyle/>
          <a:p>
            <a:r>
              <a:rPr lang="en-US" sz="2400" dirty="0">
                <a:latin typeface="Bradley Hand" pitchFamily="2" charset="77"/>
              </a:rPr>
              <a:t>1.</a:t>
            </a:r>
          </a:p>
        </p:txBody>
      </p:sp>
      <p:sp>
        <p:nvSpPr>
          <p:cNvPr id="41" name="TextBox 40">
            <a:extLst>
              <a:ext uri="{FF2B5EF4-FFF2-40B4-BE49-F238E27FC236}">
                <a16:creationId xmlns:a16="http://schemas.microsoft.com/office/drawing/2014/main" id="{6E9751D4-79F8-2F4B-BEBB-FA78175E9679}"/>
              </a:ext>
            </a:extLst>
          </p:cNvPr>
          <p:cNvSpPr txBox="1"/>
          <p:nvPr/>
        </p:nvSpPr>
        <p:spPr>
          <a:xfrm>
            <a:off x="1063422" y="3034329"/>
            <a:ext cx="457176" cy="461665"/>
          </a:xfrm>
          <a:prstGeom prst="rect">
            <a:avLst/>
          </a:prstGeom>
          <a:noFill/>
        </p:spPr>
        <p:txBody>
          <a:bodyPr wrap="none" rtlCol="0">
            <a:spAutoFit/>
          </a:bodyPr>
          <a:lstStyle/>
          <a:p>
            <a:r>
              <a:rPr lang="en-US" sz="2400" b="1" dirty="0">
                <a:solidFill>
                  <a:schemeClr val="accent2"/>
                </a:solidFill>
                <a:latin typeface="Bradley Hand" pitchFamily="2" charset="77"/>
              </a:rPr>
              <a:t>2.</a:t>
            </a:r>
          </a:p>
        </p:txBody>
      </p:sp>
      <p:sp>
        <p:nvSpPr>
          <p:cNvPr id="45" name="TextBox 44">
            <a:extLst>
              <a:ext uri="{FF2B5EF4-FFF2-40B4-BE49-F238E27FC236}">
                <a16:creationId xmlns:a16="http://schemas.microsoft.com/office/drawing/2014/main" id="{260E8E5A-FD7F-B845-8C7A-FBAB2C6B6E86}"/>
              </a:ext>
            </a:extLst>
          </p:cNvPr>
          <p:cNvSpPr txBox="1"/>
          <p:nvPr/>
        </p:nvSpPr>
        <p:spPr>
          <a:xfrm>
            <a:off x="1870990" y="3974357"/>
            <a:ext cx="452368" cy="461665"/>
          </a:xfrm>
          <a:prstGeom prst="rect">
            <a:avLst/>
          </a:prstGeom>
          <a:noFill/>
        </p:spPr>
        <p:txBody>
          <a:bodyPr wrap="none" rtlCol="0">
            <a:spAutoFit/>
          </a:bodyPr>
          <a:lstStyle/>
          <a:p>
            <a:r>
              <a:rPr lang="en-US" sz="2400" dirty="0">
                <a:latin typeface="Bradley Hand" pitchFamily="2" charset="77"/>
              </a:rPr>
              <a:t>3.</a:t>
            </a:r>
          </a:p>
        </p:txBody>
      </p:sp>
      <p:sp>
        <p:nvSpPr>
          <p:cNvPr id="46" name="TextBox 45">
            <a:extLst>
              <a:ext uri="{FF2B5EF4-FFF2-40B4-BE49-F238E27FC236}">
                <a16:creationId xmlns:a16="http://schemas.microsoft.com/office/drawing/2014/main" id="{BDB552A2-192B-2C4A-B37F-9837669C6CF1}"/>
              </a:ext>
            </a:extLst>
          </p:cNvPr>
          <p:cNvSpPr txBox="1"/>
          <p:nvPr/>
        </p:nvSpPr>
        <p:spPr>
          <a:xfrm>
            <a:off x="5663704" y="5203234"/>
            <a:ext cx="460382" cy="461665"/>
          </a:xfrm>
          <a:prstGeom prst="rect">
            <a:avLst/>
          </a:prstGeom>
          <a:noFill/>
        </p:spPr>
        <p:txBody>
          <a:bodyPr wrap="none" rtlCol="0">
            <a:spAutoFit/>
          </a:bodyPr>
          <a:lstStyle/>
          <a:p>
            <a:r>
              <a:rPr lang="en-US" sz="2400" dirty="0">
                <a:latin typeface="Bradley Hand" pitchFamily="2" charset="77"/>
              </a:rPr>
              <a:t>4.</a:t>
            </a:r>
          </a:p>
        </p:txBody>
      </p:sp>
    </p:spTree>
    <p:extLst>
      <p:ext uri="{BB962C8B-B14F-4D97-AF65-F5344CB8AC3E}">
        <p14:creationId xmlns:p14="http://schemas.microsoft.com/office/powerpoint/2010/main" val="2095900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C7AA-EA1B-1D43-B2DB-CFD6F78DC3D4}"/>
              </a:ext>
            </a:extLst>
          </p:cNvPr>
          <p:cNvSpPr>
            <a:spLocks noGrp="1"/>
          </p:cNvSpPr>
          <p:nvPr>
            <p:ph type="title"/>
          </p:nvPr>
        </p:nvSpPr>
        <p:spPr/>
        <p:txBody>
          <a:bodyPr/>
          <a:lstStyle/>
          <a:p>
            <a:r>
              <a:rPr lang="en-US" b="1" dirty="0"/>
              <a:t>Summary</a:t>
            </a:r>
          </a:p>
        </p:txBody>
      </p:sp>
      <p:sp>
        <p:nvSpPr>
          <p:cNvPr id="3" name="Content Placeholder 2">
            <a:extLst>
              <a:ext uri="{FF2B5EF4-FFF2-40B4-BE49-F238E27FC236}">
                <a16:creationId xmlns:a16="http://schemas.microsoft.com/office/drawing/2014/main" id="{0A0066FD-3A3D-0C4E-B29C-84096626F026}"/>
              </a:ext>
            </a:extLst>
          </p:cNvPr>
          <p:cNvSpPr>
            <a:spLocks noGrp="1"/>
          </p:cNvSpPr>
          <p:nvPr>
            <p:ph idx="1"/>
          </p:nvPr>
        </p:nvSpPr>
        <p:spPr>
          <a:xfrm>
            <a:off x="838200" y="1689145"/>
            <a:ext cx="10515600" cy="3986596"/>
          </a:xfrm>
        </p:spPr>
        <p:txBody>
          <a:bodyPr/>
          <a:lstStyle/>
          <a:p>
            <a:pPr>
              <a:lnSpc>
                <a:spcPct val="150000"/>
              </a:lnSpc>
            </a:pPr>
            <a:r>
              <a:rPr lang="en-SG" b="1" dirty="0"/>
              <a:t>Timed Synchronous Effects (TSE): </a:t>
            </a:r>
            <a:r>
              <a:rPr lang="en-SG" dirty="0"/>
              <a:t>goes beyond timed automata;</a:t>
            </a:r>
          </a:p>
          <a:p>
            <a:pPr>
              <a:lnSpc>
                <a:spcPct val="150000"/>
              </a:lnSpc>
            </a:pPr>
            <a:r>
              <a:rPr lang="en-SG" b="1" dirty="0"/>
              <a:t>Automated Forward Verifier: </a:t>
            </a:r>
            <a:r>
              <a:rPr lang="en-SG" dirty="0"/>
              <a:t>an axiomatic semantics for HipHop.js;</a:t>
            </a:r>
          </a:p>
          <a:p>
            <a:pPr>
              <a:lnSpc>
                <a:spcPct val="150000"/>
              </a:lnSpc>
            </a:pPr>
            <a:r>
              <a:rPr lang="en-SG" b="1" dirty="0"/>
              <a:t>An Efficient Term Rewriting System (TRS): </a:t>
            </a:r>
            <a:r>
              <a:rPr lang="en-SG" dirty="0"/>
              <a:t>the back-end prover for TSE language inclusions, proven sound and complete; </a:t>
            </a:r>
          </a:p>
          <a:p>
            <a:pPr>
              <a:lnSpc>
                <a:spcPct val="150000"/>
              </a:lnSpc>
            </a:pPr>
            <a:r>
              <a:rPr lang="en-SG" dirty="0"/>
              <a:t>Implementation and Evaluation; </a:t>
            </a:r>
            <a:endParaRPr lang="en-US" dirty="0"/>
          </a:p>
        </p:txBody>
      </p:sp>
      <p:sp>
        <p:nvSpPr>
          <p:cNvPr id="4" name="TextBox 3">
            <a:extLst>
              <a:ext uri="{FF2B5EF4-FFF2-40B4-BE49-F238E27FC236}">
                <a16:creationId xmlns:a16="http://schemas.microsoft.com/office/drawing/2014/main" id="{D31D22B9-BEDF-CF43-B79F-799FF24635C7}"/>
              </a:ext>
            </a:extLst>
          </p:cNvPr>
          <p:cNvSpPr txBox="1"/>
          <p:nvPr/>
        </p:nvSpPr>
        <p:spPr>
          <a:xfrm>
            <a:off x="3276600" y="5675741"/>
            <a:ext cx="5638800" cy="523220"/>
          </a:xfrm>
          <a:prstGeom prst="rect">
            <a:avLst/>
          </a:prstGeom>
          <a:noFill/>
        </p:spPr>
        <p:txBody>
          <a:bodyPr wrap="square" rtlCol="0">
            <a:spAutoFit/>
          </a:bodyPr>
          <a:lstStyle/>
          <a:p>
            <a:r>
              <a:rPr lang="en-US" sz="2800" b="1" dirty="0">
                <a:solidFill>
                  <a:schemeClr val="accent6">
                    <a:lumMod val="50000"/>
                  </a:schemeClr>
                </a:solidFill>
                <a:latin typeface="Chalkboard SE" panose="03050602040202020205" pitchFamily="66" charset="77"/>
              </a:rPr>
              <a:t>Thanks a lot for your attention! </a:t>
            </a:r>
          </a:p>
        </p:txBody>
      </p:sp>
      <p:pic>
        <p:nvPicPr>
          <p:cNvPr id="5" name="Picture 4">
            <a:extLst>
              <a:ext uri="{FF2B5EF4-FFF2-40B4-BE49-F238E27FC236}">
                <a16:creationId xmlns:a16="http://schemas.microsoft.com/office/drawing/2014/main" id="{EA6732B7-E569-E045-81EF-0A48F9658008}"/>
              </a:ext>
            </a:extLst>
          </p:cNvPr>
          <p:cNvPicPr>
            <a:picLocks noChangeAspect="1"/>
          </p:cNvPicPr>
          <p:nvPr/>
        </p:nvPicPr>
        <p:blipFill>
          <a:blip r:embed="rId2"/>
          <a:srcRect/>
          <a:stretch/>
        </p:blipFill>
        <p:spPr>
          <a:xfrm>
            <a:off x="10503787" y="184457"/>
            <a:ext cx="1524000" cy="1524000"/>
          </a:xfrm>
          <a:prstGeom prst="rect">
            <a:avLst/>
          </a:prstGeom>
        </p:spPr>
      </p:pic>
    </p:spTree>
    <p:extLst>
      <p:ext uri="{BB962C8B-B14F-4D97-AF65-F5344CB8AC3E}">
        <p14:creationId xmlns:p14="http://schemas.microsoft.com/office/powerpoint/2010/main" val="355023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4E83-81A2-BF4B-A3C7-A8BB8214FC44}"/>
              </a:ext>
            </a:extLst>
          </p:cNvPr>
          <p:cNvSpPr>
            <a:spLocks noGrp="1"/>
          </p:cNvSpPr>
          <p:nvPr>
            <p:ph type="title"/>
          </p:nvPr>
        </p:nvSpPr>
        <p:spPr/>
        <p:txBody>
          <a:bodyPr/>
          <a:lstStyle/>
          <a:p>
            <a:r>
              <a:rPr lang="en-US" b="1" dirty="0"/>
              <a:t>Verification Overview</a:t>
            </a:r>
          </a:p>
        </p:txBody>
      </p:sp>
      <p:pic>
        <p:nvPicPr>
          <p:cNvPr id="5" name="Graphic 4" descr="Document with solid fill">
            <a:extLst>
              <a:ext uri="{FF2B5EF4-FFF2-40B4-BE49-F238E27FC236}">
                <a16:creationId xmlns:a16="http://schemas.microsoft.com/office/drawing/2014/main" id="{6C34A8D2-F0AE-3D4F-BD04-4AC1CCD0F2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2600" y="2000250"/>
            <a:ext cx="914400" cy="914400"/>
          </a:xfrm>
          <a:prstGeom prst="rect">
            <a:avLst/>
          </a:prstGeom>
        </p:spPr>
      </p:pic>
      <p:sp>
        <p:nvSpPr>
          <p:cNvPr id="6" name="TextBox 5">
            <a:extLst>
              <a:ext uri="{FF2B5EF4-FFF2-40B4-BE49-F238E27FC236}">
                <a16:creationId xmlns:a16="http://schemas.microsoft.com/office/drawing/2014/main" id="{1A63F5E3-9391-F340-8461-95ABFDC75351}"/>
              </a:ext>
            </a:extLst>
          </p:cNvPr>
          <p:cNvSpPr txBox="1"/>
          <p:nvPr/>
        </p:nvSpPr>
        <p:spPr>
          <a:xfrm>
            <a:off x="1233223" y="3019495"/>
            <a:ext cx="2153154" cy="461665"/>
          </a:xfrm>
          <a:prstGeom prst="rect">
            <a:avLst/>
          </a:prstGeom>
          <a:noFill/>
        </p:spPr>
        <p:txBody>
          <a:bodyPr wrap="none" rtlCol="0">
            <a:spAutoFit/>
          </a:bodyPr>
          <a:lstStyle/>
          <a:p>
            <a:r>
              <a:rPr lang="en-US" sz="2400" dirty="0">
                <a:latin typeface="Bradley Hand" pitchFamily="2" charset="77"/>
              </a:rPr>
              <a:t>Source code, </a:t>
            </a:r>
            <a:r>
              <a:rPr lang="en-US" sz="2400" b="1" dirty="0">
                <a:latin typeface="Bradley Hand" pitchFamily="2" charset="77"/>
              </a:rPr>
              <a:t>P</a:t>
            </a:r>
            <a:r>
              <a:rPr lang="en-US" sz="2400" dirty="0">
                <a:latin typeface="Bradley Hand" pitchFamily="2" charset="77"/>
              </a:rPr>
              <a:t> </a:t>
            </a:r>
          </a:p>
        </p:txBody>
      </p:sp>
      <p:sp>
        <p:nvSpPr>
          <p:cNvPr id="13" name="TextBox 12">
            <a:extLst>
              <a:ext uri="{FF2B5EF4-FFF2-40B4-BE49-F238E27FC236}">
                <a16:creationId xmlns:a16="http://schemas.microsoft.com/office/drawing/2014/main" id="{7F834E0F-4F2C-544E-8502-22CD6311BA8F}"/>
              </a:ext>
            </a:extLst>
          </p:cNvPr>
          <p:cNvSpPr txBox="1"/>
          <p:nvPr/>
        </p:nvSpPr>
        <p:spPr>
          <a:xfrm>
            <a:off x="5351263" y="3004661"/>
            <a:ext cx="2364750" cy="461665"/>
          </a:xfrm>
          <a:prstGeom prst="rect">
            <a:avLst/>
          </a:prstGeom>
          <a:noFill/>
        </p:spPr>
        <p:txBody>
          <a:bodyPr wrap="none" rtlCol="0">
            <a:spAutoFit/>
          </a:bodyPr>
          <a:lstStyle/>
          <a:p>
            <a:r>
              <a:rPr lang="en-US" sz="2400" dirty="0">
                <a:latin typeface="Bradley Hand" pitchFamily="2" charset="77"/>
              </a:rPr>
              <a:t>Specification, S</a:t>
            </a:r>
          </a:p>
        </p:txBody>
      </p:sp>
      <p:pic>
        <p:nvPicPr>
          <p:cNvPr id="15" name="Graphic 14" descr="Circles with arrows with solid fill">
            <a:extLst>
              <a:ext uri="{FF2B5EF4-FFF2-40B4-BE49-F238E27FC236}">
                <a16:creationId xmlns:a16="http://schemas.microsoft.com/office/drawing/2014/main" id="{308BCAC2-9396-2343-9AA2-A99B3BCC57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81521" y="2000250"/>
            <a:ext cx="914400" cy="914400"/>
          </a:xfrm>
          <a:prstGeom prst="rect">
            <a:avLst/>
          </a:prstGeom>
        </p:spPr>
      </p:pic>
      <p:pic>
        <p:nvPicPr>
          <p:cNvPr id="53" name="Picture 52">
            <a:extLst>
              <a:ext uri="{FF2B5EF4-FFF2-40B4-BE49-F238E27FC236}">
                <a16:creationId xmlns:a16="http://schemas.microsoft.com/office/drawing/2014/main" id="{C6C27F69-F6D8-004C-AB72-A725EDE332FD}"/>
              </a:ext>
            </a:extLst>
          </p:cNvPr>
          <p:cNvPicPr>
            <a:picLocks noChangeAspect="1"/>
          </p:cNvPicPr>
          <p:nvPr/>
        </p:nvPicPr>
        <p:blipFill>
          <a:blip r:embed="rId7"/>
          <a:srcRect/>
          <a:stretch/>
        </p:blipFill>
        <p:spPr>
          <a:xfrm>
            <a:off x="10503787" y="184457"/>
            <a:ext cx="1524000" cy="1524000"/>
          </a:xfrm>
          <a:prstGeom prst="rect">
            <a:avLst/>
          </a:prstGeom>
        </p:spPr>
      </p:pic>
    </p:spTree>
    <p:extLst>
      <p:ext uri="{BB962C8B-B14F-4D97-AF65-F5344CB8AC3E}">
        <p14:creationId xmlns:p14="http://schemas.microsoft.com/office/powerpoint/2010/main" val="148623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4E83-81A2-BF4B-A3C7-A8BB8214FC44}"/>
              </a:ext>
            </a:extLst>
          </p:cNvPr>
          <p:cNvSpPr>
            <a:spLocks noGrp="1"/>
          </p:cNvSpPr>
          <p:nvPr>
            <p:ph type="title"/>
          </p:nvPr>
        </p:nvSpPr>
        <p:spPr/>
        <p:txBody>
          <a:bodyPr/>
          <a:lstStyle/>
          <a:p>
            <a:r>
              <a:rPr lang="en-US" b="1" dirty="0"/>
              <a:t>Verification Overview</a:t>
            </a:r>
          </a:p>
        </p:txBody>
      </p:sp>
      <p:pic>
        <p:nvPicPr>
          <p:cNvPr id="5" name="Graphic 4" descr="Document with solid fill">
            <a:extLst>
              <a:ext uri="{FF2B5EF4-FFF2-40B4-BE49-F238E27FC236}">
                <a16:creationId xmlns:a16="http://schemas.microsoft.com/office/drawing/2014/main" id="{6C34A8D2-F0AE-3D4F-BD04-4AC1CCD0F2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2600" y="2000250"/>
            <a:ext cx="914400" cy="914400"/>
          </a:xfrm>
          <a:prstGeom prst="rect">
            <a:avLst/>
          </a:prstGeom>
        </p:spPr>
      </p:pic>
      <p:sp>
        <p:nvSpPr>
          <p:cNvPr id="6" name="TextBox 5">
            <a:extLst>
              <a:ext uri="{FF2B5EF4-FFF2-40B4-BE49-F238E27FC236}">
                <a16:creationId xmlns:a16="http://schemas.microsoft.com/office/drawing/2014/main" id="{1A63F5E3-9391-F340-8461-95ABFDC75351}"/>
              </a:ext>
            </a:extLst>
          </p:cNvPr>
          <p:cNvSpPr txBox="1"/>
          <p:nvPr/>
        </p:nvSpPr>
        <p:spPr>
          <a:xfrm>
            <a:off x="1233223" y="3019495"/>
            <a:ext cx="2153154" cy="461665"/>
          </a:xfrm>
          <a:prstGeom prst="rect">
            <a:avLst/>
          </a:prstGeom>
          <a:noFill/>
        </p:spPr>
        <p:txBody>
          <a:bodyPr wrap="none" rtlCol="0">
            <a:spAutoFit/>
          </a:bodyPr>
          <a:lstStyle/>
          <a:p>
            <a:r>
              <a:rPr lang="en-US" sz="2400" dirty="0">
                <a:latin typeface="Bradley Hand" pitchFamily="2" charset="77"/>
              </a:rPr>
              <a:t>Source code, </a:t>
            </a:r>
            <a:r>
              <a:rPr lang="en-US" sz="2400" b="1" dirty="0">
                <a:latin typeface="Bradley Hand" pitchFamily="2" charset="77"/>
              </a:rPr>
              <a:t>P</a:t>
            </a:r>
            <a:r>
              <a:rPr lang="en-US" sz="2400" dirty="0">
                <a:latin typeface="Bradley Hand" pitchFamily="2" charset="77"/>
              </a:rPr>
              <a:t> </a:t>
            </a:r>
          </a:p>
        </p:txBody>
      </p:sp>
      <p:pic>
        <p:nvPicPr>
          <p:cNvPr id="10" name="Graphic 9" descr="Circles with arrows outline">
            <a:extLst>
              <a:ext uri="{FF2B5EF4-FFF2-40B4-BE49-F238E27FC236}">
                <a16:creationId xmlns:a16="http://schemas.microsoft.com/office/drawing/2014/main" id="{B67E20A1-5951-9D42-85AA-2DF8720681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2600" y="4541586"/>
            <a:ext cx="914400" cy="914400"/>
          </a:xfrm>
          <a:prstGeom prst="rect">
            <a:avLst/>
          </a:prstGeom>
        </p:spPr>
      </p:pic>
      <p:sp>
        <p:nvSpPr>
          <p:cNvPr id="13" name="TextBox 12">
            <a:extLst>
              <a:ext uri="{FF2B5EF4-FFF2-40B4-BE49-F238E27FC236}">
                <a16:creationId xmlns:a16="http://schemas.microsoft.com/office/drawing/2014/main" id="{7F834E0F-4F2C-544E-8502-22CD6311BA8F}"/>
              </a:ext>
            </a:extLst>
          </p:cNvPr>
          <p:cNvSpPr txBox="1"/>
          <p:nvPr/>
        </p:nvSpPr>
        <p:spPr>
          <a:xfrm>
            <a:off x="5351263" y="3004661"/>
            <a:ext cx="2364750" cy="461665"/>
          </a:xfrm>
          <a:prstGeom prst="rect">
            <a:avLst/>
          </a:prstGeom>
          <a:noFill/>
        </p:spPr>
        <p:txBody>
          <a:bodyPr wrap="none" rtlCol="0">
            <a:spAutoFit/>
          </a:bodyPr>
          <a:lstStyle/>
          <a:p>
            <a:r>
              <a:rPr lang="en-US" sz="2400" dirty="0">
                <a:latin typeface="Bradley Hand" pitchFamily="2" charset="77"/>
              </a:rPr>
              <a:t>Specification, S</a:t>
            </a:r>
          </a:p>
        </p:txBody>
      </p:sp>
      <p:pic>
        <p:nvPicPr>
          <p:cNvPr id="15" name="Graphic 14" descr="Circles with arrows with solid fill">
            <a:extLst>
              <a:ext uri="{FF2B5EF4-FFF2-40B4-BE49-F238E27FC236}">
                <a16:creationId xmlns:a16="http://schemas.microsoft.com/office/drawing/2014/main" id="{308BCAC2-9396-2343-9AA2-A99B3BCC57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81521" y="2000250"/>
            <a:ext cx="914400" cy="914400"/>
          </a:xfrm>
          <a:prstGeom prst="rect">
            <a:avLst/>
          </a:prstGeom>
        </p:spPr>
      </p:pic>
      <p:sp>
        <p:nvSpPr>
          <p:cNvPr id="16" name="TextBox 15">
            <a:extLst>
              <a:ext uri="{FF2B5EF4-FFF2-40B4-BE49-F238E27FC236}">
                <a16:creationId xmlns:a16="http://schemas.microsoft.com/office/drawing/2014/main" id="{5BA293D7-8327-2540-9EEC-44D6F3C1A581}"/>
              </a:ext>
            </a:extLst>
          </p:cNvPr>
          <p:cNvSpPr txBox="1"/>
          <p:nvPr/>
        </p:nvSpPr>
        <p:spPr>
          <a:xfrm>
            <a:off x="1042371" y="5562129"/>
            <a:ext cx="2783134" cy="461665"/>
          </a:xfrm>
          <a:prstGeom prst="rect">
            <a:avLst/>
          </a:prstGeom>
          <a:noFill/>
        </p:spPr>
        <p:txBody>
          <a:bodyPr wrap="none" rtlCol="0">
            <a:spAutoFit/>
          </a:bodyPr>
          <a:lstStyle/>
          <a:p>
            <a:r>
              <a:rPr lang="en-US" sz="2400" dirty="0">
                <a:latin typeface="Bradley Hand" pitchFamily="2" charset="77"/>
              </a:rPr>
              <a:t>Actual behaviors, B</a:t>
            </a:r>
          </a:p>
        </p:txBody>
      </p:sp>
      <p:cxnSp>
        <p:nvCxnSpPr>
          <p:cNvPr id="21" name="Straight Arrow Connector 20">
            <a:extLst>
              <a:ext uri="{FF2B5EF4-FFF2-40B4-BE49-F238E27FC236}">
                <a16:creationId xmlns:a16="http://schemas.microsoft.com/office/drawing/2014/main" id="{9A7100A3-79C1-B145-9688-60E4E261F7D8}"/>
              </a:ext>
            </a:extLst>
          </p:cNvPr>
          <p:cNvCxnSpPr>
            <a:stCxn id="6" idx="2"/>
            <a:endCxn id="10" idx="0"/>
          </p:cNvCxnSpPr>
          <p:nvPr/>
        </p:nvCxnSpPr>
        <p:spPr>
          <a:xfrm>
            <a:off x="2309800" y="3481160"/>
            <a:ext cx="0" cy="1060426"/>
          </a:xfrm>
          <a:prstGeom prst="straightConnector1">
            <a:avLst/>
          </a:prstGeom>
          <a:ln w="349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E7D8421-0214-9E48-9454-2BE62EBA6E6F}"/>
              </a:ext>
            </a:extLst>
          </p:cNvPr>
          <p:cNvSpPr txBox="1"/>
          <p:nvPr/>
        </p:nvSpPr>
        <p:spPr>
          <a:xfrm>
            <a:off x="2386326" y="3813669"/>
            <a:ext cx="1489510" cy="461665"/>
          </a:xfrm>
          <a:prstGeom prst="rect">
            <a:avLst/>
          </a:prstGeom>
          <a:noFill/>
        </p:spPr>
        <p:txBody>
          <a:bodyPr wrap="none" rtlCol="0">
            <a:spAutoFit/>
          </a:bodyPr>
          <a:lstStyle/>
          <a:p>
            <a:r>
              <a:rPr lang="en-US" sz="2400" b="1" dirty="0">
                <a:solidFill>
                  <a:srgbClr val="C00000"/>
                </a:solidFill>
                <a:latin typeface="Bradley Hand" pitchFamily="2" charset="77"/>
              </a:rPr>
              <a:t>Inference </a:t>
            </a:r>
          </a:p>
        </p:txBody>
      </p:sp>
      <p:pic>
        <p:nvPicPr>
          <p:cNvPr id="25" name="Picture 24">
            <a:extLst>
              <a:ext uri="{FF2B5EF4-FFF2-40B4-BE49-F238E27FC236}">
                <a16:creationId xmlns:a16="http://schemas.microsoft.com/office/drawing/2014/main" id="{93D3FEBE-9458-AC40-B43C-2DEACF0FD48B}"/>
              </a:ext>
            </a:extLst>
          </p:cNvPr>
          <p:cNvPicPr>
            <a:picLocks noChangeAspect="1"/>
          </p:cNvPicPr>
          <p:nvPr/>
        </p:nvPicPr>
        <p:blipFill>
          <a:blip r:embed="rId9"/>
          <a:srcRect/>
          <a:stretch/>
        </p:blipFill>
        <p:spPr>
          <a:xfrm>
            <a:off x="10503787" y="184457"/>
            <a:ext cx="1524000" cy="1524000"/>
          </a:xfrm>
          <a:prstGeom prst="rect">
            <a:avLst/>
          </a:prstGeom>
        </p:spPr>
      </p:pic>
    </p:spTree>
    <p:extLst>
      <p:ext uri="{BB962C8B-B14F-4D97-AF65-F5344CB8AC3E}">
        <p14:creationId xmlns:p14="http://schemas.microsoft.com/office/powerpoint/2010/main" val="71076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4E83-81A2-BF4B-A3C7-A8BB8214FC44}"/>
              </a:ext>
            </a:extLst>
          </p:cNvPr>
          <p:cNvSpPr>
            <a:spLocks noGrp="1"/>
          </p:cNvSpPr>
          <p:nvPr>
            <p:ph type="title"/>
          </p:nvPr>
        </p:nvSpPr>
        <p:spPr/>
        <p:txBody>
          <a:bodyPr/>
          <a:lstStyle/>
          <a:p>
            <a:r>
              <a:rPr lang="en-US" b="1" dirty="0"/>
              <a:t>Verification Overview</a:t>
            </a:r>
          </a:p>
        </p:txBody>
      </p:sp>
      <p:pic>
        <p:nvPicPr>
          <p:cNvPr id="5" name="Graphic 4" descr="Document with solid fill">
            <a:extLst>
              <a:ext uri="{FF2B5EF4-FFF2-40B4-BE49-F238E27FC236}">
                <a16:creationId xmlns:a16="http://schemas.microsoft.com/office/drawing/2014/main" id="{6C34A8D2-F0AE-3D4F-BD04-4AC1CCD0F2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2600" y="2000250"/>
            <a:ext cx="914400" cy="914400"/>
          </a:xfrm>
          <a:prstGeom prst="rect">
            <a:avLst/>
          </a:prstGeom>
        </p:spPr>
      </p:pic>
      <p:sp>
        <p:nvSpPr>
          <p:cNvPr id="6" name="TextBox 5">
            <a:extLst>
              <a:ext uri="{FF2B5EF4-FFF2-40B4-BE49-F238E27FC236}">
                <a16:creationId xmlns:a16="http://schemas.microsoft.com/office/drawing/2014/main" id="{1A63F5E3-9391-F340-8461-95ABFDC75351}"/>
              </a:ext>
            </a:extLst>
          </p:cNvPr>
          <p:cNvSpPr txBox="1"/>
          <p:nvPr/>
        </p:nvSpPr>
        <p:spPr>
          <a:xfrm>
            <a:off x="1233223" y="3019495"/>
            <a:ext cx="2153154" cy="461665"/>
          </a:xfrm>
          <a:prstGeom prst="rect">
            <a:avLst/>
          </a:prstGeom>
          <a:noFill/>
        </p:spPr>
        <p:txBody>
          <a:bodyPr wrap="none" rtlCol="0">
            <a:spAutoFit/>
          </a:bodyPr>
          <a:lstStyle/>
          <a:p>
            <a:r>
              <a:rPr lang="en-US" sz="2400" dirty="0">
                <a:latin typeface="Bradley Hand" pitchFamily="2" charset="77"/>
              </a:rPr>
              <a:t>Source code, </a:t>
            </a:r>
            <a:r>
              <a:rPr lang="en-US" sz="2400" b="1" dirty="0">
                <a:latin typeface="Bradley Hand" pitchFamily="2" charset="77"/>
              </a:rPr>
              <a:t>P</a:t>
            </a:r>
            <a:r>
              <a:rPr lang="en-US" sz="2400" dirty="0">
                <a:latin typeface="Bradley Hand" pitchFamily="2" charset="77"/>
              </a:rPr>
              <a:t> </a:t>
            </a:r>
          </a:p>
        </p:txBody>
      </p:sp>
      <p:pic>
        <p:nvPicPr>
          <p:cNvPr id="10" name="Graphic 9" descr="Circles with arrows outline">
            <a:extLst>
              <a:ext uri="{FF2B5EF4-FFF2-40B4-BE49-F238E27FC236}">
                <a16:creationId xmlns:a16="http://schemas.microsoft.com/office/drawing/2014/main" id="{B67E20A1-5951-9D42-85AA-2DF8720681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2600" y="4541586"/>
            <a:ext cx="914400" cy="914400"/>
          </a:xfrm>
          <a:prstGeom prst="rect">
            <a:avLst/>
          </a:prstGeom>
        </p:spPr>
      </p:pic>
      <p:sp>
        <p:nvSpPr>
          <p:cNvPr id="13" name="TextBox 12">
            <a:extLst>
              <a:ext uri="{FF2B5EF4-FFF2-40B4-BE49-F238E27FC236}">
                <a16:creationId xmlns:a16="http://schemas.microsoft.com/office/drawing/2014/main" id="{7F834E0F-4F2C-544E-8502-22CD6311BA8F}"/>
              </a:ext>
            </a:extLst>
          </p:cNvPr>
          <p:cNvSpPr txBox="1"/>
          <p:nvPr/>
        </p:nvSpPr>
        <p:spPr>
          <a:xfrm>
            <a:off x="5351263" y="3004661"/>
            <a:ext cx="2364750" cy="461665"/>
          </a:xfrm>
          <a:prstGeom prst="rect">
            <a:avLst/>
          </a:prstGeom>
          <a:noFill/>
        </p:spPr>
        <p:txBody>
          <a:bodyPr wrap="none" rtlCol="0">
            <a:spAutoFit/>
          </a:bodyPr>
          <a:lstStyle/>
          <a:p>
            <a:r>
              <a:rPr lang="en-US" sz="2400" dirty="0">
                <a:latin typeface="Bradley Hand" pitchFamily="2" charset="77"/>
              </a:rPr>
              <a:t>Specification, S</a:t>
            </a:r>
          </a:p>
        </p:txBody>
      </p:sp>
      <p:pic>
        <p:nvPicPr>
          <p:cNvPr id="15" name="Graphic 14" descr="Circles with arrows with solid fill">
            <a:extLst>
              <a:ext uri="{FF2B5EF4-FFF2-40B4-BE49-F238E27FC236}">
                <a16:creationId xmlns:a16="http://schemas.microsoft.com/office/drawing/2014/main" id="{308BCAC2-9396-2343-9AA2-A99B3BCC57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81521" y="2000250"/>
            <a:ext cx="914400" cy="914400"/>
          </a:xfrm>
          <a:prstGeom prst="rect">
            <a:avLst/>
          </a:prstGeom>
        </p:spPr>
      </p:pic>
      <p:sp>
        <p:nvSpPr>
          <p:cNvPr id="16" name="TextBox 15">
            <a:extLst>
              <a:ext uri="{FF2B5EF4-FFF2-40B4-BE49-F238E27FC236}">
                <a16:creationId xmlns:a16="http://schemas.microsoft.com/office/drawing/2014/main" id="{5BA293D7-8327-2540-9EEC-44D6F3C1A581}"/>
              </a:ext>
            </a:extLst>
          </p:cNvPr>
          <p:cNvSpPr txBox="1"/>
          <p:nvPr/>
        </p:nvSpPr>
        <p:spPr>
          <a:xfrm>
            <a:off x="1042371" y="5562129"/>
            <a:ext cx="2783134" cy="461665"/>
          </a:xfrm>
          <a:prstGeom prst="rect">
            <a:avLst/>
          </a:prstGeom>
          <a:noFill/>
        </p:spPr>
        <p:txBody>
          <a:bodyPr wrap="none" rtlCol="0">
            <a:spAutoFit/>
          </a:bodyPr>
          <a:lstStyle/>
          <a:p>
            <a:r>
              <a:rPr lang="en-US" sz="2400" dirty="0">
                <a:latin typeface="Bradley Hand" pitchFamily="2" charset="77"/>
              </a:rPr>
              <a:t>Actual behaviors, B</a:t>
            </a:r>
          </a:p>
        </p:txBody>
      </p:sp>
      <p:pic>
        <p:nvPicPr>
          <p:cNvPr id="18" name="Graphic 17" descr="Abacus with solid fill">
            <a:extLst>
              <a:ext uri="{FF2B5EF4-FFF2-40B4-BE49-F238E27FC236}">
                <a16:creationId xmlns:a16="http://schemas.microsoft.com/office/drawing/2014/main" id="{DA26556F-87DE-544B-A84B-225C0313F8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76438" y="4541586"/>
            <a:ext cx="914400" cy="914400"/>
          </a:xfrm>
          <a:prstGeom prst="rect">
            <a:avLst/>
          </a:prstGeom>
        </p:spPr>
      </p:pic>
      <p:sp>
        <p:nvSpPr>
          <p:cNvPr id="19" name="TextBox 18">
            <a:extLst>
              <a:ext uri="{FF2B5EF4-FFF2-40B4-BE49-F238E27FC236}">
                <a16:creationId xmlns:a16="http://schemas.microsoft.com/office/drawing/2014/main" id="{F0095962-AF3B-404C-843A-35F7EE639997}"/>
              </a:ext>
            </a:extLst>
          </p:cNvPr>
          <p:cNvSpPr txBox="1"/>
          <p:nvPr/>
        </p:nvSpPr>
        <p:spPr>
          <a:xfrm>
            <a:off x="5422596" y="5562129"/>
            <a:ext cx="2222083" cy="461665"/>
          </a:xfrm>
          <a:prstGeom prst="rect">
            <a:avLst/>
          </a:prstGeom>
          <a:noFill/>
        </p:spPr>
        <p:txBody>
          <a:bodyPr wrap="none" rtlCol="0">
            <a:spAutoFit/>
          </a:bodyPr>
          <a:lstStyle/>
          <a:p>
            <a:r>
              <a:rPr lang="en-US" altLang="zh-CN" sz="2400" dirty="0">
                <a:latin typeface="Bradley Hand" pitchFamily="2" charset="77"/>
              </a:rPr>
              <a:t>Prover, B ⊆ S </a:t>
            </a:r>
            <a:r>
              <a:rPr lang="zh-CN" altLang="en-US" sz="2400" dirty="0">
                <a:latin typeface="Bradley Hand" pitchFamily="2" charset="77"/>
              </a:rPr>
              <a:t> </a:t>
            </a:r>
            <a:endParaRPr lang="en-US" sz="2400" dirty="0">
              <a:latin typeface="Bradley Hand" pitchFamily="2" charset="77"/>
            </a:endParaRPr>
          </a:p>
        </p:txBody>
      </p:sp>
      <p:cxnSp>
        <p:nvCxnSpPr>
          <p:cNvPr id="21" name="Straight Arrow Connector 20">
            <a:extLst>
              <a:ext uri="{FF2B5EF4-FFF2-40B4-BE49-F238E27FC236}">
                <a16:creationId xmlns:a16="http://schemas.microsoft.com/office/drawing/2014/main" id="{9A7100A3-79C1-B145-9688-60E4E261F7D8}"/>
              </a:ext>
            </a:extLst>
          </p:cNvPr>
          <p:cNvCxnSpPr>
            <a:stCxn id="6" idx="2"/>
            <a:endCxn id="10" idx="0"/>
          </p:cNvCxnSpPr>
          <p:nvPr/>
        </p:nvCxnSpPr>
        <p:spPr>
          <a:xfrm>
            <a:off x="2309800" y="3481160"/>
            <a:ext cx="0" cy="1060426"/>
          </a:xfrm>
          <a:prstGeom prst="straightConnector1">
            <a:avLst/>
          </a:prstGeom>
          <a:ln w="349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04046F-3BC2-E843-A81C-E074818F34C9}"/>
              </a:ext>
            </a:extLst>
          </p:cNvPr>
          <p:cNvCxnSpPr>
            <a:cxnSpLocks/>
            <a:stCxn id="10" idx="3"/>
            <a:endCxn id="18" idx="1"/>
          </p:cNvCxnSpPr>
          <p:nvPr/>
        </p:nvCxnSpPr>
        <p:spPr>
          <a:xfrm>
            <a:off x="2767000" y="4998786"/>
            <a:ext cx="3309438" cy="0"/>
          </a:xfrm>
          <a:prstGeom prst="straightConnector1">
            <a:avLst/>
          </a:prstGeom>
          <a:ln w="34925">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EF8EBCC-1829-1841-A6E0-C8634EDE7E2B}"/>
              </a:ext>
            </a:extLst>
          </p:cNvPr>
          <p:cNvCxnSpPr>
            <a:cxnSpLocks/>
            <a:stCxn id="13" idx="2"/>
            <a:endCxn id="18" idx="0"/>
          </p:cNvCxnSpPr>
          <p:nvPr/>
        </p:nvCxnSpPr>
        <p:spPr>
          <a:xfrm>
            <a:off x="6533638" y="3466326"/>
            <a:ext cx="0" cy="1075260"/>
          </a:xfrm>
          <a:prstGeom prst="straightConnector1">
            <a:avLst/>
          </a:prstGeom>
          <a:ln w="34925">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E7D8421-0214-9E48-9454-2BE62EBA6E6F}"/>
              </a:ext>
            </a:extLst>
          </p:cNvPr>
          <p:cNvSpPr txBox="1"/>
          <p:nvPr/>
        </p:nvSpPr>
        <p:spPr>
          <a:xfrm>
            <a:off x="2386326" y="3813669"/>
            <a:ext cx="1489510" cy="461665"/>
          </a:xfrm>
          <a:prstGeom prst="rect">
            <a:avLst/>
          </a:prstGeom>
          <a:noFill/>
        </p:spPr>
        <p:txBody>
          <a:bodyPr wrap="none" rtlCol="0">
            <a:spAutoFit/>
          </a:bodyPr>
          <a:lstStyle/>
          <a:p>
            <a:r>
              <a:rPr lang="en-US" sz="2400" b="1" dirty="0">
                <a:solidFill>
                  <a:srgbClr val="C00000"/>
                </a:solidFill>
                <a:latin typeface="Bradley Hand" pitchFamily="2" charset="77"/>
              </a:rPr>
              <a:t>Inference </a:t>
            </a:r>
          </a:p>
        </p:txBody>
      </p:sp>
      <p:pic>
        <p:nvPicPr>
          <p:cNvPr id="25" name="Picture 24">
            <a:extLst>
              <a:ext uri="{FF2B5EF4-FFF2-40B4-BE49-F238E27FC236}">
                <a16:creationId xmlns:a16="http://schemas.microsoft.com/office/drawing/2014/main" id="{B8C6527C-047B-1F42-AA8E-3F3E97C6F24E}"/>
              </a:ext>
            </a:extLst>
          </p:cNvPr>
          <p:cNvPicPr>
            <a:picLocks noChangeAspect="1"/>
          </p:cNvPicPr>
          <p:nvPr/>
        </p:nvPicPr>
        <p:blipFill>
          <a:blip r:embed="rId11"/>
          <a:srcRect/>
          <a:stretch/>
        </p:blipFill>
        <p:spPr>
          <a:xfrm>
            <a:off x="10503787" y="184457"/>
            <a:ext cx="1524000" cy="1524000"/>
          </a:xfrm>
          <a:prstGeom prst="rect">
            <a:avLst/>
          </a:prstGeom>
        </p:spPr>
      </p:pic>
    </p:spTree>
    <p:extLst>
      <p:ext uri="{BB962C8B-B14F-4D97-AF65-F5344CB8AC3E}">
        <p14:creationId xmlns:p14="http://schemas.microsoft.com/office/powerpoint/2010/main" val="57351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4E83-81A2-BF4B-A3C7-A8BB8214FC44}"/>
              </a:ext>
            </a:extLst>
          </p:cNvPr>
          <p:cNvSpPr>
            <a:spLocks noGrp="1"/>
          </p:cNvSpPr>
          <p:nvPr>
            <p:ph type="title"/>
          </p:nvPr>
        </p:nvSpPr>
        <p:spPr/>
        <p:txBody>
          <a:bodyPr/>
          <a:lstStyle/>
          <a:p>
            <a:r>
              <a:rPr lang="en-US" b="1" dirty="0"/>
              <a:t>Verification Overview</a:t>
            </a:r>
          </a:p>
        </p:txBody>
      </p:sp>
      <p:pic>
        <p:nvPicPr>
          <p:cNvPr id="5" name="Graphic 4" descr="Document with solid fill">
            <a:extLst>
              <a:ext uri="{FF2B5EF4-FFF2-40B4-BE49-F238E27FC236}">
                <a16:creationId xmlns:a16="http://schemas.microsoft.com/office/drawing/2014/main" id="{6C34A8D2-F0AE-3D4F-BD04-4AC1CCD0F2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2600" y="2000250"/>
            <a:ext cx="914400" cy="914400"/>
          </a:xfrm>
          <a:prstGeom prst="rect">
            <a:avLst/>
          </a:prstGeom>
        </p:spPr>
      </p:pic>
      <p:sp>
        <p:nvSpPr>
          <p:cNvPr id="6" name="TextBox 5">
            <a:extLst>
              <a:ext uri="{FF2B5EF4-FFF2-40B4-BE49-F238E27FC236}">
                <a16:creationId xmlns:a16="http://schemas.microsoft.com/office/drawing/2014/main" id="{1A63F5E3-9391-F340-8461-95ABFDC75351}"/>
              </a:ext>
            </a:extLst>
          </p:cNvPr>
          <p:cNvSpPr txBox="1"/>
          <p:nvPr/>
        </p:nvSpPr>
        <p:spPr>
          <a:xfrm>
            <a:off x="1233223" y="3019495"/>
            <a:ext cx="2153154" cy="461665"/>
          </a:xfrm>
          <a:prstGeom prst="rect">
            <a:avLst/>
          </a:prstGeom>
          <a:noFill/>
        </p:spPr>
        <p:txBody>
          <a:bodyPr wrap="none" rtlCol="0">
            <a:spAutoFit/>
          </a:bodyPr>
          <a:lstStyle/>
          <a:p>
            <a:r>
              <a:rPr lang="en-US" sz="2400" dirty="0">
                <a:latin typeface="Bradley Hand" pitchFamily="2" charset="77"/>
              </a:rPr>
              <a:t>Source code, </a:t>
            </a:r>
            <a:r>
              <a:rPr lang="en-US" sz="2400" b="1" dirty="0">
                <a:latin typeface="Bradley Hand" pitchFamily="2" charset="77"/>
              </a:rPr>
              <a:t>P</a:t>
            </a:r>
            <a:r>
              <a:rPr lang="en-US" sz="2400" dirty="0">
                <a:latin typeface="Bradley Hand" pitchFamily="2" charset="77"/>
              </a:rPr>
              <a:t> </a:t>
            </a:r>
          </a:p>
        </p:txBody>
      </p:sp>
      <p:pic>
        <p:nvPicPr>
          <p:cNvPr id="10" name="Graphic 9" descr="Circles with arrows outline">
            <a:extLst>
              <a:ext uri="{FF2B5EF4-FFF2-40B4-BE49-F238E27FC236}">
                <a16:creationId xmlns:a16="http://schemas.microsoft.com/office/drawing/2014/main" id="{B67E20A1-5951-9D42-85AA-2DF8720681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2600" y="4541586"/>
            <a:ext cx="914400" cy="914400"/>
          </a:xfrm>
          <a:prstGeom prst="rect">
            <a:avLst/>
          </a:prstGeom>
        </p:spPr>
      </p:pic>
      <p:sp>
        <p:nvSpPr>
          <p:cNvPr id="13" name="TextBox 12">
            <a:extLst>
              <a:ext uri="{FF2B5EF4-FFF2-40B4-BE49-F238E27FC236}">
                <a16:creationId xmlns:a16="http://schemas.microsoft.com/office/drawing/2014/main" id="{7F834E0F-4F2C-544E-8502-22CD6311BA8F}"/>
              </a:ext>
            </a:extLst>
          </p:cNvPr>
          <p:cNvSpPr txBox="1"/>
          <p:nvPr/>
        </p:nvSpPr>
        <p:spPr>
          <a:xfrm>
            <a:off x="5351263" y="3004661"/>
            <a:ext cx="2364750" cy="461665"/>
          </a:xfrm>
          <a:prstGeom prst="rect">
            <a:avLst/>
          </a:prstGeom>
          <a:noFill/>
        </p:spPr>
        <p:txBody>
          <a:bodyPr wrap="none" rtlCol="0">
            <a:spAutoFit/>
          </a:bodyPr>
          <a:lstStyle/>
          <a:p>
            <a:r>
              <a:rPr lang="en-US" sz="2400" dirty="0">
                <a:latin typeface="Bradley Hand" pitchFamily="2" charset="77"/>
              </a:rPr>
              <a:t>Specification, S</a:t>
            </a:r>
          </a:p>
        </p:txBody>
      </p:sp>
      <p:pic>
        <p:nvPicPr>
          <p:cNvPr id="15" name="Graphic 14" descr="Circles with arrows with solid fill">
            <a:extLst>
              <a:ext uri="{FF2B5EF4-FFF2-40B4-BE49-F238E27FC236}">
                <a16:creationId xmlns:a16="http://schemas.microsoft.com/office/drawing/2014/main" id="{308BCAC2-9396-2343-9AA2-A99B3BCC57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81521" y="2000250"/>
            <a:ext cx="914400" cy="914400"/>
          </a:xfrm>
          <a:prstGeom prst="rect">
            <a:avLst/>
          </a:prstGeom>
        </p:spPr>
      </p:pic>
      <p:sp>
        <p:nvSpPr>
          <p:cNvPr id="16" name="TextBox 15">
            <a:extLst>
              <a:ext uri="{FF2B5EF4-FFF2-40B4-BE49-F238E27FC236}">
                <a16:creationId xmlns:a16="http://schemas.microsoft.com/office/drawing/2014/main" id="{5BA293D7-8327-2540-9EEC-44D6F3C1A581}"/>
              </a:ext>
            </a:extLst>
          </p:cNvPr>
          <p:cNvSpPr txBox="1"/>
          <p:nvPr/>
        </p:nvSpPr>
        <p:spPr>
          <a:xfrm>
            <a:off x="1042371" y="5562129"/>
            <a:ext cx="2783134" cy="461665"/>
          </a:xfrm>
          <a:prstGeom prst="rect">
            <a:avLst/>
          </a:prstGeom>
          <a:noFill/>
        </p:spPr>
        <p:txBody>
          <a:bodyPr wrap="none" rtlCol="0">
            <a:spAutoFit/>
          </a:bodyPr>
          <a:lstStyle/>
          <a:p>
            <a:r>
              <a:rPr lang="en-US" sz="2400" dirty="0">
                <a:latin typeface="Bradley Hand" pitchFamily="2" charset="77"/>
              </a:rPr>
              <a:t>Actual behaviors, B</a:t>
            </a:r>
          </a:p>
        </p:txBody>
      </p:sp>
      <p:pic>
        <p:nvPicPr>
          <p:cNvPr id="18" name="Graphic 17" descr="Abacus with solid fill">
            <a:extLst>
              <a:ext uri="{FF2B5EF4-FFF2-40B4-BE49-F238E27FC236}">
                <a16:creationId xmlns:a16="http://schemas.microsoft.com/office/drawing/2014/main" id="{DA26556F-87DE-544B-A84B-225C0313F8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76438" y="4541586"/>
            <a:ext cx="914400" cy="914400"/>
          </a:xfrm>
          <a:prstGeom prst="rect">
            <a:avLst/>
          </a:prstGeom>
        </p:spPr>
      </p:pic>
      <p:cxnSp>
        <p:nvCxnSpPr>
          <p:cNvPr id="21" name="Straight Arrow Connector 20">
            <a:extLst>
              <a:ext uri="{FF2B5EF4-FFF2-40B4-BE49-F238E27FC236}">
                <a16:creationId xmlns:a16="http://schemas.microsoft.com/office/drawing/2014/main" id="{9A7100A3-79C1-B145-9688-60E4E261F7D8}"/>
              </a:ext>
            </a:extLst>
          </p:cNvPr>
          <p:cNvCxnSpPr>
            <a:stCxn id="6" idx="2"/>
            <a:endCxn id="10" idx="0"/>
          </p:cNvCxnSpPr>
          <p:nvPr/>
        </p:nvCxnSpPr>
        <p:spPr>
          <a:xfrm>
            <a:off x="2309800" y="3481160"/>
            <a:ext cx="0" cy="1060426"/>
          </a:xfrm>
          <a:prstGeom prst="straightConnector1">
            <a:avLst/>
          </a:prstGeom>
          <a:ln w="349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04046F-3BC2-E843-A81C-E074818F34C9}"/>
              </a:ext>
            </a:extLst>
          </p:cNvPr>
          <p:cNvCxnSpPr>
            <a:cxnSpLocks/>
            <a:stCxn id="10" idx="3"/>
            <a:endCxn id="18" idx="1"/>
          </p:cNvCxnSpPr>
          <p:nvPr/>
        </p:nvCxnSpPr>
        <p:spPr>
          <a:xfrm>
            <a:off x="2767000" y="4998786"/>
            <a:ext cx="3309438" cy="0"/>
          </a:xfrm>
          <a:prstGeom prst="straightConnector1">
            <a:avLst/>
          </a:prstGeom>
          <a:ln w="34925">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EF8EBCC-1829-1841-A6E0-C8634EDE7E2B}"/>
              </a:ext>
            </a:extLst>
          </p:cNvPr>
          <p:cNvCxnSpPr>
            <a:cxnSpLocks/>
            <a:stCxn id="13" idx="2"/>
            <a:endCxn id="18" idx="0"/>
          </p:cNvCxnSpPr>
          <p:nvPr/>
        </p:nvCxnSpPr>
        <p:spPr>
          <a:xfrm>
            <a:off x="6533638" y="3466326"/>
            <a:ext cx="0" cy="1075260"/>
          </a:xfrm>
          <a:prstGeom prst="straightConnector1">
            <a:avLst/>
          </a:prstGeom>
          <a:ln w="34925">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E7D8421-0214-9E48-9454-2BE62EBA6E6F}"/>
              </a:ext>
            </a:extLst>
          </p:cNvPr>
          <p:cNvSpPr txBox="1"/>
          <p:nvPr/>
        </p:nvSpPr>
        <p:spPr>
          <a:xfrm>
            <a:off x="2386326" y="3813669"/>
            <a:ext cx="1489510" cy="461665"/>
          </a:xfrm>
          <a:prstGeom prst="rect">
            <a:avLst/>
          </a:prstGeom>
          <a:noFill/>
        </p:spPr>
        <p:txBody>
          <a:bodyPr wrap="none" rtlCol="0">
            <a:spAutoFit/>
          </a:bodyPr>
          <a:lstStyle/>
          <a:p>
            <a:r>
              <a:rPr lang="en-US" sz="2400" b="1" dirty="0">
                <a:solidFill>
                  <a:srgbClr val="C00000"/>
                </a:solidFill>
                <a:latin typeface="Bradley Hand" pitchFamily="2" charset="77"/>
              </a:rPr>
              <a:t>Inference </a:t>
            </a:r>
          </a:p>
        </p:txBody>
      </p:sp>
      <p:pic>
        <p:nvPicPr>
          <p:cNvPr id="35" name="Graphic 34" descr="Angel face outline with solid fill">
            <a:extLst>
              <a:ext uri="{FF2B5EF4-FFF2-40B4-BE49-F238E27FC236}">
                <a16:creationId xmlns:a16="http://schemas.microsoft.com/office/drawing/2014/main" id="{63FF98C2-61A2-9A41-93A1-87E4D091EF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00613" y="3523476"/>
            <a:ext cx="914400" cy="914400"/>
          </a:xfrm>
          <a:prstGeom prst="rect">
            <a:avLst/>
          </a:prstGeom>
        </p:spPr>
      </p:pic>
      <p:pic>
        <p:nvPicPr>
          <p:cNvPr id="37" name="Graphic 36" descr="Confused face outline with solid fill">
            <a:extLst>
              <a:ext uri="{FF2B5EF4-FFF2-40B4-BE49-F238E27FC236}">
                <a16:creationId xmlns:a16="http://schemas.microsoft.com/office/drawing/2014/main" id="{540A635E-9765-4949-A888-DB5FABE85B4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000613" y="4541586"/>
            <a:ext cx="914400" cy="914400"/>
          </a:xfrm>
          <a:prstGeom prst="rect">
            <a:avLst/>
          </a:prstGeom>
        </p:spPr>
      </p:pic>
      <p:pic>
        <p:nvPicPr>
          <p:cNvPr id="39" name="Graphic 38" descr="Loudly crying face outline with solid fill">
            <a:extLst>
              <a:ext uri="{FF2B5EF4-FFF2-40B4-BE49-F238E27FC236}">
                <a16:creationId xmlns:a16="http://schemas.microsoft.com/office/drawing/2014/main" id="{D2CB5BF4-145C-3945-9018-2DEC2B1F582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000613" y="5559696"/>
            <a:ext cx="914400" cy="914400"/>
          </a:xfrm>
          <a:prstGeom prst="rect">
            <a:avLst/>
          </a:prstGeom>
        </p:spPr>
      </p:pic>
      <p:cxnSp>
        <p:nvCxnSpPr>
          <p:cNvPr id="40" name="Straight Arrow Connector 39">
            <a:extLst>
              <a:ext uri="{FF2B5EF4-FFF2-40B4-BE49-F238E27FC236}">
                <a16:creationId xmlns:a16="http://schemas.microsoft.com/office/drawing/2014/main" id="{D1A52D9F-18FB-E245-81E7-567410F2E71B}"/>
              </a:ext>
            </a:extLst>
          </p:cNvPr>
          <p:cNvCxnSpPr>
            <a:cxnSpLocks/>
            <a:stCxn id="18" idx="3"/>
            <a:endCxn id="35" idx="1"/>
          </p:cNvCxnSpPr>
          <p:nvPr/>
        </p:nvCxnSpPr>
        <p:spPr>
          <a:xfrm flipV="1">
            <a:off x="6990838" y="3980676"/>
            <a:ext cx="2009775" cy="1018110"/>
          </a:xfrm>
          <a:prstGeom prst="straightConnector1">
            <a:avLst/>
          </a:prstGeom>
          <a:ln w="34925">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C9E21E6-C3CB-004F-8CB7-2EF10E0419EA}"/>
              </a:ext>
            </a:extLst>
          </p:cNvPr>
          <p:cNvCxnSpPr>
            <a:cxnSpLocks/>
            <a:stCxn id="18" idx="3"/>
            <a:endCxn id="37" idx="1"/>
          </p:cNvCxnSpPr>
          <p:nvPr/>
        </p:nvCxnSpPr>
        <p:spPr>
          <a:xfrm>
            <a:off x="6990838" y="4998786"/>
            <a:ext cx="2009775" cy="0"/>
          </a:xfrm>
          <a:prstGeom prst="straightConnector1">
            <a:avLst/>
          </a:prstGeom>
          <a:ln w="34925">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69854B0-6082-3B4A-8DF1-0768AFB0E64C}"/>
              </a:ext>
            </a:extLst>
          </p:cNvPr>
          <p:cNvCxnSpPr>
            <a:cxnSpLocks/>
            <a:stCxn id="18" idx="3"/>
            <a:endCxn id="39" idx="1"/>
          </p:cNvCxnSpPr>
          <p:nvPr/>
        </p:nvCxnSpPr>
        <p:spPr>
          <a:xfrm>
            <a:off x="6990838" y="4998786"/>
            <a:ext cx="2009775" cy="1018110"/>
          </a:xfrm>
          <a:prstGeom prst="straightConnector1">
            <a:avLst/>
          </a:prstGeom>
          <a:ln w="34925">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4C1711A-8D31-8849-BAF9-A7D63E2F9227}"/>
              </a:ext>
            </a:extLst>
          </p:cNvPr>
          <p:cNvSpPr txBox="1"/>
          <p:nvPr/>
        </p:nvSpPr>
        <p:spPr>
          <a:xfrm>
            <a:off x="9997062" y="3813669"/>
            <a:ext cx="800219" cy="461665"/>
          </a:xfrm>
          <a:prstGeom prst="rect">
            <a:avLst/>
          </a:prstGeom>
          <a:noFill/>
        </p:spPr>
        <p:txBody>
          <a:bodyPr wrap="none" rtlCol="0">
            <a:spAutoFit/>
          </a:bodyPr>
          <a:lstStyle/>
          <a:p>
            <a:r>
              <a:rPr lang="en-US" sz="2400" dirty="0">
                <a:latin typeface="Bradley Hand" pitchFamily="2" charset="77"/>
              </a:rPr>
              <a:t>True</a:t>
            </a:r>
          </a:p>
        </p:txBody>
      </p:sp>
      <p:sp>
        <p:nvSpPr>
          <p:cNvPr id="50" name="TextBox 49">
            <a:extLst>
              <a:ext uri="{FF2B5EF4-FFF2-40B4-BE49-F238E27FC236}">
                <a16:creationId xmlns:a16="http://schemas.microsoft.com/office/drawing/2014/main" id="{8113DB40-F93B-8D49-AFE1-58709420B448}"/>
              </a:ext>
            </a:extLst>
          </p:cNvPr>
          <p:cNvSpPr txBox="1"/>
          <p:nvPr/>
        </p:nvSpPr>
        <p:spPr>
          <a:xfrm>
            <a:off x="9997062" y="4767953"/>
            <a:ext cx="1564852" cy="461665"/>
          </a:xfrm>
          <a:prstGeom prst="rect">
            <a:avLst/>
          </a:prstGeom>
          <a:noFill/>
        </p:spPr>
        <p:txBody>
          <a:bodyPr wrap="none" rtlCol="0">
            <a:spAutoFit/>
          </a:bodyPr>
          <a:lstStyle/>
          <a:p>
            <a:r>
              <a:rPr lang="en-US" sz="2400" dirty="0">
                <a:latin typeface="Bradley Hand" pitchFamily="2" charset="77"/>
              </a:rPr>
              <a:t>Unknown</a:t>
            </a:r>
          </a:p>
        </p:txBody>
      </p:sp>
      <p:sp>
        <p:nvSpPr>
          <p:cNvPr id="51" name="TextBox 50">
            <a:extLst>
              <a:ext uri="{FF2B5EF4-FFF2-40B4-BE49-F238E27FC236}">
                <a16:creationId xmlns:a16="http://schemas.microsoft.com/office/drawing/2014/main" id="{A1B17205-E409-454E-90B1-1FEAC5AAAF6C}"/>
              </a:ext>
            </a:extLst>
          </p:cNvPr>
          <p:cNvSpPr txBox="1"/>
          <p:nvPr/>
        </p:nvSpPr>
        <p:spPr>
          <a:xfrm>
            <a:off x="9997062" y="5862559"/>
            <a:ext cx="872355" cy="461665"/>
          </a:xfrm>
          <a:prstGeom prst="rect">
            <a:avLst/>
          </a:prstGeom>
          <a:noFill/>
        </p:spPr>
        <p:txBody>
          <a:bodyPr wrap="none" rtlCol="0">
            <a:spAutoFit/>
          </a:bodyPr>
          <a:lstStyle/>
          <a:p>
            <a:r>
              <a:rPr lang="en-US" sz="2400" dirty="0">
                <a:latin typeface="Bradley Hand" pitchFamily="2" charset="77"/>
              </a:rPr>
              <a:t>False</a:t>
            </a:r>
          </a:p>
        </p:txBody>
      </p:sp>
      <p:pic>
        <p:nvPicPr>
          <p:cNvPr id="25" name="Picture 24">
            <a:extLst>
              <a:ext uri="{FF2B5EF4-FFF2-40B4-BE49-F238E27FC236}">
                <a16:creationId xmlns:a16="http://schemas.microsoft.com/office/drawing/2014/main" id="{612FD671-F935-A842-9AA9-CEF4FFE6F0B3}"/>
              </a:ext>
            </a:extLst>
          </p:cNvPr>
          <p:cNvPicPr>
            <a:picLocks noChangeAspect="1"/>
          </p:cNvPicPr>
          <p:nvPr/>
        </p:nvPicPr>
        <p:blipFill>
          <a:blip r:embed="rId17"/>
          <a:srcRect/>
          <a:stretch/>
        </p:blipFill>
        <p:spPr>
          <a:xfrm>
            <a:off x="10503787" y="184457"/>
            <a:ext cx="1524000" cy="1524000"/>
          </a:xfrm>
          <a:prstGeom prst="rect">
            <a:avLst/>
          </a:prstGeom>
        </p:spPr>
      </p:pic>
      <p:sp>
        <p:nvSpPr>
          <p:cNvPr id="27" name="TextBox 26">
            <a:extLst>
              <a:ext uri="{FF2B5EF4-FFF2-40B4-BE49-F238E27FC236}">
                <a16:creationId xmlns:a16="http://schemas.microsoft.com/office/drawing/2014/main" id="{DB6DDAD5-9DC9-7348-8560-742FEEDCB3D4}"/>
              </a:ext>
            </a:extLst>
          </p:cNvPr>
          <p:cNvSpPr txBox="1"/>
          <p:nvPr/>
        </p:nvSpPr>
        <p:spPr>
          <a:xfrm>
            <a:off x="5422596" y="5562129"/>
            <a:ext cx="2222083" cy="461665"/>
          </a:xfrm>
          <a:prstGeom prst="rect">
            <a:avLst/>
          </a:prstGeom>
          <a:noFill/>
        </p:spPr>
        <p:txBody>
          <a:bodyPr wrap="none" rtlCol="0">
            <a:spAutoFit/>
          </a:bodyPr>
          <a:lstStyle/>
          <a:p>
            <a:r>
              <a:rPr lang="en-US" altLang="zh-CN" sz="2400" dirty="0">
                <a:latin typeface="Bradley Hand" pitchFamily="2" charset="77"/>
              </a:rPr>
              <a:t>Prover, B ⊆ S </a:t>
            </a:r>
            <a:r>
              <a:rPr lang="zh-CN" altLang="en-US" sz="2400" dirty="0">
                <a:latin typeface="Bradley Hand" pitchFamily="2" charset="77"/>
              </a:rPr>
              <a:t> </a:t>
            </a:r>
            <a:endParaRPr lang="en-US" sz="2400" dirty="0">
              <a:latin typeface="Bradley Hand" pitchFamily="2" charset="77"/>
            </a:endParaRPr>
          </a:p>
        </p:txBody>
      </p:sp>
    </p:spTree>
    <p:extLst>
      <p:ext uri="{BB962C8B-B14F-4D97-AF65-F5344CB8AC3E}">
        <p14:creationId xmlns:p14="http://schemas.microsoft.com/office/powerpoint/2010/main" val="146188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4E83-81A2-BF4B-A3C7-A8BB8214FC44}"/>
              </a:ext>
            </a:extLst>
          </p:cNvPr>
          <p:cNvSpPr>
            <a:spLocks noGrp="1"/>
          </p:cNvSpPr>
          <p:nvPr>
            <p:ph type="title"/>
          </p:nvPr>
        </p:nvSpPr>
        <p:spPr/>
        <p:txBody>
          <a:bodyPr/>
          <a:lstStyle/>
          <a:p>
            <a:r>
              <a:rPr lang="en-US" b="1" dirty="0">
                <a:solidFill>
                  <a:schemeClr val="accent1"/>
                </a:solidFill>
              </a:rPr>
              <a:t>Automated</a:t>
            </a:r>
            <a:r>
              <a:rPr lang="en-US" b="1" dirty="0"/>
              <a:t> Verification Overview</a:t>
            </a:r>
          </a:p>
        </p:txBody>
      </p:sp>
      <p:pic>
        <p:nvPicPr>
          <p:cNvPr id="5" name="Graphic 4" descr="Document with solid fill">
            <a:extLst>
              <a:ext uri="{FF2B5EF4-FFF2-40B4-BE49-F238E27FC236}">
                <a16:creationId xmlns:a16="http://schemas.microsoft.com/office/drawing/2014/main" id="{6C34A8D2-F0AE-3D4F-BD04-4AC1CCD0F2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2600" y="2000250"/>
            <a:ext cx="914400" cy="914400"/>
          </a:xfrm>
          <a:prstGeom prst="rect">
            <a:avLst/>
          </a:prstGeom>
        </p:spPr>
      </p:pic>
      <p:sp>
        <p:nvSpPr>
          <p:cNvPr id="6" name="TextBox 5">
            <a:extLst>
              <a:ext uri="{FF2B5EF4-FFF2-40B4-BE49-F238E27FC236}">
                <a16:creationId xmlns:a16="http://schemas.microsoft.com/office/drawing/2014/main" id="{1A63F5E3-9391-F340-8461-95ABFDC75351}"/>
              </a:ext>
            </a:extLst>
          </p:cNvPr>
          <p:cNvSpPr txBox="1"/>
          <p:nvPr/>
        </p:nvSpPr>
        <p:spPr>
          <a:xfrm>
            <a:off x="1233223" y="3019495"/>
            <a:ext cx="2153154" cy="461665"/>
          </a:xfrm>
          <a:prstGeom prst="rect">
            <a:avLst/>
          </a:prstGeom>
          <a:noFill/>
        </p:spPr>
        <p:txBody>
          <a:bodyPr wrap="none" rtlCol="0">
            <a:spAutoFit/>
          </a:bodyPr>
          <a:lstStyle/>
          <a:p>
            <a:r>
              <a:rPr lang="en-US" sz="2400" dirty="0">
                <a:latin typeface="Bradley Hand" pitchFamily="2" charset="77"/>
              </a:rPr>
              <a:t>Source code, </a:t>
            </a:r>
            <a:r>
              <a:rPr lang="en-US" sz="2400" b="1" dirty="0">
                <a:latin typeface="Bradley Hand" pitchFamily="2" charset="77"/>
              </a:rPr>
              <a:t>P</a:t>
            </a:r>
            <a:r>
              <a:rPr lang="en-US" sz="2400" dirty="0">
                <a:latin typeface="Bradley Hand" pitchFamily="2" charset="77"/>
              </a:rPr>
              <a:t> </a:t>
            </a:r>
          </a:p>
        </p:txBody>
      </p:sp>
      <p:pic>
        <p:nvPicPr>
          <p:cNvPr id="10" name="Graphic 9" descr="Circles with arrows outline">
            <a:extLst>
              <a:ext uri="{FF2B5EF4-FFF2-40B4-BE49-F238E27FC236}">
                <a16:creationId xmlns:a16="http://schemas.microsoft.com/office/drawing/2014/main" id="{B67E20A1-5951-9D42-85AA-2DF8720681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2600" y="4541586"/>
            <a:ext cx="914400" cy="914400"/>
          </a:xfrm>
          <a:prstGeom prst="rect">
            <a:avLst/>
          </a:prstGeom>
        </p:spPr>
      </p:pic>
      <p:sp>
        <p:nvSpPr>
          <p:cNvPr id="13" name="TextBox 12">
            <a:extLst>
              <a:ext uri="{FF2B5EF4-FFF2-40B4-BE49-F238E27FC236}">
                <a16:creationId xmlns:a16="http://schemas.microsoft.com/office/drawing/2014/main" id="{7F834E0F-4F2C-544E-8502-22CD6311BA8F}"/>
              </a:ext>
            </a:extLst>
          </p:cNvPr>
          <p:cNvSpPr txBox="1"/>
          <p:nvPr/>
        </p:nvSpPr>
        <p:spPr>
          <a:xfrm>
            <a:off x="5351263" y="3004661"/>
            <a:ext cx="2364750" cy="461665"/>
          </a:xfrm>
          <a:prstGeom prst="rect">
            <a:avLst/>
          </a:prstGeom>
          <a:noFill/>
        </p:spPr>
        <p:txBody>
          <a:bodyPr wrap="none" rtlCol="0">
            <a:spAutoFit/>
          </a:bodyPr>
          <a:lstStyle/>
          <a:p>
            <a:r>
              <a:rPr lang="en-US" sz="2400" dirty="0">
                <a:latin typeface="Bradley Hand" pitchFamily="2" charset="77"/>
              </a:rPr>
              <a:t>Specification, S</a:t>
            </a:r>
          </a:p>
        </p:txBody>
      </p:sp>
      <p:pic>
        <p:nvPicPr>
          <p:cNvPr id="15" name="Graphic 14" descr="Circles with arrows with solid fill">
            <a:extLst>
              <a:ext uri="{FF2B5EF4-FFF2-40B4-BE49-F238E27FC236}">
                <a16:creationId xmlns:a16="http://schemas.microsoft.com/office/drawing/2014/main" id="{308BCAC2-9396-2343-9AA2-A99B3BCC57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81521" y="2000250"/>
            <a:ext cx="914400" cy="914400"/>
          </a:xfrm>
          <a:prstGeom prst="rect">
            <a:avLst/>
          </a:prstGeom>
        </p:spPr>
      </p:pic>
      <p:sp>
        <p:nvSpPr>
          <p:cNvPr id="16" name="TextBox 15">
            <a:extLst>
              <a:ext uri="{FF2B5EF4-FFF2-40B4-BE49-F238E27FC236}">
                <a16:creationId xmlns:a16="http://schemas.microsoft.com/office/drawing/2014/main" id="{5BA293D7-8327-2540-9EEC-44D6F3C1A581}"/>
              </a:ext>
            </a:extLst>
          </p:cNvPr>
          <p:cNvSpPr txBox="1"/>
          <p:nvPr/>
        </p:nvSpPr>
        <p:spPr>
          <a:xfrm>
            <a:off x="1042371" y="5562129"/>
            <a:ext cx="2783134" cy="461665"/>
          </a:xfrm>
          <a:prstGeom prst="rect">
            <a:avLst/>
          </a:prstGeom>
          <a:noFill/>
        </p:spPr>
        <p:txBody>
          <a:bodyPr wrap="none" rtlCol="0">
            <a:spAutoFit/>
          </a:bodyPr>
          <a:lstStyle/>
          <a:p>
            <a:r>
              <a:rPr lang="en-US" sz="2400" dirty="0">
                <a:latin typeface="Bradley Hand" pitchFamily="2" charset="77"/>
              </a:rPr>
              <a:t>Actual behaviors, B</a:t>
            </a:r>
          </a:p>
        </p:txBody>
      </p:sp>
      <p:pic>
        <p:nvPicPr>
          <p:cNvPr id="18" name="Graphic 17" descr="Abacus with solid fill">
            <a:extLst>
              <a:ext uri="{FF2B5EF4-FFF2-40B4-BE49-F238E27FC236}">
                <a16:creationId xmlns:a16="http://schemas.microsoft.com/office/drawing/2014/main" id="{DA26556F-87DE-544B-A84B-225C0313F8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76438" y="4541586"/>
            <a:ext cx="914400" cy="914400"/>
          </a:xfrm>
          <a:prstGeom prst="rect">
            <a:avLst/>
          </a:prstGeom>
        </p:spPr>
      </p:pic>
      <p:cxnSp>
        <p:nvCxnSpPr>
          <p:cNvPr id="21" name="Straight Arrow Connector 20">
            <a:extLst>
              <a:ext uri="{FF2B5EF4-FFF2-40B4-BE49-F238E27FC236}">
                <a16:creationId xmlns:a16="http://schemas.microsoft.com/office/drawing/2014/main" id="{9A7100A3-79C1-B145-9688-60E4E261F7D8}"/>
              </a:ext>
            </a:extLst>
          </p:cNvPr>
          <p:cNvCxnSpPr>
            <a:stCxn id="6" idx="2"/>
            <a:endCxn id="10" idx="0"/>
          </p:cNvCxnSpPr>
          <p:nvPr/>
        </p:nvCxnSpPr>
        <p:spPr>
          <a:xfrm>
            <a:off x="2309800" y="3481160"/>
            <a:ext cx="0" cy="1060426"/>
          </a:xfrm>
          <a:prstGeom prst="straightConnector1">
            <a:avLst/>
          </a:prstGeom>
          <a:ln w="349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04046F-3BC2-E843-A81C-E074818F34C9}"/>
              </a:ext>
            </a:extLst>
          </p:cNvPr>
          <p:cNvCxnSpPr>
            <a:cxnSpLocks/>
            <a:stCxn id="10" idx="3"/>
            <a:endCxn id="18" idx="1"/>
          </p:cNvCxnSpPr>
          <p:nvPr/>
        </p:nvCxnSpPr>
        <p:spPr>
          <a:xfrm>
            <a:off x="2767000" y="4998786"/>
            <a:ext cx="3309438" cy="0"/>
          </a:xfrm>
          <a:prstGeom prst="straightConnector1">
            <a:avLst/>
          </a:prstGeom>
          <a:ln w="34925">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EF8EBCC-1829-1841-A6E0-C8634EDE7E2B}"/>
              </a:ext>
            </a:extLst>
          </p:cNvPr>
          <p:cNvCxnSpPr>
            <a:cxnSpLocks/>
            <a:stCxn id="13" idx="2"/>
            <a:endCxn id="18" idx="0"/>
          </p:cNvCxnSpPr>
          <p:nvPr/>
        </p:nvCxnSpPr>
        <p:spPr>
          <a:xfrm>
            <a:off x="6533638" y="3466326"/>
            <a:ext cx="0" cy="1075260"/>
          </a:xfrm>
          <a:prstGeom prst="straightConnector1">
            <a:avLst/>
          </a:prstGeom>
          <a:ln w="34925">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E7D8421-0214-9E48-9454-2BE62EBA6E6F}"/>
              </a:ext>
            </a:extLst>
          </p:cNvPr>
          <p:cNvSpPr txBox="1"/>
          <p:nvPr/>
        </p:nvSpPr>
        <p:spPr>
          <a:xfrm>
            <a:off x="2386326" y="3813669"/>
            <a:ext cx="1489510" cy="461665"/>
          </a:xfrm>
          <a:prstGeom prst="rect">
            <a:avLst/>
          </a:prstGeom>
          <a:noFill/>
        </p:spPr>
        <p:txBody>
          <a:bodyPr wrap="none" rtlCol="0">
            <a:spAutoFit/>
          </a:bodyPr>
          <a:lstStyle/>
          <a:p>
            <a:r>
              <a:rPr lang="en-US" sz="2400" b="1" dirty="0">
                <a:solidFill>
                  <a:srgbClr val="C00000"/>
                </a:solidFill>
                <a:latin typeface="Bradley Hand" pitchFamily="2" charset="77"/>
              </a:rPr>
              <a:t>Inference </a:t>
            </a:r>
          </a:p>
        </p:txBody>
      </p:sp>
      <p:pic>
        <p:nvPicPr>
          <p:cNvPr id="35" name="Graphic 34" descr="Angel face outline with solid fill">
            <a:extLst>
              <a:ext uri="{FF2B5EF4-FFF2-40B4-BE49-F238E27FC236}">
                <a16:creationId xmlns:a16="http://schemas.microsoft.com/office/drawing/2014/main" id="{63FF98C2-61A2-9A41-93A1-87E4D091EF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00613" y="3523476"/>
            <a:ext cx="914400" cy="914400"/>
          </a:xfrm>
          <a:prstGeom prst="rect">
            <a:avLst/>
          </a:prstGeom>
        </p:spPr>
      </p:pic>
      <p:pic>
        <p:nvPicPr>
          <p:cNvPr id="37" name="Graphic 36" descr="Confused face outline with solid fill">
            <a:extLst>
              <a:ext uri="{FF2B5EF4-FFF2-40B4-BE49-F238E27FC236}">
                <a16:creationId xmlns:a16="http://schemas.microsoft.com/office/drawing/2014/main" id="{540A635E-9765-4949-A888-DB5FABE85B4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000613" y="4541586"/>
            <a:ext cx="914400" cy="914400"/>
          </a:xfrm>
          <a:prstGeom prst="rect">
            <a:avLst/>
          </a:prstGeom>
        </p:spPr>
      </p:pic>
      <p:pic>
        <p:nvPicPr>
          <p:cNvPr id="39" name="Graphic 38" descr="Loudly crying face outline with solid fill">
            <a:extLst>
              <a:ext uri="{FF2B5EF4-FFF2-40B4-BE49-F238E27FC236}">
                <a16:creationId xmlns:a16="http://schemas.microsoft.com/office/drawing/2014/main" id="{D2CB5BF4-145C-3945-9018-2DEC2B1F582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000613" y="5559696"/>
            <a:ext cx="914400" cy="914400"/>
          </a:xfrm>
          <a:prstGeom prst="rect">
            <a:avLst/>
          </a:prstGeom>
        </p:spPr>
      </p:pic>
      <p:cxnSp>
        <p:nvCxnSpPr>
          <p:cNvPr id="40" name="Straight Arrow Connector 39">
            <a:extLst>
              <a:ext uri="{FF2B5EF4-FFF2-40B4-BE49-F238E27FC236}">
                <a16:creationId xmlns:a16="http://schemas.microsoft.com/office/drawing/2014/main" id="{D1A52D9F-18FB-E245-81E7-567410F2E71B}"/>
              </a:ext>
            </a:extLst>
          </p:cNvPr>
          <p:cNvCxnSpPr>
            <a:cxnSpLocks/>
            <a:stCxn id="18" idx="3"/>
            <a:endCxn id="35" idx="1"/>
          </p:cNvCxnSpPr>
          <p:nvPr/>
        </p:nvCxnSpPr>
        <p:spPr>
          <a:xfrm flipV="1">
            <a:off x="6990838" y="3980676"/>
            <a:ext cx="2009775" cy="1018110"/>
          </a:xfrm>
          <a:prstGeom prst="straightConnector1">
            <a:avLst/>
          </a:prstGeom>
          <a:ln w="34925">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C9E21E6-C3CB-004F-8CB7-2EF10E0419EA}"/>
              </a:ext>
            </a:extLst>
          </p:cNvPr>
          <p:cNvCxnSpPr>
            <a:cxnSpLocks/>
            <a:stCxn id="18" idx="3"/>
            <a:endCxn id="37" idx="1"/>
          </p:cNvCxnSpPr>
          <p:nvPr/>
        </p:nvCxnSpPr>
        <p:spPr>
          <a:xfrm>
            <a:off x="6990838" y="4998786"/>
            <a:ext cx="2009775" cy="0"/>
          </a:xfrm>
          <a:prstGeom prst="straightConnector1">
            <a:avLst/>
          </a:prstGeom>
          <a:ln w="34925">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69854B0-6082-3B4A-8DF1-0768AFB0E64C}"/>
              </a:ext>
            </a:extLst>
          </p:cNvPr>
          <p:cNvCxnSpPr>
            <a:cxnSpLocks/>
            <a:stCxn id="18" idx="3"/>
            <a:endCxn id="39" idx="1"/>
          </p:cNvCxnSpPr>
          <p:nvPr/>
        </p:nvCxnSpPr>
        <p:spPr>
          <a:xfrm>
            <a:off x="6990838" y="4998786"/>
            <a:ext cx="2009775" cy="1018110"/>
          </a:xfrm>
          <a:prstGeom prst="straightConnector1">
            <a:avLst/>
          </a:prstGeom>
          <a:ln w="34925">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4C1711A-8D31-8849-BAF9-A7D63E2F9227}"/>
              </a:ext>
            </a:extLst>
          </p:cNvPr>
          <p:cNvSpPr txBox="1"/>
          <p:nvPr/>
        </p:nvSpPr>
        <p:spPr>
          <a:xfrm>
            <a:off x="9997062" y="3813669"/>
            <a:ext cx="800219" cy="461665"/>
          </a:xfrm>
          <a:prstGeom prst="rect">
            <a:avLst/>
          </a:prstGeom>
          <a:noFill/>
        </p:spPr>
        <p:txBody>
          <a:bodyPr wrap="none" rtlCol="0">
            <a:spAutoFit/>
          </a:bodyPr>
          <a:lstStyle/>
          <a:p>
            <a:r>
              <a:rPr lang="en-US" sz="2400" dirty="0">
                <a:latin typeface="Bradley Hand" pitchFamily="2" charset="77"/>
              </a:rPr>
              <a:t>True</a:t>
            </a:r>
          </a:p>
        </p:txBody>
      </p:sp>
      <p:sp>
        <p:nvSpPr>
          <p:cNvPr id="50" name="TextBox 49">
            <a:extLst>
              <a:ext uri="{FF2B5EF4-FFF2-40B4-BE49-F238E27FC236}">
                <a16:creationId xmlns:a16="http://schemas.microsoft.com/office/drawing/2014/main" id="{8113DB40-F93B-8D49-AFE1-58709420B448}"/>
              </a:ext>
            </a:extLst>
          </p:cNvPr>
          <p:cNvSpPr txBox="1"/>
          <p:nvPr/>
        </p:nvSpPr>
        <p:spPr>
          <a:xfrm>
            <a:off x="9997062" y="4767953"/>
            <a:ext cx="1564852" cy="461665"/>
          </a:xfrm>
          <a:prstGeom prst="rect">
            <a:avLst/>
          </a:prstGeom>
          <a:noFill/>
        </p:spPr>
        <p:txBody>
          <a:bodyPr wrap="none" rtlCol="0">
            <a:spAutoFit/>
          </a:bodyPr>
          <a:lstStyle/>
          <a:p>
            <a:r>
              <a:rPr lang="en-US" sz="2400" dirty="0">
                <a:latin typeface="Bradley Hand" pitchFamily="2" charset="77"/>
              </a:rPr>
              <a:t>Unknown</a:t>
            </a:r>
          </a:p>
        </p:txBody>
      </p:sp>
      <p:sp>
        <p:nvSpPr>
          <p:cNvPr id="51" name="TextBox 50">
            <a:extLst>
              <a:ext uri="{FF2B5EF4-FFF2-40B4-BE49-F238E27FC236}">
                <a16:creationId xmlns:a16="http://schemas.microsoft.com/office/drawing/2014/main" id="{A1B17205-E409-454E-90B1-1FEAC5AAAF6C}"/>
              </a:ext>
            </a:extLst>
          </p:cNvPr>
          <p:cNvSpPr txBox="1"/>
          <p:nvPr/>
        </p:nvSpPr>
        <p:spPr>
          <a:xfrm>
            <a:off x="9997062" y="5862559"/>
            <a:ext cx="872355" cy="461665"/>
          </a:xfrm>
          <a:prstGeom prst="rect">
            <a:avLst/>
          </a:prstGeom>
          <a:noFill/>
        </p:spPr>
        <p:txBody>
          <a:bodyPr wrap="none" rtlCol="0">
            <a:spAutoFit/>
          </a:bodyPr>
          <a:lstStyle/>
          <a:p>
            <a:r>
              <a:rPr lang="en-US" sz="2400" dirty="0">
                <a:latin typeface="Bradley Hand" pitchFamily="2" charset="77"/>
              </a:rPr>
              <a:t>False</a:t>
            </a:r>
          </a:p>
        </p:txBody>
      </p:sp>
      <p:sp>
        <p:nvSpPr>
          <p:cNvPr id="3" name="Rounded Rectangle 2">
            <a:extLst>
              <a:ext uri="{FF2B5EF4-FFF2-40B4-BE49-F238E27FC236}">
                <a16:creationId xmlns:a16="http://schemas.microsoft.com/office/drawing/2014/main" id="{4E8FD440-270B-9843-8ECD-6D7046D59F4C}"/>
              </a:ext>
            </a:extLst>
          </p:cNvPr>
          <p:cNvSpPr/>
          <p:nvPr/>
        </p:nvSpPr>
        <p:spPr>
          <a:xfrm>
            <a:off x="657225" y="1690688"/>
            <a:ext cx="7621442" cy="2122981"/>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2261B5-B0B5-8845-976D-17420C715DD5}"/>
              </a:ext>
            </a:extLst>
          </p:cNvPr>
          <p:cNvSpPr txBox="1"/>
          <p:nvPr/>
        </p:nvSpPr>
        <p:spPr>
          <a:xfrm>
            <a:off x="3954583" y="1741526"/>
            <a:ext cx="922047" cy="461665"/>
          </a:xfrm>
          <a:prstGeom prst="rect">
            <a:avLst/>
          </a:prstGeom>
          <a:noFill/>
        </p:spPr>
        <p:txBody>
          <a:bodyPr wrap="none" rtlCol="0">
            <a:spAutoFit/>
          </a:bodyPr>
          <a:lstStyle/>
          <a:p>
            <a:r>
              <a:rPr lang="en-US" sz="2400" b="1" u="sng" dirty="0">
                <a:solidFill>
                  <a:schemeClr val="accent1"/>
                </a:solidFill>
                <a:latin typeface="Bradley Hand" pitchFamily="2" charset="77"/>
              </a:rPr>
              <a:t>Input</a:t>
            </a:r>
          </a:p>
        </p:txBody>
      </p:sp>
      <p:sp>
        <p:nvSpPr>
          <p:cNvPr id="27" name="Rounded Rectangle 26">
            <a:extLst>
              <a:ext uri="{FF2B5EF4-FFF2-40B4-BE49-F238E27FC236}">
                <a16:creationId xmlns:a16="http://schemas.microsoft.com/office/drawing/2014/main" id="{FCA8E1C9-FCC5-3446-AB0D-241DE10D1FC1}"/>
              </a:ext>
            </a:extLst>
          </p:cNvPr>
          <p:cNvSpPr/>
          <p:nvPr/>
        </p:nvSpPr>
        <p:spPr>
          <a:xfrm flipH="1" flipV="1">
            <a:off x="8431064" y="2914649"/>
            <a:ext cx="3384693" cy="3646177"/>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00F341F-4C7D-B549-81CE-8A4EF17EF46A}"/>
              </a:ext>
            </a:extLst>
          </p:cNvPr>
          <p:cNvSpPr txBox="1"/>
          <p:nvPr/>
        </p:nvSpPr>
        <p:spPr>
          <a:xfrm>
            <a:off x="9548573" y="2933768"/>
            <a:ext cx="1149674" cy="461665"/>
          </a:xfrm>
          <a:prstGeom prst="rect">
            <a:avLst/>
          </a:prstGeom>
          <a:noFill/>
        </p:spPr>
        <p:txBody>
          <a:bodyPr wrap="none" rtlCol="0">
            <a:spAutoFit/>
          </a:bodyPr>
          <a:lstStyle/>
          <a:p>
            <a:r>
              <a:rPr lang="en-US" sz="2400" b="1" u="sng" dirty="0">
                <a:solidFill>
                  <a:schemeClr val="accent1"/>
                </a:solidFill>
                <a:latin typeface="Bradley Hand" pitchFamily="2" charset="77"/>
              </a:rPr>
              <a:t>Output</a:t>
            </a:r>
          </a:p>
        </p:txBody>
      </p:sp>
      <p:pic>
        <p:nvPicPr>
          <p:cNvPr id="30" name="Picture 29">
            <a:extLst>
              <a:ext uri="{FF2B5EF4-FFF2-40B4-BE49-F238E27FC236}">
                <a16:creationId xmlns:a16="http://schemas.microsoft.com/office/drawing/2014/main" id="{6DDDB52B-18A4-C04B-8DC1-0E96943A95B1}"/>
              </a:ext>
            </a:extLst>
          </p:cNvPr>
          <p:cNvPicPr>
            <a:picLocks noChangeAspect="1"/>
          </p:cNvPicPr>
          <p:nvPr/>
        </p:nvPicPr>
        <p:blipFill>
          <a:blip r:embed="rId17"/>
          <a:srcRect/>
          <a:stretch/>
        </p:blipFill>
        <p:spPr>
          <a:xfrm>
            <a:off x="10503787" y="184457"/>
            <a:ext cx="1524000" cy="1524000"/>
          </a:xfrm>
          <a:prstGeom prst="rect">
            <a:avLst/>
          </a:prstGeom>
        </p:spPr>
      </p:pic>
      <p:sp>
        <p:nvSpPr>
          <p:cNvPr id="29" name="TextBox 28">
            <a:extLst>
              <a:ext uri="{FF2B5EF4-FFF2-40B4-BE49-F238E27FC236}">
                <a16:creationId xmlns:a16="http://schemas.microsoft.com/office/drawing/2014/main" id="{264143C5-1013-174D-8B96-ACC86D5CA455}"/>
              </a:ext>
            </a:extLst>
          </p:cNvPr>
          <p:cNvSpPr txBox="1"/>
          <p:nvPr/>
        </p:nvSpPr>
        <p:spPr>
          <a:xfrm>
            <a:off x="5422596" y="5562129"/>
            <a:ext cx="2222083" cy="461665"/>
          </a:xfrm>
          <a:prstGeom prst="rect">
            <a:avLst/>
          </a:prstGeom>
          <a:noFill/>
        </p:spPr>
        <p:txBody>
          <a:bodyPr wrap="none" rtlCol="0">
            <a:spAutoFit/>
          </a:bodyPr>
          <a:lstStyle/>
          <a:p>
            <a:r>
              <a:rPr lang="en-US" altLang="zh-CN" sz="2400" dirty="0">
                <a:latin typeface="Bradley Hand" pitchFamily="2" charset="77"/>
              </a:rPr>
              <a:t>Prover, B ⊆ S </a:t>
            </a:r>
            <a:r>
              <a:rPr lang="zh-CN" altLang="en-US" sz="2400" dirty="0">
                <a:latin typeface="Bradley Hand" pitchFamily="2" charset="77"/>
              </a:rPr>
              <a:t> </a:t>
            </a:r>
            <a:endParaRPr lang="en-US" sz="2400" dirty="0">
              <a:latin typeface="Bradley Hand" pitchFamily="2" charset="77"/>
            </a:endParaRPr>
          </a:p>
        </p:txBody>
      </p:sp>
    </p:spTree>
    <p:extLst>
      <p:ext uri="{BB962C8B-B14F-4D97-AF65-F5344CB8AC3E}">
        <p14:creationId xmlns:p14="http://schemas.microsoft.com/office/powerpoint/2010/main" val="308780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4E83-81A2-BF4B-A3C7-A8BB8214FC44}"/>
              </a:ext>
            </a:extLst>
          </p:cNvPr>
          <p:cNvSpPr>
            <a:spLocks noGrp="1"/>
          </p:cNvSpPr>
          <p:nvPr>
            <p:ph type="title"/>
          </p:nvPr>
        </p:nvSpPr>
        <p:spPr/>
        <p:txBody>
          <a:bodyPr/>
          <a:lstStyle/>
          <a:p>
            <a:r>
              <a:rPr lang="en-US" b="1" dirty="0"/>
              <a:t>Our Work &amp; Contributions</a:t>
            </a:r>
          </a:p>
        </p:txBody>
      </p:sp>
      <p:pic>
        <p:nvPicPr>
          <p:cNvPr id="5" name="Graphic 4" descr="Document with solid fill">
            <a:extLst>
              <a:ext uri="{FF2B5EF4-FFF2-40B4-BE49-F238E27FC236}">
                <a16:creationId xmlns:a16="http://schemas.microsoft.com/office/drawing/2014/main" id="{6C34A8D2-F0AE-3D4F-BD04-4AC1CCD0F2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2600" y="2000250"/>
            <a:ext cx="914400" cy="914400"/>
          </a:xfrm>
          <a:prstGeom prst="rect">
            <a:avLst/>
          </a:prstGeom>
        </p:spPr>
      </p:pic>
      <p:sp>
        <p:nvSpPr>
          <p:cNvPr id="6" name="TextBox 5">
            <a:extLst>
              <a:ext uri="{FF2B5EF4-FFF2-40B4-BE49-F238E27FC236}">
                <a16:creationId xmlns:a16="http://schemas.microsoft.com/office/drawing/2014/main" id="{1A63F5E3-9391-F340-8461-95ABFDC75351}"/>
              </a:ext>
            </a:extLst>
          </p:cNvPr>
          <p:cNvSpPr txBox="1"/>
          <p:nvPr/>
        </p:nvSpPr>
        <p:spPr>
          <a:xfrm>
            <a:off x="1398332" y="3034329"/>
            <a:ext cx="1822935" cy="461665"/>
          </a:xfrm>
          <a:prstGeom prst="rect">
            <a:avLst/>
          </a:prstGeom>
          <a:noFill/>
        </p:spPr>
        <p:txBody>
          <a:bodyPr wrap="none" rtlCol="0">
            <a:spAutoFit/>
          </a:bodyPr>
          <a:lstStyle/>
          <a:p>
            <a:r>
              <a:rPr lang="en-US" sz="2400" dirty="0">
                <a:latin typeface="Bradley Hand" pitchFamily="2" charset="77"/>
              </a:rPr>
              <a:t>Hiphop.js, </a:t>
            </a:r>
            <a:r>
              <a:rPr lang="en-US" sz="2400" b="1" dirty="0">
                <a:latin typeface="Bradley Hand" pitchFamily="2" charset="77"/>
              </a:rPr>
              <a:t>P</a:t>
            </a:r>
            <a:r>
              <a:rPr lang="en-US" sz="2400" dirty="0">
                <a:latin typeface="Bradley Hand" pitchFamily="2" charset="77"/>
              </a:rPr>
              <a:t> </a:t>
            </a:r>
          </a:p>
        </p:txBody>
      </p:sp>
      <p:pic>
        <p:nvPicPr>
          <p:cNvPr id="10" name="Graphic 9" descr="Circles with arrows outline">
            <a:extLst>
              <a:ext uri="{FF2B5EF4-FFF2-40B4-BE49-F238E27FC236}">
                <a16:creationId xmlns:a16="http://schemas.microsoft.com/office/drawing/2014/main" id="{B67E20A1-5951-9D42-85AA-2DF8720681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2600" y="4541586"/>
            <a:ext cx="914400" cy="914400"/>
          </a:xfrm>
          <a:prstGeom prst="rect">
            <a:avLst/>
          </a:prstGeom>
        </p:spPr>
      </p:pic>
      <p:sp>
        <p:nvSpPr>
          <p:cNvPr id="13" name="TextBox 12">
            <a:extLst>
              <a:ext uri="{FF2B5EF4-FFF2-40B4-BE49-F238E27FC236}">
                <a16:creationId xmlns:a16="http://schemas.microsoft.com/office/drawing/2014/main" id="{7F834E0F-4F2C-544E-8502-22CD6311BA8F}"/>
              </a:ext>
            </a:extLst>
          </p:cNvPr>
          <p:cNvSpPr txBox="1"/>
          <p:nvPr/>
        </p:nvSpPr>
        <p:spPr>
          <a:xfrm>
            <a:off x="5308399" y="3004661"/>
            <a:ext cx="2451312" cy="461665"/>
          </a:xfrm>
          <a:prstGeom prst="rect">
            <a:avLst/>
          </a:prstGeom>
          <a:noFill/>
        </p:spPr>
        <p:txBody>
          <a:bodyPr wrap="none" rtlCol="0">
            <a:spAutoFit/>
          </a:bodyPr>
          <a:lstStyle/>
          <a:p>
            <a:r>
              <a:rPr lang="en-US" sz="2400" dirty="0">
                <a:latin typeface="Bradley Hand" pitchFamily="2" charset="77"/>
              </a:rPr>
              <a:t>Timed Effects, S</a:t>
            </a:r>
          </a:p>
        </p:txBody>
      </p:sp>
      <p:pic>
        <p:nvPicPr>
          <p:cNvPr id="15" name="Graphic 14" descr="Circles with arrows with solid fill">
            <a:extLst>
              <a:ext uri="{FF2B5EF4-FFF2-40B4-BE49-F238E27FC236}">
                <a16:creationId xmlns:a16="http://schemas.microsoft.com/office/drawing/2014/main" id="{308BCAC2-9396-2343-9AA2-A99B3BCC57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81521" y="2000250"/>
            <a:ext cx="914400" cy="914400"/>
          </a:xfrm>
          <a:prstGeom prst="rect">
            <a:avLst/>
          </a:prstGeom>
        </p:spPr>
      </p:pic>
      <p:sp>
        <p:nvSpPr>
          <p:cNvPr id="16" name="TextBox 15">
            <a:extLst>
              <a:ext uri="{FF2B5EF4-FFF2-40B4-BE49-F238E27FC236}">
                <a16:creationId xmlns:a16="http://schemas.microsoft.com/office/drawing/2014/main" id="{5BA293D7-8327-2540-9EEC-44D6F3C1A581}"/>
              </a:ext>
            </a:extLst>
          </p:cNvPr>
          <p:cNvSpPr txBox="1"/>
          <p:nvPr/>
        </p:nvSpPr>
        <p:spPr>
          <a:xfrm>
            <a:off x="1042371" y="5562129"/>
            <a:ext cx="2783134" cy="461665"/>
          </a:xfrm>
          <a:prstGeom prst="rect">
            <a:avLst/>
          </a:prstGeom>
          <a:noFill/>
        </p:spPr>
        <p:txBody>
          <a:bodyPr wrap="none" rtlCol="0">
            <a:spAutoFit/>
          </a:bodyPr>
          <a:lstStyle/>
          <a:p>
            <a:r>
              <a:rPr lang="en-US" sz="2400" dirty="0">
                <a:latin typeface="Bradley Hand" pitchFamily="2" charset="77"/>
              </a:rPr>
              <a:t>Actual behaviors, B</a:t>
            </a:r>
          </a:p>
        </p:txBody>
      </p:sp>
      <p:pic>
        <p:nvPicPr>
          <p:cNvPr id="18" name="Graphic 17" descr="Abacus with solid fill">
            <a:extLst>
              <a:ext uri="{FF2B5EF4-FFF2-40B4-BE49-F238E27FC236}">
                <a16:creationId xmlns:a16="http://schemas.microsoft.com/office/drawing/2014/main" id="{DA26556F-87DE-544B-A84B-225C0313F8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76438" y="4541586"/>
            <a:ext cx="914400" cy="914400"/>
          </a:xfrm>
          <a:prstGeom prst="rect">
            <a:avLst/>
          </a:prstGeom>
        </p:spPr>
      </p:pic>
      <p:cxnSp>
        <p:nvCxnSpPr>
          <p:cNvPr id="21" name="Straight Arrow Connector 20">
            <a:extLst>
              <a:ext uri="{FF2B5EF4-FFF2-40B4-BE49-F238E27FC236}">
                <a16:creationId xmlns:a16="http://schemas.microsoft.com/office/drawing/2014/main" id="{9A7100A3-79C1-B145-9688-60E4E261F7D8}"/>
              </a:ext>
            </a:extLst>
          </p:cNvPr>
          <p:cNvCxnSpPr>
            <a:stCxn id="6" idx="2"/>
            <a:endCxn id="10" idx="0"/>
          </p:cNvCxnSpPr>
          <p:nvPr/>
        </p:nvCxnSpPr>
        <p:spPr>
          <a:xfrm>
            <a:off x="2309800" y="3495994"/>
            <a:ext cx="0" cy="1045592"/>
          </a:xfrm>
          <a:prstGeom prst="straightConnector1">
            <a:avLst/>
          </a:prstGeom>
          <a:ln w="349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04046F-3BC2-E843-A81C-E074818F34C9}"/>
              </a:ext>
            </a:extLst>
          </p:cNvPr>
          <p:cNvCxnSpPr>
            <a:cxnSpLocks/>
            <a:stCxn id="10" idx="3"/>
            <a:endCxn id="18" idx="1"/>
          </p:cNvCxnSpPr>
          <p:nvPr/>
        </p:nvCxnSpPr>
        <p:spPr>
          <a:xfrm>
            <a:off x="2767000" y="4998786"/>
            <a:ext cx="3309438" cy="0"/>
          </a:xfrm>
          <a:prstGeom prst="straightConnector1">
            <a:avLst/>
          </a:prstGeom>
          <a:ln w="34925">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EF8EBCC-1829-1841-A6E0-C8634EDE7E2B}"/>
              </a:ext>
            </a:extLst>
          </p:cNvPr>
          <p:cNvCxnSpPr>
            <a:cxnSpLocks/>
            <a:stCxn id="13" idx="2"/>
            <a:endCxn id="18" idx="0"/>
          </p:cNvCxnSpPr>
          <p:nvPr/>
        </p:nvCxnSpPr>
        <p:spPr>
          <a:xfrm flipH="1">
            <a:off x="6533638" y="3466326"/>
            <a:ext cx="417" cy="1075260"/>
          </a:xfrm>
          <a:prstGeom prst="straightConnector1">
            <a:avLst/>
          </a:prstGeom>
          <a:ln w="34925">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E7D8421-0214-9E48-9454-2BE62EBA6E6F}"/>
              </a:ext>
            </a:extLst>
          </p:cNvPr>
          <p:cNvSpPr txBox="1"/>
          <p:nvPr/>
        </p:nvSpPr>
        <p:spPr>
          <a:xfrm>
            <a:off x="2359606" y="3869023"/>
            <a:ext cx="1645002" cy="830997"/>
          </a:xfrm>
          <a:prstGeom prst="rect">
            <a:avLst/>
          </a:prstGeom>
          <a:noFill/>
        </p:spPr>
        <p:txBody>
          <a:bodyPr wrap="none" rtlCol="0">
            <a:spAutoFit/>
          </a:bodyPr>
          <a:lstStyle/>
          <a:p>
            <a:r>
              <a:rPr lang="en-SG" sz="2400" b="1" dirty="0">
                <a:solidFill>
                  <a:srgbClr val="C00000"/>
                </a:solidFill>
                <a:latin typeface="Bradley Hand" pitchFamily="2" charset="77"/>
              </a:rPr>
              <a:t>axiomatic </a:t>
            </a:r>
          </a:p>
          <a:p>
            <a:r>
              <a:rPr lang="en-SG" sz="2400" b="1" dirty="0">
                <a:solidFill>
                  <a:srgbClr val="C00000"/>
                </a:solidFill>
                <a:latin typeface="Bradley Hand" pitchFamily="2" charset="77"/>
              </a:rPr>
              <a:t>semantics</a:t>
            </a:r>
            <a:r>
              <a:rPr lang="en-US" sz="2400" b="1" dirty="0">
                <a:solidFill>
                  <a:srgbClr val="C00000"/>
                </a:solidFill>
                <a:latin typeface="Bradley Hand" pitchFamily="2" charset="77"/>
              </a:rPr>
              <a:t> </a:t>
            </a:r>
          </a:p>
        </p:txBody>
      </p:sp>
      <p:pic>
        <p:nvPicPr>
          <p:cNvPr id="35" name="Graphic 34" descr="Angel face outline with solid fill">
            <a:extLst>
              <a:ext uri="{FF2B5EF4-FFF2-40B4-BE49-F238E27FC236}">
                <a16:creationId xmlns:a16="http://schemas.microsoft.com/office/drawing/2014/main" id="{63FF98C2-61A2-9A41-93A1-87E4D091EF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00613" y="3523476"/>
            <a:ext cx="914400" cy="914400"/>
          </a:xfrm>
          <a:prstGeom prst="rect">
            <a:avLst/>
          </a:prstGeom>
        </p:spPr>
      </p:pic>
      <p:pic>
        <p:nvPicPr>
          <p:cNvPr id="37" name="Graphic 36" descr="Confused face outline with solid fill">
            <a:extLst>
              <a:ext uri="{FF2B5EF4-FFF2-40B4-BE49-F238E27FC236}">
                <a16:creationId xmlns:a16="http://schemas.microsoft.com/office/drawing/2014/main" id="{540A635E-9765-4949-A888-DB5FABE85B4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000613" y="4541586"/>
            <a:ext cx="914400" cy="914400"/>
          </a:xfrm>
          <a:prstGeom prst="rect">
            <a:avLst/>
          </a:prstGeom>
        </p:spPr>
      </p:pic>
      <p:pic>
        <p:nvPicPr>
          <p:cNvPr id="39" name="Graphic 38" descr="Loudly crying face outline with solid fill">
            <a:extLst>
              <a:ext uri="{FF2B5EF4-FFF2-40B4-BE49-F238E27FC236}">
                <a16:creationId xmlns:a16="http://schemas.microsoft.com/office/drawing/2014/main" id="{D2CB5BF4-145C-3945-9018-2DEC2B1F582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000613" y="5559696"/>
            <a:ext cx="914400" cy="914400"/>
          </a:xfrm>
          <a:prstGeom prst="rect">
            <a:avLst/>
          </a:prstGeom>
        </p:spPr>
      </p:pic>
      <p:cxnSp>
        <p:nvCxnSpPr>
          <p:cNvPr id="40" name="Straight Arrow Connector 39">
            <a:extLst>
              <a:ext uri="{FF2B5EF4-FFF2-40B4-BE49-F238E27FC236}">
                <a16:creationId xmlns:a16="http://schemas.microsoft.com/office/drawing/2014/main" id="{D1A52D9F-18FB-E245-81E7-567410F2E71B}"/>
              </a:ext>
            </a:extLst>
          </p:cNvPr>
          <p:cNvCxnSpPr>
            <a:cxnSpLocks/>
            <a:stCxn id="18" idx="3"/>
            <a:endCxn id="35" idx="1"/>
          </p:cNvCxnSpPr>
          <p:nvPr/>
        </p:nvCxnSpPr>
        <p:spPr>
          <a:xfrm flipV="1">
            <a:off x="6990838" y="3980676"/>
            <a:ext cx="2009775" cy="1018110"/>
          </a:xfrm>
          <a:prstGeom prst="straightConnector1">
            <a:avLst/>
          </a:prstGeom>
          <a:ln w="34925">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C9E21E6-C3CB-004F-8CB7-2EF10E0419EA}"/>
              </a:ext>
            </a:extLst>
          </p:cNvPr>
          <p:cNvCxnSpPr>
            <a:cxnSpLocks/>
            <a:stCxn id="18" idx="3"/>
            <a:endCxn id="37" idx="1"/>
          </p:cNvCxnSpPr>
          <p:nvPr/>
        </p:nvCxnSpPr>
        <p:spPr>
          <a:xfrm>
            <a:off x="6990838" y="4998786"/>
            <a:ext cx="2009775" cy="0"/>
          </a:xfrm>
          <a:prstGeom prst="straightConnector1">
            <a:avLst/>
          </a:prstGeom>
          <a:ln w="34925">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69854B0-6082-3B4A-8DF1-0768AFB0E64C}"/>
              </a:ext>
            </a:extLst>
          </p:cNvPr>
          <p:cNvCxnSpPr>
            <a:cxnSpLocks/>
            <a:stCxn id="18" idx="3"/>
            <a:endCxn id="39" idx="1"/>
          </p:cNvCxnSpPr>
          <p:nvPr/>
        </p:nvCxnSpPr>
        <p:spPr>
          <a:xfrm>
            <a:off x="6990838" y="4998786"/>
            <a:ext cx="2009775" cy="1018110"/>
          </a:xfrm>
          <a:prstGeom prst="straightConnector1">
            <a:avLst/>
          </a:prstGeom>
          <a:ln w="34925">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4C1711A-8D31-8849-BAF9-A7D63E2F9227}"/>
              </a:ext>
            </a:extLst>
          </p:cNvPr>
          <p:cNvSpPr txBox="1"/>
          <p:nvPr/>
        </p:nvSpPr>
        <p:spPr>
          <a:xfrm>
            <a:off x="9997062" y="3813669"/>
            <a:ext cx="800219" cy="461665"/>
          </a:xfrm>
          <a:prstGeom prst="rect">
            <a:avLst/>
          </a:prstGeom>
          <a:noFill/>
        </p:spPr>
        <p:txBody>
          <a:bodyPr wrap="none" rtlCol="0">
            <a:spAutoFit/>
          </a:bodyPr>
          <a:lstStyle/>
          <a:p>
            <a:r>
              <a:rPr lang="en-US" sz="2400" dirty="0">
                <a:latin typeface="Bradley Hand" pitchFamily="2" charset="77"/>
              </a:rPr>
              <a:t>True</a:t>
            </a:r>
          </a:p>
        </p:txBody>
      </p:sp>
      <p:sp>
        <p:nvSpPr>
          <p:cNvPr id="50" name="TextBox 49">
            <a:extLst>
              <a:ext uri="{FF2B5EF4-FFF2-40B4-BE49-F238E27FC236}">
                <a16:creationId xmlns:a16="http://schemas.microsoft.com/office/drawing/2014/main" id="{8113DB40-F93B-8D49-AFE1-58709420B448}"/>
              </a:ext>
            </a:extLst>
          </p:cNvPr>
          <p:cNvSpPr txBox="1"/>
          <p:nvPr/>
        </p:nvSpPr>
        <p:spPr>
          <a:xfrm>
            <a:off x="9997062" y="4767953"/>
            <a:ext cx="1564852" cy="461665"/>
          </a:xfrm>
          <a:prstGeom prst="rect">
            <a:avLst/>
          </a:prstGeom>
          <a:noFill/>
        </p:spPr>
        <p:txBody>
          <a:bodyPr wrap="none" rtlCol="0">
            <a:spAutoFit/>
          </a:bodyPr>
          <a:lstStyle/>
          <a:p>
            <a:r>
              <a:rPr lang="en-US" sz="2400" dirty="0">
                <a:latin typeface="Bradley Hand" pitchFamily="2" charset="77"/>
              </a:rPr>
              <a:t>Unknown</a:t>
            </a:r>
          </a:p>
        </p:txBody>
      </p:sp>
      <p:sp>
        <p:nvSpPr>
          <p:cNvPr id="51" name="TextBox 50">
            <a:extLst>
              <a:ext uri="{FF2B5EF4-FFF2-40B4-BE49-F238E27FC236}">
                <a16:creationId xmlns:a16="http://schemas.microsoft.com/office/drawing/2014/main" id="{A1B17205-E409-454E-90B1-1FEAC5AAAF6C}"/>
              </a:ext>
            </a:extLst>
          </p:cNvPr>
          <p:cNvSpPr txBox="1"/>
          <p:nvPr/>
        </p:nvSpPr>
        <p:spPr>
          <a:xfrm>
            <a:off x="9997062" y="5862559"/>
            <a:ext cx="872355" cy="461665"/>
          </a:xfrm>
          <a:prstGeom prst="rect">
            <a:avLst/>
          </a:prstGeom>
          <a:noFill/>
        </p:spPr>
        <p:txBody>
          <a:bodyPr wrap="none" rtlCol="0">
            <a:spAutoFit/>
          </a:bodyPr>
          <a:lstStyle/>
          <a:p>
            <a:r>
              <a:rPr lang="en-US" sz="2400" dirty="0">
                <a:latin typeface="Bradley Hand" pitchFamily="2" charset="77"/>
              </a:rPr>
              <a:t>False</a:t>
            </a:r>
          </a:p>
        </p:txBody>
      </p:sp>
      <p:sp>
        <p:nvSpPr>
          <p:cNvPr id="3" name="Rounded Rectangle 2">
            <a:extLst>
              <a:ext uri="{FF2B5EF4-FFF2-40B4-BE49-F238E27FC236}">
                <a16:creationId xmlns:a16="http://schemas.microsoft.com/office/drawing/2014/main" id="{4E8FD440-270B-9843-8ECD-6D7046D59F4C}"/>
              </a:ext>
            </a:extLst>
          </p:cNvPr>
          <p:cNvSpPr/>
          <p:nvPr/>
        </p:nvSpPr>
        <p:spPr>
          <a:xfrm>
            <a:off x="657225" y="1690688"/>
            <a:ext cx="7621442" cy="2122981"/>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2261B5-B0B5-8845-976D-17420C715DD5}"/>
              </a:ext>
            </a:extLst>
          </p:cNvPr>
          <p:cNvSpPr txBox="1"/>
          <p:nvPr/>
        </p:nvSpPr>
        <p:spPr>
          <a:xfrm>
            <a:off x="3954583" y="1741526"/>
            <a:ext cx="922047" cy="461665"/>
          </a:xfrm>
          <a:prstGeom prst="rect">
            <a:avLst/>
          </a:prstGeom>
          <a:noFill/>
        </p:spPr>
        <p:txBody>
          <a:bodyPr wrap="none" rtlCol="0">
            <a:spAutoFit/>
          </a:bodyPr>
          <a:lstStyle/>
          <a:p>
            <a:r>
              <a:rPr lang="en-US" sz="2400" b="1" u="sng" dirty="0">
                <a:solidFill>
                  <a:schemeClr val="accent1"/>
                </a:solidFill>
                <a:latin typeface="Bradley Hand" pitchFamily="2" charset="77"/>
              </a:rPr>
              <a:t>Input</a:t>
            </a:r>
          </a:p>
        </p:txBody>
      </p:sp>
      <p:sp>
        <p:nvSpPr>
          <p:cNvPr id="27" name="Rounded Rectangle 26">
            <a:extLst>
              <a:ext uri="{FF2B5EF4-FFF2-40B4-BE49-F238E27FC236}">
                <a16:creationId xmlns:a16="http://schemas.microsoft.com/office/drawing/2014/main" id="{FCA8E1C9-FCC5-3446-AB0D-241DE10D1FC1}"/>
              </a:ext>
            </a:extLst>
          </p:cNvPr>
          <p:cNvSpPr/>
          <p:nvPr/>
        </p:nvSpPr>
        <p:spPr>
          <a:xfrm flipH="1" flipV="1">
            <a:off x="8431064" y="2914649"/>
            <a:ext cx="3384693" cy="3646177"/>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00F341F-4C7D-B549-81CE-8A4EF17EF46A}"/>
              </a:ext>
            </a:extLst>
          </p:cNvPr>
          <p:cNvSpPr txBox="1"/>
          <p:nvPr/>
        </p:nvSpPr>
        <p:spPr>
          <a:xfrm>
            <a:off x="9548573" y="2933768"/>
            <a:ext cx="1149674" cy="461665"/>
          </a:xfrm>
          <a:prstGeom prst="rect">
            <a:avLst/>
          </a:prstGeom>
          <a:noFill/>
        </p:spPr>
        <p:txBody>
          <a:bodyPr wrap="none" rtlCol="0">
            <a:spAutoFit/>
          </a:bodyPr>
          <a:lstStyle/>
          <a:p>
            <a:r>
              <a:rPr lang="en-US" sz="2400" b="1" u="sng" dirty="0">
                <a:solidFill>
                  <a:schemeClr val="accent1"/>
                </a:solidFill>
                <a:latin typeface="Bradley Hand" pitchFamily="2" charset="77"/>
              </a:rPr>
              <a:t>Output</a:t>
            </a:r>
          </a:p>
        </p:txBody>
      </p:sp>
      <p:pic>
        <p:nvPicPr>
          <p:cNvPr id="31" name="Graphic 30" descr="Star with solid fill">
            <a:extLst>
              <a:ext uri="{FF2B5EF4-FFF2-40B4-BE49-F238E27FC236}">
                <a16:creationId xmlns:a16="http://schemas.microsoft.com/office/drawing/2014/main" id="{CCBC67EC-656A-9B42-B82C-183C9BBE0F5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751888" y="2875805"/>
            <a:ext cx="633399" cy="633399"/>
          </a:xfrm>
          <a:prstGeom prst="rect">
            <a:avLst/>
          </a:prstGeom>
        </p:spPr>
      </p:pic>
      <p:pic>
        <p:nvPicPr>
          <p:cNvPr id="34" name="Graphic 33" descr="Star with solid fill">
            <a:extLst>
              <a:ext uri="{FF2B5EF4-FFF2-40B4-BE49-F238E27FC236}">
                <a16:creationId xmlns:a16="http://schemas.microsoft.com/office/drawing/2014/main" id="{FEFF16BD-7C10-2F47-8644-2D77AE5AEB1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726207" y="3869023"/>
            <a:ext cx="633399" cy="633399"/>
          </a:xfrm>
          <a:prstGeom prst="rect">
            <a:avLst/>
          </a:prstGeom>
        </p:spPr>
      </p:pic>
      <p:pic>
        <p:nvPicPr>
          <p:cNvPr id="36" name="Graphic 35" descr="Star with solid fill">
            <a:extLst>
              <a:ext uri="{FF2B5EF4-FFF2-40B4-BE49-F238E27FC236}">
                <a16:creationId xmlns:a16="http://schemas.microsoft.com/office/drawing/2014/main" id="{F168180D-48AD-2244-84D5-D5B1CF213C6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536490" y="5117368"/>
            <a:ext cx="633399" cy="633399"/>
          </a:xfrm>
          <a:prstGeom prst="rect">
            <a:avLst/>
          </a:prstGeom>
        </p:spPr>
      </p:pic>
      <p:cxnSp>
        <p:nvCxnSpPr>
          <p:cNvPr id="12" name="Straight Connector 11">
            <a:extLst>
              <a:ext uri="{FF2B5EF4-FFF2-40B4-BE49-F238E27FC236}">
                <a16:creationId xmlns:a16="http://schemas.microsoft.com/office/drawing/2014/main" id="{1B7D0860-69DC-7945-B03A-8F11EDA868D9}"/>
              </a:ext>
            </a:extLst>
          </p:cNvPr>
          <p:cNvCxnSpPr/>
          <p:nvPr/>
        </p:nvCxnSpPr>
        <p:spPr>
          <a:xfrm>
            <a:off x="8815388" y="4527188"/>
            <a:ext cx="2746526" cy="8920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5BD44C-1736-C34F-A28D-9DA245601E63}"/>
              </a:ext>
            </a:extLst>
          </p:cNvPr>
          <p:cNvCxnSpPr>
            <a:cxnSpLocks/>
          </p:cNvCxnSpPr>
          <p:nvPr/>
        </p:nvCxnSpPr>
        <p:spPr>
          <a:xfrm flipV="1">
            <a:off x="8908001" y="4527187"/>
            <a:ext cx="2547896" cy="87817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737881D4-6808-3743-8500-381AD4E5BEA0}"/>
              </a:ext>
            </a:extLst>
          </p:cNvPr>
          <p:cNvPicPr>
            <a:picLocks noChangeAspect="1"/>
          </p:cNvPicPr>
          <p:nvPr/>
        </p:nvPicPr>
        <p:blipFill>
          <a:blip r:embed="rId19"/>
          <a:srcRect/>
          <a:stretch/>
        </p:blipFill>
        <p:spPr>
          <a:xfrm>
            <a:off x="10503787" y="184457"/>
            <a:ext cx="1524000" cy="1524000"/>
          </a:xfrm>
          <a:prstGeom prst="rect">
            <a:avLst/>
          </a:prstGeom>
        </p:spPr>
      </p:pic>
      <p:sp>
        <p:nvSpPr>
          <p:cNvPr id="7" name="TextBox 6">
            <a:extLst>
              <a:ext uri="{FF2B5EF4-FFF2-40B4-BE49-F238E27FC236}">
                <a16:creationId xmlns:a16="http://schemas.microsoft.com/office/drawing/2014/main" id="{8B8F62F8-A6AE-B441-9138-96564972BB6A}"/>
              </a:ext>
            </a:extLst>
          </p:cNvPr>
          <p:cNvSpPr txBox="1"/>
          <p:nvPr/>
        </p:nvSpPr>
        <p:spPr>
          <a:xfrm>
            <a:off x="4909506" y="2981623"/>
            <a:ext cx="428322" cy="461665"/>
          </a:xfrm>
          <a:prstGeom prst="rect">
            <a:avLst/>
          </a:prstGeom>
          <a:noFill/>
        </p:spPr>
        <p:txBody>
          <a:bodyPr wrap="none" rtlCol="0">
            <a:spAutoFit/>
          </a:bodyPr>
          <a:lstStyle/>
          <a:p>
            <a:r>
              <a:rPr lang="en-US" sz="2400" dirty="0">
                <a:latin typeface="Bradley Hand" pitchFamily="2" charset="77"/>
              </a:rPr>
              <a:t>1.</a:t>
            </a:r>
          </a:p>
        </p:txBody>
      </p:sp>
      <p:sp>
        <p:nvSpPr>
          <p:cNvPr id="41" name="TextBox 40">
            <a:extLst>
              <a:ext uri="{FF2B5EF4-FFF2-40B4-BE49-F238E27FC236}">
                <a16:creationId xmlns:a16="http://schemas.microsoft.com/office/drawing/2014/main" id="{6E9751D4-79F8-2F4B-BEBB-FA78175E9679}"/>
              </a:ext>
            </a:extLst>
          </p:cNvPr>
          <p:cNvSpPr txBox="1"/>
          <p:nvPr/>
        </p:nvSpPr>
        <p:spPr>
          <a:xfrm>
            <a:off x="1063422" y="3034329"/>
            <a:ext cx="457176" cy="461665"/>
          </a:xfrm>
          <a:prstGeom prst="rect">
            <a:avLst/>
          </a:prstGeom>
          <a:noFill/>
        </p:spPr>
        <p:txBody>
          <a:bodyPr wrap="none" rtlCol="0">
            <a:spAutoFit/>
          </a:bodyPr>
          <a:lstStyle/>
          <a:p>
            <a:r>
              <a:rPr lang="en-US" sz="2400" b="1" dirty="0">
                <a:solidFill>
                  <a:schemeClr val="accent2"/>
                </a:solidFill>
                <a:latin typeface="Bradley Hand" pitchFamily="2" charset="77"/>
              </a:rPr>
              <a:t>2.</a:t>
            </a:r>
          </a:p>
        </p:txBody>
      </p:sp>
      <p:sp>
        <p:nvSpPr>
          <p:cNvPr id="45" name="TextBox 44">
            <a:extLst>
              <a:ext uri="{FF2B5EF4-FFF2-40B4-BE49-F238E27FC236}">
                <a16:creationId xmlns:a16="http://schemas.microsoft.com/office/drawing/2014/main" id="{260E8E5A-FD7F-B845-8C7A-FBAB2C6B6E86}"/>
              </a:ext>
            </a:extLst>
          </p:cNvPr>
          <p:cNvSpPr txBox="1"/>
          <p:nvPr/>
        </p:nvSpPr>
        <p:spPr>
          <a:xfrm>
            <a:off x="1870990" y="3974357"/>
            <a:ext cx="452368" cy="461665"/>
          </a:xfrm>
          <a:prstGeom prst="rect">
            <a:avLst/>
          </a:prstGeom>
          <a:noFill/>
        </p:spPr>
        <p:txBody>
          <a:bodyPr wrap="none" rtlCol="0">
            <a:spAutoFit/>
          </a:bodyPr>
          <a:lstStyle/>
          <a:p>
            <a:r>
              <a:rPr lang="en-US" sz="2400" dirty="0">
                <a:latin typeface="Bradley Hand" pitchFamily="2" charset="77"/>
              </a:rPr>
              <a:t>3.</a:t>
            </a:r>
          </a:p>
        </p:txBody>
      </p:sp>
      <p:sp>
        <p:nvSpPr>
          <p:cNvPr id="46" name="TextBox 45">
            <a:extLst>
              <a:ext uri="{FF2B5EF4-FFF2-40B4-BE49-F238E27FC236}">
                <a16:creationId xmlns:a16="http://schemas.microsoft.com/office/drawing/2014/main" id="{BDB552A2-192B-2C4A-B37F-9837669C6CF1}"/>
              </a:ext>
            </a:extLst>
          </p:cNvPr>
          <p:cNvSpPr txBox="1"/>
          <p:nvPr/>
        </p:nvSpPr>
        <p:spPr>
          <a:xfrm>
            <a:off x="5663704" y="5203234"/>
            <a:ext cx="460382" cy="461665"/>
          </a:xfrm>
          <a:prstGeom prst="rect">
            <a:avLst/>
          </a:prstGeom>
          <a:noFill/>
        </p:spPr>
        <p:txBody>
          <a:bodyPr wrap="none" rtlCol="0">
            <a:spAutoFit/>
          </a:bodyPr>
          <a:lstStyle/>
          <a:p>
            <a:r>
              <a:rPr lang="en-US" sz="2400" dirty="0">
                <a:latin typeface="Bradley Hand" pitchFamily="2" charset="77"/>
              </a:rPr>
              <a:t>4.</a:t>
            </a:r>
          </a:p>
        </p:txBody>
      </p:sp>
      <p:sp>
        <p:nvSpPr>
          <p:cNvPr id="48" name="TextBox 47">
            <a:extLst>
              <a:ext uri="{FF2B5EF4-FFF2-40B4-BE49-F238E27FC236}">
                <a16:creationId xmlns:a16="http://schemas.microsoft.com/office/drawing/2014/main" id="{65D5A03D-F739-2247-918F-E4CD34BBEC22}"/>
              </a:ext>
            </a:extLst>
          </p:cNvPr>
          <p:cNvSpPr txBox="1"/>
          <p:nvPr/>
        </p:nvSpPr>
        <p:spPr>
          <a:xfrm>
            <a:off x="4392667" y="5562129"/>
            <a:ext cx="4281941" cy="461665"/>
          </a:xfrm>
          <a:prstGeom prst="rect">
            <a:avLst/>
          </a:prstGeom>
          <a:noFill/>
        </p:spPr>
        <p:txBody>
          <a:bodyPr wrap="none" rtlCol="0">
            <a:spAutoFit/>
          </a:bodyPr>
          <a:lstStyle/>
          <a:p>
            <a:r>
              <a:rPr lang="en-US" altLang="zh-CN" sz="2400" dirty="0">
                <a:latin typeface="Bradley Hand" pitchFamily="2" charset="77"/>
              </a:rPr>
              <a:t>Term writing system, B ⊆ S </a:t>
            </a:r>
            <a:r>
              <a:rPr lang="zh-CN" altLang="en-US" sz="2400" dirty="0">
                <a:latin typeface="Bradley Hand" pitchFamily="2" charset="77"/>
              </a:rPr>
              <a:t> </a:t>
            </a:r>
            <a:endParaRPr lang="en-US" sz="2400" dirty="0">
              <a:latin typeface="Bradley Hand" pitchFamily="2" charset="77"/>
            </a:endParaRPr>
          </a:p>
        </p:txBody>
      </p:sp>
    </p:spTree>
    <p:extLst>
      <p:ext uri="{BB962C8B-B14F-4D97-AF65-F5344CB8AC3E}">
        <p14:creationId xmlns:p14="http://schemas.microsoft.com/office/powerpoint/2010/main" val="150618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58EF-C1BD-D443-8A86-2D66B3CC7DB7}"/>
              </a:ext>
            </a:extLst>
          </p:cNvPr>
          <p:cNvSpPr>
            <a:spLocks noGrp="1"/>
          </p:cNvSpPr>
          <p:nvPr>
            <p:ph type="title"/>
          </p:nvPr>
        </p:nvSpPr>
        <p:spPr/>
        <p:txBody>
          <a:bodyPr/>
          <a:lstStyle/>
          <a:p>
            <a:r>
              <a:rPr lang="en-SG" b="1" dirty="0"/>
              <a:t>1. Timed Synchronous Effects</a:t>
            </a:r>
            <a:endParaRPr lang="en-US" b="1" dirty="0"/>
          </a:p>
        </p:txBody>
      </p:sp>
      <p:pic>
        <p:nvPicPr>
          <p:cNvPr id="4" name="Picture 3">
            <a:extLst>
              <a:ext uri="{FF2B5EF4-FFF2-40B4-BE49-F238E27FC236}">
                <a16:creationId xmlns:a16="http://schemas.microsoft.com/office/drawing/2014/main" id="{7F51A389-56DB-5F48-8CE9-0A9E1853AF17}"/>
              </a:ext>
            </a:extLst>
          </p:cNvPr>
          <p:cNvPicPr>
            <a:picLocks noChangeAspect="1"/>
          </p:cNvPicPr>
          <p:nvPr/>
        </p:nvPicPr>
        <p:blipFill>
          <a:blip r:embed="rId3"/>
          <a:srcRect/>
          <a:stretch/>
        </p:blipFill>
        <p:spPr>
          <a:xfrm>
            <a:off x="10503787" y="184457"/>
            <a:ext cx="1524000" cy="1524000"/>
          </a:xfrm>
          <a:prstGeom prst="rect">
            <a:avLst/>
          </a:prstGeom>
        </p:spPr>
      </p:pic>
      <p:pic>
        <p:nvPicPr>
          <p:cNvPr id="5" name="Picture 4">
            <a:extLst>
              <a:ext uri="{FF2B5EF4-FFF2-40B4-BE49-F238E27FC236}">
                <a16:creationId xmlns:a16="http://schemas.microsoft.com/office/drawing/2014/main" id="{D1A6EAB0-18E7-1E4D-9E53-4B26A38CBE07}"/>
              </a:ext>
            </a:extLst>
          </p:cNvPr>
          <p:cNvPicPr>
            <a:picLocks noChangeAspect="1"/>
          </p:cNvPicPr>
          <p:nvPr/>
        </p:nvPicPr>
        <p:blipFill>
          <a:blip r:embed="rId4"/>
          <a:stretch>
            <a:fillRect/>
          </a:stretch>
        </p:blipFill>
        <p:spPr>
          <a:xfrm>
            <a:off x="3079160" y="2644951"/>
            <a:ext cx="5031261" cy="615107"/>
          </a:xfrm>
          <a:prstGeom prst="rect">
            <a:avLst/>
          </a:prstGeom>
        </p:spPr>
      </p:pic>
      <p:sp>
        <p:nvSpPr>
          <p:cNvPr id="7" name="Rounded Rectangle 6">
            <a:extLst>
              <a:ext uri="{FF2B5EF4-FFF2-40B4-BE49-F238E27FC236}">
                <a16:creationId xmlns:a16="http://schemas.microsoft.com/office/drawing/2014/main" id="{4476B0D9-9690-FC46-8897-E79AE6638BD4}"/>
              </a:ext>
            </a:extLst>
          </p:cNvPr>
          <p:cNvSpPr/>
          <p:nvPr/>
        </p:nvSpPr>
        <p:spPr>
          <a:xfrm>
            <a:off x="627505" y="1690688"/>
            <a:ext cx="9934575" cy="2582789"/>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F9396AB-8F23-3743-B953-C431A0B803EB}"/>
              </a:ext>
            </a:extLst>
          </p:cNvPr>
          <p:cNvSpPr txBox="1"/>
          <p:nvPr/>
        </p:nvSpPr>
        <p:spPr>
          <a:xfrm>
            <a:off x="627505" y="1950014"/>
            <a:ext cx="9623340" cy="954107"/>
          </a:xfrm>
          <a:prstGeom prst="rect">
            <a:avLst/>
          </a:prstGeom>
          <a:noFill/>
        </p:spPr>
        <p:txBody>
          <a:bodyPr wrap="none" rtlCol="0">
            <a:spAutoFit/>
          </a:bodyPr>
          <a:lstStyle/>
          <a:p>
            <a:r>
              <a:rPr lang="en-SG" sz="2800" i="1" dirty="0"/>
              <a:t>    "The event will be triggered no later than 1000 milliseconds" </a:t>
            </a:r>
          </a:p>
          <a:p>
            <a:endParaRPr lang="en-US" sz="2800" dirty="0"/>
          </a:p>
        </p:txBody>
      </p:sp>
    </p:spTree>
    <p:extLst>
      <p:ext uri="{BB962C8B-B14F-4D97-AF65-F5344CB8AC3E}">
        <p14:creationId xmlns:p14="http://schemas.microsoft.com/office/powerpoint/2010/main" val="363522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1558</Words>
  <Application>Microsoft Macintosh PowerPoint</Application>
  <PresentationFormat>Widescreen</PresentationFormat>
  <Paragraphs>219</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Bradley Hand</vt:lpstr>
      <vt:lpstr>Calibri</vt:lpstr>
      <vt:lpstr>Calibri Light</vt:lpstr>
      <vt:lpstr>Chalkboard SE</vt:lpstr>
      <vt:lpstr>Office Theme</vt:lpstr>
      <vt:lpstr>Automated Timed Temporal Verification for a Mixed Sync-Async Concurrency Paradigm</vt:lpstr>
      <vt:lpstr>Automated Timed Temporal Verification for a Mixed Sync-Async Concurrency Paradigm</vt:lpstr>
      <vt:lpstr>Verification Overview</vt:lpstr>
      <vt:lpstr>Verification Overview</vt:lpstr>
      <vt:lpstr>Verification Overview</vt:lpstr>
      <vt:lpstr>Verification Overview</vt:lpstr>
      <vt:lpstr>Automated Verification Overview</vt:lpstr>
      <vt:lpstr>Our Work &amp; Contributions</vt:lpstr>
      <vt:lpstr>1. Timed Synchronous Effects</vt:lpstr>
      <vt:lpstr>1. Timed Synchronous Effects</vt:lpstr>
      <vt:lpstr>1. Timed Synchronous Effects</vt:lpstr>
      <vt:lpstr>2. Computation Models</vt:lpstr>
      <vt:lpstr>2. Hiphop.js = Esterel + JS </vt:lpstr>
      <vt:lpstr>2. Hiphop.js = Esterel + JS </vt:lpstr>
      <vt:lpstr>3. Effects Inference </vt:lpstr>
      <vt:lpstr>3. Effects Inference </vt:lpstr>
      <vt:lpstr>3. Effects Inference </vt:lpstr>
      <vt:lpstr>3. Effects Inference </vt:lpstr>
      <vt:lpstr>4. Language Inclusion (TRS)</vt:lpstr>
      <vt:lpstr>4. Language Inclusion (TRS)</vt:lpstr>
      <vt:lpstr>4. Language Inclusion (TRS)</vt:lpstr>
      <vt:lpstr>4. Language Inclusion (TRS)</vt:lpstr>
      <vt:lpstr>Implementation and Evaluation </vt:lpstr>
      <vt:lpstr>Our Work &amp; Contributions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Timed Temporal Verification for a Mixed Sync-Async Concurrency Paradigm</dc:title>
  <dc:creator>Song Yahui</dc:creator>
  <cp:lastModifiedBy>Song Yahui</cp:lastModifiedBy>
  <cp:revision>336</cp:revision>
  <dcterms:created xsi:type="dcterms:W3CDTF">2021-07-19T12:40:17Z</dcterms:created>
  <dcterms:modified xsi:type="dcterms:W3CDTF">2021-07-24T10:13:30Z</dcterms:modified>
</cp:coreProperties>
</file>