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sldIdLst>
    <p:sldId id="256" r:id="rId2"/>
    <p:sldId id="271" r:id="rId3"/>
    <p:sldId id="291" r:id="rId4"/>
    <p:sldId id="292" r:id="rId5"/>
    <p:sldId id="269" r:id="rId6"/>
    <p:sldId id="265" r:id="rId7"/>
    <p:sldId id="293" r:id="rId8"/>
    <p:sldId id="294" r:id="rId9"/>
    <p:sldId id="278" r:id="rId10"/>
    <p:sldId id="284" r:id="rId11"/>
    <p:sldId id="303" r:id="rId12"/>
    <p:sldId id="309" r:id="rId13"/>
    <p:sldId id="275" r:id="rId14"/>
    <p:sldId id="281" r:id="rId15"/>
    <p:sldId id="311" r:id="rId16"/>
    <p:sldId id="282" r:id="rId17"/>
    <p:sldId id="300" r:id="rId18"/>
    <p:sldId id="283" r:id="rId19"/>
    <p:sldId id="287" r:id="rId20"/>
    <p:sldId id="295" r:id="rId21"/>
    <p:sldId id="306" r:id="rId22"/>
    <p:sldId id="270" r:id="rId23"/>
    <p:sldId id="288" r:id="rId24"/>
    <p:sldId id="296" r:id="rId25"/>
    <p:sldId id="297" r:id="rId26"/>
    <p:sldId id="310" r:id="rId27"/>
    <p:sldId id="298" r:id="rId28"/>
    <p:sldId id="299" r:id="rId29"/>
    <p:sldId id="308" r:id="rId30"/>
    <p:sldId id="3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2"/>
    <p:restoredTop sz="69803"/>
  </p:normalViewPr>
  <p:slideViewPr>
    <p:cSldViewPr snapToGrid="0" snapToObjects="1">
      <p:cViewPr varScale="1">
        <p:scale>
          <a:sx n="84" d="100"/>
          <a:sy n="84" d="100"/>
        </p:scale>
        <p:origin x="1864" y="184"/>
      </p:cViewPr>
      <p:guideLst/>
    </p:cSldViewPr>
  </p:slideViewPr>
  <p:outlineViewPr>
    <p:cViewPr>
      <p:scale>
        <a:sx n="33" d="100"/>
        <a:sy n="33" d="100"/>
      </p:scale>
      <p:origin x="0" y="-2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07F09-2ADE-DF49-A2F8-F928B1A45A46}" type="datetimeFigureOut">
              <a:rPr lang="en-US" smtClean="0"/>
              <a:t>9/25/19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69CC5-5168-4048-A68D-29E4E6B708EC}" type="slidenum">
              <a:rPr lang="en-US" smtClean="0"/>
              <a:t>‹#›</a:t>
            </a:fld>
            <a:endParaRPr lang="en-US"/>
          </a:p>
        </p:txBody>
      </p:sp>
    </p:spTree>
    <p:extLst>
      <p:ext uri="{BB962C8B-B14F-4D97-AF65-F5344CB8AC3E}">
        <p14:creationId xmlns:p14="http://schemas.microsoft.com/office/powerpoint/2010/main" val="332280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thanks for being here, my name is Yahui Song, I am a second year PhD student here in NUS. </a:t>
            </a:r>
            <a:r>
              <a:rPr lang="en-US" altLang="zh-CN" dirty="0"/>
              <a:t>Today I am going to present my undergoing project, this is a joint work with A and my supervisor Prof Chin, this is actually a draft paper for presentation. So if you have any questions or suggestions, that would be very helpful. </a:t>
            </a:r>
          </a:p>
          <a:p>
            <a:endParaRPr lang="en-US" dirty="0"/>
          </a:p>
          <a:p>
            <a:r>
              <a:rPr lang="en-US" dirty="0"/>
              <a:t>Simply speaking I am designing a new language for IoT control systems. Of course this is a functional language. So far it is called </a:t>
            </a:r>
            <a:r>
              <a:rPr lang="en-US" dirty="0" err="1"/>
              <a:t>Friot</a:t>
            </a:r>
            <a:r>
              <a:rPr lang="en-US" dirty="0"/>
              <a:t>. Referring to functional reactive IoT programming. I think we are all comfortable to say that there are many benefits of using functional language for many reasons. So besides that, I will explain what is reactive programming in a short while. But for the time being now. I want to mention that our ultimate goals of this work are 1. will be easier for users, IoT</a:t>
            </a:r>
            <a:r>
              <a:rPr lang="zh-CN" altLang="en-US" dirty="0"/>
              <a:t> </a:t>
            </a:r>
            <a:r>
              <a:rPr lang="en-US" altLang="zh-CN" dirty="0"/>
              <a:t>developers</a:t>
            </a:r>
            <a:r>
              <a:rPr lang="zh-CN" altLang="en-US" dirty="0"/>
              <a:t> </a:t>
            </a:r>
            <a:r>
              <a:rPr lang="en-US" altLang="zh-CN" dirty="0"/>
              <a:t>to</a:t>
            </a:r>
            <a:r>
              <a:rPr lang="zh-CN" altLang="en-US" dirty="0"/>
              <a:t> </a:t>
            </a:r>
            <a:r>
              <a:rPr lang="en-US" altLang="zh-CN" dirty="0"/>
              <a:t>write their applications in the sense that the code would be more concise, more readable, maintainable. 2. will be easier for people who are doing program analyses to use formal methods such as model checking, type checking, separation logic verification and so on. </a:t>
            </a:r>
          </a:p>
          <a:p>
            <a:endParaRPr lang="en-US" altLang="zh-CN" dirty="0"/>
          </a:p>
          <a:p>
            <a:r>
              <a:rPr lang="en-US" altLang="zh-CN" dirty="0"/>
              <a:t>More specifically, </a:t>
            </a:r>
            <a:r>
              <a:rPr lang="en-US" altLang="zh-CN" dirty="0" err="1"/>
              <a:t>Friot</a:t>
            </a:r>
            <a:r>
              <a:rPr lang="en-US" altLang="zh-CN" dirty="0"/>
              <a:t> is a domain specific language embedded in Haskell. It will be eventually translated into C code and be executed in Linux OS, our</a:t>
            </a:r>
            <a:r>
              <a:rPr lang="zh-CN" altLang="en-US" dirty="0"/>
              <a:t> </a:t>
            </a:r>
            <a:r>
              <a:rPr lang="en-US" altLang="zh-CN" dirty="0"/>
              <a:t>experiments</a:t>
            </a:r>
            <a:r>
              <a:rPr lang="zh-CN" altLang="en-US" dirty="0"/>
              <a:t> </a:t>
            </a:r>
            <a:r>
              <a:rPr lang="en-US" altLang="zh-CN" dirty="0"/>
              <a:t>are based on Raspberry pi model B+, which is roughly a Linux system. </a:t>
            </a:r>
          </a:p>
          <a:p>
            <a:endParaRPr lang="en-US" dirty="0"/>
          </a:p>
          <a:p>
            <a:r>
              <a:rPr lang="en-US" dirty="0"/>
              <a:t>So let’s get started. </a:t>
            </a:r>
          </a:p>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1</a:t>
            </a:fld>
            <a:endParaRPr lang="en-US"/>
          </a:p>
        </p:txBody>
      </p:sp>
    </p:spTree>
    <p:extLst>
      <p:ext uri="{BB962C8B-B14F-4D97-AF65-F5344CB8AC3E}">
        <p14:creationId xmlns:p14="http://schemas.microsoft.com/office/powerpoint/2010/main" val="1539942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16</a:t>
            </a:fld>
            <a:endParaRPr lang="en-US"/>
          </a:p>
        </p:txBody>
      </p:sp>
    </p:spTree>
    <p:extLst>
      <p:ext uri="{BB962C8B-B14F-4D97-AF65-F5344CB8AC3E}">
        <p14:creationId xmlns:p14="http://schemas.microsoft.com/office/powerpoint/2010/main" val="1681860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17</a:t>
            </a:fld>
            <a:endParaRPr lang="en-US"/>
          </a:p>
        </p:txBody>
      </p:sp>
    </p:spTree>
    <p:extLst>
      <p:ext uri="{BB962C8B-B14F-4D97-AF65-F5344CB8AC3E}">
        <p14:creationId xmlns:p14="http://schemas.microsoft.com/office/powerpoint/2010/main" val="493808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18</a:t>
            </a:fld>
            <a:endParaRPr lang="en-US"/>
          </a:p>
        </p:txBody>
      </p:sp>
    </p:spTree>
    <p:extLst>
      <p:ext uri="{BB962C8B-B14F-4D97-AF65-F5344CB8AC3E}">
        <p14:creationId xmlns:p14="http://schemas.microsoft.com/office/powerpoint/2010/main" val="2760451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A </a:t>
            </a:r>
            <a:r>
              <a:rPr lang="en-SG" sz="1200" b="1" i="0" u="none" strike="noStrike" kern="1200" dirty="0">
                <a:solidFill>
                  <a:schemeClr val="tx1"/>
                </a:solidFill>
                <a:effectLst/>
                <a:latin typeface="+mn-lt"/>
                <a:ea typeface="+mn-ea"/>
                <a:cs typeface="+mn-cs"/>
              </a:rPr>
              <a:t>thread's priority</a:t>
            </a:r>
            <a:r>
              <a:rPr lang="en-SG" sz="1200" b="0" i="0" u="none" strike="noStrike" kern="1200" dirty="0">
                <a:solidFill>
                  <a:schemeClr val="tx1"/>
                </a:solidFill>
                <a:effectLst/>
                <a:latin typeface="+mn-lt"/>
                <a:ea typeface="+mn-ea"/>
                <a:cs typeface="+mn-cs"/>
              </a:rPr>
              <a:t> shows how frequently a </a:t>
            </a:r>
            <a:r>
              <a:rPr lang="en-SG" sz="1200" b="1" i="0" u="none" strike="noStrike" kern="1200" dirty="0">
                <a:solidFill>
                  <a:schemeClr val="tx1"/>
                </a:solidFill>
                <a:effectLst/>
                <a:latin typeface="+mn-lt"/>
                <a:ea typeface="+mn-ea"/>
                <a:cs typeface="+mn-cs"/>
              </a:rPr>
              <a:t>thread</a:t>
            </a:r>
            <a:r>
              <a:rPr lang="en-SG" sz="1200" b="0" i="0" u="none" strike="noStrike" kern="1200" dirty="0">
                <a:solidFill>
                  <a:schemeClr val="tx1"/>
                </a:solidFill>
                <a:effectLst/>
                <a:latin typeface="+mn-lt"/>
                <a:ea typeface="+mn-ea"/>
                <a:cs typeface="+mn-cs"/>
              </a:rPr>
              <a:t> gains the access to CPU resources. </a:t>
            </a:r>
          </a:p>
          <a:p>
            <a:endParaRPr lang="en-SG" sz="1200" b="0" i="0" u="none" strike="noStrike" kern="1200" dirty="0">
              <a:solidFill>
                <a:schemeClr val="tx1"/>
              </a:solidFill>
              <a:effectLst/>
              <a:latin typeface="+mn-lt"/>
              <a:ea typeface="+mn-ea"/>
              <a:cs typeface="+mn-cs"/>
            </a:endParaRPr>
          </a:p>
          <a:p>
            <a:r>
              <a:rPr lang="en-SG" dirty="0"/>
              <a:t>The </a:t>
            </a:r>
            <a:r>
              <a:rPr lang="en-SG" sz="1200" i="1" kern="1200" dirty="0" err="1">
                <a:solidFill>
                  <a:schemeClr val="tx1"/>
                </a:solidFill>
                <a:effectLst/>
                <a:latin typeface="+mn-lt"/>
                <a:ea typeface="+mn-ea"/>
                <a:cs typeface="+mn-cs"/>
              </a:rPr>
              <a:t>prio</a:t>
            </a:r>
            <a:r>
              <a:rPr lang="en-SG" dirty="0"/>
              <a:t> argument is a value in the range -20 to 19 (but see NOTES below). with -20 being the highest priority and 19 being the lowest priority. Attempts to set a priority outside this range are silently clamped to the range. The default priority is 0; lower values give a process a higher scheduling priority.</a:t>
            </a:r>
          </a:p>
          <a:p>
            <a:endParaRPr lang="en-US" dirty="0"/>
          </a:p>
          <a:p>
            <a:r>
              <a:rPr lang="en-US" dirty="0"/>
              <a:t>If depen1 changed then</a:t>
            </a:r>
          </a:p>
          <a:p>
            <a:r>
              <a:rPr lang="en-US" dirty="0"/>
              <a:t>   while (</a:t>
            </a:r>
            <a:r>
              <a:rPr lang="en-US" dirty="0" err="1"/>
              <a:t>depen</a:t>
            </a:r>
            <a:r>
              <a:rPr lang="en-US" dirty="0"/>
              <a:t> 2 not changed) </a:t>
            </a:r>
          </a:p>
          <a:p>
            <a:r>
              <a:rPr lang="en-US" dirty="0"/>
              <a:t>Else -</a:t>
            </a:r>
            <a:r>
              <a:rPr lang="en-US" dirty="0">
                <a:sym typeface="Wingdings" pitchFamily="2" charset="2"/>
              </a:rPr>
              <a:t></a:t>
            </a:r>
            <a:endParaRPr lang="en-SG" dirty="0"/>
          </a:p>
        </p:txBody>
      </p:sp>
      <p:sp>
        <p:nvSpPr>
          <p:cNvPr id="4" name="Slide Number Placeholder 3"/>
          <p:cNvSpPr>
            <a:spLocks noGrp="1"/>
          </p:cNvSpPr>
          <p:nvPr>
            <p:ph type="sldNum" sz="quarter" idx="5"/>
          </p:nvPr>
        </p:nvSpPr>
        <p:spPr/>
        <p:txBody>
          <a:bodyPr/>
          <a:lstStyle/>
          <a:p>
            <a:fld id="{8FF69CC5-5168-4048-A68D-29E4E6B708EC}" type="slidenum">
              <a:rPr lang="en-US" smtClean="0"/>
              <a:t>21</a:t>
            </a:fld>
            <a:endParaRPr lang="en-US"/>
          </a:p>
        </p:txBody>
      </p:sp>
    </p:spTree>
    <p:extLst>
      <p:ext uri="{BB962C8B-B14F-4D97-AF65-F5344CB8AC3E}">
        <p14:creationId xmlns:p14="http://schemas.microsoft.com/office/powerpoint/2010/main" val="221140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add…</a:t>
            </a:r>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23</a:t>
            </a:fld>
            <a:endParaRPr lang="en-US"/>
          </a:p>
        </p:txBody>
      </p:sp>
    </p:spTree>
    <p:extLst>
      <p:ext uri="{BB962C8B-B14F-4D97-AF65-F5344CB8AC3E}">
        <p14:creationId xmlns:p14="http://schemas.microsoft.com/office/powerpoint/2010/main" val="2673707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24</a:t>
            </a:fld>
            <a:endParaRPr lang="en-US"/>
          </a:p>
        </p:txBody>
      </p:sp>
    </p:spTree>
    <p:extLst>
      <p:ext uri="{BB962C8B-B14F-4D97-AF65-F5344CB8AC3E}">
        <p14:creationId xmlns:p14="http://schemas.microsoft.com/office/powerpoint/2010/main" val="1027689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25</a:t>
            </a:fld>
            <a:endParaRPr lang="en-US"/>
          </a:p>
        </p:txBody>
      </p:sp>
    </p:spTree>
    <p:extLst>
      <p:ext uri="{BB962C8B-B14F-4D97-AF65-F5344CB8AC3E}">
        <p14:creationId xmlns:p14="http://schemas.microsoft.com/office/powerpoint/2010/main" val="1377556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26</a:t>
            </a:fld>
            <a:endParaRPr lang="en-US"/>
          </a:p>
        </p:txBody>
      </p:sp>
    </p:spTree>
    <p:extLst>
      <p:ext uri="{BB962C8B-B14F-4D97-AF65-F5344CB8AC3E}">
        <p14:creationId xmlns:p14="http://schemas.microsoft.com/office/powerpoint/2010/main" val="1820144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dirty="0">
                <a:solidFill>
                  <a:schemeClr val="tx1"/>
                </a:solidFill>
                <a:effectLst/>
                <a:latin typeface="+mn-lt"/>
                <a:ea typeface="+mn-ea"/>
                <a:cs typeface="+mn-cs"/>
              </a:rPr>
              <a:t>a reader could read </a:t>
            </a:r>
            <a:r>
              <a:rPr lang="en-SG" sz="1200" b="0" i="1" u="none" strike="noStrike" kern="1200" dirty="0">
                <a:solidFill>
                  <a:schemeClr val="tx1"/>
                </a:solidFill>
                <a:effectLst/>
                <a:latin typeface="+mn-lt"/>
                <a:ea typeface="+mn-ea"/>
                <a:cs typeface="+mn-cs"/>
              </a:rPr>
              <a:t>while</a:t>
            </a:r>
            <a:r>
              <a:rPr lang="en-SG" sz="1200" b="0" i="0" u="none" strike="noStrike" kern="1200" dirty="0">
                <a:solidFill>
                  <a:schemeClr val="tx1"/>
                </a:solidFill>
                <a:effectLst/>
                <a:latin typeface="+mn-lt"/>
                <a:ea typeface="+mn-ea"/>
                <a:cs typeface="+mn-cs"/>
              </a:rPr>
              <a:t> a writer is writing,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writer is writing, reader can not access, </a:t>
            </a:r>
          </a:p>
          <a:p>
            <a:r>
              <a:rPr lang="en-US" sz="1200" b="0" i="0" u="none" strike="noStrike" kern="1200" dirty="0">
                <a:solidFill>
                  <a:schemeClr val="tx1"/>
                </a:solidFill>
                <a:effectLst/>
                <a:latin typeface="+mn-lt"/>
                <a:ea typeface="+mn-ea"/>
                <a:cs typeface="+mn-cs"/>
              </a:rPr>
              <a:t>But when reader is reading, other readers are allowed to access. </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b="0" i="0" u="none" strike="noStrike" kern="1200" dirty="0">
                <a:solidFill>
                  <a:schemeClr val="tx1"/>
                </a:solidFill>
                <a:effectLst/>
                <a:latin typeface="+mn-lt"/>
                <a:ea typeface="+mn-ea"/>
                <a:cs typeface="+mn-cs"/>
              </a:rPr>
              <a:t> write-starvation. -&gt; Priority policies.  or prevent more readers to enter when reached to a bound. </a:t>
            </a:r>
          </a:p>
        </p:txBody>
      </p:sp>
      <p:sp>
        <p:nvSpPr>
          <p:cNvPr id="4" name="Slide Number Placeholder 3"/>
          <p:cNvSpPr>
            <a:spLocks noGrp="1"/>
          </p:cNvSpPr>
          <p:nvPr>
            <p:ph type="sldNum" sz="quarter" idx="5"/>
          </p:nvPr>
        </p:nvSpPr>
        <p:spPr/>
        <p:txBody>
          <a:bodyPr/>
          <a:lstStyle/>
          <a:p>
            <a:fld id="{8FF69CC5-5168-4048-A68D-29E4E6B708EC}" type="slidenum">
              <a:rPr lang="en-US" smtClean="0"/>
              <a:t>27</a:t>
            </a:fld>
            <a:endParaRPr lang="en-US"/>
          </a:p>
        </p:txBody>
      </p:sp>
    </p:spTree>
    <p:extLst>
      <p:ext uri="{BB962C8B-B14F-4D97-AF65-F5344CB8AC3E}">
        <p14:creationId xmlns:p14="http://schemas.microsoft.com/office/powerpoint/2010/main" val="2375604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halkboard SE Light" panose="03050602040202020205" pitchFamily="66" charset="77"/>
              </a:rPr>
              <a:t>to be run on small </a:t>
            </a:r>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29</a:t>
            </a:fld>
            <a:endParaRPr lang="en-US"/>
          </a:p>
        </p:txBody>
      </p:sp>
    </p:spTree>
    <p:extLst>
      <p:ext uri="{BB962C8B-B14F-4D97-AF65-F5344CB8AC3E}">
        <p14:creationId xmlns:p14="http://schemas.microsoft.com/office/powerpoint/2010/main" val="62501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devices interconnected with each other. And They are expected to smartly control themselves automatically. </a:t>
            </a:r>
          </a:p>
        </p:txBody>
      </p:sp>
      <p:sp>
        <p:nvSpPr>
          <p:cNvPr id="4" name="Slide Number Placeholder 3"/>
          <p:cNvSpPr>
            <a:spLocks noGrp="1"/>
          </p:cNvSpPr>
          <p:nvPr>
            <p:ph type="sldNum" sz="quarter" idx="5"/>
          </p:nvPr>
        </p:nvSpPr>
        <p:spPr/>
        <p:txBody>
          <a:bodyPr/>
          <a:lstStyle/>
          <a:p>
            <a:fld id="{8FF69CC5-5168-4048-A68D-29E4E6B708EC}" type="slidenum">
              <a:rPr lang="en-US" smtClean="0"/>
              <a:t>2</a:t>
            </a:fld>
            <a:endParaRPr lang="en-US"/>
          </a:p>
        </p:txBody>
      </p:sp>
    </p:spTree>
    <p:extLst>
      <p:ext uri="{BB962C8B-B14F-4D97-AF65-F5344CB8AC3E}">
        <p14:creationId xmlns:p14="http://schemas.microsoft.com/office/powerpoint/2010/main" val="1102959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halkboard SE Light" panose="03050602040202020205" pitchFamily="66" charset="77"/>
              </a:rPr>
              <a:t>to be run on small </a:t>
            </a:r>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30</a:t>
            </a:fld>
            <a:endParaRPr lang="en-US"/>
          </a:p>
        </p:txBody>
      </p:sp>
    </p:spTree>
    <p:extLst>
      <p:ext uri="{BB962C8B-B14F-4D97-AF65-F5344CB8AC3E}">
        <p14:creationId xmlns:p14="http://schemas.microsoft.com/office/powerpoint/2010/main" val="2644203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you will get this spaghetti code, caused by the long running data flow of mutable values and callback functions. It is not very pleasant to either scale up/ down such a system. </a:t>
            </a:r>
          </a:p>
        </p:txBody>
      </p:sp>
      <p:sp>
        <p:nvSpPr>
          <p:cNvPr id="4" name="Slide Number Placeholder 3"/>
          <p:cNvSpPr>
            <a:spLocks noGrp="1"/>
          </p:cNvSpPr>
          <p:nvPr>
            <p:ph type="sldNum" sz="quarter" idx="5"/>
          </p:nvPr>
        </p:nvSpPr>
        <p:spPr/>
        <p:txBody>
          <a:bodyPr/>
          <a:lstStyle/>
          <a:p>
            <a:fld id="{8FF69CC5-5168-4048-A68D-29E4E6B708EC}" type="slidenum">
              <a:rPr lang="en-US" smtClean="0"/>
              <a:t>4</a:t>
            </a:fld>
            <a:endParaRPr lang="en-US"/>
          </a:p>
        </p:txBody>
      </p:sp>
    </p:spTree>
    <p:extLst>
      <p:ext uri="{BB962C8B-B14F-4D97-AF65-F5344CB8AC3E}">
        <p14:creationId xmlns:p14="http://schemas.microsoft.com/office/powerpoint/2010/main" val="2891818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5</a:t>
            </a:fld>
            <a:endParaRPr lang="en-US"/>
          </a:p>
        </p:txBody>
      </p:sp>
    </p:spTree>
    <p:extLst>
      <p:ext uri="{BB962C8B-B14F-4D97-AF65-F5344CB8AC3E}">
        <p14:creationId xmlns:p14="http://schemas.microsoft.com/office/powerpoint/2010/main" val="3444764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typical framework of the IoT C programs for RESPBERRY PI. </a:t>
            </a:r>
          </a:p>
          <a:p>
            <a:endParaRPr lang="en-US" dirty="0"/>
          </a:p>
          <a:p>
            <a:r>
              <a:rPr lang="en-US" dirty="0"/>
              <a:t>This C library is use to access to the hardware, called GPIO, </a:t>
            </a:r>
          </a:p>
          <a:p>
            <a:endParaRPr lang="en-US" dirty="0"/>
          </a:p>
          <a:p>
            <a:r>
              <a:rPr lang="en-US" dirty="0"/>
              <a:t>In the main function, you firstly need to call the Wiring Pi function to make sure all the hardware are all set to use. </a:t>
            </a:r>
          </a:p>
          <a:p>
            <a:endParaRPr lang="en-US" dirty="0"/>
          </a:p>
          <a:p>
            <a:r>
              <a:rPr lang="en-US" dirty="0"/>
              <a:t>After that you need to define your own setup function to set some necessarily used global values. </a:t>
            </a:r>
          </a:p>
          <a:p>
            <a:endParaRPr lang="en-US" dirty="0"/>
          </a:p>
          <a:p>
            <a:r>
              <a:rPr lang="en-US" dirty="0"/>
              <a:t>Then you will get into a forever loop. Which defines the logical relations of the devices. </a:t>
            </a:r>
          </a:p>
          <a:p>
            <a:endParaRPr lang="en-US" dirty="0"/>
          </a:p>
          <a:p>
            <a:r>
              <a:rPr lang="en-US" dirty="0"/>
              <a:t>Note that, the functions are marked as green are coming from the library. And functions marked as orange will be provided by the programmer. </a:t>
            </a:r>
          </a:p>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6</a:t>
            </a:fld>
            <a:endParaRPr lang="en-US"/>
          </a:p>
        </p:txBody>
      </p:sp>
    </p:spTree>
    <p:extLst>
      <p:ext uri="{BB962C8B-B14F-4D97-AF65-F5344CB8AC3E}">
        <p14:creationId xmlns:p14="http://schemas.microsoft.com/office/powerpoint/2010/main" val="174747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7</a:t>
            </a:fld>
            <a:endParaRPr lang="en-US"/>
          </a:p>
        </p:txBody>
      </p:sp>
    </p:spTree>
    <p:extLst>
      <p:ext uri="{BB962C8B-B14F-4D97-AF65-F5344CB8AC3E}">
        <p14:creationId xmlns:p14="http://schemas.microsoft.com/office/powerpoint/2010/main" val="2764576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This comes from the nature of using imperative language. </a:t>
            </a:r>
          </a:p>
          <a:p>
            <a:pPr marL="228600" indent="-228600">
              <a:buAutoNum type="arabicPeriod"/>
            </a:pPr>
            <a:r>
              <a:rPr lang="en-US" dirty="0"/>
              <a:t>If there is an http request or database query. </a:t>
            </a:r>
          </a:p>
          <a:p>
            <a:pPr marL="228600" indent="-228600">
              <a:buAutoNum type="arabicPeriod"/>
            </a:pPr>
            <a:r>
              <a:rPr lang="en-US" dirty="0"/>
              <a:t>You may have A controls B, B controls C and</a:t>
            </a:r>
            <a:r>
              <a:rPr lang="zh-CN" altLang="en-US" dirty="0"/>
              <a:t> </a:t>
            </a:r>
            <a:r>
              <a:rPr lang="en-US" altLang="zh-CN" dirty="0"/>
              <a:t>D, D and E controls</a:t>
            </a:r>
            <a:r>
              <a:rPr lang="zh-CN" altLang="en-US" dirty="0"/>
              <a:t> </a:t>
            </a:r>
            <a:r>
              <a:rPr lang="en-US" altLang="zh-CN" dirty="0"/>
              <a:t>F</a:t>
            </a:r>
            <a:r>
              <a:rPr lang="zh-CN" altLang="en-US" dirty="0"/>
              <a:t> </a:t>
            </a:r>
            <a:r>
              <a:rPr lang="en-US" altLang="zh-CN" dirty="0"/>
              <a:t>G</a:t>
            </a:r>
            <a:r>
              <a:rPr lang="zh-CN" altLang="en-US" dirty="0"/>
              <a:t> </a:t>
            </a:r>
            <a:r>
              <a:rPr lang="en-US" altLang="zh-CN" dirty="0"/>
              <a:t>H. </a:t>
            </a:r>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8</a:t>
            </a:fld>
            <a:endParaRPr lang="en-US"/>
          </a:p>
        </p:txBody>
      </p:sp>
    </p:spTree>
    <p:extLst>
      <p:ext uri="{BB962C8B-B14F-4D97-AF65-F5344CB8AC3E}">
        <p14:creationId xmlns:p14="http://schemas.microsoft.com/office/powerpoint/2010/main" val="2139263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9</a:t>
            </a:fld>
            <a:endParaRPr lang="en-US"/>
          </a:p>
        </p:txBody>
      </p:sp>
    </p:spTree>
    <p:extLst>
      <p:ext uri="{BB962C8B-B14F-4D97-AF65-F5344CB8AC3E}">
        <p14:creationId xmlns:p14="http://schemas.microsoft.com/office/powerpoint/2010/main" val="20831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69CC5-5168-4048-A68D-29E4E6B708EC}" type="slidenum">
              <a:rPr lang="en-US" smtClean="0"/>
              <a:t>13</a:t>
            </a:fld>
            <a:endParaRPr lang="en-US"/>
          </a:p>
        </p:txBody>
      </p:sp>
    </p:spTree>
    <p:extLst>
      <p:ext uri="{BB962C8B-B14F-4D97-AF65-F5344CB8AC3E}">
        <p14:creationId xmlns:p14="http://schemas.microsoft.com/office/powerpoint/2010/main" val="40892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F867-37AC-734F-ADEA-D785A12C22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142446-F0D5-CC4D-AEFF-D201DCF9E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FBB44A5-90DE-2A41-8099-B8622EB43EC5}"/>
              </a:ext>
            </a:extLst>
          </p:cNvPr>
          <p:cNvSpPr>
            <a:spLocks noGrp="1"/>
          </p:cNvSpPr>
          <p:nvPr>
            <p:ph type="dt" sz="half" idx="10"/>
          </p:nvPr>
        </p:nvSpPr>
        <p:spPr/>
        <p:txBody>
          <a:bodyPr/>
          <a:lstStyle/>
          <a:p>
            <a:fld id="{0D4B4787-C968-2644-91F7-0653EF67C051}" type="datetime1">
              <a:rPr lang="en-SG" smtClean="0"/>
              <a:t>25/9/19</a:t>
            </a:fld>
            <a:endParaRPr lang="en-US"/>
          </a:p>
        </p:txBody>
      </p:sp>
      <p:sp>
        <p:nvSpPr>
          <p:cNvPr id="5" name="Footer Placeholder 4">
            <a:extLst>
              <a:ext uri="{FF2B5EF4-FFF2-40B4-BE49-F238E27FC236}">
                <a16:creationId xmlns:a16="http://schemas.microsoft.com/office/drawing/2014/main" id="{F0307847-5726-F14B-ABD8-AEE00A5AB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0B692-4C3E-0448-A772-FCD0E8FC9998}"/>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337284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6E58-3A11-1D4B-BD1D-F7B422390C8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5D7E084-159A-214C-BA38-6A9E5B62CDB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FB8E66-441C-1243-A825-36602CE320C1}"/>
              </a:ext>
            </a:extLst>
          </p:cNvPr>
          <p:cNvSpPr>
            <a:spLocks noGrp="1"/>
          </p:cNvSpPr>
          <p:nvPr>
            <p:ph type="dt" sz="half" idx="10"/>
          </p:nvPr>
        </p:nvSpPr>
        <p:spPr/>
        <p:txBody>
          <a:bodyPr/>
          <a:lstStyle/>
          <a:p>
            <a:fld id="{8D89D6A3-6805-2D45-BDF7-D683CB09D73C}" type="datetime1">
              <a:rPr lang="en-SG" smtClean="0"/>
              <a:t>25/9/19</a:t>
            </a:fld>
            <a:endParaRPr lang="en-US"/>
          </a:p>
        </p:txBody>
      </p:sp>
      <p:sp>
        <p:nvSpPr>
          <p:cNvPr id="5" name="Footer Placeholder 4">
            <a:extLst>
              <a:ext uri="{FF2B5EF4-FFF2-40B4-BE49-F238E27FC236}">
                <a16:creationId xmlns:a16="http://schemas.microsoft.com/office/drawing/2014/main" id="{DBAAA137-7832-954E-8C20-014AFB577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32C1F-598E-214C-B8A8-A8448A582B13}"/>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391943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33C3D5-D519-0344-8D80-DE5AB54128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2755EF-7DC6-7E44-B0D3-21488A14C4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A0CFDF-6C25-C64F-9507-64254B8D8CAC}"/>
              </a:ext>
            </a:extLst>
          </p:cNvPr>
          <p:cNvSpPr>
            <a:spLocks noGrp="1"/>
          </p:cNvSpPr>
          <p:nvPr>
            <p:ph type="dt" sz="half" idx="10"/>
          </p:nvPr>
        </p:nvSpPr>
        <p:spPr/>
        <p:txBody>
          <a:bodyPr/>
          <a:lstStyle/>
          <a:p>
            <a:fld id="{347EF1C6-23F5-E74D-ACF6-DCCBCE675165}" type="datetime1">
              <a:rPr lang="en-SG" smtClean="0"/>
              <a:t>25/9/19</a:t>
            </a:fld>
            <a:endParaRPr lang="en-US"/>
          </a:p>
        </p:txBody>
      </p:sp>
      <p:sp>
        <p:nvSpPr>
          <p:cNvPr id="5" name="Footer Placeholder 4">
            <a:extLst>
              <a:ext uri="{FF2B5EF4-FFF2-40B4-BE49-F238E27FC236}">
                <a16:creationId xmlns:a16="http://schemas.microsoft.com/office/drawing/2014/main" id="{D533FCC8-4A76-1D4D-8EF7-031F8BA43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20E6A-2A73-3A4E-875A-1B108DCC8F14}"/>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234359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3DF5-AE4F-A34B-B8D1-D83FB96EB87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4A0240C-0576-1342-B570-5878D39C41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201282-AF68-C74A-80B8-78828464FF08}"/>
              </a:ext>
            </a:extLst>
          </p:cNvPr>
          <p:cNvSpPr>
            <a:spLocks noGrp="1"/>
          </p:cNvSpPr>
          <p:nvPr>
            <p:ph type="dt" sz="half" idx="10"/>
          </p:nvPr>
        </p:nvSpPr>
        <p:spPr/>
        <p:txBody>
          <a:bodyPr/>
          <a:lstStyle/>
          <a:p>
            <a:fld id="{FCAAF38F-FDDE-D949-96DA-50D16290D484}" type="datetime1">
              <a:rPr lang="en-SG" smtClean="0"/>
              <a:t>25/9/19</a:t>
            </a:fld>
            <a:endParaRPr lang="en-US"/>
          </a:p>
        </p:txBody>
      </p:sp>
      <p:sp>
        <p:nvSpPr>
          <p:cNvPr id="5" name="Footer Placeholder 4">
            <a:extLst>
              <a:ext uri="{FF2B5EF4-FFF2-40B4-BE49-F238E27FC236}">
                <a16:creationId xmlns:a16="http://schemas.microsoft.com/office/drawing/2014/main" id="{BB050DE6-1357-0642-A4B9-A3C54C339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D3382-2105-3D4E-8DA1-94836B1FC8F0}"/>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400350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ABB0-2EC7-B446-BE5B-5DC4F5714F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EF67505-D694-4C4C-B35F-75272861CF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3ACE56-7607-074C-B999-316F1F7383CB}"/>
              </a:ext>
            </a:extLst>
          </p:cNvPr>
          <p:cNvSpPr>
            <a:spLocks noGrp="1"/>
          </p:cNvSpPr>
          <p:nvPr>
            <p:ph type="dt" sz="half" idx="10"/>
          </p:nvPr>
        </p:nvSpPr>
        <p:spPr/>
        <p:txBody>
          <a:bodyPr/>
          <a:lstStyle/>
          <a:p>
            <a:fld id="{6BB22A8A-EE68-D943-B935-29C0751951A6}" type="datetime1">
              <a:rPr lang="en-SG" smtClean="0"/>
              <a:t>25/9/19</a:t>
            </a:fld>
            <a:endParaRPr lang="en-US"/>
          </a:p>
        </p:txBody>
      </p:sp>
      <p:sp>
        <p:nvSpPr>
          <p:cNvPr id="5" name="Footer Placeholder 4">
            <a:extLst>
              <a:ext uri="{FF2B5EF4-FFF2-40B4-BE49-F238E27FC236}">
                <a16:creationId xmlns:a16="http://schemas.microsoft.com/office/drawing/2014/main" id="{C5154B41-2FE2-8F48-9D68-0F8FCB70C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14D36-084E-664B-81FB-211DE9CC5229}"/>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203861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DEF4-05A7-7343-A996-4BF054DC7CD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2C612CC-60A0-C844-B580-F132AECB71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9FFDC34-84BD-354D-A5E3-F9D78EC119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F4D45B3-CD58-3D44-ABAE-91FBCB7CFFD2}"/>
              </a:ext>
            </a:extLst>
          </p:cNvPr>
          <p:cNvSpPr>
            <a:spLocks noGrp="1"/>
          </p:cNvSpPr>
          <p:nvPr>
            <p:ph type="dt" sz="half" idx="10"/>
          </p:nvPr>
        </p:nvSpPr>
        <p:spPr/>
        <p:txBody>
          <a:bodyPr/>
          <a:lstStyle/>
          <a:p>
            <a:fld id="{7495656F-8D83-3F48-896A-C027989CAE11}" type="datetime1">
              <a:rPr lang="en-SG" smtClean="0"/>
              <a:t>25/9/19</a:t>
            </a:fld>
            <a:endParaRPr lang="en-US"/>
          </a:p>
        </p:txBody>
      </p:sp>
      <p:sp>
        <p:nvSpPr>
          <p:cNvPr id="6" name="Footer Placeholder 5">
            <a:extLst>
              <a:ext uri="{FF2B5EF4-FFF2-40B4-BE49-F238E27FC236}">
                <a16:creationId xmlns:a16="http://schemas.microsoft.com/office/drawing/2014/main" id="{6CEF1BB7-9913-9B4C-BA18-838531ECA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EA37A-B784-DA45-81CE-4A5906EC223F}"/>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1451615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CC1F-648C-E743-9773-B41619E1BA9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6BABE2F-700F-854D-8031-C10593DA6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984D29-6BBF-664C-A398-889662DF71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1C15FC8-28BE-FF4E-8D18-A4CE1076BB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5C2C3D3-93A0-FE48-BE0F-A51A516C8A2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EBB60F1-D0BF-4B42-9604-49DA25CCAA92}"/>
              </a:ext>
            </a:extLst>
          </p:cNvPr>
          <p:cNvSpPr>
            <a:spLocks noGrp="1"/>
          </p:cNvSpPr>
          <p:nvPr>
            <p:ph type="dt" sz="half" idx="10"/>
          </p:nvPr>
        </p:nvSpPr>
        <p:spPr/>
        <p:txBody>
          <a:bodyPr/>
          <a:lstStyle/>
          <a:p>
            <a:fld id="{22EC2165-83ED-6A42-ADDE-D5547722D8F3}" type="datetime1">
              <a:rPr lang="en-SG" smtClean="0"/>
              <a:t>25/9/19</a:t>
            </a:fld>
            <a:endParaRPr lang="en-US"/>
          </a:p>
        </p:txBody>
      </p:sp>
      <p:sp>
        <p:nvSpPr>
          <p:cNvPr id="8" name="Footer Placeholder 7">
            <a:extLst>
              <a:ext uri="{FF2B5EF4-FFF2-40B4-BE49-F238E27FC236}">
                <a16:creationId xmlns:a16="http://schemas.microsoft.com/office/drawing/2014/main" id="{0A8C9264-C335-514B-B18F-34B3BE409A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CCD878-93E1-C04F-AAB3-A1D6652F070B}"/>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291908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0130-641B-3B4F-81B7-BE39714FEC9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E46BB56-7E87-6440-85AD-E8194ED1B122}"/>
              </a:ext>
            </a:extLst>
          </p:cNvPr>
          <p:cNvSpPr>
            <a:spLocks noGrp="1"/>
          </p:cNvSpPr>
          <p:nvPr>
            <p:ph type="dt" sz="half" idx="10"/>
          </p:nvPr>
        </p:nvSpPr>
        <p:spPr/>
        <p:txBody>
          <a:bodyPr/>
          <a:lstStyle/>
          <a:p>
            <a:fld id="{CC94E173-C7D3-984A-81DC-6AB2994368B8}" type="datetime1">
              <a:rPr lang="en-SG" smtClean="0"/>
              <a:t>25/9/19</a:t>
            </a:fld>
            <a:endParaRPr lang="en-US"/>
          </a:p>
        </p:txBody>
      </p:sp>
      <p:sp>
        <p:nvSpPr>
          <p:cNvPr id="4" name="Footer Placeholder 3">
            <a:extLst>
              <a:ext uri="{FF2B5EF4-FFF2-40B4-BE49-F238E27FC236}">
                <a16:creationId xmlns:a16="http://schemas.microsoft.com/office/drawing/2014/main" id="{809E979C-17F2-234A-B652-49C60DDA13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21163A-54EA-5F43-86E8-616B11B33CA2}"/>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318983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DE630-3917-3347-87C9-AA174807031E}"/>
              </a:ext>
            </a:extLst>
          </p:cNvPr>
          <p:cNvSpPr>
            <a:spLocks noGrp="1"/>
          </p:cNvSpPr>
          <p:nvPr>
            <p:ph type="dt" sz="half" idx="10"/>
          </p:nvPr>
        </p:nvSpPr>
        <p:spPr/>
        <p:txBody>
          <a:bodyPr/>
          <a:lstStyle/>
          <a:p>
            <a:fld id="{20FA59DB-9821-5B42-A35F-7C111D19928D}" type="datetime1">
              <a:rPr lang="en-SG" smtClean="0"/>
              <a:t>25/9/19</a:t>
            </a:fld>
            <a:endParaRPr lang="en-US"/>
          </a:p>
        </p:txBody>
      </p:sp>
      <p:sp>
        <p:nvSpPr>
          <p:cNvPr id="3" name="Footer Placeholder 2">
            <a:extLst>
              <a:ext uri="{FF2B5EF4-FFF2-40B4-BE49-F238E27FC236}">
                <a16:creationId xmlns:a16="http://schemas.microsoft.com/office/drawing/2014/main" id="{17FB7257-99DD-7740-9A5F-0D85F5603E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A3619A-64BC-CE48-828B-CD5BC01A664E}"/>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376301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C764-0D5A-5141-9BCF-A9BD8DFE9F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EAE1250-0B44-5E4B-8A69-8035BE203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515AC5-1EC4-574B-9EE1-7FFCDCAED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C84BA7-79EB-0447-A853-17D860FCCF20}"/>
              </a:ext>
            </a:extLst>
          </p:cNvPr>
          <p:cNvSpPr>
            <a:spLocks noGrp="1"/>
          </p:cNvSpPr>
          <p:nvPr>
            <p:ph type="dt" sz="half" idx="10"/>
          </p:nvPr>
        </p:nvSpPr>
        <p:spPr/>
        <p:txBody>
          <a:bodyPr/>
          <a:lstStyle/>
          <a:p>
            <a:fld id="{04EED12F-DCDF-D54A-9578-0D925780A0D6}" type="datetime1">
              <a:rPr lang="en-SG" smtClean="0"/>
              <a:t>25/9/19</a:t>
            </a:fld>
            <a:endParaRPr lang="en-US"/>
          </a:p>
        </p:txBody>
      </p:sp>
      <p:sp>
        <p:nvSpPr>
          <p:cNvPr id="6" name="Footer Placeholder 5">
            <a:extLst>
              <a:ext uri="{FF2B5EF4-FFF2-40B4-BE49-F238E27FC236}">
                <a16:creationId xmlns:a16="http://schemas.microsoft.com/office/drawing/2014/main" id="{21CC46BC-E8F9-794F-BE85-4C9E12D65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AA8B4-91B8-4042-9B80-A581882EF45A}"/>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415504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10D9-4489-F34B-AB59-D0405F889B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D7E5E78-DF11-854E-AB64-E718826B1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99118B-75E6-5D41-AD67-66066ECDC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22660E-6DE4-C54F-A82A-F8EFA4C55E11}"/>
              </a:ext>
            </a:extLst>
          </p:cNvPr>
          <p:cNvSpPr>
            <a:spLocks noGrp="1"/>
          </p:cNvSpPr>
          <p:nvPr>
            <p:ph type="dt" sz="half" idx="10"/>
          </p:nvPr>
        </p:nvSpPr>
        <p:spPr/>
        <p:txBody>
          <a:bodyPr/>
          <a:lstStyle/>
          <a:p>
            <a:fld id="{DA0869B7-576C-9F45-AB87-368B20CD6F6A}" type="datetime1">
              <a:rPr lang="en-SG" smtClean="0"/>
              <a:t>25/9/19</a:t>
            </a:fld>
            <a:endParaRPr lang="en-US"/>
          </a:p>
        </p:txBody>
      </p:sp>
      <p:sp>
        <p:nvSpPr>
          <p:cNvPr id="6" name="Footer Placeholder 5">
            <a:extLst>
              <a:ext uri="{FF2B5EF4-FFF2-40B4-BE49-F238E27FC236}">
                <a16:creationId xmlns:a16="http://schemas.microsoft.com/office/drawing/2014/main" id="{51C65E1C-E6A7-6540-93D6-69386AE6E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49BC3-17BF-F946-8079-59F8BA9EF688}"/>
              </a:ext>
            </a:extLst>
          </p:cNvPr>
          <p:cNvSpPr>
            <a:spLocks noGrp="1"/>
          </p:cNvSpPr>
          <p:nvPr>
            <p:ph type="sldNum" sz="quarter" idx="12"/>
          </p:nvPr>
        </p:nvSpPr>
        <p:spPr/>
        <p:txBody>
          <a:bodyPr/>
          <a:lstStyle/>
          <a:p>
            <a:fld id="{9AA7FAC5-F50B-D24A-AC6B-127FE45DD4EE}" type="slidenum">
              <a:rPr lang="en-US" smtClean="0"/>
              <a:t>‹#›</a:t>
            </a:fld>
            <a:endParaRPr lang="en-US"/>
          </a:p>
        </p:txBody>
      </p:sp>
    </p:spTree>
    <p:extLst>
      <p:ext uri="{BB962C8B-B14F-4D97-AF65-F5344CB8AC3E}">
        <p14:creationId xmlns:p14="http://schemas.microsoft.com/office/powerpoint/2010/main" val="499580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2AC30-4DDC-6A49-9E65-2AA75E033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80DA52-3973-3246-950F-A2764F9DC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ED7C67B-B2C6-BD4A-BDBD-5AAEC3C798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132796-663D-1B49-8E23-7062C5386CEC}" type="datetime1">
              <a:rPr lang="en-SG" smtClean="0"/>
              <a:t>25/9/19</a:t>
            </a:fld>
            <a:endParaRPr lang="en-US"/>
          </a:p>
        </p:txBody>
      </p:sp>
      <p:sp>
        <p:nvSpPr>
          <p:cNvPr id="5" name="Footer Placeholder 4">
            <a:extLst>
              <a:ext uri="{FF2B5EF4-FFF2-40B4-BE49-F238E27FC236}">
                <a16:creationId xmlns:a16="http://schemas.microsoft.com/office/drawing/2014/main" id="{350D0140-D47C-3243-9366-453BC18D5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B22CFB-E1DA-5743-9BF6-8C627FD6F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A7FAC5-F50B-D24A-AC6B-127FE45DD4EE}" type="slidenum">
              <a:rPr lang="en-US" smtClean="0"/>
              <a:t>‹#›</a:t>
            </a:fld>
            <a:endParaRPr lang="en-US"/>
          </a:p>
        </p:txBody>
      </p:sp>
    </p:spTree>
    <p:extLst>
      <p:ext uri="{BB962C8B-B14F-4D97-AF65-F5344CB8AC3E}">
        <p14:creationId xmlns:p14="http://schemas.microsoft.com/office/powerpoint/2010/main" val="1869233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2.png"/><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6.svg"/></Relationships>
</file>

<file path=ppt/slides/_rels/slide2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6.svg"/><Relationship Id="rId4" Type="http://schemas.openxmlformats.org/officeDocument/2006/relationships/image" Target="../media/image17.svg"/><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6.svg"/><Relationship Id="rId4" Type="http://schemas.openxmlformats.org/officeDocument/2006/relationships/image" Target="../media/image17.sv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2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2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6.svg"/><Relationship Id="rId4" Type="http://schemas.openxmlformats.org/officeDocument/2006/relationships/image" Target="../media/image17.svg"/><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7E19-F491-3048-9312-473CA3AE57DC}"/>
              </a:ext>
            </a:extLst>
          </p:cNvPr>
          <p:cNvSpPr>
            <a:spLocks noGrp="1"/>
          </p:cNvSpPr>
          <p:nvPr>
            <p:ph type="ctrTitle"/>
          </p:nvPr>
        </p:nvSpPr>
        <p:spPr>
          <a:xfrm>
            <a:off x="1428750" y="1905000"/>
            <a:ext cx="9334500" cy="1455224"/>
          </a:xfrm>
        </p:spPr>
        <p:txBody>
          <a:bodyPr>
            <a:normAutofit/>
          </a:bodyPr>
          <a:lstStyle/>
          <a:p>
            <a:r>
              <a:rPr lang="en-SG" sz="4400" b="1" dirty="0" err="1">
                <a:latin typeface="Calibri" panose="020F0502020204030204" pitchFamily="34" charset="0"/>
                <a:ea typeface="+mn-ea"/>
                <a:cs typeface="Calibri" panose="020F0502020204030204" pitchFamily="34" charset="0"/>
              </a:rPr>
              <a:t>Friot</a:t>
            </a:r>
            <a:r>
              <a:rPr lang="en-SG" sz="4400" b="1" dirty="0">
                <a:latin typeface="Calibri" panose="020F0502020204030204" pitchFamily="34" charset="0"/>
                <a:ea typeface="+mn-ea"/>
                <a:cs typeface="Calibri" panose="020F0502020204030204" pitchFamily="34" charset="0"/>
              </a:rPr>
              <a:t>: Functional Reactive Abstraction for IoT Programming </a:t>
            </a:r>
          </a:p>
        </p:txBody>
      </p:sp>
      <p:sp>
        <p:nvSpPr>
          <p:cNvPr id="3" name="Subtitle 2">
            <a:extLst>
              <a:ext uri="{FF2B5EF4-FFF2-40B4-BE49-F238E27FC236}">
                <a16:creationId xmlns:a16="http://schemas.microsoft.com/office/drawing/2014/main" id="{421FEF07-C1D1-1E4E-9F03-F0541CA3C69A}"/>
              </a:ext>
            </a:extLst>
          </p:cNvPr>
          <p:cNvSpPr>
            <a:spLocks noGrp="1"/>
          </p:cNvSpPr>
          <p:nvPr>
            <p:ph type="subTitle" idx="1"/>
          </p:nvPr>
        </p:nvSpPr>
        <p:spPr>
          <a:xfrm>
            <a:off x="1087755" y="3359222"/>
            <a:ext cx="10016490" cy="2831420"/>
          </a:xfrm>
        </p:spPr>
        <p:txBody>
          <a:bodyPr>
            <a:normAutofit/>
          </a:bodyPr>
          <a:lstStyle/>
          <a:p>
            <a:endParaRPr lang="en-US" sz="2000" b="1" dirty="0">
              <a:latin typeface="+mj-lt"/>
            </a:endParaRPr>
          </a:p>
          <a:p>
            <a:r>
              <a:rPr lang="en-SG" sz="2200" dirty="0"/>
              <a:t>The 31st symposium on Implementation and Application of Functional Languages</a:t>
            </a:r>
          </a:p>
          <a:p>
            <a:r>
              <a:rPr lang="en-SG" sz="2200" dirty="0"/>
              <a:t>@ </a:t>
            </a:r>
            <a:r>
              <a:rPr lang="en-US" altLang="zh-CN" sz="2200" dirty="0"/>
              <a:t>NUS</a:t>
            </a:r>
            <a:r>
              <a:rPr lang="zh-CN" altLang="en-US" sz="2200" dirty="0"/>
              <a:t> </a:t>
            </a:r>
            <a:r>
              <a:rPr lang="en-SG" sz="2200" dirty="0"/>
              <a:t>Soc, Singapore</a:t>
            </a:r>
          </a:p>
          <a:p>
            <a:endParaRPr lang="en-SG" sz="2000" b="1" dirty="0"/>
          </a:p>
          <a:p>
            <a:r>
              <a:rPr lang="en-US" sz="2000" b="1" u="sng" dirty="0"/>
              <a:t>Yahui Song</a:t>
            </a:r>
            <a:r>
              <a:rPr lang="en-US" sz="2000" dirty="0"/>
              <a:t>     </a:t>
            </a:r>
            <a:r>
              <a:rPr lang="en-US" sz="2000" dirty="0" err="1"/>
              <a:t>Andreea</a:t>
            </a:r>
            <a:r>
              <a:rPr lang="en-US" sz="2000" dirty="0"/>
              <a:t> </a:t>
            </a:r>
            <a:r>
              <a:rPr lang="en-US" sz="2000" dirty="0" err="1"/>
              <a:t>Costea</a:t>
            </a:r>
            <a:r>
              <a:rPr lang="en-US" sz="2000" dirty="0"/>
              <a:t>     </a:t>
            </a:r>
            <a:r>
              <a:rPr lang="en-SG" sz="2000" dirty="0"/>
              <a:t>Wei-Ngan Chin </a:t>
            </a:r>
          </a:p>
          <a:p>
            <a:endParaRPr lang="en-US" sz="2000" b="1" dirty="0">
              <a:latin typeface="+mj-lt"/>
            </a:endParaRPr>
          </a:p>
        </p:txBody>
      </p:sp>
      <p:pic>
        <p:nvPicPr>
          <p:cNvPr id="5" name="Picture 4" descr="A close up of a logo&#13;&#10;&#13;&#10;Description automatically generated">
            <a:extLst>
              <a:ext uri="{FF2B5EF4-FFF2-40B4-BE49-F238E27FC236}">
                <a16:creationId xmlns:a16="http://schemas.microsoft.com/office/drawing/2014/main" id="{6EC5E638-202F-8D4F-81EA-1BDB01E9F17D}"/>
              </a:ext>
            </a:extLst>
          </p:cNvPr>
          <p:cNvPicPr>
            <a:picLocks noChangeAspect="1"/>
          </p:cNvPicPr>
          <p:nvPr/>
        </p:nvPicPr>
        <p:blipFill rotWithShape="1">
          <a:blip r:embed="rId3"/>
          <a:srcRect l="13635" t="11039" r="11637" b="19870"/>
          <a:stretch/>
        </p:blipFill>
        <p:spPr>
          <a:xfrm>
            <a:off x="0" y="13648"/>
            <a:ext cx="3553691" cy="1724966"/>
          </a:xfrm>
          <a:prstGeom prst="rect">
            <a:avLst/>
          </a:prstGeom>
        </p:spPr>
      </p:pic>
      <p:pic>
        <p:nvPicPr>
          <p:cNvPr id="12" name="Picture 11">
            <a:extLst>
              <a:ext uri="{FF2B5EF4-FFF2-40B4-BE49-F238E27FC236}">
                <a16:creationId xmlns:a16="http://schemas.microsoft.com/office/drawing/2014/main" id="{2AB95C28-A6A1-6C40-8D83-31D44FE2237D}"/>
              </a:ext>
            </a:extLst>
          </p:cNvPr>
          <p:cNvPicPr>
            <a:picLocks noChangeAspect="1"/>
          </p:cNvPicPr>
          <p:nvPr/>
        </p:nvPicPr>
        <p:blipFill>
          <a:blip r:embed="rId4"/>
          <a:stretch>
            <a:fillRect/>
          </a:stretch>
        </p:blipFill>
        <p:spPr>
          <a:xfrm>
            <a:off x="11043573" y="5750129"/>
            <a:ext cx="1158846" cy="1031373"/>
          </a:xfrm>
          <a:prstGeom prst="rect">
            <a:avLst/>
          </a:prstGeom>
        </p:spPr>
      </p:pic>
      <p:pic>
        <p:nvPicPr>
          <p:cNvPr id="16" name="Picture 15">
            <a:extLst>
              <a:ext uri="{FF2B5EF4-FFF2-40B4-BE49-F238E27FC236}">
                <a16:creationId xmlns:a16="http://schemas.microsoft.com/office/drawing/2014/main" id="{4D0FDFF1-0814-2849-828D-B6F66CE1D0CD}"/>
              </a:ext>
            </a:extLst>
          </p:cNvPr>
          <p:cNvPicPr>
            <a:picLocks noChangeAspect="1"/>
          </p:cNvPicPr>
          <p:nvPr/>
        </p:nvPicPr>
        <p:blipFill>
          <a:blip r:embed="rId5"/>
          <a:stretch>
            <a:fillRect/>
          </a:stretch>
        </p:blipFill>
        <p:spPr>
          <a:xfrm>
            <a:off x="10350690" y="5866570"/>
            <a:ext cx="798493" cy="798493"/>
          </a:xfrm>
          <a:prstGeom prst="rect">
            <a:avLst/>
          </a:prstGeom>
        </p:spPr>
      </p:pic>
      <p:pic>
        <p:nvPicPr>
          <p:cNvPr id="6" name="Picture 5">
            <a:extLst>
              <a:ext uri="{FF2B5EF4-FFF2-40B4-BE49-F238E27FC236}">
                <a16:creationId xmlns:a16="http://schemas.microsoft.com/office/drawing/2014/main" id="{C8042E1E-1FBB-C642-9C98-6DDC5CBF98E9}"/>
              </a:ext>
            </a:extLst>
          </p:cNvPr>
          <p:cNvPicPr>
            <a:picLocks noChangeAspect="1"/>
          </p:cNvPicPr>
          <p:nvPr/>
        </p:nvPicPr>
        <p:blipFill>
          <a:blip r:embed="rId6"/>
          <a:stretch>
            <a:fillRect/>
          </a:stretch>
        </p:blipFill>
        <p:spPr>
          <a:xfrm>
            <a:off x="9390391" y="5818889"/>
            <a:ext cx="908576" cy="908576"/>
          </a:xfrm>
          <a:prstGeom prst="rect">
            <a:avLst/>
          </a:prstGeom>
        </p:spPr>
      </p:pic>
      <p:pic>
        <p:nvPicPr>
          <p:cNvPr id="7" name="Picture 6">
            <a:extLst>
              <a:ext uri="{FF2B5EF4-FFF2-40B4-BE49-F238E27FC236}">
                <a16:creationId xmlns:a16="http://schemas.microsoft.com/office/drawing/2014/main" id="{55EE67A8-7B03-7045-A285-A228E892B75F}"/>
              </a:ext>
            </a:extLst>
          </p:cNvPr>
          <p:cNvPicPr>
            <a:picLocks noChangeAspect="1"/>
          </p:cNvPicPr>
          <p:nvPr/>
        </p:nvPicPr>
        <p:blipFill>
          <a:blip r:embed="rId7"/>
          <a:stretch>
            <a:fillRect/>
          </a:stretch>
        </p:blipFill>
        <p:spPr>
          <a:xfrm>
            <a:off x="8430092" y="5952101"/>
            <a:ext cx="908576" cy="642152"/>
          </a:xfrm>
          <a:prstGeom prst="rect">
            <a:avLst/>
          </a:prstGeom>
        </p:spPr>
      </p:pic>
    </p:spTree>
    <p:extLst>
      <p:ext uri="{BB962C8B-B14F-4D97-AF65-F5344CB8AC3E}">
        <p14:creationId xmlns:p14="http://schemas.microsoft.com/office/powerpoint/2010/main" val="299436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1F9B-2678-2C4E-BCB2-D07A100AAAC0}"/>
              </a:ext>
            </a:extLst>
          </p:cNvPr>
          <p:cNvSpPr>
            <a:spLocks noGrp="1"/>
          </p:cNvSpPr>
          <p:nvPr>
            <p:ph type="title"/>
          </p:nvPr>
        </p:nvSpPr>
        <p:spPr/>
        <p:txBody>
          <a:bodyPr/>
          <a:lstStyle/>
          <a:p>
            <a:r>
              <a:rPr lang="en-US" altLang="zh-CN" b="1" dirty="0">
                <a:latin typeface="Calibri" panose="020F0502020204030204" pitchFamily="34" charset="0"/>
                <a:cs typeface="Calibri" panose="020F0502020204030204" pitchFamily="34" charset="0"/>
              </a:rPr>
              <a:t>Functional </a:t>
            </a:r>
            <a:r>
              <a:rPr lang="en-US" altLang="zh-CN" b="1" dirty="0">
                <a:solidFill>
                  <a:srgbClr val="C00000"/>
                </a:solidFill>
                <a:latin typeface="Calibri" panose="020F0502020204030204" pitchFamily="34" charset="0"/>
                <a:cs typeface="Calibri" panose="020F0502020204030204" pitchFamily="34" charset="0"/>
              </a:rPr>
              <a:t>Reactive</a:t>
            </a:r>
            <a:r>
              <a:rPr lang="en-US" altLang="zh-CN" b="1" dirty="0">
                <a:latin typeface="Calibri" panose="020F0502020204030204" pitchFamily="34" charset="0"/>
                <a:cs typeface="Calibri" panose="020F0502020204030204" pitchFamily="34" charset="0"/>
              </a:rPr>
              <a:t> IoT Programming</a:t>
            </a:r>
            <a:endParaRPr lang="en-US" b="1"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D0223446-8C17-4041-868F-735DFF3EE292}"/>
              </a:ext>
            </a:extLst>
          </p:cNvPr>
          <p:cNvSpPr txBox="1"/>
          <p:nvPr/>
        </p:nvSpPr>
        <p:spPr>
          <a:xfrm>
            <a:off x="1185805" y="2048934"/>
            <a:ext cx="9820389" cy="1318181"/>
          </a:xfrm>
          <a:prstGeom prst="rect">
            <a:avLst/>
          </a:prstGeom>
          <a:noFill/>
        </p:spPr>
        <p:txBody>
          <a:bodyPr wrap="square" rtlCol="0">
            <a:spAutoFit/>
          </a:bodyPr>
          <a:lstStyle/>
          <a:p>
            <a:pPr algn="ctr">
              <a:lnSpc>
                <a:spcPct val="150000"/>
              </a:lnSpc>
            </a:pPr>
            <a:r>
              <a:rPr lang="en-SG" sz="2800" dirty="0">
                <a:latin typeface="Chalkboard SE Light" panose="03050602040202020205" pitchFamily="66" charset="77"/>
                <a:cs typeface="Arial" pitchFamily="34" charset="0"/>
              </a:rPr>
              <a:t>If the temperature rose too high, </a:t>
            </a:r>
          </a:p>
          <a:p>
            <a:pPr algn="ctr">
              <a:lnSpc>
                <a:spcPct val="150000"/>
              </a:lnSpc>
            </a:pPr>
            <a:r>
              <a:rPr lang="en-SG" sz="2800" dirty="0">
                <a:latin typeface="Chalkboard SE Light" panose="03050602040202020205" pitchFamily="66" charset="77"/>
                <a:cs typeface="Arial" pitchFamily="34" charset="0"/>
              </a:rPr>
              <a:t>the air conditioner (AC) would be turned on automatically.</a:t>
            </a:r>
          </a:p>
        </p:txBody>
      </p:sp>
      <p:pic>
        <p:nvPicPr>
          <p:cNvPr id="32" name="Graphic 31" descr="House">
            <a:extLst>
              <a:ext uri="{FF2B5EF4-FFF2-40B4-BE49-F238E27FC236}">
                <a16:creationId xmlns:a16="http://schemas.microsoft.com/office/drawing/2014/main" id="{771F0948-D22F-014A-BF74-E27EBE6F3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6750" y="4004322"/>
            <a:ext cx="914400" cy="914400"/>
          </a:xfrm>
          <a:prstGeom prst="rect">
            <a:avLst/>
          </a:prstGeom>
        </p:spPr>
      </p:pic>
      <p:sp>
        <p:nvSpPr>
          <p:cNvPr id="33" name="TextBox 32">
            <a:extLst>
              <a:ext uri="{FF2B5EF4-FFF2-40B4-BE49-F238E27FC236}">
                <a16:creationId xmlns:a16="http://schemas.microsoft.com/office/drawing/2014/main" id="{C0E93C25-CBDD-BC48-A8DD-4415389EF225}"/>
              </a:ext>
            </a:extLst>
          </p:cNvPr>
          <p:cNvSpPr txBox="1"/>
          <p:nvPr/>
        </p:nvSpPr>
        <p:spPr>
          <a:xfrm>
            <a:off x="4205602" y="4285637"/>
            <a:ext cx="538930" cy="523220"/>
          </a:xfrm>
          <a:prstGeom prst="rect">
            <a:avLst/>
          </a:prstGeom>
          <a:noFill/>
        </p:spPr>
        <p:txBody>
          <a:bodyPr wrap="none" rtlCol="0">
            <a:spAutoFit/>
          </a:bodyPr>
          <a:lstStyle/>
          <a:p>
            <a:r>
              <a:rPr lang="en-US" sz="2800" b="1" dirty="0">
                <a:latin typeface="Chalkboard" panose="03050602040202020205" pitchFamily="66" charset="77"/>
              </a:rPr>
              <a:t>IF</a:t>
            </a:r>
          </a:p>
        </p:txBody>
      </p:sp>
      <p:pic>
        <p:nvPicPr>
          <p:cNvPr id="34" name="Graphic 33" descr="Thermometer">
            <a:extLst>
              <a:ext uri="{FF2B5EF4-FFF2-40B4-BE49-F238E27FC236}">
                <a16:creationId xmlns:a16="http://schemas.microsoft.com/office/drawing/2014/main" id="{82765F04-1418-304D-9A69-0447AF3E8A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6719" y="4090047"/>
            <a:ext cx="914400" cy="914400"/>
          </a:xfrm>
          <a:prstGeom prst="rect">
            <a:avLst/>
          </a:prstGeom>
        </p:spPr>
      </p:pic>
      <p:sp>
        <p:nvSpPr>
          <p:cNvPr id="35" name="TextBox 34">
            <a:extLst>
              <a:ext uri="{FF2B5EF4-FFF2-40B4-BE49-F238E27FC236}">
                <a16:creationId xmlns:a16="http://schemas.microsoft.com/office/drawing/2014/main" id="{713685CD-E476-4F44-AB34-EBFCBFF4F803}"/>
              </a:ext>
            </a:extLst>
          </p:cNvPr>
          <p:cNvSpPr txBox="1"/>
          <p:nvPr/>
        </p:nvSpPr>
        <p:spPr>
          <a:xfrm>
            <a:off x="5646300" y="4285637"/>
            <a:ext cx="922753" cy="523220"/>
          </a:xfrm>
          <a:prstGeom prst="rect">
            <a:avLst/>
          </a:prstGeom>
          <a:noFill/>
        </p:spPr>
        <p:txBody>
          <a:bodyPr wrap="none" rtlCol="0">
            <a:spAutoFit/>
          </a:bodyPr>
          <a:lstStyle/>
          <a:p>
            <a:r>
              <a:rPr lang="en-US" altLang="zh-CN" sz="2800" b="1" dirty="0">
                <a:latin typeface="Chalkboard" panose="03050602040202020205" pitchFamily="66" charset="77"/>
              </a:rPr>
              <a:t>High</a:t>
            </a:r>
            <a:endParaRPr lang="en-US" sz="2800" b="1" dirty="0">
              <a:latin typeface="Chalkboard" panose="03050602040202020205" pitchFamily="66" charset="77"/>
            </a:endParaRPr>
          </a:p>
        </p:txBody>
      </p:sp>
      <p:sp>
        <p:nvSpPr>
          <p:cNvPr id="36" name="TextBox 35">
            <a:extLst>
              <a:ext uri="{FF2B5EF4-FFF2-40B4-BE49-F238E27FC236}">
                <a16:creationId xmlns:a16="http://schemas.microsoft.com/office/drawing/2014/main" id="{930727E1-3B88-5B48-935D-CA874BBA96D0}"/>
              </a:ext>
            </a:extLst>
          </p:cNvPr>
          <p:cNvSpPr txBox="1"/>
          <p:nvPr/>
        </p:nvSpPr>
        <p:spPr>
          <a:xfrm>
            <a:off x="7802159" y="4316414"/>
            <a:ext cx="1275157" cy="461665"/>
          </a:xfrm>
          <a:prstGeom prst="rect">
            <a:avLst/>
          </a:prstGeom>
          <a:noFill/>
        </p:spPr>
        <p:txBody>
          <a:bodyPr wrap="none" rtlCol="0">
            <a:spAutoFit/>
          </a:bodyPr>
          <a:lstStyle/>
          <a:p>
            <a:r>
              <a:rPr lang="en-US" sz="2400" b="1" dirty="0">
                <a:latin typeface="Chalkboard" panose="03050602040202020205" pitchFamily="66" charset="77"/>
              </a:rPr>
              <a:t>AC  </a:t>
            </a:r>
            <a:r>
              <a:rPr lang="en-US" altLang="zh-CN" sz="2400" b="1" dirty="0">
                <a:latin typeface="Chalkboard" panose="03050602040202020205" pitchFamily="66" charset="77"/>
              </a:rPr>
              <a:t>ON</a:t>
            </a:r>
            <a:endParaRPr lang="en-US" sz="2400" b="1" dirty="0">
              <a:latin typeface="Chalkboard" panose="03050602040202020205" pitchFamily="66" charset="77"/>
            </a:endParaRPr>
          </a:p>
        </p:txBody>
      </p:sp>
      <p:pic>
        <p:nvPicPr>
          <p:cNvPr id="37" name="Graphic 36" descr="Snowflake">
            <a:extLst>
              <a:ext uri="{FF2B5EF4-FFF2-40B4-BE49-F238E27FC236}">
                <a16:creationId xmlns:a16="http://schemas.microsoft.com/office/drawing/2014/main" id="{3C2CDFF0-D490-7440-8919-21A2382FF7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2005" y="4090047"/>
            <a:ext cx="914400" cy="914400"/>
          </a:xfrm>
          <a:prstGeom prst="rect">
            <a:avLst/>
          </a:prstGeom>
        </p:spPr>
      </p:pic>
      <p:sp>
        <p:nvSpPr>
          <p:cNvPr id="40" name="Rounded Rectangle 39">
            <a:extLst>
              <a:ext uri="{FF2B5EF4-FFF2-40B4-BE49-F238E27FC236}">
                <a16:creationId xmlns:a16="http://schemas.microsoft.com/office/drawing/2014/main" id="{710A6512-41CC-5A4A-95BA-970C1A5FBCE9}"/>
              </a:ext>
            </a:extLst>
          </p:cNvPr>
          <p:cNvSpPr/>
          <p:nvPr/>
        </p:nvSpPr>
        <p:spPr>
          <a:xfrm>
            <a:off x="2925579" y="3800005"/>
            <a:ext cx="6340839" cy="139408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1800C7F0-5806-7E48-859E-7687060362CD}"/>
              </a:ext>
            </a:extLst>
          </p:cNvPr>
          <p:cNvCxnSpPr>
            <a:cxnSpLocks/>
            <a:stCxn id="34" idx="2"/>
            <a:endCxn id="43" idx="0"/>
          </p:cNvCxnSpPr>
          <p:nvPr/>
        </p:nvCxnSpPr>
        <p:spPr>
          <a:xfrm flipH="1">
            <a:off x="5018485" y="5004447"/>
            <a:ext cx="145434" cy="675276"/>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A02C2D5-D8B5-8845-95BC-A5231F00B6B4}"/>
              </a:ext>
            </a:extLst>
          </p:cNvPr>
          <p:cNvSpPr txBox="1"/>
          <p:nvPr/>
        </p:nvSpPr>
        <p:spPr>
          <a:xfrm>
            <a:off x="4205602" y="5679723"/>
            <a:ext cx="1625766" cy="369332"/>
          </a:xfrm>
          <a:prstGeom prst="rect">
            <a:avLst/>
          </a:prstGeom>
          <a:noFill/>
        </p:spPr>
        <p:txBody>
          <a:bodyPr wrap="none" rtlCol="0">
            <a:spAutoFit/>
          </a:bodyPr>
          <a:lstStyle/>
          <a:p>
            <a:r>
              <a:rPr lang="en-US" altLang="zh-CN" dirty="0"/>
              <a:t>Sensor</a:t>
            </a:r>
            <a:r>
              <a:rPr lang="zh-CN" altLang="en-US" dirty="0"/>
              <a:t> </a:t>
            </a:r>
            <a:r>
              <a:rPr lang="en-US" altLang="zh-CN" dirty="0"/>
              <a:t>Module</a:t>
            </a:r>
            <a:endParaRPr lang="en-US" dirty="0"/>
          </a:p>
        </p:txBody>
      </p:sp>
      <p:cxnSp>
        <p:nvCxnSpPr>
          <p:cNvPr id="46" name="Straight Arrow Connector 45">
            <a:extLst>
              <a:ext uri="{FF2B5EF4-FFF2-40B4-BE49-F238E27FC236}">
                <a16:creationId xmlns:a16="http://schemas.microsoft.com/office/drawing/2014/main" id="{A85579C7-E45D-1A4E-9624-C5B9BBA7DA84}"/>
              </a:ext>
            </a:extLst>
          </p:cNvPr>
          <p:cNvCxnSpPr>
            <a:cxnSpLocks/>
            <a:stCxn id="37" idx="2"/>
            <a:endCxn id="47" idx="0"/>
          </p:cNvCxnSpPr>
          <p:nvPr/>
        </p:nvCxnSpPr>
        <p:spPr>
          <a:xfrm>
            <a:off x="7149205" y="5004447"/>
            <a:ext cx="321214" cy="675276"/>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8923927-B3B9-354D-97F0-C71F172B4B28}"/>
              </a:ext>
            </a:extLst>
          </p:cNvPr>
          <p:cNvSpPr txBox="1"/>
          <p:nvPr/>
        </p:nvSpPr>
        <p:spPr>
          <a:xfrm>
            <a:off x="6853866" y="5679723"/>
            <a:ext cx="1233106" cy="369332"/>
          </a:xfrm>
          <a:prstGeom prst="rect">
            <a:avLst/>
          </a:prstGeom>
          <a:noFill/>
        </p:spPr>
        <p:txBody>
          <a:bodyPr wrap="square" rtlCol="0">
            <a:spAutoFit/>
          </a:bodyPr>
          <a:lstStyle/>
          <a:p>
            <a:r>
              <a:rPr lang="en-US" altLang="zh-CN" dirty="0"/>
              <a:t>AC</a:t>
            </a:r>
            <a:r>
              <a:rPr lang="zh-CN" altLang="en-US" dirty="0"/>
              <a:t> </a:t>
            </a:r>
            <a:r>
              <a:rPr lang="en-US" altLang="zh-CN" dirty="0"/>
              <a:t>Module</a:t>
            </a:r>
            <a:endParaRPr lang="en-US" dirty="0"/>
          </a:p>
        </p:txBody>
      </p:sp>
    </p:spTree>
    <p:extLst>
      <p:ext uri="{BB962C8B-B14F-4D97-AF65-F5344CB8AC3E}">
        <p14:creationId xmlns:p14="http://schemas.microsoft.com/office/powerpoint/2010/main" val="423955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211707F-3D2A-0643-9A0E-C914212DF84B}"/>
              </a:ext>
            </a:extLst>
          </p:cNvPr>
          <p:cNvSpPr/>
          <p:nvPr/>
        </p:nvSpPr>
        <p:spPr>
          <a:xfrm>
            <a:off x="2082975" y="2083315"/>
            <a:ext cx="960730" cy="925966"/>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descr="Thermometer">
            <a:extLst>
              <a:ext uri="{FF2B5EF4-FFF2-40B4-BE49-F238E27FC236}">
                <a16:creationId xmlns:a16="http://schemas.microsoft.com/office/drawing/2014/main" id="{C8B6FD54-72D8-594F-8522-5179A510A6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4358" y="2202409"/>
            <a:ext cx="699791" cy="699791"/>
          </a:xfrm>
          <a:prstGeom prst="rect">
            <a:avLst/>
          </a:prstGeom>
        </p:spPr>
      </p:pic>
      <p:pic>
        <p:nvPicPr>
          <p:cNvPr id="6" name="Graphic 5" descr="Snowflake">
            <a:extLst>
              <a:ext uri="{FF2B5EF4-FFF2-40B4-BE49-F238E27FC236}">
                <a16:creationId xmlns:a16="http://schemas.microsoft.com/office/drawing/2014/main" id="{4E602E70-EE46-9844-BCAC-323012EC38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77254" y="2188761"/>
            <a:ext cx="699791" cy="699791"/>
          </a:xfrm>
          <a:prstGeom prst="rect">
            <a:avLst/>
          </a:prstGeom>
        </p:spPr>
      </p:pic>
      <p:sp>
        <p:nvSpPr>
          <p:cNvPr id="7" name="Rounded Rectangle 6">
            <a:extLst>
              <a:ext uri="{FF2B5EF4-FFF2-40B4-BE49-F238E27FC236}">
                <a16:creationId xmlns:a16="http://schemas.microsoft.com/office/drawing/2014/main" id="{59A68767-7DAF-6B45-95FF-8A4959405530}"/>
              </a:ext>
            </a:extLst>
          </p:cNvPr>
          <p:cNvSpPr/>
          <p:nvPr/>
        </p:nvSpPr>
        <p:spPr>
          <a:xfrm>
            <a:off x="4034068" y="2083314"/>
            <a:ext cx="960731" cy="925966"/>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469111FF-5A18-2942-B38C-0EE48053443B}"/>
              </a:ext>
            </a:extLst>
          </p:cNvPr>
          <p:cNvCxnSpPr>
            <a:cxnSpLocks/>
            <a:stCxn id="4" idx="3"/>
          </p:cNvCxnSpPr>
          <p:nvPr/>
        </p:nvCxnSpPr>
        <p:spPr>
          <a:xfrm>
            <a:off x="3043705" y="2546298"/>
            <a:ext cx="569556"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8DD63A9-6515-7349-9367-12C62B479DB2}"/>
              </a:ext>
            </a:extLst>
          </p:cNvPr>
          <p:cNvSpPr txBox="1"/>
          <p:nvPr/>
        </p:nvSpPr>
        <p:spPr>
          <a:xfrm>
            <a:off x="3070755" y="3194260"/>
            <a:ext cx="871585" cy="369332"/>
          </a:xfrm>
          <a:prstGeom prst="rect">
            <a:avLst/>
          </a:prstGeom>
          <a:noFill/>
        </p:spPr>
        <p:txBody>
          <a:bodyPr wrap="none" rtlCol="0">
            <a:spAutoFit/>
          </a:bodyPr>
          <a:lstStyle/>
          <a:p>
            <a:r>
              <a:rPr lang="en-US" b="1" dirty="0">
                <a:latin typeface="Titillium Web" panose="00000500000000000000" pitchFamily="2" charset="0"/>
                <a:ea typeface="ＭＳ Ｐゴシック" pitchFamily="-106" charset="-128"/>
                <a:cs typeface="Arial" pitchFamily="34" charset="0"/>
              </a:rPr>
              <a:t>Passive</a:t>
            </a:r>
          </a:p>
        </p:txBody>
      </p:sp>
      <p:sp>
        <p:nvSpPr>
          <p:cNvPr id="20" name="TextBox 19">
            <a:extLst>
              <a:ext uri="{FF2B5EF4-FFF2-40B4-BE49-F238E27FC236}">
                <a16:creationId xmlns:a16="http://schemas.microsoft.com/office/drawing/2014/main" id="{742F3E03-EFBB-3945-A236-EBD2E7CA8D94}"/>
              </a:ext>
            </a:extLst>
          </p:cNvPr>
          <p:cNvSpPr txBox="1"/>
          <p:nvPr/>
        </p:nvSpPr>
        <p:spPr>
          <a:xfrm>
            <a:off x="8117217" y="3194260"/>
            <a:ext cx="989310" cy="369332"/>
          </a:xfrm>
          <a:prstGeom prst="rect">
            <a:avLst/>
          </a:prstGeom>
          <a:noFill/>
        </p:spPr>
        <p:txBody>
          <a:bodyPr wrap="none" rtlCol="0">
            <a:spAutoFit/>
          </a:bodyPr>
          <a:lstStyle/>
          <a:p>
            <a:r>
              <a:rPr lang="en-US" altLang="zh-CN" b="1" dirty="0">
                <a:latin typeface="Titillium Web" panose="00000500000000000000" pitchFamily="2" charset="0"/>
                <a:ea typeface="ＭＳ Ｐゴシック" pitchFamily="-106" charset="-128"/>
                <a:cs typeface="Arial" pitchFamily="34" charset="0"/>
              </a:rPr>
              <a:t>Reactive</a:t>
            </a:r>
            <a:endParaRPr lang="en-US" b="1" dirty="0">
              <a:latin typeface="Titillium Web" panose="00000500000000000000" pitchFamily="2" charset="0"/>
              <a:ea typeface="ＭＳ Ｐゴシック" pitchFamily="-106" charset="-128"/>
              <a:cs typeface="Arial" pitchFamily="34" charset="0"/>
            </a:endParaRPr>
          </a:p>
        </p:txBody>
      </p:sp>
      <p:sp>
        <p:nvSpPr>
          <p:cNvPr id="23" name="Rounded Rectangle 22">
            <a:extLst>
              <a:ext uri="{FF2B5EF4-FFF2-40B4-BE49-F238E27FC236}">
                <a16:creationId xmlns:a16="http://schemas.microsoft.com/office/drawing/2014/main" id="{D5880B53-C514-EA4B-AC6F-F5FBE3D7CDDE}"/>
              </a:ext>
            </a:extLst>
          </p:cNvPr>
          <p:cNvSpPr/>
          <p:nvPr/>
        </p:nvSpPr>
        <p:spPr>
          <a:xfrm>
            <a:off x="7154676" y="2083315"/>
            <a:ext cx="960730" cy="925966"/>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Thermometer">
            <a:extLst>
              <a:ext uri="{FF2B5EF4-FFF2-40B4-BE49-F238E27FC236}">
                <a16:creationId xmlns:a16="http://schemas.microsoft.com/office/drawing/2014/main" id="{CFE8498D-23A5-E547-ADAD-A8EB834D6B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86059" y="2202409"/>
            <a:ext cx="699791" cy="699791"/>
          </a:xfrm>
          <a:prstGeom prst="rect">
            <a:avLst/>
          </a:prstGeom>
        </p:spPr>
      </p:pic>
      <p:pic>
        <p:nvPicPr>
          <p:cNvPr id="25" name="Graphic 24" descr="Snowflake">
            <a:extLst>
              <a:ext uri="{FF2B5EF4-FFF2-40B4-BE49-F238E27FC236}">
                <a16:creationId xmlns:a16="http://schemas.microsoft.com/office/drawing/2014/main" id="{E1FBB3DC-7C16-F946-90AD-168EE9C215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48955" y="2188761"/>
            <a:ext cx="699791" cy="699791"/>
          </a:xfrm>
          <a:prstGeom prst="rect">
            <a:avLst/>
          </a:prstGeom>
        </p:spPr>
      </p:pic>
      <p:sp>
        <p:nvSpPr>
          <p:cNvPr id="26" name="Rounded Rectangle 25">
            <a:extLst>
              <a:ext uri="{FF2B5EF4-FFF2-40B4-BE49-F238E27FC236}">
                <a16:creationId xmlns:a16="http://schemas.microsoft.com/office/drawing/2014/main" id="{FAFC29CF-C9A9-444D-B09F-0E62C65CF15B}"/>
              </a:ext>
            </a:extLst>
          </p:cNvPr>
          <p:cNvSpPr/>
          <p:nvPr/>
        </p:nvSpPr>
        <p:spPr>
          <a:xfrm>
            <a:off x="9105769" y="2083314"/>
            <a:ext cx="960731" cy="925966"/>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2A5D8629-6577-4243-8BB8-2CB804DC0DA5}"/>
              </a:ext>
            </a:extLst>
          </p:cNvPr>
          <p:cNvCxnSpPr>
            <a:cxnSpLocks/>
          </p:cNvCxnSpPr>
          <p:nvPr/>
        </p:nvCxnSpPr>
        <p:spPr>
          <a:xfrm>
            <a:off x="8511194" y="2546298"/>
            <a:ext cx="569556"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AE241AD-5D34-BB4E-BFAF-B4F6CFB59F9A}"/>
              </a:ext>
            </a:extLst>
          </p:cNvPr>
          <p:cNvSpPr txBox="1"/>
          <p:nvPr/>
        </p:nvSpPr>
        <p:spPr>
          <a:xfrm>
            <a:off x="502672" y="3821626"/>
            <a:ext cx="5348644" cy="1954381"/>
          </a:xfrm>
          <a:prstGeom prst="rect">
            <a:avLst/>
          </a:prstGeom>
          <a:noFill/>
        </p:spPr>
        <p:txBody>
          <a:bodyPr wrap="none" rtlCol="0">
            <a:spAutoFit/>
          </a:bodyPr>
          <a:lstStyle/>
          <a:p>
            <a:pPr marL="457200" indent="-457200" algn="just">
              <a:lnSpc>
                <a:spcPct val="150000"/>
              </a:lnSpc>
              <a:buFont typeface="Arial" panose="020B0604020202020204" pitchFamily="34" charset="0"/>
              <a:buChar char="•"/>
            </a:pPr>
            <a:r>
              <a:rPr lang="en-US" altLang="zh-CN" sz="2200" b="1" dirty="0">
                <a:latin typeface="Titillium Web" panose="00000500000000000000" pitchFamily="2" charset="0"/>
                <a:cs typeface="Arial" pitchFamily="34" charset="0"/>
              </a:rPr>
              <a:t>Sensor </a:t>
            </a:r>
            <a:r>
              <a:rPr lang="en-US" altLang="zh-CN" sz="2200" dirty="0">
                <a:latin typeface="Titillium Web" panose="00000500000000000000" pitchFamily="2" charset="0"/>
                <a:cs typeface="Arial" pitchFamily="34" charset="0"/>
              </a:rPr>
              <a:t>owns the Update method</a:t>
            </a:r>
          </a:p>
          <a:p>
            <a:pPr marL="457200" indent="-457200" algn="just">
              <a:lnSpc>
                <a:spcPct val="150000"/>
              </a:lnSpc>
              <a:buFont typeface="Arial" panose="020B0604020202020204" pitchFamily="34" charset="0"/>
              <a:buChar char="•"/>
            </a:pPr>
            <a:r>
              <a:rPr lang="en-US" altLang="zh-CN" sz="2200" dirty="0">
                <a:latin typeface="Titillium Web" panose="00000500000000000000" pitchFamily="2" charset="0"/>
                <a:cs typeface="Arial" pitchFamily="34" charset="0"/>
              </a:rPr>
              <a:t>R</a:t>
            </a:r>
            <a:r>
              <a:rPr lang="en-SG" sz="2200" dirty="0">
                <a:latin typeface="Titillium Web" panose="00000500000000000000" pitchFamily="2" charset="0"/>
                <a:cs typeface="Arial" pitchFamily="34" charset="0"/>
              </a:rPr>
              <a:t>emote setters and updates</a:t>
            </a:r>
          </a:p>
          <a:p>
            <a:pPr marL="457200" indent="-457200" algn="just">
              <a:lnSpc>
                <a:spcPct val="150000"/>
              </a:lnSpc>
              <a:buFont typeface="Arial" panose="020B0604020202020204" pitchFamily="34" charset="0"/>
              <a:buChar char="•"/>
            </a:pPr>
            <a:r>
              <a:rPr lang="en-SG" sz="2200" b="1" dirty="0">
                <a:latin typeface="Titillium Web" panose="00000500000000000000" pitchFamily="2" charset="0"/>
                <a:cs typeface="Arial" pitchFamily="34" charset="0"/>
              </a:rPr>
              <a:t>AC</a:t>
            </a:r>
            <a:r>
              <a:rPr lang="en-SG" sz="2200" dirty="0">
                <a:latin typeface="Titillium Web" panose="00000500000000000000" pitchFamily="2" charset="0"/>
                <a:cs typeface="Arial" pitchFamily="34" charset="0"/>
              </a:rPr>
              <a:t> has no awareness </a:t>
            </a:r>
            <a:r>
              <a:rPr lang="en-US" altLang="zh-CN" sz="2200" dirty="0">
                <a:latin typeface="Titillium Web" panose="00000500000000000000" pitchFamily="2" charset="0"/>
                <a:cs typeface="Arial" pitchFamily="34" charset="0"/>
              </a:rPr>
              <a:t>on</a:t>
            </a:r>
            <a:r>
              <a:rPr lang="zh-CN" altLang="en-US" sz="2200" dirty="0">
                <a:latin typeface="Titillium Web" panose="00000500000000000000" pitchFamily="2" charset="0"/>
                <a:cs typeface="Arial" pitchFamily="34" charset="0"/>
              </a:rPr>
              <a:t> </a:t>
            </a:r>
            <a:r>
              <a:rPr lang="en-US" altLang="zh-CN" sz="2200" dirty="0">
                <a:latin typeface="Titillium Web" panose="00000500000000000000" pitchFamily="2" charset="0"/>
                <a:cs typeface="Arial" pitchFamily="34" charset="0"/>
              </a:rPr>
              <a:t>the</a:t>
            </a:r>
            <a:r>
              <a:rPr lang="zh-CN" altLang="en-US" sz="2200" dirty="0">
                <a:latin typeface="Titillium Web" panose="00000500000000000000" pitchFamily="2" charset="0"/>
                <a:cs typeface="Arial" pitchFamily="34" charset="0"/>
              </a:rPr>
              <a:t> </a:t>
            </a:r>
            <a:r>
              <a:rPr lang="en-SG" sz="2200" dirty="0">
                <a:latin typeface="Titillium Web" panose="00000500000000000000" pitchFamily="2" charset="0"/>
                <a:cs typeface="Arial" pitchFamily="34" charset="0"/>
              </a:rPr>
              <a:t>dependence</a:t>
            </a:r>
          </a:p>
          <a:p>
            <a:endParaRPr lang="en-US" sz="2200" dirty="0"/>
          </a:p>
        </p:txBody>
      </p:sp>
      <p:sp>
        <p:nvSpPr>
          <p:cNvPr id="29" name="TextBox 28">
            <a:extLst>
              <a:ext uri="{FF2B5EF4-FFF2-40B4-BE49-F238E27FC236}">
                <a16:creationId xmlns:a16="http://schemas.microsoft.com/office/drawing/2014/main" id="{5AD1FBA5-9C86-FA4B-AFB2-B2472D90B76B}"/>
              </a:ext>
            </a:extLst>
          </p:cNvPr>
          <p:cNvSpPr txBox="1"/>
          <p:nvPr/>
        </p:nvSpPr>
        <p:spPr>
          <a:xfrm>
            <a:off x="6174489" y="3821657"/>
            <a:ext cx="5959260" cy="1563377"/>
          </a:xfrm>
          <a:prstGeom prst="rect">
            <a:avLst/>
          </a:prstGeom>
          <a:noFill/>
        </p:spPr>
        <p:txBody>
          <a:bodyPr wrap="none" rtlCol="0">
            <a:spAutoFit/>
          </a:bodyPr>
          <a:lstStyle/>
          <a:p>
            <a:pPr marL="457200" indent="-457200" algn="just">
              <a:lnSpc>
                <a:spcPct val="150000"/>
              </a:lnSpc>
              <a:buFont typeface="Arial" panose="020B0604020202020204" pitchFamily="34" charset="0"/>
              <a:buChar char="•"/>
            </a:pPr>
            <a:r>
              <a:rPr lang="en-US" altLang="zh-CN" sz="2200" b="1" dirty="0">
                <a:latin typeface="Titillium Web" panose="00000500000000000000" pitchFamily="2" charset="0"/>
                <a:cs typeface="Arial" pitchFamily="34" charset="0"/>
              </a:rPr>
              <a:t>AC</a:t>
            </a:r>
            <a:r>
              <a:rPr lang="en-US" altLang="zh-CN" sz="2200" dirty="0">
                <a:latin typeface="Titillium Web" panose="00000500000000000000" pitchFamily="2" charset="0"/>
                <a:cs typeface="Arial" pitchFamily="34" charset="0"/>
              </a:rPr>
              <a:t> owns the Update method</a:t>
            </a:r>
          </a:p>
          <a:p>
            <a:pPr marL="457200" indent="-457200" algn="just">
              <a:lnSpc>
                <a:spcPct val="150000"/>
              </a:lnSpc>
              <a:buFont typeface="Arial" panose="020B0604020202020204" pitchFamily="34" charset="0"/>
              <a:buChar char="•"/>
            </a:pPr>
            <a:r>
              <a:rPr lang="en-US" sz="2200" dirty="0">
                <a:latin typeface="Titillium Web" panose="00000500000000000000" pitchFamily="2" charset="0"/>
                <a:cs typeface="Arial" pitchFamily="34" charset="0"/>
              </a:rPr>
              <a:t>O</a:t>
            </a:r>
            <a:r>
              <a:rPr lang="en-SG" sz="2200" dirty="0" err="1">
                <a:latin typeface="Titillium Web" panose="00000500000000000000" pitchFamily="2" charset="0"/>
                <a:cs typeface="Arial" pitchFamily="34" charset="0"/>
              </a:rPr>
              <a:t>bservers</a:t>
            </a:r>
            <a:r>
              <a:rPr lang="en-SG" sz="2200" dirty="0">
                <a:latin typeface="Titillium Web" panose="00000500000000000000" pitchFamily="2" charset="0"/>
                <a:cs typeface="Arial" pitchFamily="34" charset="0"/>
              </a:rPr>
              <a:t> and self-updates</a:t>
            </a:r>
          </a:p>
          <a:p>
            <a:pPr marL="457200" indent="-457200" algn="just">
              <a:lnSpc>
                <a:spcPct val="150000"/>
              </a:lnSpc>
              <a:buFont typeface="Arial" panose="020B0604020202020204" pitchFamily="34" charset="0"/>
              <a:buChar char="•"/>
            </a:pPr>
            <a:r>
              <a:rPr lang="en-US" sz="2200" dirty="0">
                <a:latin typeface="Titillium Web" panose="00000500000000000000" pitchFamily="2" charset="0"/>
                <a:cs typeface="Arial" pitchFamily="34" charset="0"/>
              </a:rPr>
              <a:t>Easy to track/add dependencies on </a:t>
            </a:r>
            <a:r>
              <a:rPr lang="en-US" sz="2200" b="1" dirty="0">
                <a:latin typeface="Titillium Web" panose="00000500000000000000" pitchFamily="2" charset="0"/>
                <a:cs typeface="Arial" pitchFamily="34" charset="0"/>
              </a:rPr>
              <a:t>AC</a:t>
            </a:r>
            <a:r>
              <a:rPr lang="en-US" sz="2200" dirty="0">
                <a:latin typeface="Titillium Web" panose="00000500000000000000" pitchFamily="2" charset="0"/>
                <a:cs typeface="Arial" pitchFamily="34" charset="0"/>
              </a:rPr>
              <a:t> module</a:t>
            </a:r>
            <a:endParaRPr lang="en-SG" sz="2200" dirty="0">
              <a:latin typeface="Titillium Web" panose="00000500000000000000" pitchFamily="2" charset="0"/>
              <a:cs typeface="Arial" pitchFamily="34" charset="0"/>
            </a:endParaRPr>
          </a:p>
        </p:txBody>
      </p:sp>
      <p:sp>
        <p:nvSpPr>
          <p:cNvPr id="3" name="TextBox 2">
            <a:extLst>
              <a:ext uri="{FF2B5EF4-FFF2-40B4-BE49-F238E27FC236}">
                <a16:creationId xmlns:a16="http://schemas.microsoft.com/office/drawing/2014/main" id="{5DDE0196-B3C9-4747-84C2-803A4017D323}"/>
              </a:ext>
            </a:extLst>
          </p:cNvPr>
          <p:cNvSpPr txBox="1"/>
          <p:nvPr/>
        </p:nvSpPr>
        <p:spPr>
          <a:xfrm>
            <a:off x="213756" y="3918857"/>
            <a:ext cx="184731" cy="369332"/>
          </a:xfrm>
          <a:prstGeom prst="rect">
            <a:avLst/>
          </a:prstGeom>
          <a:noFill/>
        </p:spPr>
        <p:txBody>
          <a:bodyPr wrap="none" rtlCol="0">
            <a:spAutoFit/>
          </a:bodyPr>
          <a:lstStyle/>
          <a:p>
            <a:endParaRPr lang="en-US"/>
          </a:p>
        </p:txBody>
      </p:sp>
      <p:sp>
        <p:nvSpPr>
          <p:cNvPr id="22" name="Title 1">
            <a:extLst>
              <a:ext uri="{FF2B5EF4-FFF2-40B4-BE49-F238E27FC236}">
                <a16:creationId xmlns:a16="http://schemas.microsoft.com/office/drawing/2014/main" id="{6404BB0C-C443-784E-90F2-45CDCF0FF00E}"/>
              </a:ext>
            </a:extLst>
          </p:cNvPr>
          <p:cNvSpPr>
            <a:spLocks noGrp="1"/>
          </p:cNvSpPr>
          <p:nvPr>
            <p:ph type="title"/>
          </p:nvPr>
        </p:nvSpPr>
        <p:spPr>
          <a:xfrm>
            <a:off x="838200" y="365125"/>
            <a:ext cx="10515600" cy="1325563"/>
          </a:xfrm>
        </p:spPr>
        <p:txBody>
          <a:bodyPr/>
          <a:lstStyle/>
          <a:p>
            <a:r>
              <a:rPr lang="en-US" altLang="zh-CN" b="1" dirty="0">
                <a:latin typeface="Calibri" panose="020F0502020204030204" pitchFamily="34" charset="0"/>
                <a:cs typeface="Calibri" panose="020F0502020204030204" pitchFamily="34" charset="0"/>
              </a:rPr>
              <a:t>Functional </a:t>
            </a:r>
            <a:r>
              <a:rPr lang="en-US" altLang="zh-CN" b="1" dirty="0">
                <a:solidFill>
                  <a:srgbClr val="C00000"/>
                </a:solidFill>
                <a:latin typeface="Calibri" panose="020F0502020204030204" pitchFamily="34" charset="0"/>
                <a:cs typeface="Calibri" panose="020F0502020204030204" pitchFamily="34" charset="0"/>
              </a:rPr>
              <a:t>Reactive</a:t>
            </a:r>
            <a:r>
              <a:rPr lang="en-US" altLang="zh-CN" b="1" dirty="0">
                <a:latin typeface="Calibri" panose="020F0502020204030204" pitchFamily="34" charset="0"/>
                <a:cs typeface="Calibri" panose="020F0502020204030204" pitchFamily="34" charset="0"/>
              </a:rPr>
              <a:t> IoT Programming</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205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211707F-3D2A-0643-9A0E-C914212DF84B}"/>
              </a:ext>
            </a:extLst>
          </p:cNvPr>
          <p:cNvSpPr/>
          <p:nvPr/>
        </p:nvSpPr>
        <p:spPr>
          <a:xfrm>
            <a:off x="2082975" y="2083315"/>
            <a:ext cx="960730" cy="925966"/>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descr="Thermometer">
            <a:extLst>
              <a:ext uri="{FF2B5EF4-FFF2-40B4-BE49-F238E27FC236}">
                <a16:creationId xmlns:a16="http://schemas.microsoft.com/office/drawing/2014/main" id="{C8B6FD54-72D8-594F-8522-5179A510A6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4358" y="2202409"/>
            <a:ext cx="699791" cy="699791"/>
          </a:xfrm>
          <a:prstGeom prst="rect">
            <a:avLst/>
          </a:prstGeom>
        </p:spPr>
      </p:pic>
      <p:pic>
        <p:nvPicPr>
          <p:cNvPr id="6" name="Graphic 5" descr="Snowflake">
            <a:extLst>
              <a:ext uri="{FF2B5EF4-FFF2-40B4-BE49-F238E27FC236}">
                <a16:creationId xmlns:a16="http://schemas.microsoft.com/office/drawing/2014/main" id="{4E602E70-EE46-9844-BCAC-323012EC38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77254" y="2188761"/>
            <a:ext cx="699791" cy="699791"/>
          </a:xfrm>
          <a:prstGeom prst="rect">
            <a:avLst/>
          </a:prstGeom>
        </p:spPr>
      </p:pic>
      <p:sp>
        <p:nvSpPr>
          <p:cNvPr id="7" name="Rounded Rectangle 6">
            <a:extLst>
              <a:ext uri="{FF2B5EF4-FFF2-40B4-BE49-F238E27FC236}">
                <a16:creationId xmlns:a16="http://schemas.microsoft.com/office/drawing/2014/main" id="{59A68767-7DAF-6B45-95FF-8A4959405530}"/>
              </a:ext>
            </a:extLst>
          </p:cNvPr>
          <p:cNvSpPr/>
          <p:nvPr/>
        </p:nvSpPr>
        <p:spPr>
          <a:xfrm>
            <a:off x="4034068" y="2083314"/>
            <a:ext cx="960731" cy="925966"/>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a:extLst>
              <a:ext uri="{FF2B5EF4-FFF2-40B4-BE49-F238E27FC236}">
                <a16:creationId xmlns:a16="http://schemas.microsoft.com/office/drawing/2014/main" id="{469111FF-5A18-2942-B38C-0EE48053443B}"/>
              </a:ext>
            </a:extLst>
          </p:cNvPr>
          <p:cNvCxnSpPr>
            <a:cxnSpLocks/>
            <a:stCxn id="4" idx="3"/>
          </p:cNvCxnSpPr>
          <p:nvPr/>
        </p:nvCxnSpPr>
        <p:spPr>
          <a:xfrm>
            <a:off x="3043705" y="2546298"/>
            <a:ext cx="569556"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8DD63A9-6515-7349-9367-12C62B479DB2}"/>
              </a:ext>
            </a:extLst>
          </p:cNvPr>
          <p:cNvSpPr txBox="1"/>
          <p:nvPr/>
        </p:nvSpPr>
        <p:spPr>
          <a:xfrm>
            <a:off x="3070755" y="3194260"/>
            <a:ext cx="871585" cy="369332"/>
          </a:xfrm>
          <a:prstGeom prst="rect">
            <a:avLst/>
          </a:prstGeom>
          <a:noFill/>
        </p:spPr>
        <p:txBody>
          <a:bodyPr wrap="none" rtlCol="0">
            <a:spAutoFit/>
          </a:bodyPr>
          <a:lstStyle/>
          <a:p>
            <a:r>
              <a:rPr lang="en-US" b="1" dirty="0">
                <a:latin typeface="Titillium Web" panose="00000500000000000000" pitchFamily="2" charset="0"/>
                <a:ea typeface="ＭＳ Ｐゴシック" pitchFamily="-106" charset="-128"/>
                <a:cs typeface="Arial" pitchFamily="34" charset="0"/>
              </a:rPr>
              <a:t>Passive</a:t>
            </a:r>
          </a:p>
        </p:txBody>
      </p:sp>
      <p:sp>
        <p:nvSpPr>
          <p:cNvPr id="20" name="TextBox 19">
            <a:extLst>
              <a:ext uri="{FF2B5EF4-FFF2-40B4-BE49-F238E27FC236}">
                <a16:creationId xmlns:a16="http://schemas.microsoft.com/office/drawing/2014/main" id="{742F3E03-EFBB-3945-A236-EBD2E7CA8D94}"/>
              </a:ext>
            </a:extLst>
          </p:cNvPr>
          <p:cNvSpPr txBox="1"/>
          <p:nvPr/>
        </p:nvSpPr>
        <p:spPr>
          <a:xfrm>
            <a:off x="8117217" y="3194260"/>
            <a:ext cx="989310" cy="369332"/>
          </a:xfrm>
          <a:prstGeom prst="rect">
            <a:avLst/>
          </a:prstGeom>
          <a:noFill/>
        </p:spPr>
        <p:txBody>
          <a:bodyPr wrap="none" rtlCol="0">
            <a:spAutoFit/>
          </a:bodyPr>
          <a:lstStyle/>
          <a:p>
            <a:r>
              <a:rPr lang="en-US" altLang="zh-CN" b="1" dirty="0">
                <a:latin typeface="Titillium Web" panose="00000500000000000000" pitchFamily="2" charset="0"/>
                <a:ea typeface="ＭＳ Ｐゴシック" pitchFamily="-106" charset="-128"/>
                <a:cs typeface="Arial" pitchFamily="34" charset="0"/>
              </a:rPr>
              <a:t>Reactive</a:t>
            </a:r>
            <a:endParaRPr lang="en-US" b="1" dirty="0">
              <a:latin typeface="Titillium Web" panose="00000500000000000000" pitchFamily="2" charset="0"/>
              <a:ea typeface="ＭＳ Ｐゴシック" pitchFamily="-106" charset="-128"/>
              <a:cs typeface="Arial" pitchFamily="34" charset="0"/>
            </a:endParaRPr>
          </a:p>
        </p:txBody>
      </p:sp>
      <p:sp>
        <p:nvSpPr>
          <p:cNvPr id="23" name="Rounded Rectangle 22">
            <a:extLst>
              <a:ext uri="{FF2B5EF4-FFF2-40B4-BE49-F238E27FC236}">
                <a16:creationId xmlns:a16="http://schemas.microsoft.com/office/drawing/2014/main" id="{D5880B53-C514-EA4B-AC6F-F5FBE3D7CDDE}"/>
              </a:ext>
            </a:extLst>
          </p:cNvPr>
          <p:cNvSpPr/>
          <p:nvPr/>
        </p:nvSpPr>
        <p:spPr>
          <a:xfrm>
            <a:off x="7154676" y="2083315"/>
            <a:ext cx="960730" cy="925966"/>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Thermometer">
            <a:extLst>
              <a:ext uri="{FF2B5EF4-FFF2-40B4-BE49-F238E27FC236}">
                <a16:creationId xmlns:a16="http://schemas.microsoft.com/office/drawing/2014/main" id="{CFE8498D-23A5-E547-ADAD-A8EB834D6B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86059" y="2202409"/>
            <a:ext cx="699791" cy="699791"/>
          </a:xfrm>
          <a:prstGeom prst="rect">
            <a:avLst/>
          </a:prstGeom>
        </p:spPr>
      </p:pic>
      <p:pic>
        <p:nvPicPr>
          <p:cNvPr id="25" name="Graphic 24" descr="Snowflake">
            <a:extLst>
              <a:ext uri="{FF2B5EF4-FFF2-40B4-BE49-F238E27FC236}">
                <a16:creationId xmlns:a16="http://schemas.microsoft.com/office/drawing/2014/main" id="{E1FBB3DC-7C16-F946-90AD-168EE9C215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48955" y="2188761"/>
            <a:ext cx="699791" cy="699791"/>
          </a:xfrm>
          <a:prstGeom prst="rect">
            <a:avLst/>
          </a:prstGeom>
        </p:spPr>
      </p:pic>
      <p:sp>
        <p:nvSpPr>
          <p:cNvPr id="26" name="Rounded Rectangle 25">
            <a:extLst>
              <a:ext uri="{FF2B5EF4-FFF2-40B4-BE49-F238E27FC236}">
                <a16:creationId xmlns:a16="http://schemas.microsoft.com/office/drawing/2014/main" id="{FAFC29CF-C9A9-444D-B09F-0E62C65CF15B}"/>
              </a:ext>
            </a:extLst>
          </p:cNvPr>
          <p:cNvSpPr/>
          <p:nvPr/>
        </p:nvSpPr>
        <p:spPr>
          <a:xfrm>
            <a:off x="9105769" y="2083314"/>
            <a:ext cx="960731" cy="925966"/>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2A5D8629-6577-4243-8BB8-2CB804DC0DA5}"/>
              </a:ext>
            </a:extLst>
          </p:cNvPr>
          <p:cNvCxnSpPr>
            <a:cxnSpLocks/>
          </p:cNvCxnSpPr>
          <p:nvPr/>
        </p:nvCxnSpPr>
        <p:spPr>
          <a:xfrm>
            <a:off x="8511194" y="2546298"/>
            <a:ext cx="569556" cy="0"/>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AE241AD-5D34-BB4E-BFAF-B4F6CFB59F9A}"/>
              </a:ext>
            </a:extLst>
          </p:cNvPr>
          <p:cNvSpPr txBox="1"/>
          <p:nvPr/>
        </p:nvSpPr>
        <p:spPr>
          <a:xfrm>
            <a:off x="502672" y="3821626"/>
            <a:ext cx="5348644" cy="1954381"/>
          </a:xfrm>
          <a:prstGeom prst="rect">
            <a:avLst/>
          </a:prstGeom>
          <a:noFill/>
        </p:spPr>
        <p:txBody>
          <a:bodyPr wrap="none" rtlCol="0">
            <a:spAutoFit/>
          </a:bodyPr>
          <a:lstStyle/>
          <a:p>
            <a:pPr marL="457200" indent="-457200" algn="just">
              <a:lnSpc>
                <a:spcPct val="150000"/>
              </a:lnSpc>
              <a:buFont typeface="Arial" panose="020B0604020202020204" pitchFamily="34" charset="0"/>
              <a:buChar char="•"/>
            </a:pPr>
            <a:r>
              <a:rPr lang="en-US" altLang="zh-CN" sz="2200" b="1" dirty="0">
                <a:latin typeface="Titillium Web" panose="00000500000000000000" pitchFamily="2" charset="0"/>
                <a:cs typeface="Arial" pitchFamily="34" charset="0"/>
              </a:rPr>
              <a:t>Sensor </a:t>
            </a:r>
            <a:r>
              <a:rPr lang="en-US" altLang="zh-CN" sz="2200" dirty="0">
                <a:latin typeface="Titillium Web" panose="00000500000000000000" pitchFamily="2" charset="0"/>
                <a:cs typeface="Arial" pitchFamily="34" charset="0"/>
              </a:rPr>
              <a:t>owns the Update method</a:t>
            </a:r>
          </a:p>
          <a:p>
            <a:pPr marL="457200" indent="-457200" algn="just">
              <a:lnSpc>
                <a:spcPct val="150000"/>
              </a:lnSpc>
              <a:buFont typeface="Arial" panose="020B0604020202020204" pitchFamily="34" charset="0"/>
              <a:buChar char="•"/>
            </a:pPr>
            <a:r>
              <a:rPr lang="en-US" altLang="zh-CN" sz="2200" dirty="0">
                <a:latin typeface="Titillium Web" panose="00000500000000000000" pitchFamily="2" charset="0"/>
                <a:cs typeface="Arial" pitchFamily="34" charset="0"/>
              </a:rPr>
              <a:t>R</a:t>
            </a:r>
            <a:r>
              <a:rPr lang="en-SG" sz="2200" dirty="0">
                <a:latin typeface="Titillium Web" panose="00000500000000000000" pitchFamily="2" charset="0"/>
                <a:cs typeface="Arial" pitchFamily="34" charset="0"/>
              </a:rPr>
              <a:t>emote setters and updates</a:t>
            </a:r>
          </a:p>
          <a:p>
            <a:pPr marL="457200" indent="-457200" algn="just">
              <a:lnSpc>
                <a:spcPct val="150000"/>
              </a:lnSpc>
              <a:buFont typeface="Arial" panose="020B0604020202020204" pitchFamily="34" charset="0"/>
              <a:buChar char="•"/>
            </a:pPr>
            <a:r>
              <a:rPr lang="en-SG" sz="2200" b="1" dirty="0">
                <a:latin typeface="Titillium Web" panose="00000500000000000000" pitchFamily="2" charset="0"/>
                <a:cs typeface="Arial" pitchFamily="34" charset="0"/>
              </a:rPr>
              <a:t>AC</a:t>
            </a:r>
            <a:r>
              <a:rPr lang="en-SG" sz="2200" dirty="0">
                <a:latin typeface="Titillium Web" panose="00000500000000000000" pitchFamily="2" charset="0"/>
                <a:cs typeface="Arial" pitchFamily="34" charset="0"/>
              </a:rPr>
              <a:t> has no awareness </a:t>
            </a:r>
            <a:r>
              <a:rPr lang="en-US" altLang="zh-CN" sz="2200" dirty="0">
                <a:latin typeface="Titillium Web" panose="00000500000000000000" pitchFamily="2" charset="0"/>
                <a:cs typeface="Arial" pitchFamily="34" charset="0"/>
              </a:rPr>
              <a:t>on</a:t>
            </a:r>
            <a:r>
              <a:rPr lang="zh-CN" altLang="en-US" sz="2200" dirty="0">
                <a:latin typeface="Titillium Web" panose="00000500000000000000" pitchFamily="2" charset="0"/>
                <a:cs typeface="Arial" pitchFamily="34" charset="0"/>
              </a:rPr>
              <a:t> </a:t>
            </a:r>
            <a:r>
              <a:rPr lang="en-US" altLang="zh-CN" sz="2200" dirty="0">
                <a:latin typeface="Titillium Web" panose="00000500000000000000" pitchFamily="2" charset="0"/>
                <a:cs typeface="Arial" pitchFamily="34" charset="0"/>
              </a:rPr>
              <a:t>the</a:t>
            </a:r>
            <a:r>
              <a:rPr lang="zh-CN" altLang="en-US" sz="2200" dirty="0">
                <a:latin typeface="Titillium Web" panose="00000500000000000000" pitchFamily="2" charset="0"/>
                <a:cs typeface="Arial" pitchFamily="34" charset="0"/>
              </a:rPr>
              <a:t> </a:t>
            </a:r>
            <a:r>
              <a:rPr lang="en-SG" sz="2200" dirty="0">
                <a:latin typeface="Titillium Web" panose="00000500000000000000" pitchFamily="2" charset="0"/>
                <a:cs typeface="Arial" pitchFamily="34" charset="0"/>
              </a:rPr>
              <a:t>dependence</a:t>
            </a:r>
          </a:p>
          <a:p>
            <a:endParaRPr lang="en-US" sz="2200" dirty="0"/>
          </a:p>
        </p:txBody>
      </p:sp>
      <p:sp>
        <p:nvSpPr>
          <p:cNvPr id="29" name="TextBox 28">
            <a:extLst>
              <a:ext uri="{FF2B5EF4-FFF2-40B4-BE49-F238E27FC236}">
                <a16:creationId xmlns:a16="http://schemas.microsoft.com/office/drawing/2014/main" id="{5AD1FBA5-9C86-FA4B-AFB2-B2472D90B76B}"/>
              </a:ext>
            </a:extLst>
          </p:cNvPr>
          <p:cNvSpPr txBox="1"/>
          <p:nvPr/>
        </p:nvSpPr>
        <p:spPr>
          <a:xfrm>
            <a:off x="6174489" y="3821657"/>
            <a:ext cx="5959260" cy="1563377"/>
          </a:xfrm>
          <a:prstGeom prst="rect">
            <a:avLst/>
          </a:prstGeom>
          <a:noFill/>
        </p:spPr>
        <p:txBody>
          <a:bodyPr wrap="none" rtlCol="0">
            <a:spAutoFit/>
          </a:bodyPr>
          <a:lstStyle/>
          <a:p>
            <a:pPr marL="457200" indent="-457200" algn="just">
              <a:lnSpc>
                <a:spcPct val="150000"/>
              </a:lnSpc>
              <a:buFont typeface="Arial" panose="020B0604020202020204" pitchFamily="34" charset="0"/>
              <a:buChar char="•"/>
            </a:pPr>
            <a:r>
              <a:rPr lang="en-US" altLang="zh-CN" sz="2200" b="1" dirty="0">
                <a:latin typeface="Titillium Web" panose="00000500000000000000" pitchFamily="2" charset="0"/>
                <a:cs typeface="Arial" pitchFamily="34" charset="0"/>
              </a:rPr>
              <a:t>AC</a:t>
            </a:r>
            <a:r>
              <a:rPr lang="en-US" altLang="zh-CN" sz="2200" dirty="0">
                <a:latin typeface="Titillium Web" panose="00000500000000000000" pitchFamily="2" charset="0"/>
                <a:cs typeface="Arial" pitchFamily="34" charset="0"/>
              </a:rPr>
              <a:t> owns the Update method</a:t>
            </a:r>
          </a:p>
          <a:p>
            <a:pPr marL="457200" indent="-457200" algn="just">
              <a:lnSpc>
                <a:spcPct val="150000"/>
              </a:lnSpc>
              <a:buFont typeface="Arial" panose="020B0604020202020204" pitchFamily="34" charset="0"/>
              <a:buChar char="•"/>
            </a:pPr>
            <a:r>
              <a:rPr lang="en-US" sz="2200" dirty="0">
                <a:latin typeface="Titillium Web" panose="00000500000000000000" pitchFamily="2" charset="0"/>
                <a:cs typeface="Arial" pitchFamily="34" charset="0"/>
              </a:rPr>
              <a:t>O</a:t>
            </a:r>
            <a:r>
              <a:rPr lang="en-SG" sz="2200" dirty="0" err="1">
                <a:latin typeface="Titillium Web" panose="00000500000000000000" pitchFamily="2" charset="0"/>
                <a:cs typeface="Arial" pitchFamily="34" charset="0"/>
              </a:rPr>
              <a:t>bservers</a:t>
            </a:r>
            <a:r>
              <a:rPr lang="en-SG" sz="2200" dirty="0">
                <a:latin typeface="Titillium Web" panose="00000500000000000000" pitchFamily="2" charset="0"/>
                <a:cs typeface="Arial" pitchFamily="34" charset="0"/>
              </a:rPr>
              <a:t> and self-updates</a:t>
            </a:r>
          </a:p>
          <a:p>
            <a:pPr marL="457200" indent="-457200" algn="just">
              <a:lnSpc>
                <a:spcPct val="150000"/>
              </a:lnSpc>
              <a:buFont typeface="Arial" panose="020B0604020202020204" pitchFamily="34" charset="0"/>
              <a:buChar char="•"/>
            </a:pPr>
            <a:r>
              <a:rPr lang="en-US" sz="2200" dirty="0">
                <a:latin typeface="Titillium Web" panose="00000500000000000000" pitchFamily="2" charset="0"/>
                <a:cs typeface="Arial" pitchFamily="34" charset="0"/>
              </a:rPr>
              <a:t>Easy to track/add dependencies on </a:t>
            </a:r>
            <a:r>
              <a:rPr lang="en-US" sz="2200" b="1" dirty="0">
                <a:latin typeface="Titillium Web" panose="00000500000000000000" pitchFamily="2" charset="0"/>
                <a:cs typeface="Arial" pitchFamily="34" charset="0"/>
              </a:rPr>
              <a:t>AC</a:t>
            </a:r>
            <a:r>
              <a:rPr lang="en-US" sz="2200" dirty="0">
                <a:latin typeface="Titillium Web" panose="00000500000000000000" pitchFamily="2" charset="0"/>
                <a:cs typeface="Arial" pitchFamily="34" charset="0"/>
              </a:rPr>
              <a:t> module</a:t>
            </a:r>
            <a:endParaRPr lang="en-SG" sz="2200" dirty="0">
              <a:latin typeface="Titillium Web" panose="00000500000000000000" pitchFamily="2" charset="0"/>
              <a:cs typeface="Arial" pitchFamily="34" charset="0"/>
            </a:endParaRPr>
          </a:p>
        </p:txBody>
      </p:sp>
      <p:sp>
        <p:nvSpPr>
          <p:cNvPr id="30" name="TextBox 29">
            <a:extLst>
              <a:ext uri="{FF2B5EF4-FFF2-40B4-BE49-F238E27FC236}">
                <a16:creationId xmlns:a16="http://schemas.microsoft.com/office/drawing/2014/main" id="{4AE31AAE-5C53-1A4D-8A81-7B9005008101}"/>
              </a:ext>
            </a:extLst>
          </p:cNvPr>
          <p:cNvSpPr txBox="1"/>
          <p:nvPr/>
        </p:nvSpPr>
        <p:spPr>
          <a:xfrm>
            <a:off x="3673267" y="5667072"/>
            <a:ext cx="4678140" cy="461665"/>
          </a:xfrm>
          <a:prstGeom prst="rect">
            <a:avLst/>
          </a:prstGeom>
          <a:noFill/>
        </p:spPr>
        <p:txBody>
          <a:bodyPr wrap="none" rtlCol="0">
            <a:spAutoFit/>
          </a:bodyPr>
          <a:lstStyle/>
          <a:p>
            <a:r>
              <a:rPr lang="en-SG" sz="2400" b="1" i="1" dirty="0">
                <a:solidFill>
                  <a:srgbClr val="C00000"/>
                </a:solidFill>
                <a:latin typeface="Chalkboard" panose="03050602040202020205" pitchFamily="66" charset="77"/>
                <a:cs typeface="Arial" pitchFamily="34" charset="0"/>
              </a:rPr>
              <a:t>“How does this module work?"</a:t>
            </a:r>
            <a:endParaRPr lang="en-SG" sz="2400" b="1" dirty="0">
              <a:solidFill>
                <a:srgbClr val="C00000"/>
              </a:solidFill>
              <a:latin typeface="Chalkboard" panose="03050602040202020205" pitchFamily="66" charset="77"/>
              <a:cs typeface="Arial" pitchFamily="34" charset="0"/>
            </a:endParaRPr>
          </a:p>
        </p:txBody>
      </p:sp>
      <p:sp>
        <p:nvSpPr>
          <p:cNvPr id="3" name="TextBox 2">
            <a:extLst>
              <a:ext uri="{FF2B5EF4-FFF2-40B4-BE49-F238E27FC236}">
                <a16:creationId xmlns:a16="http://schemas.microsoft.com/office/drawing/2014/main" id="{5DDE0196-B3C9-4747-84C2-803A4017D323}"/>
              </a:ext>
            </a:extLst>
          </p:cNvPr>
          <p:cNvSpPr txBox="1"/>
          <p:nvPr/>
        </p:nvSpPr>
        <p:spPr>
          <a:xfrm>
            <a:off x="213756" y="3918857"/>
            <a:ext cx="184731" cy="369332"/>
          </a:xfrm>
          <a:prstGeom prst="rect">
            <a:avLst/>
          </a:prstGeom>
          <a:noFill/>
        </p:spPr>
        <p:txBody>
          <a:bodyPr wrap="none" rtlCol="0">
            <a:spAutoFit/>
          </a:bodyPr>
          <a:lstStyle/>
          <a:p>
            <a:endParaRPr lang="en-US"/>
          </a:p>
        </p:txBody>
      </p:sp>
      <p:sp>
        <p:nvSpPr>
          <p:cNvPr id="22" name="Title 1">
            <a:extLst>
              <a:ext uri="{FF2B5EF4-FFF2-40B4-BE49-F238E27FC236}">
                <a16:creationId xmlns:a16="http://schemas.microsoft.com/office/drawing/2014/main" id="{6404BB0C-C443-784E-90F2-45CDCF0FF00E}"/>
              </a:ext>
            </a:extLst>
          </p:cNvPr>
          <p:cNvSpPr>
            <a:spLocks noGrp="1"/>
          </p:cNvSpPr>
          <p:nvPr>
            <p:ph type="title"/>
          </p:nvPr>
        </p:nvSpPr>
        <p:spPr>
          <a:xfrm>
            <a:off x="838200" y="365125"/>
            <a:ext cx="10515600" cy="1325563"/>
          </a:xfrm>
        </p:spPr>
        <p:txBody>
          <a:bodyPr/>
          <a:lstStyle/>
          <a:p>
            <a:r>
              <a:rPr lang="en-US" altLang="zh-CN" b="1" dirty="0">
                <a:latin typeface="Calibri" panose="020F0502020204030204" pitchFamily="34" charset="0"/>
                <a:cs typeface="Calibri" panose="020F0502020204030204" pitchFamily="34" charset="0"/>
              </a:rPr>
              <a:t>Functional </a:t>
            </a:r>
            <a:r>
              <a:rPr lang="en-US" altLang="zh-CN" b="1" dirty="0">
                <a:solidFill>
                  <a:srgbClr val="C00000"/>
                </a:solidFill>
                <a:latin typeface="Calibri" panose="020F0502020204030204" pitchFamily="34" charset="0"/>
                <a:cs typeface="Calibri" panose="020F0502020204030204" pitchFamily="34" charset="0"/>
              </a:rPr>
              <a:t>Reactive</a:t>
            </a:r>
            <a:r>
              <a:rPr lang="en-US" altLang="zh-CN" b="1" dirty="0">
                <a:latin typeface="Calibri" panose="020F0502020204030204" pitchFamily="34" charset="0"/>
                <a:cs typeface="Calibri" panose="020F0502020204030204" pitchFamily="34" charset="0"/>
              </a:rPr>
              <a:t> IoT Programming</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77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46BA-00B7-8E4B-9023-F326768F5755}"/>
              </a:ext>
            </a:extLst>
          </p:cNvPr>
          <p:cNvSpPr>
            <a:spLocks noGrp="1"/>
          </p:cNvSpPr>
          <p:nvPr>
            <p:ph type="title"/>
          </p:nvPr>
        </p:nvSpPr>
        <p:spPr/>
        <p:txBody>
          <a:bodyPr/>
          <a:lstStyle/>
          <a:p>
            <a:r>
              <a:rPr lang="en-US" altLang="zh-CN" b="1" dirty="0">
                <a:latin typeface="Calibri" panose="020F0502020204030204" pitchFamily="34" charset="0"/>
                <a:cs typeface="Calibri" panose="020F0502020204030204" pitchFamily="34" charset="0"/>
              </a:rPr>
              <a:t>Signal</a:t>
            </a:r>
            <a:r>
              <a:rPr lang="en-US" b="1" dirty="0">
                <a:latin typeface="Calibri" panose="020F0502020204030204" pitchFamily="34" charset="0"/>
                <a:cs typeface="Calibri" panose="020F0502020204030204" pitchFamily="34" charset="0"/>
              </a:rPr>
              <a:t> S</a:t>
            </a:r>
            <a:r>
              <a:rPr lang="en-US" altLang="zh-CN" b="1" dirty="0">
                <a:latin typeface="Calibri" panose="020F0502020204030204" pitchFamily="34" charset="0"/>
                <a:cs typeface="Calibri" panose="020F0502020204030204" pitchFamily="34" charset="0"/>
              </a:rPr>
              <a:t>tream</a:t>
            </a:r>
            <a:r>
              <a:rPr lang="en-US" b="1" dirty="0">
                <a:latin typeface="Calibri" panose="020F0502020204030204" pitchFamily="34" charset="0"/>
                <a:cs typeface="Calibri" panose="020F0502020204030204" pitchFamily="34" charset="0"/>
              </a:rPr>
              <a:t> G</a:t>
            </a:r>
            <a:r>
              <a:rPr lang="en-US" altLang="zh-CN" b="1" dirty="0">
                <a:latin typeface="Calibri" panose="020F0502020204030204" pitchFamily="34" charset="0"/>
                <a:cs typeface="Calibri" panose="020F0502020204030204" pitchFamily="34" charset="0"/>
              </a:rPr>
              <a:t>raphs —</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Core</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Design</a:t>
            </a:r>
            <a:endParaRPr lang="en-US"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2B301F9-81AB-AD44-9258-FEF32F6715B8}"/>
              </a:ext>
            </a:extLst>
          </p:cNvPr>
          <p:cNvSpPr>
            <a:spLocks noGrp="1"/>
          </p:cNvSpPr>
          <p:nvPr>
            <p:ph idx="1"/>
          </p:nvPr>
        </p:nvSpPr>
        <p:spPr>
          <a:xfrm>
            <a:off x="8674100" y="1711802"/>
            <a:ext cx="3517900" cy="4202112"/>
          </a:xfrm>
        </p:spPr>
        <p:txBody>
          <a:bodyPr>
            <a:normAutofit/>
          </a:bodyPr>
          <a:lstStyle/>
          <a:p>
            <a:pPr marL="0" indent="0">
              <a:lnSpc>
                <a:spcPct val="120000"/>
              </a:lnSpc>
              <a:buNone/>
            </a:pPr>
            <a:r>
              <a:rPr lang="en-US" sz="2000" b="1" dirty="0">
                <a:cs typeface="Arial" pitchFamily="34" charset="0"/>
              </a:rPr>
              <a:t>Signals:</a:t>
            </a:r>
          </a:p>
          <a:p>
            <a:pPr>
              <a:lnSpc>
                <a:spcPct val="120000"/>
              </a:lnSpc>
            </a:pPr>
            <a:r>
              <a:rPr lang="en-US" sz="2000" dirty="0">
                <a:cs typeface="Arial" pitchFamily="34" charset="0"/>
              </a:rPr>
              <a:t>Continuously changing</a:t>
            </a:r>
          </a:p>
          <a:p>
            <a:pPr>
              <a:lnSpc>
                <a:spcPct val="120000"/>
              </a:lnSpc>
            </a:pPr>
            <a:r>
              <a:rPr lang="en-US" sz="2000" dirty="0">
                <a:cs typeface="Arial" pitchFamily="34" charset="0"/>
              </a:rPr>
              <a:t>Connect to the world</a:t>
            </a:r>
          </a:p>
          <a:p>
            <a:pPr>
              <a:lnSpc>
                <a:spcPct val="120000"/>
              </a:lnSpc>
            </a:pPr>
            <a:r>
              <a:rPr lang="en-US" altLang="zh-CN" sz="2000" dirty="0">
                <a:cs typeface="Arial" pitchFamily="34" charset="0"/>
              </a:rPr>
              <a:t>Infinite</a:t>
            </a:r>
          </a:p>
          <a:p>
            <a:pPr marL="0" indent="0">
              <a:lnSpc>
                <a:spcPct val="120000"/>
              </a:lnSpc>
              <a:buNone/>
            </a:pPr>
            <a:r>
              <a:rPr lang="en-US" altLang="zh-CN" sz="900" dirty="0">
                <a:cs typeface="Arial" pitchFamily="34" charset="0"/>
              </a:rPr>
              <a:t> </a:t>
            </a:r>
          </a:p>
          <a:p>
            <a:pPr marL="0" indent="0">
              <a:lnSpc>
                <a:spcPct val="120000"/>
              </a:lnSpc>
              <a:buNone/>
            </a:pPr>
            <a:r>
              <a:rPr lang="en-US" sz="2000" b="1" dirty="0">
                <a:cs typeface="Arial" pitchFamily="34" charset="0"/>
              </a:rPr>
              <a:t>Signals</a:t>
            </a:r>
            <a:r>
              <a:rPr lang="zh-CN" altLang="en-US" sz="2000" b="1" dirty="0">
                <a:cs typeface="Arial" pitchFamily="34" charset="0"/>
              </a:rPr>
              <a:t> </a:t>
            </a:r>
            <a:r>
              <a:rPr lang="en-US" altLang="zh-CN" sz="2000" b="1" dirty="0">
                <a:cs typeface="Arial" pitchFamily="34" charset="0"/>
              </a:rPr>
              <a:t>graphs</a:t>
            </a:r>
            <a:r>
              <a:rPr lang="en-US" sz="2000" b="1" dirty="0">
                <a:cs typeface="Arial" pitchFamily="34" charset="0"/>
              </a:rPr>
              <a:t>:</a:t>
            </a:r>
          </a:p>
          <a:p>
            <a:pPr>
              <a:lnSpc>
                <a:spcPct val="120000"/>
              </a:lnSpc>
            </a:pPr>
            <a:r>
              <a:rPr lang="en-US" altLang="zh-CN" sz="2000" dirty="0">
                <a:cs typeface="Arial" pitchFamily="34" charset="0"/>
              </a:rPr>
              <a:t>Static</a:t>
            </a:r>
          </a:p>
          <a:p>
            <a:pPr>
              <a:lnSpc>
                <a:spcPct val="120000"/>
              </a:lnSpc>
            </a:pPr>
            <a:r>
              <a:rPr lang="en-SG" sz="2000" dirty="0">
                <a:cs typeface="Arial" pitchFamily="34" charset="0"/>
              </a:rPr>
              <a:t>Multi-threaded </a:t>
            </a:r>
            <a:endParaRPr lang="en-US" altLang="zh-CN" sz="2000" dirty="0">
              <a:cs typeface="Arial" pitchFamily="34" charset="0"/>
            </a:endParaRPr>
          </a:p>
          <a:p>
            <a:pPr>
              <a:lnSpc>
                <a:spcPct val="120000"/>
              </a:lnSpc>
            </a:pPr>
            <a:r>
              <a:rPr lang="en-US" altLang="zh-CN" sz="2000" dirty="0">
                <a:cs typeface="Arial" pitchFamily="34" charset="0"/>
              </a:rPr>
              <a:t>Asynchronous by default</a:t>
            </a:r>
          </a:p>
        </p:txBody>
      </p:sp>
      <p:pic>
        <p:nvPicPr>
          <p:cNvPr id="7" name="Picture 6" descr="A close up of a map&#13;&#10;&#13;&#10;Description automatically generated">
            <a:extLst>
              <a:ext uri="{FF2B5EF4-FFF2-40B4-BE49-F238E27FC236}">
                <a16:creationId xmlns:a16="http://schemas.microsoft.com/office/drawing/2014/main" id="{4149CFA9-044D-E143-ADB1-CBEC87949873}"/>
              </a:ext>
            </a:extLst>
          </p:cNvPr>
          <p:cNvPicPr>
            <a:picLocks noChangeAspect="1"/>
          </p:cNvPicPr>
          <p:nvPr/>
        </p:nvPicPr>
        <p:blipFill>
          <a:blip r:embed="rId3"/>
          <a:stretch>
            <a:fillRect/>
          </a:stretch>
        </p:blipFill>
        <p:spPr>
          <a:xfrm>
            <a:off x="709542" y="1690688"/>
            <a:ext cx="7964558" cy="4242124"/>
          </a:xfrm>
          <a:prstGeom prst="rect">
            <a:avLst/>
          </a:prstGeom>
        </p:spPr>
      </p:pic>
      <p:sp>
        <p:nvSpPr>
          <p:cNvPr id="6" name="TextBox 5">
            <a:extLst>
              <a:ext uri="{FF2B5EF4-FFF2-40B4-BE49-F238E27FC236}">
                <a16:creationId xmlns:a16="http://schemas.microsoft.com/office/drawing/2014/main" id="{CEDA374F-1AD4-9E41-B210-5A4ACC33A39F}"/>
              </a:ext>
            </a:extLst>
          </p:cNvPr>
          <p:cNvSpPr txBox="1"/>
          <p:nvPr/>
        </p:nvSpPr>
        <p:spPr>
          <a:xfrm>
            <a:off x="2180985" y="6156458"/>
            <a:ext cx="7975581" cy="461665"/>
          </a:xfrm>
          <a:prstGeom prst="rect">
            <a:avLst/>
          </a:prstGeom>
          <a:noFill/>
        </p:spPr>
        <p:txBody>
          <a:bodyPr wrap="none" rtlCol="0">
            <a:spAutoFit/>
          </a:bodyPr>
          <a:lstStyle/>
          <a:p>
            <a:r>
              <a:rPr lang="en-US" sz="2400" b="1" dirty="0">
                <a:solidFill>
                  <a:srgbClr val="7030A0"/>
                </a:solidFill>
                <a:latin typeface="Chalkboard SE" panose="03050602040202020205" pitchFamily="66" charset="77"/>
              </a:rPr>
              <a:t>Pushing the side effect to the edge of the system !</a:t>
            </a:r>
          </a:p>
        </p:txBody>
      </p:sp>
    </p:spTree>
    <p:extLst>
      <p:ext uri="{BB962C8B-B14F-4D97-AF65-F5344CB8AC3E}">
        <p14:creationId xmlns:p14="http://schemas.microsoft.com/office/powerpoint/2010/main" val="3751497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3E9-35D0-3A4D-B3DD-55735708436F}"/>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Input / Output are Signals</a:t>
            </a:r>
          </a:p>
        </p:txBody>
      </p:sp>
      <p:sp>
        <p:nvSpPr>
          <p:cNvPr id="5" name="TextBox 4">
            <a:extLst>
              <a:ext uri="{FF2B5EF4-FFF2-40B4-BE49-F238E27FC236}">
                <a16:creationId xmlns:a16="http://schemas.microsoft.com/office/drawing/2014/main" id="{00C0E44A-4446-8240-BF5B-C94AD3596DE7}"/>
              </a:ext>
            </a:extLst>
          </p:cNvPr>
          <p:cNvSpPr txBox="1"/>
          <p:nvPr/>
        </p:nvSpPr>
        <p:spPr>
          <a:xfrm>
            <a:off x="838200" y="1754811"/>
            <a:ext cx="5774466" cy="3683701"/>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sz="2400" dirty="0" err="1">
                <a:latin typeface="Chalkboard SE Light" panose="03050602040202020205" pitchFamily="66" charset="77"/>
              </a:rPr>
              <a:t>Env.temperature</a:t>
            </a:r>
            <a:r>
              <a:rPr lang="en-US" sz="2400" dirty="0">
                <a:latin typeface="Chalkboard SE Light" panose="03050602040202020205" pitchFamily="66" charset="77"/>
              </a:rPr>
              <a:t> :: Int -&gt; </a:t>
            </a:r>
            <a:r>
              <a:rPr lang="en-US" sz="2400" dirty="0">
                <a:solidFill>
                  <a:srgbClr val="C00000"/>
                </a:solidFill>
                <a:latin typeface="Chalkboard SE Light" panose="03050602040202020205" pitchFamily="66" charset="77"/>
              </a:rPr>
              <a:t>Signal </a:t>
            </a:r>
            <a:r>
              <a:rPr lang="en-US" sz="2400" dirty="0">
                <a:latin typeface="Chalkboard SE Light" panose="03050602040202020205" pitchFamily="66" charset="77"/>
              </a:rPr>
              <a:t>Float</a:t>
            </a:r>
          </a:p>
          <a:p>
            <a:pPr marL="342900" indent="-342900">
              <a:lnSpc>
                <a:spcPct val="200000"/>
              </a:lnSpc>
              <a:buFont typeface="Arial" panose="020B0604020202020204" pitchFamily="34" charset="0"/>
              <a:buChar char="•"/>
            </a:pPr>
            <a:endParaRPr lang="en-US" sz="2400" dirty="0">
              <a:latin typeface="Chalkboard SE Light" panose="03050602040202020205" pitchFamily="66" charset="77"/>
            </a:endParaRPr>
          </a:p>
          <a:p>
            <a:pPr marL="342900" indent="-342900">
              <a:lnSpc>
                <a:spcPct val="200000"/>
              </a:lnSpc>
              <a:buFont typeface="Arial" panose="020B0604020202020204" pitchFamily="34" charset="0"/>
              <a:buChar char="•"/>
            </a:pPr>
            <a:r>
              <a:rPr lang="en-US" sz="2400" dirty="0">
                <a:latin typeface="Chalkboard SE Light" panose="03050602040202020205" pitchFamily="66" charset="77"/>
              </a:rPr>
              <a:t>clock ::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(Int, Int, Int)</a:t>
            </a:r>
          </a:p>
          <a:p>
            <a:pPr marL="342900" indent="-342900">
              <a:lnSpc>
                <a:spcPct val="200000"/>
              </a:lnSpc>
              <a:buFont typeface="Arial" panose="020B0604020202020204" pitchFamily="34" charset="0"/>
              <a:buChar char="•"/>
            </a:pPr>
            <a:endParaRPr lang="en-US" sz="2400" dirty="0">
              <a:latin typeface="Chalkboard SE Light" panose="03050602040202020205" pitchFamily="66" charset="77"/>
            </a:endParaRPr>
          </a:p>
          <a:p>
            <a:pPr marL="342900" indent="-342900">
              <a:lnSpc>
                <a:spcPct val="200000"/>
              </a:lnSpc>
              <a:buFont typeface="Arial" panose="020B0604020202020204" pitchFamily="34" charset="0"/>
              <a:buChar char="•"/>
            </a:pPr>
            <a:r>
              <a:rPr lang="en-US" sz="2400" dirty="0" err="1">
                <a:latin typeface="Chalkboard SE Light" panose="03050602040202020205" pitchFamily="66" charset="77"/>
              </a:rPr>
              <a:t>lcd</a:t>
            </a:r>
            <a:r>
              <a:rPr lang="en-US" sz="2400" dirty="0">
                <a:latin typeface="Chalkboard SE Light" panose="03050602040202020205" pitchFamily="66" charset="77"/>
              </a:rPr>
              <a:t> :: Int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String -&gt; IO ()</a:t>
            </a:r>
          </a:p>
        </p:txBody>
      </p:sp>
      <p:sp>
        <p:nvSpPr>
          <p:cNvPr id="6" name="TextBox 5">
            <a:extLst>
              <a:ext uri="{FF2B5EF4-FFF2-40B4-BE49-F238E27FC236}">
                <a16:creationId xmlns:a16="http://schemas.microsoft.com/office/drawing/2014/main" id="{9C5A1E7C-851D-F444-B41B-4F2D0C97190A}"/>
              </a:ext>
            </a:extLst>
          </p:cNvPr>
          <p:cNvSpPr txBox="1"/>
          <p:nvPr/>
        </p:nvSpPr>
        <p:spPr>
          <a:xfrm>
            <a:off x="838201" y="3216968"/>
            <a:ext cx="184731" cy="430887"/>
          </a:xfrm>
          <a:prstGeom prst="rect">
            <a:avLst/>
          </a:prstGeom>
          <a:noFill/>
        </p:spPr>
        <p:txBody>
          <a:bodyPr wrap="none" rtlCol="0">
            <a:spAutoFit/>
          </a:bodyPr>
          <a:lstStyle/>
          <a:p>
            <a:endParaRPr lang="en-US" sz="2200" dirty="0">
              <a:latin typeface="Chalkboard SE Light" panose="03050602040202020205" pitchFamily="66" charset="77"/>
            </a:endParaRPr>
          </a:p>
        </p:txBody>
      </p:sp>
      <p:cxnSp>
        <p:nvCxnSpPr>
          <p:cNvPr id="17" name="Straight Arrow Connector 16">
            <a:extLst>
              <a:ext uri="{FF2B5EF4-FFF2-40B4-BE49-F238E27FC236}">
                <a16:creationId xmlns:a16="http://schemas.microsoft.com/office/drawing/2014/main" id="{8386B509-FE7B-5742-887E-06BCFE754A93}"/>
              </a:ext>
            </a:extLst>
          </p:cNvPr>
          <p:cNvCxnSpPr/>
          <p:nvPr/>
        </p:nvCxnSpPr>
        <p:spPr>
          <a:xfrm>
            <a:off x="1245704" y="3074508"/>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Thermometer">
            <a:extLst>
              <a:ext uri="{FF2B5EF4-FFF2-40B4-BE49-F238E27FC236}">
                <a16:creationId xmlns:a16="http://schemas.microsoft.com/office/drawing/2014/main" id="{A803868B-C7B7-694F-ACFA-053FE81C9A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31235" y="2617308"/>
            <a:ext cx="457200" cy="457200"/>
          </a:xfrm>
          <a:prstGeom prst="rect">
            <a:avLst/>
          </a:prstGeom>
        </p:spPr>
      </p:pic>
      <p:pic>
        <p:nvPicPr>
          <p:cNvPr id="24" name="Graphic 23" descr="Thermometer">
            <a:extLst>
              <a:ext uri="{FF2B5EF4-FFF2-40B4-BE49-F238E27FC236}">
                <a16:creationId xmlns:a16="http://schemas.microsoft.com/office/drawing/2014/main" id="{5AB09AB5-0C55-2A4E-8E0A-54C0E84530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44221" y="2617308"/>
            <a:ext cx="457200" cy="457200"/>
          </a:xfrm>
          <a:prstGeom prst="rect">
            <a:avLst/>
          </a:prstGeom>
        </p:spPr>
      </p:pic>
      <p:pic>
        <p:nvPicPr>
          <p:cNvPr id="25" name="Graphic 24" descr="Thermometer">
            <a:extLst>
              <a:ext uri="{FF2B5EF4-FFF2-40B4-BE49-F238E27FC236}">
                <a16:creationId xmlns:a16="http://schemas.microsoft.com/office/drawing/2014/main" id="{29F00E70-0BFC-7B4A-A92A-07BBA2D1CF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57207" y="2617308"/>
            <a:ext cx="457200" cy="457200"/>
          </a:xfrm>
          <a:prstGeom prst="rect">
            <a:avLst/>
          </a:prstGeom>
        </p:spPr>
      </p:pic>
      <p:pic>
        <p:nvPicPr>
          <p:cNvPr id="26" name="Graphic 25" descr="Thermometer">
            <a:extLst>
              <a:ext uri="{FF2B5EF4-FFF2-40B4-BE49-F238E27FC236}">
                <a16:creationId xmlns:a16="http://schemas.microsoft.com/office/drawing/2014/main" id="{217D77C6-4619-8748-ADE0-0C2C616D54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0193" y="2617308"/>
            <a:ext cx="457200" cy="457200"/>
          </a:xfrm>
          <a:prstGeom prst="rect">
            <a:avLst/>
          </a:prstGeom>
        </p:spPr>
      </p:pic>
      <p:pic>
        <p:nvPicPr>
          <p:cNvPr id="27" name="Graphic 26" descr="Thermometer">
            <a:extLst>
              <a:ext uri="{FF2B5EF4-FFF2-40B4-BE49-F238E27FC236}">
                <a16:creationId xmlns:a16="http://schemas.microsoft.com/office/drawing/2014/main" id="{22451A4B-A888-B04A-9A8C-F2ABC99FF4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3179" y="2617308"/>
            <a:ext cx="457200" cy="457200"/>
          </a:xfrm>
          <a:prstGeom prst="rect">
            <a:avLst/>
          </a:prstGeom>
        </p:spPr>
      </p:pic>
      <p:cxnSp>
        <p:nvCxnSpPr>
          <p:cNvPr id="28" name="Straight Arrow Connector 27">
            <a:extLst>
              <a:ext uri="{FF2B5EF4-FFF2-40B4-BE49-F238E27FC236}">
                <a16:creationId xmlns:a16="http://schemas.microsoft.com/office/drawing/2014/main" id="{852ABFCA-3EF6-C44F-B946-8ED561E92399}"/>
              </a:ext>
            </a:extLst>
          </p:cNvPr>
          <p:cNvCxnSpPr/>
          <p:nvPr/>
        </p:nvCxnSpPr>
        <p:spPr>
          <a:xfrm>
            <a:off x="1245704" y="4409675"/>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A22F5D7-8C3E-D446-AAF9-B02A34E360DC}"/>
              </a:ext>
            </a:extLst>
          </p:cNvPr>
          <p:cNvCxnSpPr/>
          <p:nvPr/>
        </p:nvCxnSpPr>
        <p:spPr>
          <a:xfrm>
            <a:off x="1249613" y="5817708"/>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descr="Clock">
            <a:extLst>
              <a:ext uri="{FF2B5EF4-FFF2-40B4-BE49-F238E27FC236}">
                <a16:creationId xmlns:a16="http://schemas.microsoft.com/office/drawing/2014/main" id="{966AEB6F-20D3-5349-B2D7-D858CA3B1B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1235" y="3974421"/>
            <a:ext cx="457200" cy="457200"/>
          </a:xfrm>
          <a:prstGeom prst="rect">
            <a:avLst/>
          </a:prstGeom>
        </p:spPr>
      </p:pic>
      <p:pic>
        <p:nvPicPr>
          <p:cNvPr id="42" name="Graphic 41" descr="Clock">
            <a:extLst>
              <a:ext uri="{FF2B5EF4-FFF2-40B4-BE49-F238E27FC236}">
                <a16:creationId xmlns:a16="http://schemas.microsoft.com/office/drawing/2014/main" id="{8D50E954-57D2-B343-9E83-04CD56335B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4221" y="3978976"/>
            <a:ext cx="457200" cy="457200"/>
          </a:xfrm>
          <a:prstGeom prst="rect">
            <a:avLst/>
          </a:prstGeom>
        </p:spPr>
      </p:pic>
      <p:pic>
        <p:nvPicPr>
          <p:cNvPr id="43" name="Graphic 42" descr="Clock">
            <a:extLst>
              <a:ext uri="{FF2B5EF4-FFF2-40B4-BE49-F238E27FC236}">
                <a16:creationId xmlns:a16="http://schemas.microsoft.com/office/drawing/2014/main" id="{E06D6F29-BD6E-2E45-A37A-EA11FDD968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57207" y="3974421"/>
            <a:ext cx="457200" cy="457200"/>
          </a:xfrm>
          <a:prstGeom prst="rect">
            <a:avLst/>
          </a:prstGeom>
        </p:spPr>
      </p:pic>
      <p:pic>
        <p:nvPicPr>
          <p:cNvPr id="44" name="Graphic 43" descr="Clock">
            <a:extLst>
              <a:ext uri="{FF2B5EF4-FFF2-40B4-BE49-F238E27FC236}">
                <a16:creationId xmlns:a16="http://schemas.microsoft.com/office/drawing/2014/main" id="{9DBAD916-48B6-724B-9C86-3BD7B8E64E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70193" y="3971803"/>
            <a:ext cx="457200" cy="457200"/>
          </a:xfrm>
          <a:prstGeom prst="rect">
            <a:avLst/>
          </a:prstGeom>
        </p:spPr>
      </p:pic>
      <p:pic>
        <p:nvPicPr>
          <p:cNvPr id="45" name="Graphic 44" descr="Clock">
            <a:extLst>
              <a:ext uri="{FF2B5EF4-FFF2-40B4-BE49-F238E27FC236}">
                <a16:creationId xmlns:a16="http://schemas.microsoft.com/office/drawing/2014/main" id="{1F2A6067-1F40-8C41-8ED8-499724C273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3179" y="3978976"/>
            <a:ext cx="457200" cy="457200"/>
          </a:xfrm>
          <a:prstGeom prst="rect">
            <a:avLst/>
          </a:prstGeom>
        </p:spPr>
      </p:pic>
      <p:pic>
        <p:nvPicPr>
          <p:cNvPr id="50" name="Graphic 49" descr="Clock">
            <a:extLst>
              <a:ext uri="{FF2B5EF4-FFF2-40B4-BE49-F238E27FC236}">
                <a16:creationId xmlns:a16="http://schemas.microsoft.com/office/drawing/2014/main" id="{6C94AE67-E531-414A-B482-388720C1A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47883" y="3971803"/>
            <a:ext cx="457200" cy="457200"/>
          </a:xfrm>
          <a:prstGeom prst="rect">
            <a:avLst/>
          </a:prstGeom>
        </p:spPr>
      </p:pic>
      <p:pic>
        <p:nvPicPr>
          <p:cNvPr id="52" name="Graphic 51" descr="Television">
            <a:extLst>
              <a:ext uri="{FF2B5EF4-FFF2-40B4-BE49-F238E27FC236}">
                <a16:creationId xmlns:a16="http://schemas.microsoft.com/office/drawing/2014/main" id="{9A5ED099-C7CF-514D-985A-4D3884D18C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1235" y="5412136"/>
            <a:ext cx="457200" cy="457200"/>
          </a:xfrm>
          <a:prstGeom prst="rect">
            <a:avLst/>
          </a:prstGeom>
        </p:spPr>
      </p:pic>
      <p:pic>
        <p:nvPicPr>
          <p:cNvPr id="53" name="Graphic 52" descr="Television">
            <a:extLst>
              <a:ext uri="{FF2B5EF4-FFF2-40B4-BE49-F238E27FC236}">
                <a16:creationId xmlns:a16="http://schemas.microsoft.com/office/drawing/2014/main" id="{66E980E2-B270-704B-AA67-72F17D4634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44221" y="5410594"/>
            <a:ext cx="457200" cy="457200"/>
          </a:xfrm>
          <a:prstGeom prst="rect">
            <a:avLst/>
          </a:prstGeom>
        </p:spPr>
      </p:pic>
      <p:pic>
        <p:nvPicPr>
          <p:cNvPr id="54" name="Graphic 53" descr="Television">
            <a:extLst>
              <a:ext uri="{FF2B5EF4-FFF2-40B4-BE49-F238E27FC236}">
                <a16:creationId xmlns:a16="http://schemas.microsoft.com/office/drawing/2014/main" id="{51258E78-6319-6E43-853A-9C94C02692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7207" y="5410594"/>
            <a:ext cx="457200" cy="457200"/>
          </a:xfrm>
          <a:prstGeom prst="rect">
            <a:avLst/>
          </a:prstGeom>
        </p:spPr>
      </p:pic>
      <p:pic>
        <p:nvPicPr>
          <p:cNvPr id="56" name="Graphic 55" descr="Television">
            <a:extLst>
              <a:ext uri="{FF2B5EF4-FFF2-40B4-BE49-F238E27FC236}">
                <a16:creationId xmlns:a16="http://schemas.microsoft.com/office/drawing/2014/main" id="{015B8FD6-DFA4-DD44-A6F1-033F190C8C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70193" y="5409052"/>
            <a:ext cx="457200" cy="457200"/>
          </a:xfrm>
          <a:prstGeom prst="rect">
            <a:avLst/>
          </a:prstGeom>
        </p:spPr>
      </p:pic>
      <p:pic>
        <p:nvPicPr>
          <p:cNvPr id="57" name="Graphic 56" descr="Television">
            <a:extLst>
              <a:ext uri="{FF2B5EF4-FFF2-40B4-BE49-F238E27FC236}">
                <a16:creationId xmlns:a16="http://schemas.microsoft.com/office/drawing/2014/main" id="{E3DF562A-E7A5-CB4E-BD8C-A79103332D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83179" y="5407510"/>
            <a:ext cx="457200" cy="457200"/>
          </a:xfrm>
          <a:prstGeom prst="rect">
            <a:avLst/>
          </a:prstGeom>
        </p:spPr>
      </p:pic>
      <p:sp>
        <p:nvSpPr>
          <p:cNvPr id="30" name="TextBox 29">
            <a:extLst>
              <a:ext uri="{FF2B5EF4-FFF2-40B4-BE49-F238E27FC236}">
                <a16:creationId xmlns:a16="http://schemas.microsoft.com/office/drawing/2014/main" id="{DC11B9B5-B80A-5146-823B-18AF0469A14D}"/>
              </a:ext>
            </a:extLst>
          </p:cNvPr>
          <p:cNvSpPr txBox="1"/>
          <p:nvPr/>
        </p:nvSpPr>
        <p:spPr>
          <a:xfrm>
            <a:off x="7698090" y="1406420"/>
            <a:ext cx="1771743"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port number</a:t>
            </a:r>
          </a:p>
        </p:txBody>
      </p:sp>
      <p:cxnSp>
        <p:nvCxnSpPr>
          <p:cNvPr id="31" name="Curved Connector 30">
            <a:extLst>
              <a:ext uri="{FF2B5EF4-FFF2-40B4-BE49-F238E27FC236}">
                <a16:creationId xmlns:a16="http://schemas.microsoft.com/office/drawing/2014/main" id="{09F09CDF-6E93-6443-BB68-311BD1048134}"/>
              </a:ext>
            </a:extLst>
          </p:cNvPr>
          <p:cNvCxnSpPr>
            <a:cxnSpLocks/>
            <a:stCxn id="30" idx="1"/>
          </p:cNvCxnSpPr>
          <p:nvPr/>
        </p:nvCxnSpPr>
        <p:spPr>
          <a:xfrm rot="10800000" flipV="1">
            <a:off x="4118134" y="1591086"/>
            <a:ext cx="3579957" cy="471502"/>
          </a:xfrm>
          <a:prstGeom prst="curvedConnector3">
            <a:avLst>
              <a:gd name="adj1" fmla="val 100233"/>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D098896-487C-B44A-A7F8-6707C3E9E838}"/>
              </a:ext>
            </a:extLst>
          </p:cNvPr>
          <p:cNvSpPr txBox="1"/>
          <p:nvPr/>
        </p:nvSpPr>
        <p:spPr>
          <a:xfrm>
            <a:off x="7191333" y="3432126"/>
            <a:ext cx="2817510"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Day : Hour : Second</a:t>
            </a:r>
          </a:p>
        </p:txBody>
      </p:sp>
      <p:cxnSp>
        <p:nvCxnSpPr>
          <p:cNvPr id="39" name="Curved Connector 38">
            <a:extLst>
              <a:ext uri="{FF2B5EF4-FFF2-40B4-BE49-F238E27FC236}">
                <a16:creationId xmlns:a16="http://schemas.microsoft.com/office/drawing/2014/main" id="{1B6AD847-4319-1D4E-8FF2-7756AB79392E}"/>
              </a:ext>
            </a:extLst>
          </p:cNvPr>
          <p:cNvCxnSpPr>
            <a:cxnSpLocks/>
            <a:stCxn id="38" idx="1"/>
          </p:cNvCxnSpPr>
          <p:nvPr/>
        </p:nvCxnSpPr>
        <p:spPr>
          <a:xfrm rot="10800000" flipV="1">
            <a:off x="5122589" y="3616792"/>
            <a:ext cx="2068745" cy="64916"/>
          </a:xfrm>
          <a:prstGeom prst="curvedConnector3">
            <a:avLst>
              <a:gd name="adj1" fmla="val 50000"/>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77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3E9-35D0-3A4D-B3DD-55735708436F}"/>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Input / Output are Signals</a:t>
            </a:r>
          </a:p>
        </p:txBody>
      </p:sp>
      <p:sp>
        <p:nvSpPr>
          <p:cNvPr id="5" name="TextBox 4">
            <a:extLst>
              <a:ext uri="{FF2B5EF4-FFF2-40B4-BE49-F238E27FC236}">
                <a16:creationId xmlns:a16="http://schemas.microsoft.com/office/drawing/2014/main" id="{00C0E44A-4446-8240-BF5B-C94AD3596DE7}"/>
              </a:ext>
            </a:extLst>
          </p:cNvPr>
          <p:cNvSpPr txBox="1"/>
          <p:nvPr/>
        </p:nvSpPr>
        <p:spPr>
          <a:xfrm>
            <a:off x="838200" y="1754811"/>
            <a:ext cx="5774466" cy="3683701"/>
          </a:xfrm>
          <a:prstGeom prst="rect">
            <a:avLst/>
          </a:prstGeom>
          <a:noFill/>
        </p:spPr>
        <p:txBody>
          <a:bodyPr wrap="none" rtlCol="0">
            <a:spAutoFit/>
          </a:bodyPr>
          <a:lstStyle/>
          <a:p>
            <a:pPr marL="342900" indent="-342900">
              <a:lnSpc>
                <a:spcPct val="200000"/>
              </a:lnSpc>
              <a:buFont typeface="Arial" panose="020B0604020202020204" pitchFamily="34" charset="0"/>
              <a:buChar char="•"/>
            </a:pPr>
            <a:r>
              <a:rPr lang="en-US" sz="2400" dirty="0" err="1">
                <a:latin typeface="Chalkboard SE Light" panose="03050602040202020205" pitchFamily="66" charset="77"/>
              </a:rPr>
              <a:t>Env.temperature</a:t>
            </a:r>
            <a:r>
              <a:rPr lang="en-US" sz="2400" dirty="0">
                <a:latin typeface="Chalkboard SE Light" panose="03050602040202020205" pitchFamily="66" charset="77"/>
              </a:rPr>
              <a:t> :: Int -&gt; </a:t>
            </a:r>
            <a:r>
              <a:rPr lang="en-US" sz="2400" dirty="0">
                <a:solidFill>
                  <a:srgbClr val="C00000"/>
                </a:solidFill>
                <a:latin typeface="Chalkboard SE Light" panose="03050602040202020205" pitchFamily="66" charset="77"/>
              </a:rPr>
              <a:t>Signal </a:t>
            </a:r>
            <a:r>
              <a:rPr lang="en-US" sz="2400" dirty="0">
                <a:latin typeface="Chalkboard SE Light" panose="03050602040202020205" pitchFamily="66" charset="77"/>
              </a:rPr>
              <a:t>Float</a:t>
            </a:r>
          </a:p>
          <a:p>
            <a:pPr marL="342900" indent="-342900">
              <a:lnSpc>
                <a:spcPct val="200000"/>
              </a:lnSpc>
              <a:buFont typeface="Arial" panose="020B0604020202020204" pitchFamily="34" charset="0"/>
              <a:buChar char="•"/>
            </a:pPr>
            <a:endParaRPr lang="en-US" sz="2400" dirty="0">
              <a:latin typeface="Chalkboard SE Light" panose="03050602040202020205" pitchFamily="66" charset="77"/>
            </a:endParaRPr>
          </a:p>
          <a:p>
            <a:pPr marL="342900" indent="-342900">
              <a:lnSpc>
                <a:spcPct val="200000"/>
              </a:lnSpc>
              <a:buFont typeface="Arial" panose="020B0604020202020204" pitchFamily="34" charset="0"/>
              <a:buChar char="•"/>
            </a:pPr>
            <a:r>
              <a:rPr lang="en-US" sz="2400" dirty="0">
                <a:latin typeface="Chalkboard SE Light" panose="03050602040202020205" pitchFamily="66" charset="77"/>
              </a:rPr>
              <a:t>clock ::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(Int, Int, Int)</a:t>
            </a:r>
          </a:p>
          <a:p>
            <a:pPr marL="342900" indent="-342900">
              <a:lnSpc>
                <a:spcPct val="200000"/>
              </a:lnSpc>
              <a:buFont typeface="Arial" panose="020B0604020202020204" pitchFamily="34" charset="0"/>
              <a:buChar char="•"/>
            </a:pPr>
            <a:endParaRPr lang="en-US" sz="2400" dirty="0">
              <a:latin typeface="Chalkboard SE Light" panose="03050602040202020205" pitchFamily="66" charset="77"/>
            </a:endParaRPr>
          </a:p>
          <a:p>
            <a:pPr marL="342900" indent="-342900">
              <a:lnSpc>
                <a:spcPct val="200000"/>
              </a:lnSpc>
              <a:buFont typeface="Arial" panose="020B0604020202020204" pitchFamily="34" charset="0"/>
              <a:buChar char="•"/>
            </a:pPr>
            <a:r>
              <a:rPr lang="en-US" sz="2400" dirty="0" err="1">
                <a:latin typeface="Chalkboard SE Light" panose="03050602040202020205" pitchFamily="66" charset="77"/>
              </a:rPr>
              <a:t>lcd</a:t>
            </a:r>
            <a:r>
              <a:rPr lang="en-US" sz="2400" dirty="0">
                <a:latin typeface="Chalkboard SE Light" panose="03050602040202020205" pitchFamily="66" charset="77"/>
              </a:rPr>
              <a:t> :: Int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String -&gt; IO ()</a:t>
            </a:r>
          </a:p>
        </p:txBody>
      </p:sp>
      <p:sp>
        <p:nvSpPr>
          <p:cNvPr id="6" name="TextBox 5">
            <a:extLst>
              <a:ext uri="{FF2B5EF4-FFF2-40B4-BE49-F238E27FC236}">
                <a16:creationId xmlns:a16="http://schemas.microsoft.com/office/drawing/2014/main" id="{9C5A1E7C-851D-F444-B41B-4F2D0C97190A}"/>
              </a:ext>
            </a:extLst>
          </p:cNvPr>
          <p:cNvSpPr txBox="1"/>
          <p:nvPr/>
        </p:nvSpPr>
        <p:spPr>
          <a:xfrm>
            <a:off x="838201" y="3216968"/>
            <a:ext cx="184731" cy="430887"/>
          </a:xfrm>
          <a:prstGeom prst="rect">
            <a:avLst/>
          </a:prstGeom>
          <a:noFill/>
        </p:spPr>
        <p:txBody>
          <a:bodyPr wrap="none" rtlCol="0">
            <a:spAutoFit/>
          </a:bodyPr>
          <a:lstStyle/>
          <a:p>
            <a:endParaRPr lang="en-US" sz="2200" dirty="0">
              <a:latin typeface="Chalkboard SE Light" panose="03050602040202020205" pitchFamily="66" charset="77"/>
            </a:endParaRPr>
          </a:p>
        </p:txBody>
      </p:sp>
      <p:cxnSp>
        <p:nvCxnSpPr>
          <p:cNvPr id="17" name="Straight Arrow Connector 16">
            <a:extLst>
              <a:ext uri="{FF2B5EF4-FFF2-40B4-BE49-F238E27FC236}">
                <a16:creationId xmlns:a16="http://schemas.microsoft.com/office/drawing/2014/main" id="{8386B509-FE7B-5742-887E-06BCFE754A93}"/>
              </a:ext>
            </a:extLst>
          </p:cNvPr>
          <p:cNvCxnSpPr/>
          <p:nvPr/>
        </p:nvCxnSpPr>
        <p:spPr>
          <a:xfrm>
            <a:off x="1245704" y="3074508"/>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Thermometer">
            <a:extLst>
              <a:ext uri="{FF2B5EF4-FFF2-40B4-BE49-F238E27FC236}">
                <a16:creationId xmlns:a16="http://schemas.microsoft.com/office/drawing/2014/main" id="{A803868B-C7B7-694F-ACFA-053FE81C9A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31235" y="2617308"/>
            <a:ext cx="457200" cy="457200"/>
          </a:xfrm>
          <a:prstGeom prst="rect">
            <a:avLst/>
          </a:prstGeom>
        </p:spPr>
      </p:pic>
      <p:pic>
        <p:nvPicPr>
          <p:cNvPr id="24" name="Graphic 23" descr="Thermometer">
            <a:extLst>
              <a:ext uri="{FF2B5EF4-FFF2-40B4-BE49-F238E27FC236}">
                <a16:creationId xmlns:a16="http://schemas.microsoft.com/office/drawing/2014/main" id="{5AB09AB5-0C55-2A4E-8E0A-54C0E84530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44221" y="2617308"/>
            <a:ext cx="457200" cy="457200"/>
          </a:xfrm>
          <a:prstGeom prst="rect">
            <a:avLst/>
          </a:prstGeom>
        </p:spPr>
      </p:pic>
      <p:pic>
        <p:nvPicPr>
          <p:cNvPr id="25" name="Graphic 24" descr="Thermometer">
            <a:extLst>
              <a:ext uri="{FF2B5EF4-FFF2-40B4-BE49-F238E27FC236}">
                <a16:creationId xmlns:a16="http://schemas.microsoft.com/office/drawing/2014/main" id="{29F00E70-0BFC-7B4A-A92A-07BBA2D1CF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57207" y="2617308"/>
            <a:ext cx="457200" cy="457200"/>
          </a:xfrm>
          <a:prstGeom prst="rect">
            <a:avLst/>
          </a:prstGeom>
        </p:spPr>
      </p:pic>
      <p:pic>
        <p:nvPicPr>
          <p:cNvPr id="26" name="Graphic 25" descr="Thermometer">
            <a:extLst>
              <a:ext uri="{FF2B5EF4-FFF2-40B4-BE49-F238E27FC236}">
                <a16:creationId xmlns:a16="http://schemas.microsoft.com/office/drawing/2014/main" id="{217D77C6-4619-8748-ADE0-0C2C616D54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70193" y="2617308"/>
            <a:ext cx="457200" cy="457200"/>
          </a:xfrm>
          <a:prstGeom prst="rect">
            <a:avLst/>
          </a:prstGeom>
        </p:spPr>
      </p:pic>
      <p:pic>
        <p:nvPicPr>
          <p:cNvPr id="27" name="Graphic 26" descr="Thermometer">
            <a:extLst>
              <a:ext uri="{FF2B5EF4-FFF2-40B4-BE49-F238E27FC236}">
                <a16:creationId xmlns:a16="http://schemas.microsoft.com/office/drawing/2014/main" id="{22451A4B-A888-B04A-9A8C-F2ABC99FF4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83179" y="2617308"/>
            <a:ext cx="457200" cy="457200"/>
          </a:xfrm>
          <a:prstGeom prst="rect">
            <a:avLst/>
          </a:prstGeom>
        </p:spPr>
      </p:pic>
      <p:cxnSp>
        <p:nvCxnSpPr>
          <p:cNvPr id="28" name="Straight Arrow Connector 27">
            <a:extLst>
              <a:ext uri="{FF2B5EF4-FFF2-40B4-BE49-F238E27FC236}">
                <a16:creationId xmlns:a16="http://schemas.microsoft.com/office/drawing/2014/main" id="{852ABFCA-3EF6-C44F-B946-8ED561E92399}"/>
              </a:ext>
            </a:extLst>
          </p:cNvPr>
          <p:cNvCxnSpPr/>
          <p:nvPr/>
        </p:nvCxnSpPr>
        <p:spPr>
          <a:xfrm>
            <a:off x="1245704" y="4409675"/>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A22F5D7-8C3E-D446-AAF9-B02A34E360DC}"/>
              </a:ext>
            </a:extLst>
          </p:cNvPr>
          <p:cNvCxnSpPr/>
          <p:nvPr/>
        </p:nvCxnSpPr>
        <p:spPr>
          <a:xfrm>
            <a:off x="1249613" y="5817708"/>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1" name="Graphic 40" descr="Clock">
            <a:extLst>
              <a:ext uri="{FF2B5EF4-FFF2-40B4-BE49-F238E27FC236}">
                <a16:creationId xmlns:a16="http://schemas.microsoft.com/office/drawing/2014/main" id="{966AEB6F-20D3-5349-B2D7-D858CA3B1B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1235" y="3974421"/>
            <a:ext cx="457200" cy="457200"/>
          </a:xfrm>
          <a:prstGeom prst="rect">
            <a:avLst/>
          </a:prstGeom>
        </p:spPr>
      </p:pic>
      <p:pic>
        <p:nvPicPr>
          <p:cNvPr id="42" name="Graphic 41" descr="Clock">
            <a:extLst>
              <a:ext uri="{FF2B5EF4-FFF2-40B4-BE49-F238E27FC236}">
                <a16:creationId xmlns:a16="http://schemas.microsoft.com/office/drawing/2014/main" id="{8D50E954-57D2-B343-9E83-04CD56335B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44221" y="3978976"/>
            <a:ext cx="457200" cy="457200"/>
          </a:xfrm>
          <a:prstGeom prst="rect">
            <a:avLst/>
          </a:prstGeom>
        </p:spPr>
      </p:pic>
      <p:pic>
        <p:nvPicPr>
          <p:cNvPr id="43" name="Graphic 42" descr="Clock">
            <a:extLst>
              <a:ext uri="{FF2B5EF4-FFF2-40B4-BE49-F238E27FC236}">
                <a16:creationId xmlns:a16="http://schemas.microsoft.com/office/drawing/2014/main" id="{E06D6F29-BD6E-2E45-A37A-EA11FDD968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57207" y="3974421"/>
            <a:ext cx="457200" cy="457200"/>
          </a:xfrm>
          <a:prstGeom prst="rect">
            <a:avLst/>
          </a:prstGeom>
        </p:spPr>
      </p:pic>
      <p:pic>
        <p:nvPicPr>
          <p:cNvPr id="44" name="Graphic 43" descr="Clock">
            <a:extLst>
              <a:ext uri="{FF2B5EF4-FFF2-40B4-BE49-F238E27FC236}">
                <a16:creationId xmlns:a16="http://schemas.microsoft.com/office/drawing/2014/main" id="{9DBAD916-48B6-724B-9C86-3BD7B8E64E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70193" y="3971803"/>
            <a:ext cx="457200" cy="457200"/>
          </a:xfrm>
          <a:prstGeom prst="rect">
            <a:avLst/>
          </a:prstGeom>
        </p:spPr>
      </p:pic>
      <p:pic>
        <p:nvPicPr>
          <p:cNvPr id="45" name="Graphic 44" descr="Clock">
            <a:extLst>
              <a:ext uri="{FF2B5EF4-FFF2-40B4-BE49-F238E27FC236}">
                <a16:creationId xmlns:a16="http://schemas.microsoft.com/office/drawing/2014/main" id="{1F2A6067-1F40-8C41-8ED8-499724C273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3179" y="3978976"/>
            <a:ext cx="457200" cy="457200"/>
          </a:xfrm>
          <a:prstGeom prst="rect">
            <a:avLst/>
          </a:prstGeom>
        </p:spPr>
      </p:pic>
      <p:pic>
        <p:nvPicPr>
          <p:cNvPr id="50" name="Graphic 49" descr="Clock">
            <a:extLst>
              <a:ext uri="{FF2B5EF4-FFF2-40B4-BE49-F238E27FC236}">
                <a16:creationId xmlns:a16="http://schemas.microsoft.com/office/drawing/2014/main" id="{6C94AE67-E531-414A-B482-388720C1A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47883" y="3971803"/>
            <a:ext cx="457200" cy="457200"/>
          </a:xfrm>
          <a:prstGeom prst="rect">
            <a:avLst/>
          </a:prstGeom>
        </p:spPr>
      </p:pic>
      <p:pic>
        <p:nvPicPr>
          <p:cNvPr id="52" name="Graphic 51" descr="Television">
            <a:extLst>
              <a:ext uri="{FF2B5EF4-FFF2-40B4-BE49-F238E27FC236}">
                <a16:creationId xmlns:a16="http://schemas.microsoft.com/office/drawing/2014/main" id="{9A5ED099-C7CF-514D-985A-4D3884D18C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1235" y="5412136"/>
            <a:ext cx="457200" cy="457200"/>
          </a:xfrm>
          <a:prstGeom prst="rect">
            <a:avLst/>
          </a:prstGeom>
        </p:spPr>
      </p:pic>
      <p:pic>
        <p:nvPicPr>
          <p:cNvPr id="53" name="Graphic 52" descr="Television">
            <a:extLst>
              <a:ext uri="{FF2B5EF4-FFF2-40B4-BE49-F238E27FC236}">
                <a16:creationId xmlns:a16="http://schemas.microsoft.com/office/drawing/2014/main" id="{66E980E2-B270-704B-AA67-72F17D4634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44221" y="5410594"/>
            <a:ext cx="457200" cy="457200"/>
          </a:xfrm>
          <a:prstGeom prst="rect">
            <a:avLst/>
          </a:prstGeom>
        </p:spPr>
      </p:pic>
      <p:pic>
        <p:nvPicPr>
          <p:cNvPr id="54" name="Graphic 53" descr="Television">
            <a:extLst>
              <a:ext uri="{FF2B5EF4-FFF2-40B4-BE49-F238E27FC236}">
                <a16:creationId xmlns:a16="http://schemas.microsoft.com/office/drawing/2014/main" id="{51258E78-6319-6E43-853A-9C94C02692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57207" y="5410594"/>
            <a:ext cx="457200" cy="457200"/>
          </a:xfrm>
          <a:prstGeom prst="rect">
            <a:avLst/>
          </a:prstGeom>
        </p:spPr>
      </p:pic>
      <p:pic>
        <p:nvPicPr>
          <p:cNvPr id="56" name="Graphic 55" descr="Television">
            <a:extLst>
              <a:ext uri="{FF2B5EF4-FFF2-40B4-BE49-F238E27FC236}">
                <a16:creationId xmlns:a16="http://schemas.microsoft.com/office/drawing/2014/main" id="{015B8FD6-DFA4-DD44-A6F1-033F190C8C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70193" y="5409052"/>
            <a:ext cx="457200" cy="457200"/>
          </a:xfrm>
          <a:prstGeom prst="rect">
            <a:avLst/>
          </a:prstGeom>
        </p:spPr>
      </p:pic>
      <p:pic>
        <p:nvPicPr>
          <p:cNvPr id="57" name="Graphic 56" descr="Television">
            <a:extLst>
              <a:ext uri="{FF2B5EF4-FFF2-40B4-BE49-F238E27FC236}">
                <a16:creationId xmlns:a16="http://schemas.microsoft.com/office/drawing/2014/main" id="{E3DF562A-E7A5-CB4E-BD8C-A79103332D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83179" y="5407510"/>
            <a:ext cx="457200" cy="457200"/>
          </a:xfrm>
          <a:prstGeom prst="rect">
            <a:avLst/>
          </a:prstGeom>
        </p:spPr>
      </p:pic>
      <p:sp>
        <p:nvSpPr>
          <p:cNvPr id="29" name="TextBox 28">
            <a:extLst>
              <a:ext uri="{FF2B5EF4-FFF2-40B4-BE49-F238E27FC236}">
                <a16:creationId xmlns:a16="http://schemas.microsoft.com/office/drawing/2014/main" id="{E4C85CD8-7A9D-6545-815F-9CDA412A0ACF}"/>
              </a:ext>
            </a:extLst>
          </p:cNvPr>
          <p:cNvSpPr txBox="1"/>
          <p:nvPr/>
        </p:nvSpPr>
        <p:spPr>
          <a:xfrm>
            <a:off x="4204039" y="6160507"/>
            <a:ext cx="3783921" cy="461665"/>
          </a:xfrm>
          <a:prstGeom prst="rect">
            <a:avLst/>
          </a:prstGeom>
          <a:noFill/>
        </p:spPr>
        <p:txBody>
          <a:bodyPr wrap="none" rtlCol="0">
            <a:spAutoFit/>
          </a:bodyPr>
          <a:lstStyle/>
          <a:p>
            <a:r>
              <a:rPr lang="en-US" sz="2400" b="1" dirty="0">
                <a:solidFill>
                  <a:srgbClr val="7030A0"/>
                </a:solidFill>
                <a:latin typeface="Chalkboard SE" panose="03050602040202020205" pitchFamily="66" charset="77"/>
              </a:rPr>
              <a:t>Higher</a:t>
            </a:r>
            <a:r>
              <a:rPr lang="en-US" altLang="zh-CN" sz="2400" b="1" dirty="0">
                <a:solidFill>
                  <a:srgbClr val="7030A0"/>
                </a:solidFill>
                <a:latin typeface="Chalkboard SE" panose="03050602040202020205" pitchFamily="66" charset="77"/>
              </a:rPr>
              <a:t>-order</a:t>
            </a:r>
            <a:r>
              <a:rPr lang="zh-CN" altLang="en-US" sz="2400" b="1" dirty="0">
                <a:solidFill>
                  <a:srgbClr val="7030A0"/>
                </a:solidFill>
                <a:latin typeface="Chalkboard SE" panose="03050602040202020205" pitchFamily="66" charset="77"/>
              </a:rPr>
              <a:t> </a:t>
            </a:r>
            <a:r>
              <a:rPr lang="en-US" altLang="zh-CN" sz="2400" b="1" dirty="0">
                <a:solidFill>
                  <a:srgbClr val="7030A0"/>
                </a:solidFill>
                <a:latin typeface="Chalkboard SE" panose="03050602040202020205" pitchFamily="66" charset="77"/>
              </a:rPr>
              <a:t>functions !</a:t>
            </a:r>
            <a:endParaRPr lang="en-US" sz="2400" b="1" dirty="0">
              <a:solidFill>
                <a:srgbClr val="7030A0"/>
              </a:solidFill>
              <a:latin typeface="Chalkboard SE" panose="03050602040202020205" pitchFamily="66" charset="77"/>
            </a:endParaRPr>
          </a:p>
        </p:txBody>
      </p:sp>
      <p:sp>
        <p:nvSpPr>
          <p:cNvPr id="30" name="TextBox 29">
            <a:extLst>
              <a:ext uri="{FF2B5EF4-FFF2-40B4-BE49-F238E27FC236}">
                <a16:creationId xmlns:a16="http://schemas.microsoft.com/office/drawing/2014/main" id="{DC11B9B5-B80A-5146-823B-18AF0469A14D}"/>
              </a:ext>
            </a:extLst>
          </p:cNvPr>
          <p:cNvSpPr txBox="1"/>
          <p:nvPr/>
        </p:nvSpPr>
        <p:spPr>
          <a:xfrm>
            <a:off x="7698090" y="1406420"/>
            <a:ext cx="1771743"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port number</a:t>
            </a:r>
          </a:p>
        </p:txBody>
      </p:sp>
      <p:cxnSp>
        <p:nvCxnSpPr>
          <p:cNvPr id="31" name="Curved Connector 30">
            <a:extLst>
              <a:ext uri="{FF2B5EF4-FFF2-40B4-BE49-F238E27FC236}">
                <a16:creationId xmlns:a16="http://schemas.microsoft.com/office/drawing/2014/main" id="{09F09CDF-6E93-6443-BB68-311BD1048134}"/>
              </a:ext>
            </a:extLst>
          </p:cNvPr>
          <p:cNvCxnSpPr>
            <a:cxnSpLocks/>
            <a:stCxn id="30" idx="1"/>
          </p:cNvCxnSpPr>
          <p:nvPr/>
        </p:nvCxnSpPr>
        <p:spPr>
          <a:xfrm rot="10800000" flipV="1">
            <a:off x="4118134" y="1591086"/>
            <a:ext cx="3579957" cy="471502"/>
          </a:xfrm>
          <a:prstGeom prst="curvedConnector3">
            <a:avLst>
              <a:gd name="adj1" fmla="val 100233"/>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D098896-487C-B44A-A7F8-6707C3E9E838}"/>
              </a:ext>
            </a:extLst>
          </p:cNvPr>
          <p:cNvSpPr txBox="1"/>
          <p:nvPr/>
        </p:nvSpPr>
        <p:spPr>
          <a:xfrm>
            <a:off x="7191333" y="3432126"/>
            <a:ext cx="2817510"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Day : Hour : Second</a:t>
            </a:r>
          </a:p>
        </p:txBody>
      </p:sp>
      <p:cxnSp>
        <p:nvCxnSpPr>
          <p:cNvPr id="39" name="Curved Connector 38">
            <a:extLst>
              <a:ext uri="{FF2B5EF4-FFF2-40B4-BE49-F238E27FC236}">
                <a16:creationId xmlns:a16="http://schemas.microsoft.com/office/drawing/2014/main" id="{1B6AD847-4319-1D4E-8FF2-7756AB79392E}"/>
              </a:ext>
            </a:extLst>
          </p:cNvPr>
          <p:cNvCxnSpPr>
            <a:cxnSpLocks/>
            <a:stCxn id="38" idx="1"/>
          </p:cNvCxnSpPr>
          <p:nvPr/>
        </p:nvCxnSpPr>
        <p:spPr>
          <a:xfrm rot="10800000" flipV="1">
            <a:off x="5122589" y="3616792"/>
            <a:ext cx="2068745" cy="64916"/>
          </a:xfrm>
          <a:prstGeom prst="curvedConnector3">
            <a:avLst>
              <a:gd name="adj1" fmla="val 50000"/>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566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3E9-35D0-3A4D-B3DD-55735708436F}"/>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High-order functions </a:t>
            </a:r>
            <a:r>
              <a:rPr lang="en-US" altLang="zh-CN" b="1" dirty="0">
                <a:latin typeface="Calibri" panose="020F0502020204030204" pitchFamily="34" charset="0"/>
                <a:cs typeface="Calibri" panose="020F0502020204030204" pitchFamily="34" charset="0"/>
              </a:rPr>
              <a:t>—</a:t>
            </a:r>
            <a:r>
              <a:rPr lang="zh-CN" altLang="en-US"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Transformation</a:t>
            </a:r>
          </a:p>
        </p:txBody>
      </p:sp>
      <p:cxnSp>
        <p:nvCxnSpPr>
          <p:cNvPr id="29" name="Straight Arrow Connector 28">
            <a:extLst>
              <a:ext uri="{FF2B5EF4-FFF2-40B4-BE49-F238E27FC236}">
                <a16:creationId xmlns:a16="http://schemas.microsoft.com/office/drawing/2014/main" id="{CB107A88-CA70-2342-BD45-09064CB51B8C}"/>
              </a:ext>
            </a:extLst>
          </p:cNvPr>
          <p:cNvCxnSpPr/>
          <p:nvPr/>
        </p:nvCxnSpPr>
        <p:spPr>
          <a:xfrm>
            <a:off x="1245704" y="4484973"/>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Thermometer">
            <a:extLst>
              <a:ext uri="{FF2B5EF4-FFF2-40B4-BE49-F238E27FC236}">
                <a16:creationId xmlns:a16="http://schemas.microsoft.com/office/drawing/2014/main" id="{51A6FE4A-BF6F-714C-8677-C1F5F7DBA4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1235" y="4027773"/>
            <a:ext cx="457200" cy="457200"/>
          </a:xfrm>
          <a:prstGeom prst="rect">
            <a:avLst/>
          </a:prstGeom>
        </p:spPr>
      </p:pic>
      <p:pic>
        <p:nvPicPr>
          <p:cNvPr id="31" name="Graphic 30" descr="Thermometer">
            <a:extLst>
              <a:ext uri="{FF2B5EF4-FFF2-40B4-BE49-F238E27FC236}">
                <a16:creationId xmlns:a16="http://schemas.microsoft.com/office/drawing/2014/main" id="{09ABDDF8-2587-5A45-9CA2-0F71F96991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4221" y="4027773"/>
            <a:ext cx="457200" cy="457200"/>
          </a:xfrm>
          <a:prstGeom prst="rect">
            <a:avLst/>
          </a:prstGeom>
        </p:spPr>
      </p:pic>
      <p:pic>
        <p:nvPicPr>
          <p:cNvPr id="32" name="Graphic 31" descr="Thermometer">
            <a:extLst>
              <a:ext uri="{FF2B5EF4-FFF2-40B4-BE49-F238E27FC236}">
                <a16:creationId xmlns:a16="http://schemas.microsoft.com/office/drawing/2014/main" id="{3AF7E9EC-E58A-3D41-B285-025C4B6646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7207" y="4027773"/>
            <a:ext cx="457200" cy="457200"/>
          </a:xfrm>
          <a:prstGeom prst="rect">
            <a:avLst/>
          </a:prstGeom>
        </p:spPr>
      </p:pic>
      <p:pic>
        <p:nvPicPr>
          <p:cNvPr id="33" name="Graphic 32" descr="Thermometer">
            <a:extLst>
              <a:ext uri="{FF2B5EF4-FFF2-40B4-BE49-F238E27FC236}">
                <a16:creationId xmlns:a16="http://schemas.microsoft.com/office/drawing/2014/main" id="{1682ADE1-CA5F-6A40-89B9-C41E94D239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70193" y="4027773"/>
            <a:ext cx="457200" cy="457200"/>
          </a:xfrm>
          <a:prstGeom prst="rect">
            <a:avLst/>
          </a:prstGeom>
        </p:spPr>
      </p:pic>
      <p:pic>
        <p:nvPicPr>
          <p:cNvPr id="35" name="Graphic 34" descr="Thermometer">
            <a:extLst>
              <a:ext uri="{FF2B5EF4-FFF2-40B4-BE49-F238E27FC236}">
                <a16:creationId xmlns:a16="http://schemas.microsoft.com/office/drawing/2014/main" id="{80C808AA-9E38-A048-9209-B14AD841F8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3179" y="4027773"/>
            <a:ext cx="457200" cy="457200"/>
          </a:xfrm>
          <a:prstGeom prst="rect">
            <a:avLst/>
          </a:prstGeom>
        </p:spPr>
      </p:pic>
      <p:sp>
        <p:nvSpPr>
          <p:cNvPr id="21" name="TextBox 20">
            <a:extLst>
              <a:ext uri="{FF2B5EF4-FFF2-40B4-BE49-F238E27FC236}">
                <a16:creationId xmlns:a16="http://schemas.microsoft.com/office/drawing/2014/main" id="{0320405E-9F26-3249-B258-732B167C6C3F}"/>
              </a:ext>
            </a:extLst>
          </p:cNvPr>
          <p:cNvSpPr txBox="1"/>
          <p:nvPr/>
        </p:nvSpPr>
        <p:spPr>
          <a:xfrm>
            <a:off x="838200" y="1670146"/>
            <a:ext cx="10515600" cy="294503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solidFill>
                  <a:schemeClr val="accent6">
                    <a:lumMod val="50000"/>
                  </a:schemeClr>
                </a:solidFill>
                <a:latin typeface="Chalkboard SE Light" panose="03050602040202020205" pitchFamily="66" charset="77"/>
              </a:rPr>
              <a:t>lift</a:t>
            </a:r>
            <a:r>
              <a:rPr lang="en-US" sz="2400" dirty="0">
                <a:latin typeface="Chalkboard SE Light" panose="03050602040202020205" pitchFamily="66" charset="77"/>
              </a:rPr>
              <a:t> :: (a -&gt; b)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a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b</a:t>
            </a:r>
          </a:p>
          <a:p>
            <a:pPr marL="342900" indent="-342900">
              <a:lnSpc>
                <a:spcPct val="200000"/>
              </a:lnSpc>
              <a:buFont typeface="Arial" panose="020B0604020202020204" pitchFamily="34" charset="0"/>
              <a:buChar char="•"/>
            </a:pPr>
            <a:endParaRPr lang="en-US" sz="2400" dirty="0">
              <a:latin typeface="Chalkboard SE Light" panose="03050602040202020205" pitchFamily="66" charset="77"/>
            </a:endParaRPr>
          </a:p>
          <a:p>
            <a:pPr>
              <a:lnSpc>
                <a:spcPct val="200000"/>
              </a:lnSpc>
            </a:pPr>
            <a:endParaRPr lang="en-US" sz="2400" dirty="0">
              <a:latin typeface="Chalkboard SE Light" panose="03050602040202020205" pitchFamily="66" charset="77"/>
            </a:endParaRPr>
          </a:p>
          <a:p>
            <a:pPr marL="342900" indent="-342900">
              <a:lnSpc>
                <a:spcPct val="200000"/>
              </a:lnSpc>
              <a:buFont typeface="Arial" panose="020B0604020202020204" pitchFamily="34" charset="0"/>
              <a:buChar char="•"/>
            </a:pPr>
            <a:endParaRPr lang="en-US" sz="2400" dirty="0">
              <a:latin typeface="Chalkboard SE Light" panose="03050602040202020205" pitchFamily="66" charset="77"/>
            </a:endParaRPr>
          </a:p>
        </p:txBody>
      </p:sp>
      <p:cxnSp>
        <p:nvCxnSpPr>
          <p:cNvPr id="19" name="Straight Arrow Connector 18">
            <a:extLst>
              <a:ext uri="{FF2B5EF4-FFF2-40B4-BE49-F238E27FC236}">
                <a16:creationId xmlns:a16="http://schemas.microsoft.com/office/drawing/2014/main" id="{952F591A-9BE9-1649-B6A0-74D02C2D001D}"/>
              </a:ext>
            </a:extLst>
          </p:cNvPr>
          <p:cNvCxnSpPr/>
          <p:nvPr/>
        </p:nvCxnSpPr>
        <p:spPr>
          <a:xfrm>
            <a:off x="1249613" y="6248703"/>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Graphic 19" descr="Television">
            <a:extLst>
              <a:ext uri="{FF2B5EF4-FFF2-40B4-BE49-F238E27FC236}">
                <a16:creationId xmlns:a16="http://schemas.microsoft.com/office/drawing/2014/main" id="{A1C8B3ED-4FA7-F642-9FB5-C79DD18D6B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31235" y="5843131"/>
            <a:ext cx="457200" cy="457200"/>
          </a:xfrm>
          <a:prstGeom prst="rect">
            <a:avLst/>
          </a:prstGeom>
        </p:spPr>
      </p:pic>
      <p:pic>
        <p:nvPicPr>
          <p:cNvPr id="25" name="Graphic 24" descr="Television">
            <a:extLst>
              <a:ext uri="{FF2B5EF4-FFF2-40B4-BE49-F238E27FC236}">
                <a16:creationId xmlns:a16="http://schemas.microsoft.com/office/drawing/2014/main" id="{9F3EFC84-3184-9B4C-84AE-7BFB27B79C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44221" y="5841589"/>
            <a:ext cx="457200" cy="457200"/>
          </a:xfrm>
          <a:prstGeom prst="rect">
            <a:avLst/>
          </a:prstGeom>
        </p:spPr>
      </p:pic>
      <p:pic>
        <p:nvPicPr>
          <p:cNvPr id="26" name="Graphic 25" descr="Television">
            <a:extLst>
              <a:ext uri="{FF2B5EF4-FFF2-40B4-BE49-F238E27FC236}">
                <a16:creationId xmlns:a16="http://schemas.microsoft.com/office/drawing/2014/main" id="{90045256-2109-F94C-961B-1946122192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7207" y="5841589"/>
            <a:ext cx="457200" cy="457200"/>
          </a:xfrm>
          <a:prstGeom prst="rect">
            <a:avLst/>
          </a:prstGeom>
        </p:spPr>
      </p:pic>
      <p:pic>
        <p:nvPicPr>
          <p:cNvPr id="27" name="Graphic 26" descr="Television">
            <a:extLst>
              <a:ext uri="{FF2B5EF4-FFF2-40B4-BE49-F238E27FC236}">
                <a16:creationId xmlns:a16="http://schemas.microsoft.com/office/drawing/2014/main" id="{D54BCFD6-8F97-AE41-962D-4C0A2ED790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0193" y="5840047"/>
            <a:ext cx="457200" cy="457200"/>
          </a:xfrm>
          <a:prstGeom prst="rect">
            <a:avLst/>
          </a:prstGeom>
        </p:spPr>
      </p:pic>
      <p:pic>
        <p:nvPicPr>
          <p:cNvPr id="28" name="Graphic 27" descr="Television">
            <a:extLst>
              <a:ext uri="{FF2B5EF4-FFF2-40B4-BE49-F238E27FC236}">
                <a16:creationId xmlns:a16="http://schemas.microsoft.com/office/drawing/2014/main" id="{A0B5FB22-3E60-0E41-B875-ABA686E087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83179" y="5838505"/>
            <a:ext cx="457200" cy="457200"/>
          </a:xfrm>
          <a:prstGeom prst="rect">
            <a:avLst/>
          </a:prstGeom>
        </p:spPr>
      </p:pic>
      <p:cxnSp>
        <p:nvCxnSpPr>
          <p:cNvPr id="36" name="Straight Arrow Connector 35">
            <a:extLst>
              <a:ext uri="{FF2B5EF4-FFF2-40B4-BE49-F238E27FC236}">
                <a16:creationId xmlns:a16="http://schemas.microsoft.com/office/drawing/2014/main" id="{C217B5FB-DA82-7B4E-827F-105EF439AEF6}"/>
              </a:ext>
            </a:extLst>
          </p:cNvPr>
          <p:cNvCxnSpPr/>
          <p:nvPr/>
        </p:nvCxnSpPr>
        <p:spPr>
          <a:xfrm>
            <a:off x="1245704" y="4484973"/>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9DBC1A1-0F13-8245-A0E0-5CF6496FE224}"/>
              </a:ext>
            </a:extLst>
          </p:cNvPr>
          <p:cNvSpPr txBox="1"/>
          <p:nvPr/>
        </p:nvSpPr>
        <p:spPr>
          <a:xfrm>
            <a:off x="2817704" y="4657721"/>
            <a:ext cx="6142644" cy="1098378"/>
          </a:xfrm>
          <a:prstGeom prst="rect">
            <a:avLst/>
          </a:prstGeom>
          <a:noFill/>
        </p:spPr>
        <p:txBody>
          <a:bodyPr wrap="none" rtlCol="0">
            <a:spAutoFit/>
          </a:bodyPr>
          <a:lstStyle/>
          <a:p>
            <a:pPr>
              <a:lnSpc>
                <a:spcPct val="150000"/>
              </a:lnSpc>
            </a:pPr>
            <a:r>
              <a:rPr lang="en-US" sz="2200" dirty="0">
                <a:latin typeface="Chalkboard SE Light" panose="03050602040202020205" pitchFamily="66" charset="77"/>
              </a:rPr>
              <a:t>data</a:t>
            </a:r>
            <a:r>
              <a:rPr lang="zh-CN" altLang="en-US" sz="2200" dirty="0">
                <a:latin typeface="Chalkboard SE Light" panose="03050602040202020205" pitchFamily="66" charset="77"/>
              </a:rPr>
              <a:t> </a:t>
            </a:r>
            <a:r>
              <a:rPr lang="en-US" altLang="zh-CN" sz="2200" dirty="0">
                <a:latin typeface="Chalkboard SE Light" panose="03050602040202020205" pitchFamily="66" charset="77"/>
              </a:rPr>
              <a:t>:: </a:t>
            </a:r>
            <a:r>
              <a:rPr lang="en-US" sz="2200" dirty="0">
                <a:solidFill>
                  <a:srgbClr val="C00000"/>
                </a:solidFill>
                <a:latin typeface="Chalkboard SE Light" panose="03050602040202020205" pitchFamily="66" charset="77"/>
              </a:rPr>
              <a:t>Signal</a:t>
            </a:r>
            <a:r>
              <a:rPr lang="en-US" sz="2200" dirty="0">
                <a:latin typeface="Chalkboard SE Light" panose="03050602040202020205" pitchFamily="66" charset="77"/>
              </a:rPr>
              <a:t> String</a:t>
            </a:r>
          </a:p>
          <a:p>
            <a:pPr>
              <a:lnSpc>
                <a:spcPct val="150000"/>
              </a:lnSpc>
            </a:pPr>
            <a:r>
              <a:rPr lang="en-US" sz="2200" dirty="0">
                <a:latin typeface="Chalkboard SE Light" panose="03050602040202020205" pitchFamily="66" charset="77"/>
              </a:rPr>
              <a:t>data = </a:t>
            </a:r>
            <a:r>
              <a:rPr lang="en-US" sz="2200" b="1" dirty="0">
                <a:solidFill>
                  <a:schemeClr val="accent6">
                    <a:lumMod val="50000"/>
                  </a:schemeClr>
                </a:solidFill>
                <a:latin typeface="Chalkboard SE Light" panose="03050602040202020205" pitchFamily="66" charset="77"/>
              </a:rPr>
              <a:t>lift</a:t>
            </a:r>
            <a:r>
              <a:rPr lang="en-US" sz="2200" dirty="0">
                <a:latin typeface="Chalkboard SE Light" panose="03050602040202020205" pitchFamily="66" charset="77"/>
              </a:rPr>
              <a:t>  </a:t>
            </a:r>
            <a:r>
              <a:rPr lang="en-US" sz="2200" dirty="0" err="1">
                <a:latin typeface="Chalkboard SE Light" panose="03050602040202020205" pitchFamily="66" charset="77"/>
              </a:rPr>
              <a:t>floatToStr</a:t>
            </a:r>
            <a:r>
              <a:rPr lang="en-US" sz="2200" dirty="0">
                <a:latin typeface="Chalkboard SE Light" panose="03050602040202020205" pitchFamily="66" charset="77"/>
              </a:rPr>
              <a:t>  (</a:t>
            </a:r>
            <a:r>
              <a:rPr lang="en-US" sz="2000" dirty="0" err="1">
                <a:latin typeface="Chalkboard SE Light" panose="03050602040202020205" pitchFamily="66" charset="77"/>
              </a:rPr>
              <a:t>Env</a:t>
            </a:r>
            <a:r>
              <a:rPr lang="en-US" sz="2200" dirty="0" err="1">
                <a:latin typeface="Chalkboard SE Light" panose="03050602040202020205" pitchFamily="66" charset="77"/>
              </a:rPr>
              <a:t>.temperature</a:t>
            </a:r>
            <a:r>
              <a:rPr lang="en-US" sz="2200" dirty="0">
                <a:latin typeface="Chalkboard SE Light" panose="03050602040202020205" pitchFamily="66" charset="77"/>
              </a:rPr>
              <a:t> 0)    </a:t>
            </a:r>
            <a:endParaRPr lang="en-US" sz="2200" dirty="0"/>
          </a:p>
        </p:txBody>
      </p:sp>
      <p:sp>
        <p:nvSpPr>
          <p:cNvPr id="38" name="TextBox 37">
            <a:extLst>
              <a:ext uri="{FF2B5EF4-FFF2-40B4-BE49-F238E27FC236}">
                <a16:creationId xmlns:a16="http://schemas.microsoft.com/office/drawing/2014/main" id="{F8D4E8A5-6ACE-314C-9609-FDA89D050F6C}"/>
              </a:ext>
            </a:extLst>
          </p:cNvPr>
          <p:cNvSpPr txBox="1"/>
          <p:nvPr/>
        </p:nvSpPr>
        <p:spPr>
          <a:xfrm>
            <a:off x="8669747" y="4839188"/>
            <a:ext cx="1771743"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a:t>port number</a:t>
            </a:r>
            <a:endParaRPr lang="en-US" dirty="0"/>
          </a:p>
        </p:txBody>
      </p:sp>
      <p:cxnSp>
        <p:nvCxnSpPr>
          <p:cNvPr id="39" name="Curved Connector 38">
            <a:extLst>
              <a:ext uri="{FF2B5EF4-FFF2-40B4-BE49-F238E27FC236}">
                <a16:creationId xmlns:a16="http://schemas.microsoft.com/office/drawing/2014/main" id="{0242CED6-405B-FD4C-B67A-40E2EF892A99}"/>
              </a:ext>
            </a:extLst>
          </p:cNvPr>
          <p:cNvCxnSpPr>
            <a:cxnSpLocks/>
          </p:cNvCxnSpPr>
          <p:nvPr/>
        </p:nvCxnSpPr>
        <p:spPr>
          <a:xfrm rot="10800000" flipV="1">
            <a:off x="8143337" y="4921789"/>
            <a:ext cx="533889" cy="409335"/>
          </a:xfrm>
          <a:prstGeom prst="curvedConnector3">
            <a:avLst>
              <a:gd name="adj1" fmla="val 117862"/>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5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3E9-35D0-3A4D-B3DD-55735708436F}"/>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High-order functions </a:t>
            </a:r>
            <a:r>
              <a:rPr lang="en-US" altLang="zh-CN" b="1" dirty="0">
                <a:latin typeface="Calibri" panose="020F0502020204030204" pitchFamily="34" charset="0"/>
                <a:cs typeface="Calibri" panose="020F0502020204030204" pitchFamily="34" charset="0"/>
              </a:rPr>
              <a:t>—</a:t>
            </a:r>
            <a:r>
              <a:rPr lang="zh-CN" altLang="en-US"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Transformation</a:t>
            </a:r>
          </a:p>
        </p:txBody>
      </p:sp>
      <p:sp>
        <p:nvSpPr>
          <p:cNvPr id="5" name="TextBox 4">
            <a:extLst>
              <a:ext uri="{FF2B5EF4-FFF2-40B4-BE49-F238E27FC236}">
                <a16:creationId xmlns:a16="http://schemas.microsoft.com/office/drawing/2014/main" id="{00C0E44A-4446-8240-BF5B-C94AD3596DE7}"/>
              </a:ext>
            </a:extLst>
          </p:cNvPr>
          <p:cNvSpPr txBox="1"/>
          <p:nvPr/>
        </p:nvSpPr>
        <p:spPr>
          <a:xfrm>
            <a:off x="838200" y="1670146"/>
            <a:ext cx="10515600" cy="442236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solidFill>
                  <a:schemeClr val="accent6">
                    <a:lumMod val="50000"/>
                  </a:schemeClr>
                </a:solidFill>
                <a:latin typeface="Chalkboard SE Light" panose="03050602040202020205" pitchFamily="66" charset="77"/>
              </a:rPr>
              <a:t>lift</a:t>
            </a:r>
            <a:r>
              <a:rPr lang="en-US" sz="2400" dirty="0">
                <a:latin typeface="Chalkboard SE Light" panose="03050602040202020205" pitchFamily="66" charset="77"/>
              </a:rPr>
              <a:t> :: (a -&gt; b)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a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b</a:t>
            </a:r>
          </a:p>
          <a:p>
            <a:pPr marL="342900" indent="-342900">
              <a:lnSpc>
                <a:spcPct val="200000"/>
              </a:lnSpc>
              <a:buFont typeface="Arial" panose="020B0604020202020204" pitchFamily="34" charset="0"/>
              <a:buChar char="•"/>
            </a:pPr>
            <a:r>
              <a:rPr lang="en-US" sz="2400" b="1" dirty="0">
                <a:solidFill>
                  <a:schemeClr val="accent6">
                    <a:lumMod val="50000"/>
                  </a:schemeClr>
                </a:solidFill>
                <a:latin typeface="Chalkboard SE Light" panose="03050602040202020205" pitchFamily="66" charset="77"/>
              </a:rPr>
              <a:t>lift_2</a:t>
            </a:r>
            <a:r>
              <a:rPr lang="en-US" sz="2400" dirty="0">
                <a:latin typeface="Chalkboard SE Light" panose="03050602040202020205" pitchFamily="66" charset="77"/>
              </a:rPr>
              <a:t> :: (a -&gt; b -&gt; c)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a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b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c</a:t>
            </a:r>
          </a:p>
          <a:p>
            <a:pPr marL="342900" indent="-342900">
              <a:lnSpc>
                <a:spcPct val="200000"/>
              </a:lnSpc>
              <a:buFont typeface="Arial" panose="020B0604020202020204" pitchFamily="34" charset="0"/>
              <a:buChar char="•"/>
            </a:pPr>
            <a:r>
              <a:rPr lang="en-US" sz="2400" b="1" dirty="0" err="1">
                <a:solidFill>
                  <a:schemeClr val="accent6">
                    <a:lumMod val="50000"/>
                  </a:schemeClr>
                </a:solidFill>
                <a:latin typeface="Chalkboard SE Light" panose="03050602040202020205" pitchFamily="66" charset="77"/>
              </a:rPr>
              <a:t>lift_n</a:t>
            </a:r>
            <a:r>
              <a:rPr lang="en-US" sz="2400" b="1" dirty="0">
                <a:solidFill>
                  <a:schemeClr val="accent6">
                    <a:lumMod val="50000"/>
                  </a:schemeClr>
                </a:solidFill>
                <a:latin typeface="Chalkboard SE Light" panose="03050602040202020205" pitchFamily="66" charset="77"/>
              </a:rPr>
              <a:t> …</a:t>
            </a:r>
            <a:endParaRPr lang="en-US" sz="2400" dirty="0">
              <a:latin typeface="Chalkboard SE Light" panose="03050602040202020205" pitchFamily="66" charset="77"/>
            </a:endParaRPr>
          </a:p>
          <a:p>
            <a:pPr marL="342900" indent="-342900">
              <a:lnSpc>
                <a:spcPct val="200000"/>
              </a:lnSpc>
              <a:buFont typeface="Arial" panose="020B0604020202020204" pitchFamily="34" charset="0"/>
              <a:buChar char="•"/>
            </a:pPr>
            <a:endParaRPr lang="en-US" sz="2400" dirty="0">
              <a:latin typeface="Chalkboard SE Light" panose="03050602040202020205" pitchFamily="66" charset="77"/>
            </a:endParaRPr>
          </a:p>
          <a:p>
            <a:pPr>
              <a:lnSpc>
                <a:spcPct val="200000"/>
              </a:lnSpc>
            </a:pPr>
            <a:endParaRPr lang="en-US" sz="2400" dirty="0">
              <a:latin typeface="Chalkboard SE Light" panose="03050602040202020205" pitchFamily="66" charset="77"/>
            </a:endParaRPr>
          </a:p>
          <a:p>
            <a:pPr marL="342900" indent="-342900">
              <a:lnSpc>
                <a:spcPct val="200000"/>
              </a:lnSpc>
              <a:buFont typeface="Arial" panose="020B0604020202020204" pitchFamily="34" charset="0"/>
              <a:buChar char="•"/>
            </a:pPr>
            <a:endParaRPr lang="en-US" sz="2400" dirty="0">
              <a:latin typeface="Chalkboard SE Light" panose="03050602040202020205" pitchFamily="66" charset="77"/>
            </a:endParaRPr>
          </a:p>
        </p:txBody>
      </p:sp>
      <p:cxnSp>
        <p:nvCxnSpPr>
          <p:cNvPr id="34" name="Straight Arrow Connector 33">
            <a:extLst>
              <a:ext uri="{FF2B5EF4-FFF2-40B4-BE49-F238E27FC236}">
                <a16:creationId xmlns:a16="http://schemas.microsoft.com/office/drawing/2014/main" id="{CA22F5D7-8C3E-D446-AAF9-B02A34E360DC}"/>
              </a:ext>
            </a:extLst>
          </p:cNvPr>
          <p:cNvCxnSpPr/>
          <p:nvPr/>
        </p:nvCxnSpPr>
        <p:spPr>
          <a:xfrm>
            <a:off x="1249613" y="6248703"/>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51" descr="Television">
            <a:extLst>
              <a:ext uri="{FF2B5EF4-FFF2-40B4-BE49-F238E27FC236}">
                <a16:creationId xmlns:a16="http://schemas.microsoft.com/office/drawing/2014/main" id="{9A5ED099-C7CF-514D-985A-4D3884D18C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1235" y="5843131"/>
            <a:ext cx="457200" cy="457200"/>
          </a:xfrm>
          <a:prstGeom prst="rect">
            <a:avLst/>
          </a:prstGeom>
        </p:spPr>
      </p:pic>
      <p:pic>
        <p:nvPicPr>
          <p:cNvPr id="53" name="Graphic 52" descr="Television">
            <a:extLst>
              <a:ext uri="{FF2B5EF4-FFF2-40B4-BE49-F238E27FC236}">
                <a16:creationId xmlns:a16="http://schemas.microsoft.com/office/drawing/2014/main" id="{66E980E2-B270-704B-AA67-72F17D4634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4221" y="5841589"/>
            <a:ext cx="457200" cy="457200"/>
          </a:xfrm>
          <a:prstGeom prst="rect">
            <a:avLst/>
          </a:prstGeom>
        </p:spPr>
      </p:pic>
      <p:pic>
        <p:nvPicPr>
          <p:cNvPr id="54" name="Graphic 53" descr="Television">
            <a:extLst>
              <a:ext uri="{FF2B5EF4-FFF2-40B4-BE49-F238E27FC236}">
                <a16:creationId xmlns:a16="http://schemas.microsoft.com/office/drawing/2014/main" id="{51258E78-6319-6E43-853A-9C94C02692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7207" y="5841589"/>
            <a:ext cx="457200" cy="457200"/>
          </a:xfrm>
          <a:prstGeom prst="rect">
            <a:avLst/>
          </a:prstGeom>
        </p:spPr>
      </p:pic>
      <p:pic>
        <p:nvPicPr>
          <p:cNvPr id="56" name="Graphic 55" descr="Television">
            <a:extLst>
              <a:ext uri="{FF2B5EF4-FFF2-40B4-BE49-F238E27FC236}">
                <a16:creationId xmlns:a16="http://schemas.microsoft.com/office/drawing/2014/main" id="{015B8FD6-DFA4-DD44-A6F1-033F190C8C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70193" y="5840047"/>
            <a:ext cx="457200" cy="457200"/>
          </a:xfrm>
          <a:prstGeom prst="rect">
            <a:avLst/>
          </a:prstGeom>
        </p:spPr>
      </p:pic>
      <p:pic>
        <p:nvPicPr>
          <p:cNvPr id="57" name="Graphic 56" descr="Television">
            <a:extLst>
              <a:ext uri="{FF2B5EF4-FFF2-40B4-BE49-F238E27FC236}">
                <a16:creationId xmlns:a16="http://schemas.microsoft.com/office/drawing/2014/main" id="{E3DF562A-E7A5-CB4E-BD8C-A79103332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3179" y="5838505"/>
            <a:ext cx="457200" cy="457200"/>
          </a:xfrm>
          <a:prstGeom prst="rect">
            <a:avLst/>
          </a:prstGeom>
        </p:spPr>
      </p:pic>
      <p:cxnSp>
        <p:nvCxnSpPr>
          <p:cNvPr id="29" name="Straight Arrow Connector 28">
            <a:extLst>
              <a:ext uri="{FF2B5EF4-FFF2-40B4-BE49-F238E27FC236}">
                <a16:creationId xmlns:a16="http://schemas.microsoft.com/office/drawing/2014/main" id="{CB107A88-CA70-2342-BD45-09064CB51B8C}"/>
              </a:ext>
            </a:extLst>
          </p:cNvPr>
          <p:cNvCxnSpPr/>
          <p:nvPr/>
        </p:nvCxnSpPr>
        <p:spPr>
          <a:xfrm>
            <a:off x="1245704" y="4484973"/>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Thermometer">
            <a:extLst>
              <a:ext uri="{FF2B5EF4-FFF2-40B4-BE49-F238E27FC236}">
                <a16:creationId xmlns:a16="http://schemas.microsoft.com/office/drawing/2014/main" id="{51A6FE4A-BF6F-714C-8677-C1F5F7DBA4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31235" y="4027773"/>
            <a:ext cx="457200" cy="457200"/>
          </a:xfrm>
          <a:prstGeom prst="rect">
            <a:avLst/>
          </a:prstGeom>
        </p:spPr>
      </p:pic>
      <p:pic>
        <p:nvPicPr>
          <p:cNvPr id="31" name="Graphic 30" descr="Thermometer">
            <a:extLst>
              <a:ext uri="{FF2B5EF4-FFF2-40B4-BE49-F238E27FC236}">
                <a16:creationId xmlns:a16="http://schemas.microsoft.com/office/drawing/2014/main" id="{09ABDDF8-2587-5A45-9CA2-0F71F96991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44221" y="4027773"/>
            <a:ext cx="457200" cy="457200"/>
          </a:xfrm>
          <a:prstGeom prst="rect">
            <a:avLst/>
          </a:prstGeom>
        </p:spPr>
      </p:pic>
      <p:pic>
        <p:nvPicPr>
          <p:cNvPr id="32" name="Graphic 31" descr="Thermometer">
            <a:extLst>
              <a:ext uri="{FF2B5EF4-FFF2-40B4-BE49-F238E27FC236}">
                <a16:creationId xmlns:a16="http://schemas.microsoft.com/office/drawing/2014/main" id="{3AF7E9EC-E58A-3D41-B285-025C4B6646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7207" y="4027773"/>
            <a:ext cx="457200" cy="457200"/>
          </a:xfrm>
          <a:prstGeom prst="rect">
            <a:avLst/>
          </a:prstGeom>
        </p:spPr>
      </p:pic>
      <p:pic>
        <p:nvPicPr>
          <p:cNvPr id="33" name="Graphic 32" descr="Thermometer">
            <a:extLst>
              <a:ext uri="{FF2B5EF4-FFF2-40B4-BE49-F238E27FC236}">
                <a16:creationId xmlns:a16="http://schemas.microsoft.com/office/drawing/2014/main" id="{1682ADE1-CA5F-6A40-89B9-C41E94D239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0193" y="4027773"/>
            <a:ext cx="457200" cy="457200"/>
          </a:xfrm>
          <a:prstGeom prst="rect">
            <a:avLst/>
          </a:prstGeom>
        </p:spPr>
      </p:pic>
      <p:pic>
        <p:nvPicPr>
          <p:cNvPr id="35" name="Graphic 34" descr="Thermometer">
            <a:extLst>
              <a:ext uri="{FF2B5EF4-FFF2-40B4-BE49-F238E27FC236}">
                <a16:creationId xmlns:a16="http://schemas.microsoft.com/office/drawing/2014/main" id="{80C808AA-9E38-A048-9209-B14AD841F8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83179" y="4027773"/>
            <a:ext cx="457200" cy="457200"/>
          </a:xfrm>
          <a:prstGeom prst="rect">
            <a:avLst/>
          </a:prstGeom>
        </p:spPr>
      </p:pic>
      <p:sp>
        <p:nvSpPr>
          <p:cNvPr id="36" name="TextBox 35">
            <a:extLst>
              <a:ext uri="{FF2B5EF4-FFF2-40B4-BE49-F238E27FC236}">
                <a16:creationId xmlns:a16="http://schemas.microsoft.com/office/drawing/2014/main" id="{94BC4162-3176-D943-BBBE-C601F511A038}"/>
              </a:ext>
            </a:extLst>
          </p:cNvPr>
          <p:cNvSpPr txBox="1"/>
          <p:nvPr/>
        </p:nvSpPr>
        <p:spPr>
          <a:xfrm>
            <a:off x="8608023" y="1978297"/>
            <a:ext cx="1024768" cy="430887"/>
          </a:xfrm>
          <a:prstGeom prst="rect">
            <a:avLst/>
          </a:prstGeom>
          <a:noFill/>
        </p:spPr>
        <p:txBody>
          <a:bodyPr wrap="none" rtlCol="0">
            <a:spAutoFit/>
          </a:bodyPr>
          <a:lstStyle/>
          <a:p>
            <a:r>
              <a:rPr lang="en-US" sz="2200" b="1" dirty="0">
                <a:solidFill>
                  <a:schemeClr val="accent6">
                    <a:lumMod val="50000"/>
                  </a:schemeClr>
                </a:solidFill>
                <a:latin typeface="Chalkboard SE" panose="03050602040202020205" pitchFamily="66" charset="77"/>
              </a:rPr>
              <a:t>Merge</a:t>
            </a:r>
          </a:p>
        </p:txBody>
      </p:sp>
      <p:cxnSp>
        <p:nvCxnSpPr>
          <p:cNvPr id="37" name="Curved Connector 36">
            <a:extLst>
              <a:ext uri="{FF2B5EF4-FFF2-40B4-BE49-F238E27FC236}">
                <a16:creationId xmlns:a16="http://schemas.microsoft.com/office/drawing/2014/main" id="{DB67CB71-3669-F047-BEBA-E568ABD32239}"/>
              </a:ext>
            </a:extLst>
          </p:cNvPr>
          <p:cNvCxnSpPr>
            <a:cxnSpLocks/>
            <a:stCxn id="36" idx="1"/>
          </p:cNvCxnSpPr>
          <p:nvPr/>
        </p:nvCxnSpPr>
        <p:spPr>
          <a:xfrm rot="10800000" flipV="1">
            <a:off x="8258739" y="2193740"/>
            <a:ext cx="349284" cy="443791"/>
          </a:xfrm>
          <a:prstGeom prst="curvedConnector2">
            <a:avLst/>
          </a:prstGeom>
          <a:ln w="3175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3DA187C-7F16-AF45-8970-4B5BC0018978}"/>
              </a:ext>
            </a:extLst>
          </p:cNvPr>
          <p:cNvSpPr txBox="1"/>
          <p:nvPr/>
        </p:nvSpPr>
        <p:spPr>
          <a:xfrm>
            <a:off x="2817704" y="4657721"/>
            <a:ext cx="6077689" cy="1056571"/>
          </a:xfrm>
          <a:prstGeom prst="rect">
            <a:avLst/>
          </a:prstGeom>
          <a:noFill/>
        </p:spPr>
        <p:txBody>
          <a:bodyPr wrap="none" rtlCol="0">
            <a:spAutoFit/>
          </a:bodyPr>
          <a:lstStyle/>
          <a:p>
            <a:pPr>
              <a:lnSpc>
                <a:spcPct val="150000"/>
              </a:lnSpc>
            </a:pPr>
            <a:r>
              <a:rPr lang="en-US" sz="2200" dirty="0">
                <a:latin typeface="Chalkboard SE Light" panose="03050602040202020205" pitchFamily="66" charset="77"/>
              </a:rPr>
              <a:t>data</a:t>
            </a:r>
            <a:r>
              <a:rPr lang="zh-CN" altLang="en-US" sz="2200" dirty="0">
                <a:latin typeface="Chalkboard SE Light" panose="03050602040202020205" pitchFamily="66" charset="77"/>
              </a:rPr>
              <a:t> </a:t>
            </a:r>
            <a:r>
              <a:rPr lang="en-US" altLang="zh-CN" sz="2200" dirty="0">
                <a:latin typeface="Chalkboard SE Light" panose="03050602040202020205" pitchFamily="66" charset="77"/>
              </a:rPr>
              <a:t>:: </a:t>
            </a:r>
            <a:r>
              <a:rPr lang="en-US" sz="2200" dirty="0">
                <a:solidFill>
                  <a:srgbClr val="C00000"/>
                </a:solidFill>
                <a:latin typeface="Chalkboard SE Light" panose="03050602040202020205" pitchFamily="66" charset="77"/>
              </a:rPr>
              <a:t>Signal</a:t>
            </a:r>
            <a:r>
              <a:rPr lang="en-US" sz="2200" dirty="0">
                <a:latin typeface="Chalkboard SE Light" panose="03050602040202020205" pitchFamily="66" charset="77"/>
              </a:rPr>
              <a:t> String</a:t>
            </a:r>
          </a:p>
          <a:p>
            <a:pPr>
              <a:lnSpc>
                <a:spcPct val="150000"/>
              </a:lnSpc>
            </a:pPr>
            <a:r>
              <a:rPr lang="en-US" sz="2200" dirty="0">
                <a:latin typeface="Chalkboard SE Light" panose="03050602040202020205" pitchFamily="66" charset="77"/>
              </a:rPr>
              <a:t>data = </a:t>
            </a:r>
            <a:r>
              <a:rPr lang="en-US" sz="2200" b="1" dirty="0">
                <a:solidFill>
                  <a:schemeClr val="accent6">
                    <a:lumMod val="50000"/>
                  </a:schemeClr>
                </a:solidFill>
                <a:latin typeface="Chalkboard SE Light" panose="03050602040202020205" pitchFamily="66" charset="77"/>
              </a:rPr>
              <a:t>lift</a:t>
            </a:r>
            <a:r>
              <a:rPr lang="en-US" sz="2200" dirty="0">
                <a:latin typeface="Chalkboard SE Light" panose="03050602040202020205" pitchFamily="66" charset="77"/>
              </a:rPr>
              <a:t>  </a:t>
            </a:r>
            <a:r>
              <a:rPr lang="en-US" sz="2200" dirty="0" err="1">
                <a:latin typeface="Chalkboard SE Light" panose="03050602040202020205" pitchFamily="66" charset="77"/>
              </a:rPr>
              <a:t>floatToStr</a:t>
            </a:r>
            <a:r>
              <a:rPr lang="en-US" sz="2200" dirty="0">
                <a:latin typeface="Chalkboard SE Light" panose="03050602040202020205" pitchFamily="66" charset="77"/>
              </a:rPr>
              <a:t>  (</a:t>
            </a:r>
            <a:r>
              <a:rPr lang="en-US" sz="2200" dirty="0" err="1">
                <a:latin typeface="Chalkboard SE Light" panose="03050602040202020205" pitchFamily="66" charset="77"/>
              </a:rPr>
              <a:t>Env.temperature</a:t>
            </a:r>
            <a:r>
              <a:rPr lang="en-US" sz="2200" dirty="0">
                <a:latin typeface="Chalkboard SE Light" panose="03050602040202020205" pitchFamily="66" charset="77"/>
              </a:rPr>
              <a:t> 0)    </a:t>
            </a:r>
            <a:endParaRPr lang="en-US" sz="2200" dirty="0"/>
          </a:p>
        </p:txBody>
      </p:sp>
      <p:sp>
        <p:nvSpPr>
          <p:cNvPr id="22" name="TextBox 21">
            <a:extLst>
              <a:ext uri="{FF2B5EF4-FFF2-40B4-BE49-F238E27FC236}">
                <a16:creationId xmlns:a16="http://schemas.microsoft.com/office/drawing/2014/main" id="{4819B424-C155-7345-98D7-0F9015BF9985}"/>
              </a:ext>
            </a:extLst>
          </p:cNvPr>
          <p:cNvSpPr txBox="1"/>
          <p:nvPr/>
        </p:nvSpPr>
        <p:spPr>
          <a:xfrm>
            <a:off x="8669747" y="4839188"/>
            <a:ext cx="1771743"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a:t>port number</a:t>
            </a:r>
            <a:endParaRPr lang="en-US" dirty="0"/>
          </a:p>
        </p:txBody>
      </p:sp>
      <p:cxnSp>
        <p:nvCxnSpPr>
          <p:cNvPr id="23" name="Curved Connector 22">
            <a:extLst>
              <a:ext uri="{FF2B5EF4-FFF2-40B4-BE49-F238E27FC236}">
                <a16:creationId xmlns:a16="http://schemas.microsoft.com/office/drawing/2014/main" id="{926D517B-8112-BD47-AC03-CE7F6AF2BD8B}"/>
              </a:ext>
            </a:extLst>
          </p:cNvPr>
          <p:cNvCxnSpPr>
            <a:cxnSpLocks/>
          </p:cNvCxnSpPr>
          <p:nvPr/>
        </p:nvCxnSpPr>
        <p:spPr>
          <a:xfrm rot="10800000" flipV="1">
            <a:off x="8126083" y="4921790"/>
            <a:ext cx="551142" cy="443840"/>
          </a:xfrm>
          <a:prstGeom prst="curvedConnector3">
            <a:avLst>
              <a:gd name="adj1" fmla="val 115738"/>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79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3E9-35D0-3A4D-B3DD-55735708436F}"/>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High-order functions </a:t>
            </a:r>
            <a:r>
              <a:rPr lang="en-US" altLang="zh-CN" b="1" dirty="0">
                <a:latin typeface="Calibri" panose="020F0502020204030204" pitchFamily="34" charset="0"/>
                <a:cs typeface="Calibri" panose="020F0502020204030204" pitchFamily="34" charset="0"/>
              </a:rPr>
              <a:t>—</a:t>
            </a:r>
            <a:r>
              <a:rPr lang="zh-CN" altLang="en-US"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State</a:t>
            </a:r>
          </a:p>
        </p:txBody>
      </p:sp>
      <p:sp>
        <p:nvSpPr>
          <p:cNvPr id="5" name="TextBox 4">
            <a:extLst>
              <a:ext uri="{FF2B5EF4-FFF2-40B4-BE49-F238E27FC236}">
                <a16:creationId xmlns:a16="http://schemas.microsoft.com/office/drawing/2014/main" id="{00C0E44A-4446-8240-BF5B-C94AD3596DE7}"/>
              </a:ext>
            </a:extLst>
          </p:cNvPr>
          <p:cNvSpPr txBox="1"/>
          <p:nvPr/>
        </p:nvSpPr>
        <p:spPr>
          <a:xfrm>
            <a:off x="838200" y="2315815"/>
            <a:ext cx="10515600" cy="72904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err="1">
                <a:solidFill>
                  <a:schemeClr val="accent6">
                    <a:lumMod val="50000"/>
                  </a:schemeClr>
                </a:solidFill>
                <a:latin typeface="Chalkboard SE Light" panose="03050602040202020205" pitchFamily="66" charset="77"/>
              </a:rPr>
              <a:t>foldP</a:t>
            </a:r>
            <a:r>
              <a:rPr lang="en-US" sz="2400" dirty="0">
                <a:latin typeface="Chalkboard SE Light" panose="03050602040202020205" pitchFamily="66" charset="77"/>
              </a:rPr>
              <a:t> :: (a -&gt; b -&gt; b) -&gt; b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a -&gt; </a:t>
            </a:r>
            <a:r>
              <a:rPr lang="en-US" sz="2400" dirty="0">
                <a:solidFill>
                  <a:srgbClr val="C00000"/>
                </a:solidFill>
                <a:latin typeface="Chalkboard SE Light" panose="03050602040202020205" pitchFamily="66" charset="77"/>
              </a:rPr>
              <a:t>Signal</a:t>
            </a:r>
            <a:r>
              <a:rPr lang="en-US" sz="2400" dirty="0">
                <a:latin typeface="Chalkboard SE Light" panose="03050602040202020205" pitchFamily="66" charset="77"/>
              </a:rPr>
              <a:t> b</a:t>
            </a:r>
          </a:p>
        </p:txBody>
      </p:sp>
      <p:cxnSp>
        <p:nvCxnSpPr>
          <p:cNvPr id="29" name="Straight Arrow Connector 28">
            <a:extLst>
              <a:ext uri="{FF2B5EF4-FFF2-40B4-BE49-F238E27FC236}">
                <a16:creationId xmlns:a16="http://schemas.microsoft.com/office/drawing/2014/main" id="{CB107A88-CA70-2342-BD45-09064CB51B8C}"/>
              </a:ext>
            </a:extLst>
          </p:cNvPr>
          <p:cNvCxnSpPr/>
          <p:nvPr/>
        </p:nvCxnSpPr>
        <p:spPr>
          <a:xfrm>
            <a:off x="1245704" y="4324107"/>
            <a:ext cx="962107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2634146-9D7C-F54C-BAEE-146835082A0E}"/>
              </a:ext>
            </a:extLst>
          </p:cNvPr>
          <p:cNvSpPr txBox="1"/>
          <p:nvPr/>
        </p:nvSpPr>
        <p:spPr>
          <a:xfrm>
            <a:off x="1822666" y="4639701"/>
            <a:ext cx="8532529" cy="1098378"/>
          </a:xfrm>
          <a:prstGeom prst="rect">
            <a:avLst/>
          </a:prstGeom>
          <a:noFill/>
        </p:spPr>
        <p:txBody>
          <a:bodyPr wrap="none" rtlCol="0">
            <a:spAutoFit/>
          </a:bodyPr>
          <a:lstStyle/>
          <a:p>
            <a:pPr>
              <a:lnSpc>
                <a:spcPct val="150000"/>
              </a:lnSpc>
            </a:pPr>
            <a:r>
              <a:rPr lang="en-US" sz="2200" dirty="0" err="1">
                <a:latin typeface="Chalkboard SE Light" panose="03050602040202020205" pitchFamily="66" charset="77"/>
              </a:rPr>
              <a:t>totalStep</a:t>
            </a:r>
            <a:r>
              <a:rPr lang="en-US" sz="2200" dirty="0">
                <a:latin typeface="Chalkboard SE Light" panose="03050602040202020205" pitchFamily="66" charset="77"/>
              </a:rPr>
              <a:t> :: </a:t>
            </a:r>
            <a:r>
              <a:rPr lang="en-US" sz="2200" dirty="0" err="1">
                <a:solidFill>
                  <a:srgbClr val="C00000"/>
                </a:solidFill>
                <a:latin typeface="Chalkboard SE Light" panose="03050602040202020205" pitchFamily="66" charset="77"/>
              </a:rPr>
              <a:t>Siganl</a:t>
            </a:r>
            <a:r>
              <a:rPr lang="en-US" sz="2200" dirty="0">
                <a:latin typeface="Chalkboard SE Light" panose="03050602040202020205" pitchFamily="66" charset="77"/>
              </a:rPr>
              <a:t> Int</a:t>
            </a:r>
          </a:p>
          <a:p>
            <a:pPr>
              <a:lnSpc>
                <a:spcPct val="150000"/>
              </a:lnSpc>
            </a:pPr>
            <a:r>
              <a:rPr lang="en-US" sz="2200" dirty="0" err="1">
                <a:latin typeface="Chalkboard SE Light" panose="03050602040202020205" pitchFamily="66" charset="77"/>
              </a:rPr>
              <a:t>totalStep</a:t>
            </a:r>
            <a:r>
              <a:rPr lang="en-US" sz="2200" b="1" dirty="0">
                <a:solidFill>
                  <a:schemeClr val="accent6">
                    <a:lumMod val="50000"/>
                  </a:schemeClr>
                </a:solidFill>
                <a:latin typeface="Chalkboard SE Light" panose="03050602040202020205" pitchFamily="66" charset="77"/>
              </a:rPr>
              <a:t> = </a:t>
            </a:r>
            <a:r>
              <a:rPr lang="en-US" sz="2200" b="1" dirty="0" err="1">
                <a:solidFill>
                  <a:schemeClr val="accent6">
                    <a:lumMod val="50000"/>
                  </a:schemeClr>
                </a:solidFill>
                <a:latin typeface="Chalkboard SE Light" panose="03050602040202020205" pitchFamily="66" charset="77"/>
              </a:rPr>
              <a:t>foldP</a:t>
            </a:r>
            <a:r>
              <a:rPr lang="en-US" sz="2200" dirty="0">
                <a:latin typeface="Chalkboard SE Light" panose="03050602040202020205" pitchFamily="66" charset="77"/>
              </a:rPr>
              <a:t>  (\step count -&gt; count + 1) 0 (</a:t>
            </a:r>
            <a:r>
              <a:rPr lang="en-US" sz="2000" dirty="0" err="1">
                <a:latin typeface="Chalkboard SE Light" panose="03050602040202020205" pitchFamily="66" charset="77"/>
              </a:rPr>
              <a:t>Env</a:t>
            </a:r>
            <a:r>
              <a:rPr lang="en-US" sz="2200" dirty="0" err="1">
                <a:latin typeface="Chalkboard SE Light" panose="03050602040202020205" pitchFamily="66" charset="77"/>
              </a:rPr>
              <a:t>.motion</a:t>
            </a:r>
            <a:r>
              <a:rPr lang="en-US" sz="2200" dirty="0">
                <a:latin typeface="Chalkboard SE Light" panose="03050602040202020205" pitchFamily="66" charset="77"/>
              </a:rPr>
              <a:t> 0)    </a:t>
            </a:r>
            <a:endParaRPr lang="en-US" sz="2200" dirty="0"/>
          </a:p>
        </p:txBody>
      </p:sp>
      <p:sp>
        <p:nvSpPr>
          <p:cNvPr id="6" name="TextBox 5">
            <a:extLst>
              <a:ext uri="{FF2B5EF4-FFF2-40B4-BE49-F238E27FC236}">
                <a16:creationId xmlns:a16="http://schemas.microsoft.com/office/drawing/2014/main" id="{B0052F3B-E906-184E-90FF-D9E902E961DA}"/>
              </a:ext>
            </a:extLst>
          </p:cNvPr>
          <p:cNvSpPr txBox="1"/>
          <p:nvPr/>
        </p:nvSpPr>
        <p:spPr>
          <a:xfrm>
            <a:off x="2443441" y="1946482"/>
            <a:ext cx="2728055" cy="430887"/>
          </a:xfrm>
          <a:prstGeom prst="rect">
            <a:avLst/>
          </a:prstGeom>
          <a:noFill/>
        </p:spPr>
        <p:txBody>
          <a:bodyPr wrap="none" rtlCol="0">
            <a:spAutoFit/>
          </a:bodyPr>
          <a:lstStyle/>
          <a:p>
            <a:r>
              <a:rPr lang="en-US" sz="2200" b="1" dirty="0" err="1">
                <a:solidFill>
                  <a:schemeClr val="accent6">
                    <a:lumMod val="50000"/>
                  </a:schemeClr>
                </a:solidFill>
                <a:latin typeface="Chalkboard SE" panose="03050602040202020205" pitchFamily="66" charset="77"/>
              </a:rPr>
              <a:t>Flod</a:t>
            </a:r>
            <a:r>
              <a:rPr lang="en-US" sz="2200" b="1" dirty="0">
                <a:solidFill>
                  <a:schemeClr val="accent6">
                    <a:lumMod val="50000"/>
                  </a:schemeClr>
                </a:solidFill>
                <a:latin typeface="Chalkboard SE" panose="03050602040202020205" pitchFamily="66" charset="77"/>
              </a:rPr>
              <a:t> from the past</a:t>
            </a:r>
          </a:p>
        </p:txBody>
      </p:sp>
      <p:cxnSp>
        <p:nvCxnSpPr>
          <p:cNvPr id="8" name="Curved Connector 7">
            <a:extLst>
              <a:ext uri="{FF2B5EF4-FFF2-40B4-BE49-F238E27FC236}">
                <a16:creationId xmlns:a16="http://schemas.microsoft.com/office/drawing/2014/main" id="{29F944AD-549F-C049-90AC-3BEC0E9A1977}"/>
              </a:ext>
            </a:extLst>
          </p:cNvPr>
          <p:cNvCxnSpPr>
            <a:stCxn id="6" idx="1"/>
          </p:cNvCxnSpPr>
          <p:nvPr/>
        </p:nvCxnSpPr>
        <p:spPr>
          <a:xfrm rot="10800000" flipV="1">
            <a:off x="1550513" y="2161925"/>
            <a:ext cx="892929" cy="407661"/>
          </a:xfrm>
          <a:prstGeom prst="curvedConnector3">
            <a:avLst>
              <a:gd name="adj1" fmla="val 101202"/>
            </a:avLst>
          </a:prstGeom>
          <a:ln w="3175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Walk">
            <a:extLst>
              <a:ext uri="{FF2B5EF4-FFF2-40B4-BE49-F238E27FC236}">
                <a16:creationId xmlns:a16="http://schemas.microsoft.com/office/drawing/2014/main" id="{52EAE667-3533-AA4E-A3D2-2EC1560027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1235" y="3849822"/>
            <a:ext cx="457200" cy="457200"/>
          </a:xfrm>
          <a:prstGeom prst="rect">
            <a:avLst/>
          </a:prstGeom>
        </p:spPr>
      </p:pic>
      <p:pic>
        <p:nvPicPr>
          <p:cNvPr id="25" name="Graphic 24" descr="Walk">
            <a:extLst>
              <a:ext uri="{FF2B5EF4-FFF2-40B4-BE49-F238E27FC236}">
                <a16:creationId xmlns:a16="http://schemas.microsoft.com/office/drawing/2014/main" id="{11826C35-210F-DD4F-916C-F38E95C1B5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44221" y="3843716"/>
            <a:ext cx="457200" cy="457200"/>
          </a:xfrm>
          <a:prstGeom prst="rect">
            <a:avLst/>
          </a:prstGeom>
        </p:spPr>
      </p:pic>
      <p:pic>
        <p:nvPicPr>
          <p:cNvPr id="26" name="Graphic 25" descr="Walk">
            <a:extLst>
              <a:ext uri="{FF2B5EF4-FFF2-40B4-BE49-F238E27FC236}">
                <a16:creationId xmlns:a16="http://schemas.microsoft.com/office/drawing/2014/main" id="{E37AF6DE-8860-B440-8206-EA33CB295F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7207" y="3843716"/>
            <a:ext cx="457200" cy="457200"/>
          </a:xfrm>
          <a:prstGeom prst="rect">
            <a:avLst/>
          </a:prstGeom>
        </p:spPr>
      </p:pic>
      <p:pic>
        <p:nvPicPr>
          <p:cNvPr id="27" name="Graphic 26" descr="Walk">
            <a:extLst>
              <a:ext uri="{FF2B5EF4-FFF2-40B4-BE49-F238E27FC236}">
                <a16:creationId xmlns:a16="http://schemas.microsoft.com/office/drawing/2014/main" id="{D5D00F49-5EE5-E74C-9E10-3F69008B3F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70193" y="3837610"/>
            <a:ext cx="457200" cy="457200"/>
          </a:xfrm>
          <a:prstGeom prst="rect">
            <a:avLst/>
          </a:prstGeom>
        </p:spPr>
      </p:pic>
      <p:pic>
        <p:nvPicPr>
          <p:cNvPr id="28" name="Graphic 27" descr="Walk">
            <a:extLst>
              <a:ext uri="{FF2B5EF4-FFF2-40B4-BE49-F238E27FC236}">
                <a16:creationId xmlns:a16="http://schemas.microsoft.com/office/drawing/2014/main" id="{C7A67345-8597-2D40-8763-873287E3AC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3179" y="3849822"/>
            <a:ext cx="457200" cy="457200"/>
          </a:xfrm>
          <a:prstGeom prst="rect">
            <a:avLst/>
          </a:prstGeom>
        </p:spPr>
      </p:pic>
      <p:sp>
        <p:nvSpPr>
          <p:cNvPr id="14" name="TextBox 13">
            <a:extLst>
              <a:ext uri="{FF2B5EF4-FFF2-40B4-BE49-F238E27FC236}">
                <a16:creationId xmlns:a16="http://schemas.microsoft.com/office/drawing/2014/main" id="{C32E1748-3A76-1541-B4C8-5FA3E1E85BC4}"/>
              </a:ext>
            </a:extLst>
          </p:cNvPr>
          <p:cNvSpPr txBox="1"/>
          <p:nvPr/>
        </p:nvSpPr>
        <p:spPr>
          <a:xfrm>
            <a:off x="6498013" y="5987018"/>
            <a:ext cx="2258760" cy="646331"/>
          </a:xfrm>
          <a:prstGeom prst="rect">
            <a:avLst/>
          </a:prstGeom>
          <a:solidFill>
            <a:schemeClr val="bg1">
              <a:lumMod val="95000"/>
            </a:schemeClr>
          </a:solidFill>
          <a:ln w="25400">
            <a:solidFill>
              <a:srgbClr val="C00000"/>
            </a:solidFill>
          </a:ln>
        </p:spPr>
        <p:txBody>
          <a:bodyPr wrap="square" rtlCol="0">
            <a:spAutoFit/>
          </a:bodyPr>
          <a:lstStyle/>
          <a:p>
            <a:pPr algn="ctr"/>
            <a:r>
              <a:rPr lang="en-US" dirty="0">
                <a:latin typeface="Chalkboard SE Light" panose="03050602040202020205" pitchFamily="66" charset="77"/>
              </a:rPr>
              <a:t>Initialization of the count accumulator</a:t>
            </a:r>
          </a:p>
        </p:txBody>
      </p:sp>
      <p:cxnSp>
        <p:nvCxnSpPr>
          <p:cNvPr id="15" name="Curved Connector 14">
            <a:extLst>
              <a:ext uri="{FF2B5EF4-FFF2-40B4-BE49-F238E27FC236}">
                <a16:creationId xmlns:a16="http://schemas.microsoft.com/office/drawing/2014/main" id="{91BDAD5D-9E88-9B4B-A8D9-217015857872}"/>
              </a:ext>
            </a:extLst>
          </p:cNvPr>
          <p:cNvCxnSpPr>
            <a:cxnSpLocks/>
            <a:stCxn id="14" idx="0"/>
          </p:cNvCxnSpPr>
          <p:nvPr/>
        </p:nvCxnSpPr>
        <p:spPr>
          <a:xfrm rot="5400000" flipH="1" flipV="1">
            <a:off x="7502535" y="5733480"/>
            <a:ext cx="378397" cy="128681"/>
          </a:xfrm>
          <a:prstGeom prst="curvedConnector3">
            <a:avLst>
              <a:gd name="adj1" fmla="val 50000"/>
            </a:avLst>
          </a:prstGeom>
          <a:ln w="254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E3476B-2B48-244F-8CFD-F007DA8FA647}"/>
              </a:ext>
            </a:extLst>
          </p:cNvPr>
          <p:cNvSpPr txBox="1"/>
          <p:nvPr/>
        </p:nvSpPr>
        <p:spPr>
          <a:xfrm>
            <a:off x="9095040" y="4614905"/>
            <a:ext cx="1771743"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a:t>port number</a:t>
            </a:r>
            <a:endParaRPr lang="en-US" dirty="0"/>
          </a:p>
        </p:txBody>
      </p:sp>
      <p:cxnSp>
        <p:nvCxnSpPr>
          <p:cNvPr id="20" name="Curved Connector 19">
            <a:extLst>
              <a:ext uri="{FF2B5EF4-FFF2-40B4-BE49-F238E27FC236}">
                <a16:creationId xmlns:a16="http://schemas.microsoft.com/office/drawing/2014/main" id="{0EB9999C-8AC0-714C-A448-92D7AC731F8C}"/>
              </a:ext>
            </a:extLst>
          </p:cNvPr>
          <p:cNvCxnSpPr>
            <a:cxnSpLocks/>
          </p:cNvCxnSpPr>
          <p:nvPr/>
        </p:nvCxnSpPr>
        <p:spPr>
          <a:xfrm rot="5400000">
            <a:off x="9433086" y="5074445"/>
            <a:ext cx="336369" cy="121781"/>
          </a:xfrm>
          <a:prstGeom prst="curvedConnector3">
            <a:avLst>
              <a:gd name="adj1" fmla="val 50000"/>
            </a:avLst>
          </a:prstGeom>
          <a:ln w="254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890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0C3FB-272A-DF43-A55D-FF74C5791422}"/>
              </a:ext>
            </a:extLst>
          </p:cNvPr>
          <p:cNvSpPr txBox="1"/>
          <p:nvPr/>
        </p:nvSpPr>
        <p:spPr>
          <a:xfrm>
            <a:off x="2567937" y="1525489"/>
            <a:ext cx="7056121" cy="3970318"/>
          </a:xfrm>
          <a:prstGeom prst="rect">
            <a:avLst/>
          </a:prstGeom>
          <a:solidFill>
            <a:schemeClr val="bg1"/>
          </a:solidFill>
          <a:ln w="25400">
            <a:solidFill>
              <a:schemeClr val="tx1"/>
            </a:solidFill>
          </a:ln>
        </p:spPr>
        <p:txBody>
          <a:bodyPr wrap="square" rtlCol="0">
            <a:spAutoFit/>
          </a:bodyPr>
          <a:lstStyle/>
          <a:p>
            <a:r>
              <a:rPr lang="en-SG" dirty="0">
                <a:solidFill>
                  <a:schemeClr val="accent6"/>
                </a:solidFill>
                <a:latin typeface="Chalkboard SE Light" panose="03050602040202020205" pitchFamily="66" charset="77"/>
              </a:rPr>
              <a:t>import </a:t>
            </a:r>
            <a:r>
              <a:rPr lang="en-US" altLang="zh-CN" dirty="0" err="1">
                <a:solidFill>
                  <a:schemeClr val="accent6"/>
                </a:solidFill>
                <a:latin typeface="Chalkboard SE Light" panose="03050602040202020205" pitchFamily="66" charset="77"/>
              </a:rPr>
              <a:t>Rpi</a:t>
            </a:r>
            <a:endParaRPr lang="en-SG" dirty="0">
              <a:solidFill>
                <a:schemeClr val="accent6"/>
              </a:solidFill>
              <a:latin typeface="Chalkboard SE Light" panose="03050602040202020205" pitchFamily="66" charset="77"/>
            </a:endParaRPr>
          </a:p>
          <a:p>
            <a:r>
              <a:rPr lang="en-SG" dirty="0">
                <a:solidFill>
                  <a:schemeClr val="accent6"/>
                </a:solidFill>
                <a:latin typeface="Chalkboard SE Light" panose="03050602040202020205" pitchFamily="66" charset="77"/>
              </a:rPr>
              <a:t>import Env</a:t>
            </a:r>
          </a:p>
          <a:p>
            <a:r>
              <a:rPr lang="en-SG" dirty="0">
                <a:solidFill>
                  <a:schemeClr val="accent6"/>
                </a:solidFill>
                <a:latin typeface="Chalkboard SE Light" panose="03050602040202020205" pitchFamily="66" charset="77"/>
              </a:rPr>
              <a:t>import Time</a:t>
            </a:r>
            <a:br>
              <a:rPr lang="en-SG" dirty="0">
                <a:latin typeface="Chalkboard SE Light" panose="03050602040202020205" pitchFamily="66" charset="77"/>
              </a:rPr>
            </a:br>
            <a:endParaRPr lang="en-SG" dirty="0">
              <a:latin typeface="Chalkboard SE Light" panose="03050602040202020205" pitchFamily="66" charset="77"/>
            </a:endParaRPr>
          </a:p>
          <a:p>
            <a:r>
              <a:rPr lang="en-SG" u="sng" dirty="0">
                <a:solidFill>
                  <a:schemeClr val="accent2"/>
                </a:solidFill>
                <a:latin typeface="Chalkboard SE Light" panose="03050602040202020205" pitchFamily="66" charset="77"/>
              </a:rPr>
              <a:t>show</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Signal </a:t>
            </a:r>
            <a:r>
              <a:rPr lang="en-SG" dirty="0">
                <a:latin typeface="Chalkboard SE Light" panose="03050602040202020205" pitchFamily="66" charset="77"/>
              </a:rPr>
              <a:t>String</a:t>
            </a:r>
            <a:br>
              <a:rPr lang="en-SG" dirty="0">
                <a:latin typeface="Chalkboard SE Light" panose="03050602040202020205" pitchFamily="66" charset="77"/>
              </a:rPr>
            </a:br>
            <a:r>
              <a:rPr lang="en-SG" u="sng" dirty="0">
                <a:solidFill>
                  <a:schemeClr val="accent2"/>
                </a:solidFill>
                <a:latin typeface="Chalkboard SE Light" panose="03050602040202020205" pitchFamily="66" charset="77"/>
              </a:rPr>
              <a:t>show</a:t>
            </a:r>
            <a:r>
              <a:rPr lang="en-SG" dirty="0">
                <a:latin typeface="Chalkboard SE Light" panose="03050602040202020205" pitchFamily="66" charset="77"/>
              </a:rPr>
              <a:t> = </a:t>
            </a:r>
            <a:r>
              <a:rPr lang="en-SG" dirty="0">
                <a:solidFill>
                  <a:schemeClr val="accent6"/>
                </a:solidFill>
                <a:latin typeface="Chalkboard SE Light" panose="03050602040202020205" pitchFamily="66" charset="77"/>
              </a:rPr>
              <a:t>lift_2 </a:t>
            </a:r>
            <a:r>
              <a:rPr lang="en-SG" dirty="0">
                <a:latin typeface="Chalkboard SE Light" panose="03050602040202020205" pitchFamily="66" charset="77"/>
              </a:rPr>
              <a:t>(,)</a:t>
            </a:r>
            <a:r>
              <a:rPr lang="en-SG" dirty="0">
                <a:solidFill>
                  <a:schemeClr val="accent6"/>
                </a:solidFill>
                <a:latin typeface="Chalkboard SE Light" panose="03050602040202020205" pitchFamily="66" charset="77"/>
              </a:rPr>
              <a:t> </a:t>
            </a:r>
            <a:r>
              <a:rPr lang="en-SG" dirty="0">
                <a:latin typeface="Chalkboard SE Light" panose="03050602040202020205" pitchFamily="66" charset="77"/>
              </a:rPr>
              <a:t>(</a:t>
            </a:r>
            <a:r>
              <a:rPr lang="en-SG" dirty="0" err="1">
                <a:latin typeface="Chalkboard SE Light" panose="03050602040202020205" pitchFamily="66" charset="77"/>
              </a:rPr>
              <a:t>Env.</a:t>
            </a:r>
            <a:r>
              <a:rPr lang="en-SG" dirty="0" err="1">
                <a:solidFill>
                  <a:schemeClr val="accent6"/>
                </a:solidFill>
                <a:latin typeface="Chalkboard SE Light" panose="03050602040202020205" pitchFamily="66" charset="77"/>
              </a:rPr>
              <a:t>temprature</a:t>
            </a:r>
            <a:r>
              <a:rPr lang="en-SG" dirty="0">
                <a:latin typeface="Chalkboard SE Light" panose="03050602040202020205" pitchFamily="66" charset="77"/>
              </a:rPr>
              <a:t> 0) </a:t>
            </a:r>
            <a:r>
              <a:rPr lang="en-SG" dirty="0" err="1">
                <a:latin typeface="Chalkboard SE Light" panose="03050602040202020205" pitchFamily="66" charset="77"/>
              </a:rPr>
              <a:t>Time.</a:t>
            </a:r>
            <a:r>
              <a:rPr lang="en-SG" dirty="0" err="1">
                <a:solidFill>
                  <a:schemeClr val="accent6"/>
                </a:solidFill>
                <a:latin typeface="Chalkboard SE Light" panose="03050602040202020205" pitchFamily="66" charset="77"/>
              </a:rPr>
              <a:t>everySec</a:t>
            </a:r>
            <a:endParaRPr lang="en-SG" dirty="0">
              <a:solidFill>
                <a:schemeClr val="accent6"/>
              </a:solidFill>
              <a:latin typeface="Chalkboard SE Light" panose="03050602040202020205" pitchFamily="66" charset="77"/>
            </a:endParaRPr>
          </a:p>
          <a:p>
            <a:endParaRPr lang="en-SG" dirty="0">
              <a:solidFill>
                <a:schemeClr val="accent6"/>
              </a:solidFill>
              <a:latin typeface="Chalkboard SE Light" panose="03050602040202020205" pitchFamily="66" charset="77"/>
            </a:endParaRPr>
          </a:p>
          <a:p>
            <a:endParaRPr lang="en-SG" dirty="0">
              <a:latin typeface="Chalkboard SE Light" panose="03050602040202020205" pitchFamily="66" charset="77"/>
            </a:endParaRPr>
          </a:p>
          <a:p>
            <a:endParaRPr lang="en-SG" dirty="0">
              <a:latin typeface="Chalkboard SE Light" panose="03050602040202020205" pitchFamily="66" charset="77"/>
            </a:endParaRPr>
          </a:p>
          <a:p>
            <a:r>
              <a:rPr lang="en-SG" dirty="0">
                <a:latin typeface="Chalkboard SE Light" panose="03050602040202020205" pitchFamily="66" charset="77"/>
              </a:rPr>
              <a:t> </a:t>
            </a:r>
          </a:p>
          <a:p>
            <a:r>
              <a:rPr lang="en-SG" dirty="0">
                <a:latin typeface="Chalkboard SE Light" panose="03050602040202020205" pitchFamily="66" charset="77"/>
              </a:rPr>
              <a:t>main :: IO ()</a:t>
            </a:r>
          </a:p>
          <a:p>
            <a:r>
              <a:rPr lang="en-SG" dirty="0">
                <a:latin typeface="Chalkboard SE Light" panose="03050602040202020205" pitchFamily="66" charset="77"/>
              </a:rPr>
              <a:t>main = </a:t>
            </a:r>
            <a:r>
              <a:rPr lang="en-SG" dirty="0" err="1">
                <a:latin typeface="Chalkboard SE Light" panose="03050602040202020205" pitchFamily="66" charset="77"/>
              </a:rPr>
              <a:t>Rpi.</a:t>
            </a:r>
            <a:r>
              <a:rPr lang="en-SG" dirty="0" err="1">
                <a:solidFill>
                  <a:schemeClr val="accent6"/>
                </a:solidFill>
                <a:latin typeface="Chalkboard SE Light" panose="03050602040202020205" pitchFamily="66" charset="77"/>
              </a:rPr>
              <a:t>bPlus</a:t>
            </a:r>
            <a:r>
              <a:rPr lang="en-SG" dirty="0">
                <a:latin typeface="Chalkboard SE Light" panose="03050602040202020205" pitchFamily="66" charset="77"/>
              </a:rPr>
              <a:t> [(</a:t>
            </a:r>
            <a:r>
              <a:rPr lang="en-SG" dirty="0" err="1">
                <a:solidFill>
                  <a:schemeClr val="accent6"/>
                </a:solidFill>
                <a:latin typeface="Chalkboard SE Light" panose="03050602040202020205" pitchFamily="66" charset="77"/>
              </a:rPr>
              <a:t>lcd</a:t>
            </a:r>
            <a:r>
              <a:rPr lang="en-SG" dirty="0">
                <a:latin typeface="Chalkboard SE Light" panose="03050602040202020205" pitchFamily="66" charset="77"/>
              </a:rPr>
              <a:t> 2 </a:t>
            </a:r>
            <a:r>
              <a:rPr lang="en-SG" u="sng" dirty="0">
                <a:solidFill>
                  <a:schemeClr val="accent2"/>
                </a:solidFill>
                <a:latin typeface="Chalkboard SE Light" panose="03050602040202020205" pitchFamily="66" charset="77"/>
              </a:rPr>
              <a:t>show</a:t>
            </a:r>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                    ]</a:t>
            </a:r>
          </a:p>
        </p:txBody>
      </p:sp>
      <p:sp>
        <p:nvSpPr>
          <p:cNvPr id="6" name="TextBox 5">
            <a:extLst>
              <a:ext uri="{FF2B5EF4-FFF2-40B4-BE49-F238E27FC236}">
                <a16:creationId xmlns:a16="http://schemas.microsoft.com/office/drawing/2014/main" id="{0ADB6BE2-E83F-8C4E-8D4B-2E0A1BB640E8}"/>
              </a:ext>
            </a:extLst>
          </p:cNvPr>
          <p:cNvSpPr txBox="1"/>
          <p:nvPr/>
        </p:nvSpPr>
        <p:spPr>
          <a:xfrm>
            <a:off x="7354208" y="8325733"/>
            <a:ext cx="4472355" cy="3789948"/>
          </a:xfrm>
          <a:prstGeom prst="rect">
            <a:avLst/>
          </a:prstGeom>
          <a:solidFill>
            <a:schemeClr val="bg1"/>
          </a:solidFill>
          <a:ln w="25400">
            <a:solidFill>
              <a:schemeClr val="tx1"/>
            </a:solidFill>
          </a:ln>
        </p:spPr>
        <p:txBody>
          <a:bodyPr wrap="square" rtlCol="0">
            <a:spAutoFit/>
          </a:bodyPr>
          <a:lstStyle/>
          <a:p>
            <a:pPr>
              <a:lnSpc>
                <a:spcPct val="150000"/>
              </a:lnSpc>
            </a:pPr>
            <a:r>
              <a:rPr lang="en-SG" dirty="0">
                <a:latin typeface="Chalkboard SE Light" panose="03050602040202020205" pitchFamily="66" charset="77"/>
              </a:rPr>
              <a:t>data </a:t>
            </a:r>
            <a:r>
              <a:rPr lang="en-SG" dirty="0">
                <a:solidFill>
                  <a:srgbClr val="C00000"/>
                </a:solidFill>
                <a:latin typeface="Chalkboard SE Light" panose="03050602040202020205" pitchFamily="66" charset="77"/>
              </a:rPr>
              <a:t>Signal</a:t>
            </a:r>
            <a:r>
              <a:rPr lang="en-SG" dirty="0">
                <a:latin typeface="Chalkboard SE Light" panose="03050602040202020205" pitchFamily="66" charset="77"/>
              </a:rPr>
              <a:t> a = Signal a</a:t>
            </a:r>
          </a:p>
          <a:p>
            <a:pPr>
              <a:lnSpc>
                <a:spcPct val="150000"/>
              </a:lnSpc>
            </a:pPr>
            <a:r>
              <a:rPr lang="en-SG" dirty="0">
                <a:latin typeface="Chalkboard SE Light" panose="03050602040202020205" pitchFamily="66" charset="77"/>
              </a:rPr>
              <a:t>data </a:t>
            </a:r>
            <a:r>
              <a:rPr lang="en-SG" dirty="0">
                <a:solidFill>
                  <a:srgbClr val="C00000"/>
                </a:solidFill>
                <a:latin typeface="Chalkboard SE Light" panose="03050602040202020205" pitchFamily="66" charset="77"/>
              </a:rPr>
              <a:t>Time</a:t>
            </a:r>
            <a:r>
              <a:rPr lang="en-SG" dirty="0">
                <a:latin typeface="Chalkboard SE Light" panose="03050602040202020205" pitchFamily="66" charset="77"/>
              </a:rPr>
              <a:t> = HMS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a:t>
            </a:r>
          </a:p>
          <a:p>
            <a:pPr>
              <a:lnSpc>
                <a:spcPct val="150000"/>
              </a:lnSpc>
            </a:pPr>
            <a:endParaRPr lang="en-SG" dirty="0">
              <a:latin typeface="Chalkboard SE Light" panose="03050602040202020205" pitchFamily="66" charset="77"/>
            </a:endParaRPr>
          </a:p>
          <a:p>
            <a:pPr>
              <a:lnSpc>
                <a:spcPct val="150000"/>
              </a:lnSpc>
            </a:pPr>
            <a:r>
              <a:rPr lang="en-SG" dirty="0" err="1">
                <a:latin typeface="Chalkboard SE Light" panose="03050602040202020205" pitchFamily="66" charset="77"/>
              </a:rPr>
              <a:t>temprature</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-&gt; </a:t>
            </a:r>
            <a:r>
              <a:rPr lang="en-SG" dirty="0">
                <a:solidFill>
                  <a:srgbClr val="C00000"/>
                </a:solidFill>
                <a:latin typeface="Chalkboard SE Light" panose="03050602040202020205" pitchFamily="66" charset="77"/>
              </a:rPr>
              <a:t>Signal Int</a:t>
            </a:r>
          </a:p>
          <a:p>
            <a:pPr>
              <a:lnSpc>
                <a:spcPct val="150000"/>
              </a:lnSpc>
            </a:pPr>
            <a:r>
              <a:rPr lang="en-SG" dirty="0" err="1">
                <a:latin typeface="Chalkboard SE Light" panose="03050602040202020205" pitchFamily="66" charset="77"/>
              </a:rPr>
              <a:t>everySec</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Signal Time</a:t>
            </a:r>
          </a:p>
          <a:p>
            <a:pPr>
              <a:lnSpc>
                <a:spcPct val="150000"/>
              </a:lnSpc>
            </a:pPr>
            <a:endParaRPr lang="en-SG" dirty="0">
              <a:solidFill>
                <a:srgbClr val="C00000"/>
              </a:solidFill>
              <a:latin typeface="Chalkboard SE Light" panose="03050602040202020205" pitchFamily="66" charset="77"/>
            </a:endParaRPr>
          </a:p>
          <a:p>
            <a:pPr>
              <a:lnSpc>
                <a:spcPct val="150000"/>
              </a:lnSpc>
            </a:pPr>
            <a:r>
              <a:rPr lang="en-SG" dirty="0" err="1">
                <a:latin typeface="Chalkboard SE Light" panose="03050602040202020205" pitchFamily="66" charset="77"/>
              </a:rPr>
              <a:t>lcd</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-&gt; </a:t>
            </a:r>
            <a:r>
              <a:rPr lang="en-SG" dirty="0">
                <a:solidFill>
                  <a:srgbClr val="C00000"/>
                </a:solidFill>
                <a:latin typeface="Chalkboard SE Light" panose="03050602040202020205" pitchFamily="66" charset="77"/>
              </a:rPr>
              <a:t>Signal String </a:t>
            </a:r>
            <a:r>
              <a:rPr lang="en-SG" dirty="0">
                <a:latin typeface="Chalkboard SE Light" panose="03050602040202020205" pitchFamily="66" charset="77"/>
              </a:rPr>
              <a:t>-&gt; </a:t>
            </a:r>
            <a:r>
              <a:rPr lang="en-SG" dirty="0">
                <a:solidFill>
                  <a:srgbClr val="C00000"/>
                </a:solidFill>
                <a:latin typeface="Chalkboard SE Light" panose="03050602040202020205" pitchFamily="66" charset="77"/>
              </a:rPr>
              <a:t>IO</a:t>
            </a:r>
            <a:r>
              <a:rPr lang="en-SG" dirty="0">
                <a:latin typeface="Chalkboard SE Light" panose="03050602040202020205" pitchFamily="66" charset="77"/>
              </a:rPr>
              <a:t>()</a:t>
            </a:r>
          </a:p>
          <a:p>
            <a:pPr>
              <a:lnSpc>
                <a:spcPct val="150000"/>
              </a:lnSpc>
            </a:pPr>
            <a:endParaRPr lang="en-SG" dirty="0">
              <a:latin typeface="Chalkboard SE Light" panose="03050602040202020205" pitchFamily="66" charset="77"/>
            </a:endParaRPr>
          </a:p>
          <a:p>
            <a:pPr>
              <a:lnSpc>
                <a:spcPct val="150000"/>
              </a:lnSpc>
            </a:pPr>
            <a:r>
              <a:rPr lang="en-SG" altLang="zh-CN" dirty="0" err="1">
                <a:latin typeface="Chalkboard SE Light" panose="03050602040202020205" pitchFamily="66" charset="77"/>
              </a:rPr>
              <a:t>bPlus</a:t>
            </a:r>
            <a:r>
              <a:rPr lang="en-SG" altLang="zh-CN" dirty="0">
                <a:latin typeface="Chalkboard SE Light" panose="03050602040202020205" pitchFamily="66" charset="77"/>
              </a:rPr>
              <a:t> </a:t>
            </a:r>
            <a:r>
              <a:rPr lang="en-SG" dirty="0">
                <a:latin typeface="Chalkboard SE Light" panose="03050602040202020205" pitchFamily="66" charset="77"/>
              </a:rPr>
              <a:t>:: [</a:t>
            </a:r>
            <a:r>
              <a:rPr lang="en-SG" dirty="0">
                <a:solidFill>
                  <a:srgbClr val="C00000"/>
                </a:solidFill>
                <a:latin typeface="Chalkboard SE Light" panose="03050602040202020205" pitchFamily="66" charset="77"/>
              </a:rPr>
              <a:t>IO</a:t>
            </a:r>
            <a:r>
              <a:rPr lang="en-SG" dirty="0">
                <a:latin typeface="Chalkboard SE Light" panose="03050602040202020205" pitchFamily="66" charset="77"/>
              </a:rPr>
              <a:t>()] -&gt; </a:t>
            </a:r>
            <a:r>
              <a:rPr lang="en-SG" dirty="0">
                <a:solidFill>
                  <a:srgbClr val="C00000"/>
                </a:solidFill>
                <a:latin typeface="Chalkboard SE Light" panose="03050602040202020205" pitchFamily="66" charset="77"/>
              </a:rPr>
              <a:t>IO</a:t>
            </a:r>
            <a:r>
              <a:rPr lang="en-SG" dirty="0">
                <a:latin typeface="Chalkboard SE Light" panose="03050602040202020205" pitchFamily="66" charset="77"/>
              </a:rPr>
              <a:t>() </a:t>
            </a:r>
          </a:p>
        </p:txBody>
      </p:sp>
      <p:sp>
        <p:nvSpPr>
          <p:cNvPr id="7" name="TextBox 6">
            <a:extLst>
              <a:ext uri="{FF2B5EF4-FFF2-40B4-BE49-F238E27FC236}">
                <a16:creationId xmlns:a16="http://schemas.microsoft.com/office/drawing/2014/main" id="{519B2EC5-3450-F34D-A1B9-7ED853743562}"/>
              </a:ext>
            </a:extLst>
          </p:cNvPr>
          <p:cNvSpPr txBox="1"/>
          <p:nvPr/>
        </p:nvSpPr>
        <p:spPr>
          <a:xfrm>
            <a:off x="0" y="8325733"/>
            <a:ext cx="6031716" cy="881460"/>
          </a:xfrm>
          <a:prstGeom prst="rect">
            <a:avLst/>
          </a:prstGeom>
          <a:solidFill>
            <a:schemeClr val="bg1"/>
          </a:solidFill>
          <a:ln w="25400">
            <a:solidFill>
              <a:schemeClr val="tx1"/>
            </a:solidFill>
          </a:ln>
        </p:spPr>
        <p:txBody>
          <a:bodyPr wrap="square" rtlCol="0">
            <a:spAutoFit/>
          </a:bodyPr>
          <a:lstStyle>
            <a:defPPr>
              <a:defRPr lang="en-US"/>
            </a:defPPr>
            <a:lvl1pPr>
              <a:lnSpc>
                <a:spcPct val="150000"/>
              </a:lnSpc>
              <a:defRPr>
                <a:latin typeface="Chalkboard SE Light" panose="03050602040202020205" pitchFamily="66" charset="77"/>
              </a:defRPr>
            </a:lvl1pPr>
          </a:lstStyle>
          <a:p>
            <a:r>
              <a:rPr lang="en-SG" dirty="0"/>
              <a:t>lift_2 :: (a -&gt; b -&gt; c) -&gt; </a:t>
            </a:r>
            <a:r>
              <a:rPr lang="en-SG" dirty="0">
                <a:solidFill>
                  <a:srgbClr val="C00000"/>
                </a:solidFill>
              </a:rPr>
              <a:t>Signal</a:t>
            </a:r>
            <a:r>
              <a:rPr lang="en-SG" dirty="0"/>
              <a:t> a -&gt; </a:t>
            </a:r>
            <a:r>
              <a:rPr lang="en-SG" dirty="0">
                <a:solidFill>
                  <a:srgbClr val="C00000"/>
                </a:solidFill>
              </a:rPr>
              <a:t>Signal</a:t>
            </a:r>
            <a:r>
              <a:rPr lang="en-SG" dirty="0"/>
              <a:t> b -&gt; </a:t>
            </a:r>
            <a:r>
              <a:rPr lang="en-SG" dirty="0">
                <a:solidFill>
                  <a:srgbClr val="C00000"/>
                </a:solidFill>
              </a:rPr>
              <a:t>Signal</a:t>
            </a:r>
            <a:r>
              <a:rPr lang="en-SG" dirty="0"/>
              <a:t> c</a:t>
            </a:r>
          </a:p>
          <a:p>
            <a:r>
              <a:rPr lang="en-SG" dirty="0"/>
              <a:t>(,) :: a -&gt; b -&gt; </a:t>
            </a:r>
            <a:r>
              <a:rPr lang="en-SG" dirty="0">
                <a:solidFill>
                  <a:srgbClr val="C00000"/>
                </a:solidFill>
              </a:rPr>
              <a:t>String</a:t>
            </a:r>
          </a:p>
        </p:txBody>
      </p:sp>
      <p:sp>
        <p:nvSpPr>
          <p:cNvPr id="9" name="TextBox 8">
            <a:extLst>
              <a:ext uri="{FF2B5EF4-FFF2-40B4-BE49-F238E27FC236}">
                <a16:creationId xmlns:a16="http://schemas.microsoft.com/office/drawing/2014/main" id="{627C7191-BAB0-AC4F-8733-2E9F3A7C04D4}"/>
              </a:ext>
            </a:extLst>
          </p:cNvPr>
          <p:cNvSpPr txBox="1"/>
          <p:nvPr/>
        </p:nvSpPr>
        <p:spPr>
          <a:xfrm>
            <a:off x="1865968" y="5773649"/>
            <a:ext cx="8460063" cy="830997"/>
          </a:xfrm>
          <a:prstGeom prst="rect">
            <a:avLst/>
          </a:prstGeom>
          <a:noFill/>
        </p:spPr>
        <p:txBody>
          <a:bodyPr wrap="square" rtlCol="0">
            <a:spAutoFit/>
          </a:bodyPr>
          <a:lstStyle/>
          <a:p>
            <a:pPr algn="ctr"/>
            <a:r>
              <a:rPr lang="en-US" altLang="zh-CN" sz="2400" dirty="0">
                <a:latin typeface="Chalkboard SE" panose="03050602040202020205" pitchFamily="66" charset="77"/>
              </a:rPr>
              <a:t>More concise code (LOC: 40 VS 9)</a:t>
            </a:r>
          </a:p>
          <a:p>
            <a:pPr algn="ctr"/>
            <a:r>
              <a:rPr lang="en-US" altLang="zh-CN" sz="2400" dirty="0">
                <a:latin typeface="Chalkboard SE" panose="03050602040202020205" pitchFamily="66" charset="77"/>
              </a:rPr>
              <a:t>easy to read and easy to write </a:t>
            </a:r>
            <a:endParaRPr lang="en-US" sz="2400" dirty="0">
              <a:latin typeface="Chalkboard SE" panose="03050602040202020205" pitchFamily="66" charset="77"/>
            </a:endParaRPr>
          </a:p>
        </p:txBody>
      </p:sp>
      <p:sp>
        <p:nvSpPr>
          <p:cNvPr id="12" name="TextBox 11">
            <a:extLst>
              <a:ext uri="{FF2B5EF4-FFF2-40B4-BE49-F238E27FC236}">
                <a16:creationId xmlns:a16="http://schemas.microsoft.com/office/drawing/2014/main" id="{F4F2F036-1380-C44D-ACCC-9CC175DE3B42}"/>
              </a:ext>
            </a:extLst>
          </p:cNvPr>
          <p:cNvSpPr txBox="1"/>
          <p:nvPr/>
        </p:nvSpPr>
        <p:spPr>
          <a:xfrm>
            <a:off x="2163606" y="531196"/>
            <a:ext cx="9662957" cy="892552"/>
          </a:xfrm>
          <a:prstGeom prst="rect">
            <a:avLst/>
          </a:prstGeom>
          <a:noFill/>
        </p:spPr>
        <p:txBody>
          <a:bodyPr wrap="square" rtlCol="0">
            <a:spAutoFit/>
          </a:bodyPr>
          <a:lstStyle/>
          <a:p>
            <a:r>
              <a:rPr lang="en-US" altLang="zh-CN" sz="2400" dirty="0">
                <a:solidFill>
                  <a:srgbClr val="7030A0"/>
                </a:solidFill>
                <a:latin typeface="Chalkboard SE" panose="03050602040202020205" pitchFamily="66" charset="77"/>
              </a:rPr>
              <a:t>Revisit: </a:t>
            </a:r>
            <a:r>
              <a:rPr lang="en-US" altLang="zh-CN" sz="2400" dirty="0">
                <a:latin typeface="Chalkboard SE" panose="03050602040202020205" pitchFamily="66" charset="77"/>
              </a:rPr>
              <a:t>Requirement:</a:t>
            </a:r>
            <a:r>
              <a:rPr lang="zh-CN" altLang="en-US" sz="2400" dirty="0">
                <a:latin typeface="Chalkboard SE" panose="03050602040202020205" pitchFamily="66" charset="77"/>
              </a:rPr>
              <a:t> </a:t>
            </a:r>
            <a:endParaRPr lang="en-US" altLang="zh-CN" sz="2400" dirty="0">
              <a:latin typeface="Chalkboard SE" panose="03050602040202020205" pitchFamily="66" charset="77"/>
            </a:endParaRPr>
          </a:p>
          <a:p>
            <a:r>
              <a:rPr lang="en-US" altLang="zh-CN" sz="2400" dirty="0">
                <a:latin typeface="Chalkboard SE" panose="03050602040202020205" pitchFamily="66" charset="77"/>
              </a:rPr>
              <a:t>to</a:t>
            </a:r>
            <a:r>
              <a:rPr lang="zh-CN" altLang="en-US" sz="2400" dirty="0">
                <a:latin typeface="Chalkboard SE" panose="03050602040202020205" pitchFamily="66" charset="77"/>
              </a:rPr>
              <a:t> </a:t>
            </a:r>
            <a:r>
              <a:rPr lang="en-US" altLang="zh-CN" sz="2400" dirty="0">
                <a:latin typeface="Chalkboard SE" panose="03050602040202020205" pitchFamily="66" charset="77"/>
              </a:rPr>
              <a:t>show</a:t>
            </a:r>
            <a:r>
              <a:rPr lang="zh-CN" altLang="en-US" sz="2400" dirty="0">
                <a:latin typeface="Chalkboard SE" panose="03050602040202020205" pitchFamily="66" charset="77"/>
              </a:rPr>
              <a:t> </a:t>
            </a:r>
            <a:r>
              <a:rPr lang="en-US" altLang="zh-CN" sz="2400" dirty="0">
                <a:latin typeface="Chalkboard SE" panose="03050602040202020205" pitchFamily="66" charset="77"/>
              </a:rPr>
              <a:t>the</a:t>
            </a:r>
            <a:r>
              <a:rPr lang="zh-CN" altLang="en-US" sz="2400" dirty="0">
                <a:latin typeface="Chalkboard SE" panose="03050602040202020205" pitchFamily="66" charset="77"/>
              </a:rPr>
              <a:t> </a:t>
            </a:r>
            <a:r>
              <a:rPr lang="en-US" altLang="zh-CN" sz="2400" dirty="0">
                <a:latin typeface="Chalkboard SE" panose="03050602040202020205" pitchFamily="66" charset="77"/>
              </a:rPr>
              <a:t>current temperature</a:t>
            </a:r>
            <a:r>
              <a:rPr lang="zh-CN" altLang="en-US" sz="2400" dirty="0">
                <a:latin typeface="Chalkboard SE" panose="03050602040202020205" pitchFamily="66" charset="77"/>
              </a:rPr>
              <a:t> </a:t>
            </a:r>
            <a:r>
              <a:rPr lang="en-US" altLang="zh-CN" sz="2400" dirty="0">
                <a:latin typeface="Chalkboard SE" panose="03050602040202020205" pitchFamily="66" charset="77"/>
              </a:rPr>
              <a:t>and</a:t>
            </a:r>
            <a:r>
              <a:rPr lang="zh-CN" altLang="en-US" sz="2400" dirty="0">
                <a:latin typeface="Chalkboard SE" panose="03050602040202020205" pitchFamily="66" charset="77"/>
              </a:rPr>
              <a:t> </a:t>
            </a:r>
            <a:r>
              <a:rPr lang="en-US" altLang="zh-CN" sz="2400" dirty="0">
                <a:latin typeface="Chalkboard SE" panose="03050602040202020205" pitchFamily="66" charset="77"/>
              </a:rPr>
              <a:t>a</a:t>
            </a:r>
            <a:r>
              <a:rPr lang="zh-CN" altLang="en-US" sz="2400" dirty="0">
                <a:latin typeface="Chalkboard SE" panose="03050602040202020205" pitchFamily="66" charset="77"/>
              </a:rPr>
              <a:t> </a:t>
            </a:r>
            <a:r>
              <a:rPr lang="en-US" altLang="zh-CN" sz="2400" dirty="0">
                <a:latin typeface="Chalkboard SE" panose="03050602040202020205" pitchFamily="66" charset="77"/>
              </a:rPr>
              <a:t>clock. </a:t>
            </a:r>
            <a:r>
              <a:rPr lang="en-US" altLang="zh-CN" sz="2800" b="1" dirty="0">
                <a:solidFill>
                  <a:srgbClr val="7030A0"/>
                </a:solidFill>
                <a:latin typeface="Chalkboard SE" panose="03050602040202020205" pitchFamily="66" charset="77"/>
              </a:rPr>
              <a:t>Use Friot!</a:t>
            </a:r>
            <a:r>
              <a:rPr lang="zh-CN" altLang="en-US" sz="2800" b="1" dirty="0">
                <a:solidFill>
                  <a:srgbClr val="7030A0"/>
                </a:solidFill>
                <a:latin typeface="Chalkboard SE" panose="03050602040202020205" pitchFamily="66" charset="77"/>
              </a:rPr>
              <a:t> </a:t>
            </a:r>
            <a:endParaRPr lang="en-US" sz="2800" b="1" dirty="0">
              <a:solidFill>
                <a:srgbClr val="7030A0"/>
              </a:solidFill>
              <a:latin typeface="Chalkboard SE" panose="03050602040202020205" pitchFamily="66" charset="77"/>
            </a:endParaRPr>
          </a:p>
        </p:txBody>
      </p:sp>
    </p:spTree>
    <p:extLst>
      <p:ext uri="{BB962C8B-B14F-4D97-AF65-F5344CB8AC3E}">
        <p14:creationId xmlns:p14="http://schemas.microsoft.com/office/powerpoint/2010/main" val="240778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FDC1-3586-E944-B799-D31210D23167}"/>
              </a:ext>
            </a:extLst>
          </p:cNvPr>
          <p:cNvSpPr>
            <a:spLocks noGrp="1"/>
          </p:cNvSpPr>
          <p:nvPr>
            <p:ph type="title"/>
          </p:nvPr>
        </p:nvSpPr>
        <p:spPr/>
        <p:txBody>
          <a:bodyPr>
            <a:normAutofit/>
          </a:bodyPr>
          <a:lstStyle/>
          <a:p>
            <a:r>
              <a:rPr lang="en-US" b="1" dirty="0">
                <a:latin typeface="Calibri" panose="020F0502020204030204" pitchFamily="34" charset="0"/>
                <a:cs typeface="Calibri" panose="020F0502020204030204" pitchFamily="34" charset="0"/>
              </a:rPr>
              <a:t>I</a:t>
            </a:r>
            <a:r>
              <a:rPr lang="en-US" altLang="zh-CN" b="1" dirty="0">
                <a:latin typeface="Calibri" panose="020F0502020204030204" pitchFamily="34" charset="0"/>
                <a:cs typeface="Calibri" panose="020F0502020204030204" pitchFamily="34" charset="0"/>
              </a:rPr>
              <a:t>nternet</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of</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Things</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(IoT)</a:t>
            </a:r>
            <a:endParaRPr lang="en-US" b="1"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B0D4F709-9AED-5B40-8E64-3B36D23CEDAA}"/>
              </a:ext>
            </a:extLst>
          </p:cNvPr>
          <p:cNvPicPr>
            <a:picLocks noChangeAspect="1"/>
          </p:cNvPicPr>
          <p:nvPr/>
        </p:nvPicPr>
        <p:blipFill>
          <a:blip r:embed="rId3"/>
          <a:stretch>
            <a:fillRect/>
          </a:stretch>
        </p:blipFill>
        <p:spPr>
          <a:xfrm>
            <a:off x="2695587" y="1842111"/>
            <a:ext cx="4120275" cy="4120275"/>
          </a:xfrm>
          <a:prstGeom prst="rect">
            <a:avLst/>
          </a:prstGeom>
        </p:spPr>
      </p:pic>
    </p:spTree>
    <p:extLst>
      <p:ext uri="{BB962C8B-B14F-4D97-AF65-F5344CB8AC3E}">
        <p14:creationId xmlns:p14="http://schemas.microsoft.com/office/powerpoint/2010/main" val="2325930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0C3FB-272A-DF43-A55D-FF74C5791422}"/>
              </a:ext>
            </a:extLst>
          </p:cNvPr>
          <p:cNvSpPr txBox="1"/>
          <p:nvPr/>
        </p:nvSpPr>
        <p:spPr>
          <a:xfrm>
            <a:off x="2567937" y="1525489"/>
            <a:ext cx="7056121" cy="3970318"/>
          </a:xfrm>
          <a:prstGeom prst="rect">
            <a:avLst/>
          </a:prstGeom>
          <a:solidFill>
            <a:schemeClr val="bg1"/>
          </a:solidFill>
          <a:ln w="25400">
            <a:solidFill>
              <a:schemeClr val="tx1"/>
            </a:solidFill>
          </a:ln>
        </p:spPr>
        <p:txBody>
          <a:bodyPr wrap="square" rtlCol="0">
            <a:spAutoFit/>
          </a:bodyPr>
          <a:lstStyle/>
          <a:p>
            <a:r>
              <a:rPr lang="en-SG" dirty="0">
                <a:solidFill>
                  <a:schemeClr val="accent6"/>
                </a:solidFill>
                <a:latin typeface="Chalkboard SE Light" panose="03050602040202020205" pitchFamily="66" charset="77"/>
              </a:rPr>
              <a:t>import </a:t>
            </a:r>
            <a:r>
              <a:rPr lang="en-US" altLang="zh-CN" dirty="0" err="1">
                <a:solidFill>
                  <a:schemeClr val="accent6"/>
                </a:solidFill>
                <a:latin typeface="Chalkboard SE Light" panose="03050602040202020205" pitchFamily="66" charset="77"/>
              </a:rPr>
              <a:t>Rpi</a:t>
            </a:r>
            <a:endParaRPr lang="en-SG" dirty="0">
              <a:solidFill>
                <a:schemeClr val="accent6"/>
              </a:solidFill>
              <a:latin typeface="Chalkboard SE Light" panose="03050602040202020205" pitchFamily="66" charset="77"/>
            </a:endParaRPr>
          </a:p>
          <a:p>
            <a:r>
              <a:rPr lang="en-SG" dirty="0">
                <a:solidFill>
                  <a:schemeClr val="accent6"/>
                </a:solidFill>
                <a:latin typeface="Chalkboard SE Light" panose="03050602040202020205" pitchFamily="66" charset="77"/>
              </a:rPr>
              <a:t>import Env</a:t>
            </a:r>
          </a:p>
          <a:p>
            <a:r>
              <a:rPr lang="en-SG" dirty="0">
                <a:solidFill>
                  <a:schemeClr val="accent6"/>
                </a:solidFill>
                <a:latin typeface="Chalkboard SE Light" panose="03050602040202020205" pitchFamily="66" charset="77"/>
              </a:rPr>
              <a:t>import Time</a:t>
            </a:r>
            <a:br>
              <a:rPr lang="en-SG" dirty="0">
                <a:latin typeface="Chalkboard SE Light" panose="03050602040202020205" pitchFamily="66" charset="77"/>
              </a:rPr>
            </a:br>
            <a:endParaRPr lang="en-SG" dirty="0">
              <a:latin typeface="Chalkboard SE Light" panose="03050602040202020205" pitchFamily="66" charset="77"/>
            </a:endParaRPr>
          </a:p>
          <a:p>
            <a:r>
              <a:rPr lang="en-SG" u="sng" dirty="0">
                <a:solidFill>
                  <a:schemeClr val="accent2"/>
                </a:solidFill>
                <a:latin typeface="Chalkboard SE Light" panose="03050602040202020205" pitchFamily="66" charset="77"/>
              </a:rPr>
              <a:t>show</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Signal </a:t>
            </a:r>
            <a:r>
              <a:rPr lang="en-SG" dirty="0">
                <a:latin typeface="Chalkboard SE Light" panose="03050602040202020205" pitchFamily="66" charset="77"/>
              </a:rPr>
              <a:t>String</a:t>
            </a:r>
            <a:br>
              <a:rPr lang="en-SG" dirty="0">
                <a:latin typeface="Chalkboard SE Light" panose="03050602040202020205" pitchFamily="66" charset="77"/>
              </a:rPr>
            </a:br>
            <a:r>
              <a:rPr lang="en-SG" u="sng" dirty="0">
                <a:solidFill>
                  <a:schemeClr val="accent2"/>
                </a:solidFill>
                <a:latin typeface="Chalkboard SE Light" panose="03050602040202020205" pitchFamily="66" charset="77"/>
              </a:rPr>
              <a:t>show</a:t>
            </a:r>
            <a:r>
              <a:rPr lang="en-SG" dirty="0">
                <a:latin typeface="Chalkboard SE Light" panose="03050602040202020205" pitchFamily="66" charset="77"/>
              </a:rPr>
              <a:t> = </a:t>
            </a:r>
            <a:r>
              <a:rPr lang="en-SG" dirty="0">
                <a:solidFill>
                  <a:schemeClr val="accent6"/>
                </a:solidFill>
                <a:latin typeface="Chalkboard SE Light" panose="03050602040202020205" pitchFamily="66" charset="77"/>
              </a:rPr>
              <a:t>lift_2 </a:t>
            </a:r>
            <a:r>
              <a:rPr lang="en-SG" dirty="0">
                <a:latin typeface="Chalkboard SE Light" panose="03050602040202020205" pitchFamily="66" charset="77"/>
              </a:rPr>
              <a:t>(,)</a:t>
            </a:r>
            <a:r>
              <a:rPr lang="en-SG" dirty="0">
                <a:solidFill>
                  <a:schemeClr val="accent6"/>
                </a:solidFill>
                <a:latin typeface="Chalkboard SE Light" panose="03050602040202020205" pitchFamily="66" charset="77"/>
              </a:rPr>
              <a:t> </a:t>
            </a:r>
            <a:r>
              <a:rPr lang="en-SG" dirty="0">
                <a:latin typeface="Chalkboard SE Light" panose="03050602040202020205" pitchFamily="66" charset="77"/>
              </a:rPr>
              <a:t>(</a:t>
            </a:r>
            <a:r>
              <a:rPr lang="en-SG" dirty="0" err="1">
                <a:latin typeface="Chalkboard SE Light" panose="03050602040202020205" pitchFamily="66" charset="77"/>
              </a:rPr>
              <a:t>Env.</a:t>
            </a:r>
            <a:r>
              <a:rPr lang="en-SG" dirty="0" err="1">
                <a:solidFill>
                  <a:schemeClr val="accent6"/>
                </a:solidFill>
                <a:latin typeface="Chalkboard SE Light" panose="03050602040202020205" pitchFamily="66" charset="77"/>
              </a:rPr>
              <a:t>temprature</a:t>
            </a:r>
            <a:r>
              <a:rPr lang="en-SG" dirty="0">
                <a:latin typeface="Chalkboard SE Light" panose="03050602040202020205" pitchFamily="66" charset="77"/>
              </a:rPr>
              <a:t> 0) </a:t>
            </a:r>
            <a:r>
              <a:rPr lang="en-SG" dirty="0" err="1">
                <a:latin typeface="Chalkboard SE Light" panose="03050602040202020205" pitchFamily="66" charset="77"/>
              </a:rPr>
              <a:t>Time.</a:t>
            </a:r>
            <a:r>
              <a:rPr lang="en-SG" dirty="0" err="1">
                <a:solidFill>
                  <a:schemeClr val="accent6"/>
                </a:solidFill>
                <a:latin typeface="Chalkboard SE Light" panose="03050602040202020205" pitchFamily="66" charset="77"/>
              </a:rPr>
              <a:t>everySec</a:t>
            </a:r>
            <a:endParaRPr lang="en-SG" dirty="0">
              <a:solidFill>
                <a:schemeClr val="accent6"/>
              </a:solidFill>
              <a:latin typeface="Chalkboard SE Light" panose="03050602040202020205" pitchFamily="66" charset="77"/>
            </a:endParaRPr>
          </a:p>
          <a:p>
            <a:endParaRPr lang="en-SG" dirty="0">
              <a:solidFill>
                <a:schemeClr val="accent6"/>
              </a:solidFill>
              <a:latin typeface="Chalkboard SE Light" panose="03050602040202020205" pitchFamily="66" charset="77"/>
            </a:endParaRPr>
          </a:p>
          <a:p>
            <a:r>
              <a:rPr lang="en-SG" u="sng" dirty="0">
                <a:solidFill>
                  <a:schemeClr val="accent2"/>
                </a:solidFill>
                <a:latin typeface="Chalkboard SE Light" panose="03050602040202020205" pitchFamily="66" charset="77"/>
              </a:rPr>
              <a:t>blink</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Signal</a:t>
            </a:r>
            <a:r>
              <a:rPr lang="en-SG" dirty="0">
                <a:latin typeface="Chalkboard SE Light" panose="03050602040202020205" pitchFamily="66" charset="77"/>
              </a:rPr>
              <a:t> Bool</a:t>
            </a:r>
          </a:p>
          <a:p>
            <a:r>
              <a:rPr lang="en-SG" u="sng" dirty="0">
                <a:solidFill>
                  <a:schemeClr val="accent2"/>
                </a:solidFill>
                <a:latin typeface="Chalkboard SE Light" panose="03050602040202020205" pitchFamily="66" charset="77"/>
              </a:rPr>
              <a:t>blink</a:t>
            </a:r>
            <a:r>
              <a:rPr lang="en-SG" dirty="0">
                <a:latin typeface="Chalkboard SE Light" panose="03050602040202020205" pitchFamily="66" charset="77"/>
              </a:rPr>
              <a:t> = </a:t>
            </a:r>
            <a:r>
              <a:rPr lang="en-SG" dirty="0" err="1">
                <a:solidFill>
                  <a:schemeClr val="accent6"/>
                </a:solidFill>
                <a:latin typeface="Chalkboard SE Light" panose="03050602040202020205" pitchFamily="66" charset="77"/>
              </a:rPr>
              <a:t>foldP</a:t>
            </a:r>
            <a:r>
              <a:rPr lang="en-SG" dirty="0">
                <a:latin typeface="Chalkboard SE Light" panose="03050602040202020205" pitchFamily="66" charset="77"/>
              </a:rPr>
              <a:t> (\a state -&gt; not state) False </a:t>
            </a:r>
            <a:r>
              <a:rPr lang="en-SG" dirty="0" err="1">
                <a:latin typeface="Chalkboard SE Light" panose="03050602040202020205" pitchFamily="66" charset="77"/>
              </a:rPr>
              <a:t>Time.</a:t>
            </a:r>
            <a:r>
              <a:rPr lang="en-SG" dirty="0" err="1">
                <a:solidFill>
                  <a:schemeClr val="accent6"/>
                </a:solidFill>
                <a:latin typeface="Chalkboard SE Light" panose="03050602040202020205" pitchFamily="66" charset="77"/>
              </a:rPr>
              <a:t>everySec</a:t>
            </a:r>
            <a:r>
              <a:rPr lang="en-SG" dirty="0">
                <a:latin typeface="Chalkboard SE Light" panose="03050602040202020205" pitchFamily="66" charset="77"/>
              </a:rPr>
              <a:t> </a:t>
            </a:r>
            <a:endParaRPr lang="en-SG" dirty="0">
              <a:solidFill>
                <a:schemeClr val="accent6"/>
              </a:solidFill>
              <a:latin typeface="Chalkboard SE Light" panose="03050602040202020205" pitchFamily="66" charset="77"/>
            </a:endParaRPr>
          </a:p>
          <a:p>
            <a:r>
              <a:rPr lang="en-SG" dirty="0">
                <a:latin typeface="Chalkboard SE Light" panose="03050602040202020205" pitchFamily="66" charset="77"/>
              </a:rPr>
              <a:t> </a:t>
            </a:r>
          </a:p>
          <a:p>
            <a:r>
              <a:rPr lang="en-SG" dirty="0">
                <a:latin typeface="Chalkboard SE Light" panose="03050602040202020205" pitchFamily="66" charset="77"/>
              </a:rPr>
              <a:t>main :: IO ()</a:t>
            </a:r>
          </a:p>
          <a:p>
            <a:r>
              <a:rPr lang="en-SG" dirty="0">
                <a:latin typeface="Chalkboard SE Light" panose="03050602040202020205" pitchFamily="66" charset="77"/>
              </a:rPr>
              <a:t>main = </a:t>
            </a:r>
            <a:r>
              <a:rPr lang="en-SG" dirty="0" err="1">
                <a:latin typeface="Chalkboard SE Light" panose="03050602040202020205" pitchFamily="66" charset="77"/>
              </a:rPr>
              <a:t>Rpi.</a:t>
            </a:r>
            <a:r>
              <a:rPr lang="en-SG" dirty="0" err="1">
                <a:solidFill>
                  <a:schemeClr val="accent6"/>
                </a:solidFill>
                <a:latin typeface="Chalkboard SE Light" panose="03050602040202020205" pitchFamily="66" charset="77"/>
              </a:rPr>
              <a:t>bPlus</a:t>
            </a:r>
            <a:r>
              <a:rPr lang="en-SG" dirty="0">
                <a:latin typeface="Chalkboard SE Light" panose="03050602040202020205" pitchFamily="66" charset="77"/>
              </a:rPr>
              <a:t> [(</a:t>
            </a:r>
            <a:r>
              <a:rPr lang="en-SG" dirty="0" err="1">
                <a:solidFill>
                  <a:schemeClr val="accent6"/>
                </a:solidFill>
                <a:latin typeface="Chalkboard SE Light" panose="03050602040202020205" pitchFamily="66" charset="77"/>
              </a:rPr>
              <a:t>lcd</a:t>
            </a:r>
            <a:r>
              <a:rPr lang="en-SG" dirty="0">
                <a:latin typeface="Chalkboard SE Light" panose="03050602040202020205" pitchFamily="66" charset="77"/>
              </a:rPr>
              <a:t> 2 </a:t>
            </a:r>
            <a:r>
              <a:rPr lang="en-SG" u="sng" dirty="0">
                <a:solidFill>
                  <a:schemeClr val="accent2"/>
                </a:solidFill>
                <a:latin typeface="Chalkboard SE Light" panose="03050602040202020205" pitchFamily="66" charset="77"/>
              </a:rPr>
              <a:t>show</a:t>
            </a:r>
            <a:r>
              <a:rPr lang="en-SG" dirty="0">
                <a:latin typeface="Chalkboard SE Light" panose="03050602040202020205" pitchFamily="66" charset="77"/>
              </a:rPr>
              <a:t>)</a:t>
            </a:r>
          </a:p>
          <a:p>
            <a:r>
              <a:rPr lang="en-SG" dirty="0">
                <a:latin typeface="Chalkboard SE Light" panose="03050602040202020205" pitchFamily="66" charset="77"/>
              </a:rPr>
              <a:t>                    ,(</a:t>
            </a:r>
            <a:r>
              <a:rPr lang="en-SG" dirty="0">
                <a:solidFill>
                  <a:schemeClr val="accent6"/>
                </a:solidFill>
                <a:latin typeface="Chalkboard SE Light" panose="03050602040202020205" pitchFamily="66" charset="77"/>
              </a:rPr>
              <a:t>led</a:t>
            </a:r>
            <a:r>
              <a:rPr lang="en-SG" dirty="0">
                <a:latin typeface="Chalkboard SE Light" panose="03050602040202020205" pitchFamily="66" charset="77"/>
              </a:rPr>
              <a:t> 3 </a:t>
            </a:r>
            <a:r>
              <a:rPr lang="en-SG" u="sng" dirty="0">
                <a:solidFill>
                  <a:schemeClr val="accent2"/>
                </a:solidFill>
                <a:latin typeface="Chalkboard SE Light" panose="03050602040202020205" pitchFamily="66" charset="77"/>
              </a:rPr>
              <a:t>blink</a:t>
            </a:r>
            <a:r>
              <a:rPr lang="en-SG" dirty="0">
                <a:latin typeface="Chalkboard SE Light" panose="03050602040202020205" pitchFamily="66" charset="77"/>
              </a:rPr>
              <a:t>)</a:t>
            </a:r>
          </a:p>
          <a:p>
            <a:r>
              <a:rPr lang="en-SG" dirty="0">
                <a:latin typeface="Chalkboard SE Light" panose="03050602040202020205" pitchFamily="66" charset="77"/>
              </a:rPr>
              <a:t>                    ]</a:t>
            </a:r>
          </a:p>
        </p:txBody>
      </p:sp>
      <p:sp>
        <p:nvSpPr>
          <p:cNvPr id="6" name="TextBox 5">
            <a:extLst>
              <a:ext uri="{FF2B5EF4-FFF2-40B4-BE49-F238E27FC236}">
                <a16:creationId xmlns:a16="http://schemas.microsoft.com/office/drawing/2014/main" id="{0ADB6BE2-E83F-8C4E-8D4B-2E0A1BB640E8}"/>
              </a:ext>
            </a:extLst>
          </p:cNvPr>
          <p:cNvSpPr txBox="1"/>
          <p:nvPr/>
        </p:nvSpPr>
        <p:spPr>
          <a:xfrm>
            <a:off x="7354208" y="8325733"/>
            <a:ext cx="4472355" cy="3789948"/>
          </a:xfrm>
          <a:prstGeom prst="rect">
            <a:avLst/>
          </a:prstGeom>
          <a:solidFill>
            <a:schemeClr val="bg1"/>
          </a:solidFill>
          <a:ln w="25400">
            <a:solidFill>
              <a:schemeClr val="tx1"/>
            </a:solidFill>
          </a:ln>
        </p:spPr>
        <p:txBody>
          <a:bodyPr wrap="square" rtlCol="0">
            <a:spAutoFit/>
          </a:bodyPr>
          <a:lstStyle/>
          <a:p>
            <a:pPr>
              <a:lnSpc>
                <a:spcPct val="150000"/>
              </a:lnSpc>
            </a:pPr>
            <a:r>
              <a:rPr lang="en-SG" dirty="0">
                <a:latin typeface="Chalkboard SE Light" panose="03050602040202020205" pitchFamily="66" charset="77"/>
              </a:rPr>
              <a:t>data </a:t>
            </a:r>
            <a:r>
              <a:rPr lang="en-SG" dirty="0">
                <a:solidFill>
                  <a:srgbClr val="C00000"/>
                </a:solidFill>
                <a:latin typeface="Chalkboard SE Light" panose="03050602040202020205" pitchFamily="66" charset="77"/>
              </a:rPr>
              <a:t>Signal</a:t>
            </a:r>
            <a:r>
              <a:rPr lang="en-SG" dirty="0">
                <a:latin typeface="Chalkboard SE Light" panose="03050602040202020205" pitchFamily="66" charset="77"/>
              </a:rPr>
              <a:t> a = Signal a</a:t>
            </a:r>
          </a:p>
          <a:p>
            <a:pPr>
              <a:lnSpc>
                <a:spcPct val="150000"/>
              </a:lnSpc>
            </a:pPr>
            <a:r>
              <a:rPr lang="en-SG" dirty="0">
                <a:latin typeface="Chalkboard SE Light" panose="03050602040202020205" pitchFamily="66" charset="77"/>
              </a:rPr>
              <a:t>data </a:t>
            </a:r>
            <a:r>
              <a:rPr lang="en-SG" dirty="0">
                <a:solidFill>
                  <a:srgbClr val="C00000"/>
                </a:solidFill>
                <a:latin typeface="Chalkboard SE Light" panose="03050602040202020205" pitchFamily="66" charset="77"/>
              </a:rPr>
              <a:t>Time</a:t>
            </a:r>
            <a:r>
              <a:rPr lang="en-SG" dirty="0">
                <a:latin typeface="Chalkboard SE Light" panose="03050602040202020205" pitchFamily="66" charset="77"/>
              </a:rPr>
              <a:t> = HMS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a:t>
            </a:r>
          </a:p>
          <a:p>
            <a:pPr>
              <a:lnSpc>
                <a:spcPct val="150000"/>
              </a:lnSpc>
            </a:pPr>
            <a:endParaRPr lang="en-SG" dirty="0">
              <a:latin typeface="Chalkboard SE Light" panose="03050602040202020205" pitchFamily="66" charset="77"/>
            </a:endParaRPr>
          </a:p>
          <a:p>
            <a:pPr>
              <a:lnSpc>
                <a:spcPct val="150000"/>
              </a:lnSpc>
            </a:pPr>
            <a:r>
              <a:rPr lang="en-SG" dirty="0" err="1">
                <a:latin typeface="Chalkboard SE Light" panose="03050602040202020205" pitchFamily="66" charset="77"/>
              </a:rPr>
              <a:t>temprature</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-&gt; </a:t>
            </a:r>
            <a:r>
              <a:rPr lang="en-SG" dirty="0">
                <a:solidFill>
                  <a:srgbClr val="C00000"/>
                </a:solidFill>
                <a:latin typeface="Chalkboard SE Light" panose="03050602040202020205" pitchFamily="66" charset="77"/>
              </a:rPr>
              <a:t>Signal Int</a:t>
            </a:r>
          </a:p>
          <a:p>
            <a:pPr>
              <a:lnSpc>
                <a:spcPct val="150000"/>
              </a:lnSpc>
            </a:pPr>
            <a:r>
              <a:rPr lang="en-SG" dirty="0" err="1">
                <a:latin typeface="Chalkboard SE Light" panose="03050602040202020205" pitchFamily="66" charset="77"/>
              </a:rPr>
              <a:t>everySec</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Signal Time</a:t>
            </a:r>
          </a:p>
          <a:p>
            <a:pPr>
              <a:lnSpc>
                <a:spcPct val="150000"/>
              </a:lnSpc>
            </a:pPr>
            <a:endParaRPr lang="en-SG" dirty="0">
              <a:solidFill>
                <a:srgbClr val="C00000"/>
              </a:solidFill>
              <a:latin typeface="Chalkboard SE Light" panose="03050602040202020205" pitchFamily="66" charset="77"/>
            </a:endParaRPr>
          </a:p>
          <a:p>
            <a:pPr>
              <a:lnSpc>
                <a:spcPct val="150000"/>
              </a:lnSpc>
            </a:pPr>
            <a:r>
              <a:rPr lang="en-SG" dirty="0" err="1">
                <a:latin typeface="Chalkboard SE Light" panose="03050602040202020205" pitchFamily="66" charset="77"/>
              </a:rPr>
              <a:t>lcd</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-&gt; </a:t>
            </a:r>
            <a:r>
              <a:rPr lang="en-SG" dirty="0">
                <a:solidFill>
                  <a:srgbClr val="C00000"/>
                </a:solidFill>
                <a:latin typeface="Chalkboard SE Light" panose="03050602040202020205" pitchFamily="66" charset="77"/>
              </a:rPr>
              <a:t>Signal String </a:t>
            </a:r>
            <a:r>
              <a:rPr lang="en-SG" dirty="0">
                <a:latin typeface="Chalkboard SE Light" panose="03050602040202020205" pitchFamily="66" charset="77"/>
              </a:rPr>
              <a:t>-&gt; </a:t>
            </a:r>
            <a:r>
              <a:rPr lang="en-SG" dirty="0">
                <a:solidFill>
                  <a:srgbClr val="C00000"/>
                </a:solidFill>
                <a:latin typeface="Chalkboard SE Light" panose="03050602040202020205" pitchFamily="66" charset="77"/>
              </a:rPr>
              <a:t>IO</a:t>
            </a:r>
            <a:r>
              <a:rPr lang="en-SG" dirty="0">
                <a:latin typeface="Chalkboard SE Light" panose="03050602040202020205" pitchFamily="66" charset="77"/>
              </a:rPr>
              <a:t>()</a:t>
            </a:r>
          </a:p>
          <a:p>
            <a:pPr>
              <a:lnSpc>
                <a:spcPct val="150000"/>
              </a:lnSpc>
            </a:pPr>
            <a:endParaRPr lang="en-SG" dirty="0">
              <a:latin typeface="Chalkboard SE Light" panose="03050602040202020205" pitchFamily="66" charset="77"/>
            </a:endParaRPr>
          </a:p>
          <a:p>
            <a:pPr>
              <a:lnSpc>
                <a:spcPct val="150000"/>
              </a:lnSpc>
            </a:pPr>
            <a:r>
              <a:rPr lang="en-SG" altLang="zh-CN" dirty="0" err="1">
                <a:latin typeface="Chalkboard SE Light" panose="03050602040202020205" pitchFamily="66" charset="77"/>
              </a:rPr>
              <a:t>bPlus</a:t>
            </a:r>
            <a:r>
              <a:rPr lang="en-SG" altLang="zh-CN" dirty="0">
                <a:latin typeface="Chalkboard SE Light" panose="03050602040202020205" pitchFamily="66" charset="77"/>
              </a:rPr>
              <a:t> </a:t>
            </a:r>
            <a:r>
              <a:rPr lang="en-SG" dirty="0">
                <a:latin typeface="Chalkboard SE Light" panose="03050602040202020205" pitchFamily="66" charset="77"/>
              </a:rPr>
              <a:t>:: [</a:t>
            </a:r>
            <a:r>
              <a:rPr lang="en-SG" dirty="0">
                <a:solidFill>
                  <a:srgbClr val="C00000"/>
                </a:solidFill>
                <a:latin typeface="Chalkboard SE Light" panose="03050602040202020205" pitchFamily="66" charset="77"/>
              </a:rPr>
              <a:t>IO</a:t>
            </a:r>
            <a:r>
              <a:rPr lang="en-SG" dirty="0">
                <a:latin typeface="Chalkboard SE Light" panose="03050602040202020205" pitchFamily="66" charset="77"/>
              </a:rPr>
              <a:t>()] -&gt; </a:t>
            </a:r>
            <a:r>
              <a:rPr lang="en-SG" dirty="0">
                <a:solidFill>
                  <a:srgbClr val="C00000"/>
                </a:solidFill>
                <a:latin typeface="Chalkboard SE Light" panose="03050602040202020205" pitchFamily="66" charset="77"/>
              </a:rPr>
              <a:t>IO</a:t>
            </a:r>
            <a:r>
              <a:rPr lang="en-SG" dirty="0">
                <a:latin typeface="Chalkboard SE Light" panose="03050602040202020205" pitchFamily="66" charset="77"/>
              </a:rPr>
              <a:t>() </a:t>
            </a:r>
          </a:p>
        </p:txBody>
      </p:sp>
      <p:sp>
        <p:nvSpPr>
          <p:cNvPr id="7" name="TextBox 6">
            <a:extLst>
              <a:ext uri="{FF2B5EF4-FFF2-40B4-BE49-F238E27FC236}">
                <a16:creationId xmlns:a16="http://schemas.microsoft.com/office/drawing/2014/main" id="{519B2EC5-3450-F34D-A1B9-7ED853743562}"/>
              </a:ext>
            </a:extLst>
          </p:cNvPr>
          <p:cNvSpPr txBox="1"/>
          <p:nvPr/>
        </p:nvSpPr>
        <p:spPr>
          <a:xfrm>
            <a:off x="0" y="8325733"/>
            <a:ext cx="6031716" cy="881460"/>
          </a:xfrm>
          <a:prstGeom prst="rect">
            <a:avLst/>
          </a:prstGeom>
          <a:solidFill>
            <a:schemeClr val="bg1"/>
          </a:solidFill>
          <a:ln w="25400">
            <a:solidFill>
              <a:schemeClr val="tx1"/>
            </a:solidFill>
          </a:ln>
        </p:spPr>
        <p:txBody>
          <a:bodyPr wrap="square" rtlCol="0">
            <a:spAutoFit/>
          </a:bodyPr>
          <a:lstStyle>
            <a:defPPr>
              <a:defRPr lang="en-US"/>
            </a:defPPr>
            <a:lvl1pPr>
              <a:lnSpc>
                <a:spcPct val="150000"/>
              </a:lnSpc>
              <a:defRPr>
                <a:latin typeface="Chalkboard SE Light" panose="03050602040202020205" pitchFamily="66" charset="77"/>
              </a:defRPr>
            </a:lvl1pPr>
          </a:lstStyle>
          <a:p>
            <a:r>
              <a:rPr lang="en-SG" dirty="0"/>
              <a:t>lift_2 :: (a -&gt; b -&gt; c) -&gt; </a:t>
            </a:r>
            <a:r>
              <a:rPr lang="en-SG" dirty="0">
                <a:solidFill>
                  <a:srgbClr val="C00000"/>
                </a:solidFill>
              </a:rPr>
              <a:t>Signal</a:t>
            </a:r>
            <a:r>
              <a:rPr lang="en-SG" dirty="0"/>
              <a:t> a -&gt; </a:t>
            </a:r>
            <a:r>
              <a:rPr lang="en-SG" dirty="0">
                <a:solidFill>
                  <a:srgbClr val="C00000"/>
                </a:solidFill>
              </a:rPr>
              <a:t>Signal</a:t>
            </a:r>
            <a:r>
              <a:rPr lang="en-SG" dirty="0"/>
              <a:t> b -&gt; </a:t>
            </a:r>
            <a:r>
              <a:rPr lang="en-SG" dirty="0">
                <a:solidFill>
                  <a:srgbClr val="C00000"/>
                </a:solidFill>
              </a:rPr>
              <a:t>Signal</a:t>
            </a:r>
            <a:r>
              <a:rPr lang="en-SG" dirty="0"/>
              <a:t> c</a:t>
            </a:r>
          </a:p>
          <a:p>
            <a:r>
              <a:rPr lang="en-SG" dirty="0"/>
              <a:t>(,) :: a -&gt; b -&gt; </a:t>
            </a:r>
            <a:r>
              <a:rPr lang="en-SG" dirty="0">
                <a:solidFill>
                  <a:srgbClr val="C00000"/>
                </a:solidFill>
              </a:rPr>
              <a:t>String</a:t>
            </a:r>
          </a:p>
        </p:txBody>
      </p:sp>
      <p:sp>
        <p:nvSpPr>
          <p:cNvPr id="9" name="TextBox 8">
            <a:extLst>
              <a:ext uri="{FF2B5EF4-FFF2-40B4-BE49-F238E27FC236}">
                <a16:creationId xmlns:a16="http://schemas.microsoft.com/office/drawing/2014/main" id="{627C7191-BAB0-AC4F-8733-2E9F3A7C04D4}"/>
              </a:ext>
            </a:extLst>
          </p:cNvPr>
          <p:cNvSpPr txBox="1"/>
          <p:nvPr/>
        </p:nvSpPr>
        <p:spPr>
          <a:xfrm>
            <a:off x="1865968" y="5773649"/>
            <a:ext cx="8460063" cy="830997"/>
          </a:xfrm>
          <a:prstGeom prst="rect">
            <a:avLst/>
          </a:prstGeom>
          <a:noFill/>
        </p:spPr>
        <p:txBody>
          <a:bodyPr wrap="square" rtlCol="0">
            <a:spAutoFit/>
          </a:bodyPr>
          <a:lstStyle/>
          <a:p>
            <a:pPr algn="ctr"/>
            <a:r>
              <a:rPr lang="en-US" altLang="zh-CN" sz="2400" dirty="0">
                <a:latin typeface="Chalkboard SE" panose="03050602040202020205" pitchFamily="66" charset="77"/>
              </a:rPr>
              <a:t>More concise code (LOC: 40 </a:t>
            </a:r>
            <a:r>
              <a:rPr lang="en-US" altLang="zh-CN" sz="2400" dirty="0">
                <a:solidFill>
                  <a:srgbClr val="C00000"/>
                </a:solidFill>
                <a:latin typeface="Chalkboard SE" panose="03050602040202020205" pitchFamily="66" charset="77"/>
              </a:rPr>
              <a:t>(+12) </a:t>
            </a:r>
            <a:r>
              <a:rPr lang="en-US" altLang="zh-CN" sz="2400" dirty="0">
                <a:latin typeface="Chalkboard SE" panose="03050602040202020205" pitchFamily="66" charset="77"/>
              </a:rPr>
              <a:t>VS 9 </a:t>
            </a:r>
            <a:r>
              <a:rPr lang="en-US" altLang="zh-CN" sz="2400" dirty="0">
                <a:solidFill>
                  <a:srgbClr val="C00000"/>
                </a:solidFill>
                <a:latin typeface="Chalkboard SE" panose="03050602040202020205" pitchFamily="66" charset="77"/>
              </a:rPr>
              <a:t>(+3)</a:t>
            </a:r>
            <a:r>
              <a:rPr lang="en-US" altLang="zh-CN" sz="2400" dirty="0">
                <a:latin typeface="Chalkboard SE" panose="03050602040202020205" pitchFamily="66" charset="77"/>
              </a:rPr>
              <a:t>)</a:t>
            </a:r>
          </a:p>
          <a:p>
            <a:pPr algn="ctr"/>
            <a:r>
              <a:rPr lang="en-US" altLang="zh-CN" sz="2400" dirty="0">
                <a:latin typeface="Chalkboard SE" panose="03050602040202020205" pitchFamily="66" charset="77"/>
              </a:rPr>
              <a:t>easy to read and easy to write </a:t>
            </a:r>
            <a:endParaRPr lang="en-US" sz="2400" dirty="0">
              <a:latin typeface="Chalkboard SE" panose="03050602040202020205" pitchFamily="66" charset="77"/>
            </a:endParaRPr>
          </a:p>
        </p:txBody>
      </p:sp>
      <p:sp>
        <p:nvSpPr>
          <p:cNvPr id="8" name="TextBox 7">
            <a:extLst>
              <a:ext uri="{FF2B5EF4-FFF2-40B4-BE49-F238E27FC236}">
                <a16:creationId xmlns:a16="http://schemas.microsoft.com/office/drawing/2014/main" id="{8958B1DF-117B-2140-869A-BDEA1B709B53}"/>
              </a:ext>
            </a:extLst>
          </p:cNvPr>
          <p:cNvSpPr txBox="1"/>
          <p:nvPr/>
        </p:nvSpPr>
        <p:spPr>
          <a:xfrm>
            <a:off x="2163606" y="531196"/>
            <a:ext cx="9662957" cy="892552"/>
          </a:xfrm>
          <a:prstGeom prst="rect">
            <a:avLst/>
          </a:prstGeom>
          <a:noFill/>
        </p:spPr>
        <p:txBody>
          <a:bodyPr wrap="square" rtlCol="0">
            <a:spAutoFit/>
          </a:bodyPr>
          <a:lstStyle/>
          <a:p>
            <a:r>
              <a:rPr lang="en-US" altLang="zh-CN" sz="2400" dirty="0">
                <a:solidFill>
                  <a:srgbClr val="7030A0"/>
                </a:solidFill>
                <a:latin typeface="Chalkboard SE" panose="03050602040202020205" pitchFamily="66" charset="77"/>
              </a:rPr>
              <a:t>Revisit: </a:t>
            </a:r>
            <a:r>
              <a:rPr lang="en-US" altLang="zh-CN" sz="2400" dirty="0">
                <a:latin typeface="Chalkboard SE" panose="03050602040202020205" pitchFamily="66" charset="77"/>
              </a:rPr>
              <a:t>Requirement:</a:t>
            </a:r>
            <a:r>
              <a:rPr lang="zh-CN" altLang="en-US" sz="2400" dirty="0">
                <a:latin typeface="Chalkboard SE" panose="03050602040202020205" pitchFamily="66" charset="77"/>
              </a:rPr>
              <a:t> </a:t>
            </a:r>
            <a:endParaRPr lang="en-US" altLang="zh-CN" sz="2400" dirty="0">
              <a:latin typeface="Chalkboard SE" panose="03050602040202020205" pitchFamily="66" charset="77"/>
            </a:endParaRPr>
          </a:p>
          <a:p>
            <a:r>
              <a:rPr lang="en-US" altLang="zh-CN" sz="2400" dirty="0">
                <a:latin typeface="Chalkboard SE" panose="03050602040202020205" pitchFamily="66" charset="77"/>
              </a:rPr>
              <a:t>to</a:t>
            </a:r>
            <a:r>
              <a:rPr lang="zh-CN" altLang="en-US" sz="2400" dirty="0">
                <a:latin typeface="Chalkboard SE" panose="03050602040202020205" pitchFamily="66" charset="77"/>
              </a:rPr>
              <a:t> </a:t>
            </a:r>
            <a:r>
              <a:rPr lang="en-US" altLang="zh-CN" sz="2400" dirty="0">
                <a:latin typeface="Chalkboard SE" panose="03050602040202020205" pitchFamily="66" charset="77"/>
              </a:rPr>
              <a:t>show</a:t>
            </a:r>
            <a:r>
              <a:rPr lang="zh-CN" altLang="en-US" sz="2400" dirty="0">
                <a:latin typeface="Chalkboard SE" panose="03050602040202020205" pitchFamily="66" charset="77"/>
              </a:rPr>
              <a:t> </a:t>
            </a:r>
            <a:r>
              <a:rPr lang="en-US" altLang="zh-CN" sz="2400" dirty="0">
                <a:latin typeface="Chalkboard SE" panose="03050602040202020205" pitchFamily="66" charset="77"/>
              </a:rPr>
              <a:t>the</a:t>
            </a:r>
            <a:r>
              <a:rPr lang="zh-CN" altLang="en-US" sz="2400" dirty="0">
                <a:latin typeface="Chalkboard SE" panose="03050602040202020205" pitchFamily="66" charset="77"/>
              </a:rPr>
              <a:t> </a:t>
            </a:r>
            <a:r>
              <a:rPr lang="en-US" altLang="zh-CN" sz="2400" dirty="0">
                <a:latin typeface="Chalkboard SE" panose="03050602040202020205" pitchFamily="66" charset="77"/>
              </a:rPr>
              <a:t>current temperature</a:t>
            </a:r>
            <a:r>
              <a:rPr lang="zh-CN" altLang="en-US" sz="2400" dirty="0">
                <a:latin typeface="Chalkboard SE" panose="03050602040202020205" pitchFamily="66" charset="77"/>
              </a:rPr>
              <a:t> </a:t>
            </a:r>
            <a:r>
              <a:rPr lang="en-US" altLang="zh-CN" sz="2400" dirty="0">
                <a:latin typeface="Chalkboard SE" panose="03050602040202020205" pitchFamily="66" charset="77"/>
              </a:rPr>
              <a:t>and</a:t>
            </a:r>
            <a:r>
              <a:rPr lang="zh-CN" altLang="en-US" sz="2400" dirty="0">
                <a:latin typeface="Chalkboard SE" panose="03050602040202020205" pitchFamily="66" charset="77"/>
              </a:rPr>
              <a:t> </a:t>
            </a:r>
            <a:r>
              <a:rPr lang="en-US" altLang="zh-CN" sz="2400" dirty="0">
                <a:latin typeface="Chalkboard SE" panose="03050602040202020205" pitchFamily="66" charset="77"/>
              </a:rPr>
              <a:t>a</a:t>
            </a:r>
            <a:r>
              <a:rPr lang="zh-CN" altLang="en-US" sz="2400" dirty="0">
                <a:latin typeface="Chalkboard SE" panose="03050602040202020205" pitchFamily="66" charset="77"/>
              </a:rPr>
              <a:t> </a:t>
            </a:r>
            <a:r>
              <a:rPr lang="en-US" altLang="zh-CN" sz="2400" dirty="0">
                <a:latin typeface="Chalkboard SE" panose="03050602040202020205" pitchFamily="66" charset="77"/>
              </a:rPr>
              <a:t>clock. </a:t>
            </a:r>
            <a:r>
              <a:rPr lang="en-US" altLang="zh-CN" sz="2800" b="1" dirty="0">
                <a:solidFill>
                  <a:srgbClr val="7030A0"/>
                </a:solidFill>
                <a:latin typeface="Chalkboard SE" panose="03050602040202020205" pitchFamily="66" charset="77"/>
              </a:rPr>
              <a:t>Use Friot!</a:t>
            </a:r>
            <a:r>
              <a:rPr lang="zh-CN" altLang="en-US" sz="2800" b="1" dirty="0">
                <a:solidFill>
                  <a:srgbClr val="7030A0"/>
                </a:solidFill>
                <a:latin typeface="Chalkboard SE" panose="03050602040202020205" pitchFamily="66" charset="77"/>
              </a:rPr>
              <a:t> </a:t>
            </a:r>
            <a:endParaRPr lang="en-US" sz="2800" b="1" dirty="0">
              <a:solidFill>
                <a:srgbClr val="7030A0"/>
              </a:solidFill>
              <a:latin typeface="Chalkboard SE" panose="03050602040202020205" pitchFamily="66" charset="77"/>
            </a:endParaRPr>
          </a:p>
        </p:txBody>
      </p:sp>
      <p:sp>
        <p:nvSpPr>
          <p:cNvPr id="10" name="TextBox 9">
            <a:extLst>
              <a:ext uri="{FF2B5EF4-FFF2-40B4-BE49-F238E27FC236}">
                <a16:creationId xmlns:a16="http://schemas.microsoft.com/office/drawing/2014/main" id="{727C461E-9A78-2946-B5FC-6687F4803215}"/>
              </a:ext>
            </a:extLst>
          </p:cNvPr>
          <p:cNvSpPr txBox="1"/>
          <p:nvPr/>
        </p:nvSpPr>
        <p:spPr>
          <a:xfrm>
            <a:off x="7643778" y="4686180"/>
            <a:ext cx="2682253" cy="646331"/>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Adding a new device: </a:t>
            </a:r>
          </a:p>
          <a:p>
            <a:r>
              <a:rPr lang="en-US" dirty="0"/>
              <a:t>A blinking LED</a:t>
            </a:r>
          </a:p>
        </p:txBody>
      </p:sp>
      <p:cxnSp>
        <p:nvCxnSpPr>
          <p:cNvPr id="11" name="Curved Connector 10">
            <a:extLst>
              <a:ext uri="{FF2B5EF4-FFF2-40B4-BE49-F238E27FC236}">
                <a16:creationId xmlns:a16="http://schemas.microsoft.com/office/drawing/2014/main" id="{E462B530-34BB-F048-A2C6-2BC6574C2738}"/>
              </a:ext>
            </a:extLst>
          </p:cNvPr>
          <p:cNvCxnSpPr>
            <a:cxnSpLocks/>
            <a:stCxn id="10" idx="1"/>
          </p:cNvCxnSpPr>
          <p:nvPr/>
        </p:nvCxnSpPr>
        <p:spPr>
          <a:xfrm rot="10800000">
            <a:off x="5791200" y="5009346"/>
            <a:ext cx="1852578" cy="12700"/>
          </a:xfrm>
          <a:prstGeom prst="curvedConnector3">
            <a:avLst>
              <a:gd name="adj1" fmla="val 50000"/>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73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3E9-35D0-3A4D-B3DD-55735708436F}"/>
              </a:ext>
            </a:extLst>
          </p:cNvPr>
          <p:cNvSpPr>
            <a:spLocks noGrp="1"/>
          </p:cNvSpPr>
          <p:nvPr>
            <p:ph type="title"/>
          </p:nvPr>
        </p:nvSpPr>
        <p:spPr/>
        <p:txBody>
          <a:bodyPr/>
          <a:lstStyle/>
          <a:p>
            <a:r>
              <a:rPr lang="en-US" altLang="zh-CN" b="1" dirty="0">
                <a:latin typeface="Calibri" panose="020F0502020204030204" pitchFamily="34" charset="0"/>
                <a:cs typeface="Calibri" panose="020F0502020204030204" pitchFamily="34" charset="0"/>
              </a:rPr>
              <a:t>ML-like syntax for </a:t>
            </a:r>
            <a:r>
              <a:rPr lang="en-US" altLang="zh-CN" b="1" dirty="0" err="1">
                <a:latin typeface="Calibri" panose="020F0502020204030204" pitchFamily="34" charset="0"/>
                <a:cs typeface="Calibri" panose="020F0502020204030204" pitchFamily="34" charset="0"/>
              </a:rPr>
              <a:t>Friot</a:t>
            </a:r>
            <a:endParaRPr lang="en-US"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2E62982-B163-F24B-A57A-A0D57534E34A}"/>
              </a:ext>
            </a:extLst>
          </p:cNvPr>
          <p:cNvPicPr>
            <a:picLocks noChangeAspect="1"/>
          </p:cNvPicPr>
          <p:nvPr/>
        </p:nvPicPr>
        <p:blipFill>
          <a:blip r:embed="rId3"/>
          <a:stretch>
            <a:fillRect/>
          </a:stretch>
        </p:blipFill>
        <p:spPr>
          <a:xfrm>
            <a:off x="1981200" y="1690688"/>
            <a:ext cx="7863840" cy="4463665"/>
          </a:xfrm>
          <a:prstGeom prst="rect">
            <a:avLst/>
          </a:prstGeom>
        </p:spPr>
      </p:pic>
      <p:sp>
        <p:nvSpPr>
          <p:cNvPr id="5" name="Rounded Rectangle 4">
            <a:extLst>
              <a:ext uri="{FF2B5EF4-FFF2-40B4-BE49-F238E27FC236}">
                <a16:creationId xmlns:a16="http://schemas.microsoft.com/office/drawing/2014/main" id="{503EDBBA-68E7-5C4A-B4DC-CF5707CD8CA3}"/>
              </a:ext>
            </a:extLst>
          </p:cNvPr>
          <p:cNvSpPr/>
          <p:nvPr/>
        </p:nvSpPr>
        <p:spPr>
          <a:xfrm>
            <a:off x="5318760" y="2316480"/>
            <a:ext cx="3718560" cy="518160"/>
          </a:xfrm>
          <a:prstGeom prst="round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7FD34B9E-C284-5648-ABC2-715B5EF10325}"/>
              </a:ext>
            </a:extLst>
          </p:cNvPr>
          <p:cNvSpPr/>
          <p:nvPr/>
        </p:nvSpPr>
        <p:spPr>
          <a:xfrm>
            <a:off x="6492240" y="4649152"/>
            <a:ext cx="2423160" cy="518160"/>
          </a:xfrm>
          <a:prstGeom prst="round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42493F9-BDCA-5A43-A46E-DB947F44CD61}"/>
              </a:ext>
            </a:extLst>
          </p:cNvPr>
          <p:cNvSpPr txBox="1"/>
          <p:nvPr/>
        </p:nvSpPr>
        <p:spPr>
          <a:xfrm>
            <a:off x="6810436" y="1298719"/>
            <a:ext cx="6069208" cy="430887"/>
          </a:xfrm>
          <a:prstGeom prst="rect">
            <a:avLst/>
          </a:prstGeom>
          <a:noFill/>
        </p:spPr>
        <p:txBody>
          <a:bodyPr wrap="square" rtlCol="0">
            <a:spAutoFit/>
          </a:bodyPr>
          <a:lstStyle/>
          <a:p>
            <a:r>
              <a:rPr lang="en-US" sz="2200" b="1" dirty="0">
                <a:solidFill>
                  <a:schemeClr val="accent6">
                    <a:lumMod val="50000"/>
                  </a:schemeClr>
                </a:solidFill>
                <a:latin typeface="Chalkboard SE" panose="03050602040202020205" pitchFamily="66" charset="77"/>
              </a:rPr>
              <a:t>Type </a:t>
            </a:r>
            <a:r>
              <a:rPr lang="en-SG" sz="2200" b="1" dirty="0">
                <a:solidFill>
                  <a:schemeClr val="accent6">
                    <a:lumMod val="50000"/>
                  </a:schemeClr>
                </a:solidFill>
                <a:latin typeface="Chalkboard SE" panose="03050602040202020205" pitchFamily="66" charset="77"/>
              </a:rPr>
              <a:t>guided</a:t>
            </a:r>
            <a:r>
              <a:rPr lang="en-US" sz="2200" b="1" dirty="0">
                <a:solidFill>
                  <a:schemeClr val="accent6">
                    <a:lumMod val="50000"/>
                  </a:schemeClr>
                </a:solidFill>
                <a:latin typeface="Chalkboard SE" panose="03050602040202020205" pitchFamily="66" charset="77"/>
              </a:rPr>
              <a:t> program transformation </a:t>
            </a:r>
          </a:p>
        </p:txBody>
      </p:sp>
      <p:cxnSp>
        <p:nvCxnSpPr>
          <p:cNvPr id="8" name="Curved Connector 7">
            <a:extLst>
              <a:ext uri="{FF2B5EF4-FFF2-40B4-BE49-F238E27FC236}">
                <a16:creationId xmlns:a16="http://schemas.microsoft.com/office/drawing/2014/main" id="{604BA576-8660-3843-8C55-5A10D6824162}"/>
              </a:ext>
            </a:extLst>
          </p:cNvPr>
          <p:cNvCxnSpPr>
            <a:cxnSpLocks/>
            <a:stCxn id="7" idx="1"/>
          </p:cNvCxnSpPr>
          <p:nvPr/>
        </p:nvCxnSpPr>
        <p:spPr>
          <a:xfrm rot="10800000" flipV="1">
            <a:off x="4511040" y="1514162"/>
            <a:ext cx="2299396" cy="1320477"/>
          </a:xfrm>
          <a:prstGeom prst="curvedConnector3">
            <a:avLst>
              <a:gd name="adj1" fmla="val 96395"/>
            </a:avLst>
          </a:prstGeom>
          <a:ln w="3175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50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0C3FB-272A-DF43-A55D-FF74C5791422}"/>
              </a:ext>
            </a:extLst>
          </p:cNvPr>
          <p:cNvSpPr txBox="1"/>
          <p:nvPr/>
        </p:nvSpPr>
        <p:spPr>
          <a:xfrm>
            <a:off x="462200" y="1381568"/>
            <a:ext cx="6031716" cy="5355312"/>
          </a:xfrm>
          <a:prstGeom prst="rect">
            <a:avLst/>
          </a:prstGeom>
          <a:solidFill>
            <a:schemeClr val="bg1"/>
          </a:solidFill>
          <a:ln w="25400">
            <a:solidFill>
              <a:schemeClr val="tx1"/>
            </a:solidFill>
          </a:ln>
        </p:spPr>
        <p:txBody>
          <a:bodyPr wrap="square" rtlCol="0">
            <a:spAutoFit/>
          </a:bodyPr>
          <a:lstStyle/>
          <a:p>
            <a:r>
              <a:rPr lang="en-SG" dirty="0">
                <a:solidFill>
                  <a:schemeClr val="accent6"/>
                </a:solidFill>
                <a:latin typeface="Chalkboard SE Light" panose="03050602040202020205" pitchFamily="66" charset="77"/>
              </a:rPr>
              <a:t>import </a:t>
            </a:r>
            <a:r>
              <a:rPr lang="en-US" altLang="zh-CN" dirty="0" err="1">
                <a:solidFill>
                  <a:schemeClr val="accent6"/>
                </a:solidFill>
                <a:latin typeface="Chalkboard SE Light" panose="03050602040202020205" pitchFamily="66" charset="77"/>
              </a:rPr>
              <a:t>Rpi</a:t>
            </a:r>
            <a:endParaRPr lang="en-SG" dirty="0">
              <a:solidFill>
                <a:schemeClr val="accent6"/>
              </a:solidFill>
              <a:latin typeface="Chalkboard SE Light" panose="03050602040202020205" pitchFamily="66" charset="77"/>
            </a:endParaRPr>
          </a:p>
          <a:p>
            <a:r>
              <a:rPr lang="en-SG" dirty="0">
                <a:solidFill>
                  <a:schemeClr val="accent6"/>
                </a:solidFill>
                <a:latin typeface="Chalkboard SE Light" panose="03050602040202020205" pitchFamily="66" charset="77"/>
              </a:rPr>
              <a:t>import Env</a:t>
            </a:r>
          </a:p>
          <a:p>
            <a:endParaRPr lang="en-SG" dirty="0">
              <a:solidFill>
                <a:schemeClr val="accent6"/>
              </a:solidFill>
              <a:latin typeface="Chalkboard SE Light" panose="03050602040202020205" pitchFamily="66" charset="77"/>
            </a:endParaRPr>
          </a:p>
          <a:p>
            <a:r>
              <a:rPr lang="en-SG" u="sng" dirty="0">
                <a:solidFill>
                  <a:schemeClr val="accent2"/>
                </a:solidFill>
                <a:latin typeface="Chalkboard SE Light" panose="03050602040202020205" pitchFamily="66" charset="77"/>
              </a:rPr>
              <a:t>helper</a:t>
            </a:r>
            <a:r>
              <a:rPr lang="en-SG" dirty="0">
                <a:solidFill>
                  <a:schemeClr val="accent6"/>
                </a:solidFill>
                <a:latin typeface="Chalkboard SE Light" panose="03050602040202020205" pitchFamily="66" charset="77"/>
              </a:rPr>
              <a:t> :: </a:t>
            </a:r>
            <a:r>
              <a:rPr lang="en-SG" dirty="0">
                <a:latin typeface="Chalkboard SE Light" panose="03050602040202020205" pitchFamily="66" charset="77"/>
              </a:rPr>
              <a:t>Bool -&gt;  Bool</a:t>
            </a:r>
          </a:p>
          <a:p>
            <a:r>
              <a:rPr lang="en-SG" u="sng" dirty="0">
                <a:solidFill>
                  <a:schemeClr val="accent2"/>
                </a:solidFill>
                <a:latin typeface="Chalkboard SE Light" panose="03050602040202020205" pitchFamily="66" charset="77"/>
              </a:rPr>
              <a:t>helper</a:t>
            </a:r>
            <a:r>
              <a:rPr lang="en-SG" dirty="0">
                <a:solidFill>
                  <a:schemeClr val="accent6"/>
                </a:solidFill>
                <a:latin typeface="Chalkboard SE Light" panose="03050602040202020205" pitchFamily="66" charset="77"/>
              </a:rPr>
              <a:t> </a:t>
            </a:r>
            <a:r>
              <a:rPr lang="en-SG" dirty="0">
                <a:latin typeface="Chalkboard SE Light" panose="03050602040202020205" pitchFamily="66" charset="77"/>
              </a:rPr>
              <a:t>a = if a then True else False </a:t>
            </a:r>
            <a:br>
              <a:rPr lang="en-SG" dirty="0">
                <a:latin typeface="Chalkboard SE Light" panose="03050602040202020205" pitchFamily="66" charset="77"/>
              </a:rPr>
            </a:br>
            <a:br>
              <a:rPr lang="en-SG" dirty="0">
                <a:latin typeface="Chalkboard SE Light" panose="03050602040202020205" pitchFamily="66" charset="77"/>
              </a:rPr>
            </a:br>
            <a:r>
              <a:rPr lang="en-SG" u="sng" dirty="0" err="1">
                <a:solidFill>
                  <a:schemeClr val="accent2"/>
                </a:solidFill>
                <a:latin typeface="Chalkboard SE Light" panose="03050602040202020205" pitchFamily="66" charset="77"/>
              </a:rPr>
              <a:t>isPeopleIn</a:t>
            </a:r>
            <a:r>
              <a:rPr lang="en-SG" dirty="0">
                <a:latin typeface="Chalkboard SE Light" panose="03050602040202020205" pitchFamily="66" charset="77"/>
              </a:rPr>
              <a:t> :: Signal Bool</a:t>
            </a:r>
          </a:p>
          <a:p>
            <a:r>
              <a:rPr lang="en-SG" u="sng" dirty="0" err="1">
                <a:solidFill>
                  <a:schemeClr val="accent2"/>
                </a:solidFill>
                <a:latin typeface="Chalkboard SE Light" panose="03050602040202020205" pitchFamily="66" charset="77"/>
              </a:rPr>
              <a:t>isPeopleIn</a:t>
            </a:r>
            <a:r>
              <a:rPr lang="en-SG" dirty="0">
                <a:latin typeface="Chalkboard SE Light" panose="03050602040202020205" pitchFamily="66" charset="77"/>
              </a:rPr>
              <a:t> = </a:t>
            </a:r>
            <a:r>
              <a:rPr lang="en-SG" dirty="0">
                <a:solidFill>
                  <a:schemeClr val="accent6">
                    <a:lumMod val="50000"/>
                  </a:schemeClr>
                </a:solidFill>
                <a:latin typeface="Chalkboard SE Light" panose="03050602040202020205" pitchFamily="66" charset="77"/>
              </a:rPr>
              <a:t>lift</a:t>
            </a:r>
            <a:r>
              <a:rPr lang="en-SG" dirty="0">
                <a:latin typeface="Chalkboard SE Light" panose="03050602040202020205" pitchFamily="66" charset="77"/>
              </a:rPr>
              <a:t> </a:t>
            </a:r>
            <a:r>
              <a:rPr lang="en-SG" u="sng" dirty="0">
                <a:solidFill>
                  <a:schemeClr val="accent2"/>
                </a:solidFill>
                <a:latin typeface="Chalkboard SE Light" panose="03050602040202020205" pitchFamily="66" charset="77"/>
              </a:rPr>
              <a:t>helper</a:t>
            </a:r>
            <a:r>
              <a:rPr lang="en-SG" dirty="0">
                <a:latin typeface="Chalkboard SE Light" panose="03050602040202020205" pitchFamily="66" charset="77"/>
              </a:rPr>
              <a:t> (</a:t>
            </a:r>
            <a:r>
              <a:rPr lang="en-SG" dirty="0" err="1">
                <a:latin typeface="Chalkboard SE Light" panose="03050602040202020205" pitchFamily="66" charset="77"/>
              </a:rPr>
              <a:t>Env.</a:t>
            </a:r>
            <a:r>
              <a:rPr lang="en-SG" dirty="0" err="1">
                <a:solidFill>
                  <a:schemeClr val="accent6"/>
                </a:solidFill>
                <a:latin typeface="Chalkboard SE Light" panose="03050602040202020205" pitchFamily="66" charset="77"/>
              </a:rPr>
              <a:t>motion</a:t>
            </a:r>
            <a:r>
              <a:rPr lang="en-SG" dirty="0">
                <a:latin typeface="Chalkboard SE Light" panose="03050602040202020205" pitchFamily="66" charset="77"/>
              </a:rPr>
              <a:t> 0)</a:t>
            </a:r>
          </a:p>
          <a:p>
            <a:br>
              <a:rPr lang="en-SG" dirty="0">
                <a:latin typeface="Chalkboard SE Light" panose="03050602040202020205" pitchFamily="66" charset="77"/>
              </a:rPr>
            </a:br>
            <a:r>
              <a:rPr lang="en-SG" u="sng" dirty="0" err="1">
                <a:solidFill>
                  <a:schemeClr val="accent2"/>
                </a:solidFill>
                <a:latin typeface="Chalkboard SE Light" panose="03050602040202020205" pitchFamily="66" charset="77"/>
              </a:rPr>
              <a:t>mode_LCD</a:t>
            </a:r>
            <a:r>
              <a:rPr lang="en-SG" u="sng" dirty="0">
                <a:solidFill>
                  <a:schemeClr val="accent2"/>
                </a:solidFill>
                <a:latin typeface="Chalkboard SE Light" panose="03050602040202020205" pitchFamily="66" charset="77"/>
              </a:rPr>
              <a:t> </a:t>
            </a:r>
            <a:r>
              <a:rPr lang="en-SG" dirty="0">
                <a:latin typeface="Chalkboard SE Light" panose="03050602040202020205" pitchFamily="66" charset="77"/>
              </a:rPr>
              <a:t>:: Signal Bool</a:t>
            </a:r>
          </a:p>
          <a:p>
            <a:r>
              <a:rPr lang="en-SG" u="sng" dirty="0" err="1">
                <a:solidFill>
                  <a:schemeClr val="accent2"/>
                </a:solidFill>
                <a:latin typeface="Chalkboard SE Light" panose="03050602040202020205" pitchFamily="66" charset="77"/>
              </a:rPr>
              <a:t>mode_LCD</a:t>
            </a:r>
            <a:r>
              <a:rPr lang="en-SG" dirty="0">
                <a:latin typeface="Chalkboard SE Light" panose="03050602040202020205" pitchFamily="66" charset="77"/>
              </a:rPr>
              <a:t> = </a:t>
            </a:r>
            <a:r>
              <a:rPr lang="en-SG" dirty="0">
                <a:solidFill>
                  <a:schemeClr val="accent6">
                    <a:lumMod val="50000"/>
                  </a:schemeClr>
                </a:solidFill>
                <a:latin typeface="Chalkboard SE Light" panose="03050602040202020205" pitchFamily="66" charset="77"/>
              </a:rPr>
              <a:t>lift</a:t>
            </a:r>
            <a:r>
              <a:rPr lang="en-SG" dirty="0">
                <a:latin typeface="Chalkboard SE Light" panose="03050602040202020205" pitchFamily="66" charset="77"/>
              </a:rPr>
              <a:t> </a:t>
            </a:r>
            <a:r>
              <a:rPr lang="en-SG" u="sng" dirty="0">
                <a:solidFill>
                  <a:schemeClr val="accent2"/>
                </a:solidFill>
                <a:latin typeface="Chalkboard SE Light" panose="03050602040202020205" pitchFamily="66" charset="77"/>
              </a:rPr>
              <a:t>helper</a:t>
            </a:r>
            <a:r>
              <a:rPr lang="en-SG" dirty="0">
                <a:solidFill>
                  <a:schemeClr val="accent2"/>
                </a:solidFill>
                <a:latin typeface="Chalkboard SE Light" panose="03050602040202020205" pitchFamily="66" charset="77"/>
              </a:rPr>
              <a:t> </a:t>
            </a:r>
            <a:r>
              <a:rPr lang="en-SG" u="sng" dirty="0" err="1">
                <a:solidFill>
                  <a:schemeClr val="accent2"/>
                </a:solidFill>
                <a:latin typeface="Chalkboard SE Light" panose="03050602040202020205" pitchFamily="66" charset="77"/>
              </a:rPr>
              <a:t>isPeopleIn</a:t>
            </a:r>
            <a:endParaRPr lang="en-SG" dirty="0">
              <a:latin typeface="Chalkboard SE Light" panose="03050602040202020205" pitchFamily="66" charset="77"/>
            </a:endParaRPr>
          </a:p>
          <a:p>
            <a:br>
              <a:rPr lang="en-SG" dirty="0">
                <a:latin typeface="Chalkboard SE Light" panose="03050602040202020205" pitchFamily="66" charset="77"/>
              </a:rPr>
            </a:br>
            <a:r>
              <a:rPr lang="en-SG" u="sng" dirty="0" err="1">
                <a:solidFill>
                  <a:schemeClr val="accent2"/>
                </a:solidFill>
                <a:latin typeface="Chalkboard SE Light" panose="03050602040202020205" pitchFamily="66" charset="77"/>
              </a:rPr>
              <a:t>lcd_show</a:t>
            </a:r>
            <a:r>
              <a:rPr lang="en-SG" u="sng" dirty="0">
                <a:solidFill>
                  <a:schemeClr val="accent2"/>
                </a:solidFill>
                <a:latin typeface="Chalkboard SE Light" panose="03050602040202020205" pitchFamily="66" charset="77"/>
              </a:rPr>
              <a:t> </a:t>
            </a:r>
            <a:r>
              <a:rPr lang="en-SG" dirty="0">
                <a:latin typeface="Chalkboard SE Light" panose="03050602040202020205" pitchFamily="66" charset="77"/>
              </a:rPr>
              <a:t>:: Signal String</a:t>
            </a:r>
          </a:p>
          <a:p>
            <a:r>
              <a:rPr lang="en-SG" u="sng" dirty="0" err="1">
                <a:solidFill>
                  <a:schemeClr val="accent2"/>
                </a:solidFill>
                <a:latin typeface="Chalkboard SE Light" panose="03050602040202020205" pitchFamily="66" charset="77"/>
              </a:rPr>
              <a:t>lcd_show</a:t>
            </a:r>
            <a:r>
              <a:rPr lang="en-SG" u="sng" dirty="0">
                <a:solidFill>
                  <a:schemeClr val="accent2"/>
                </a:solidFill>
                <a:latin typeface="Chalkboard SE Light" panose="03050602040202020205" pitchFamily="66" charset="77"/>
              </a:rPr>
              <a:t> </a:t>
            </a:r>
            <a:r>
              <a:rPr lang="en-SG" dirty="0">
                <a:latin typeface="Chalkboard SE Light" panose="03050602040202020205" pitchFamily="66" charset="77"/>
              </a:rPr>
              <a:t>= </a:t>
            </a:r>
            <a:r>
              <a:rPr lang="en-SG" dirty="0">
                <a:solidFill>
                  <a:schemeClr val="accent6">
                    <a:lumMod val="50000"/>
                  </a:schemeClr>
                </a:solidFill>
                <a:latin typeface="Chalkboard SE Light" panose="03050602040202020205" pitchFamily="66" charset="77"/>
              </a:rPr>
              <a:t>lift_2 </a:t>
            </a:r>
            <a:r>
              <a:rPr lang="en-SG" dirty="0">
                <a:latin typeface="Chalkboard SE Light" panose="03050602040202020205" pitchFamily="66" charset="77"/>
              </a:rPr>
              <a:t>(\a b -&gt; if a then </a:t>
            </a:r>
            <a:r>
              <a:rPr lang="en-SG" dirty="0" err="1">
                <a:solidFill>
                  <a:schemeClr val="accent6"/>
                </a:solidFill>
                <a:latin typeface="Chalkboard SE Light" panose="03050602040202020205" pitchFamily="66" charset="77"/>
              </a:rPr>
              <a:t>toStr</a:t>
            </a:r>
            <a:r>
              <a:rPr lang="en-SG" dirty="0">
                <a:latin typeface="Chalkboard SE Light" panose="03050602040202020205" pitchFamily="66" charset="77"/>
              </a:rPr>
              <a:t> b else "null") </a:t>
            </a:r>
          </a:p>
          <a:p>
            <a:r>
              <a:rPr lang="en-SG" dirty="0">
                <a:solidFill>
                  <a:schemeClr val="accent2"/>
                </a:solidFill>
                <a:latin typeface="Chalkboard SE Light" panose="03050602040202020205" pitchFamily="66" charset="77"/>
              </a:rPr>
              <a:t>                      </a:t>
            </a:r>
            <a:r>
              <a:rPr lang="en-SG" u="sng" dirty="0" err="1">
                <a:solidFill>
                  <a:schemeClr val="accent2"/>
                </a:solidFill>
                <a:latin typeface="Chalkboard SE Light" panose="03050602040202020205" pitchFamily="66" charset="77"/>
              </a:rPr>
              <a:t>mode_LCD</a:t>
            </a:r>
            <a:r>
              <a:rPr lang="en-SG" dirty="0">
                <a:solidFill>
                  <a:schemeClr val="accent2"/>
                </a:solidFill>
                <a:latin typeface="Chalkboard SE Light" panose="03050602040202020205" pitchFamily="66" charset="77"/>
              </a:rPr>
              <a:t> </a:t>
            </a:r>
            <a:r>
              <a:rPr lang="en-SG" dirty="0">
                <a:latin typeface="Chalkboard SE Light" panose="03050602040202020205" pitchFamily="66" charset="77"/>
              </a:rPr>
              <a:t>(</a:t>
            </a:r>
            <a:r>
              <a:rPr lang="en-SG" dirty="0" err="1">
                <a:latin typeface="Chalkboard SE Light" panose="03050602040202020205" pitchFamily="66" charset="77"/>
              </a:rPr>
              <a:t>Env.</a:t>
            </a:r>
            <a:r>
              <a:rPr lang="en-SG" dirty="0" err="1">
                <a:solidFill>
                  <a:schemeClr val="accent6"/>
                </a:solidFill>
                <a:latin typeface="Chalkboard SE Light" panose="03050602040202020205" pitchFamily="66" charset="77"/>
              </a:rPr>
              <a:t>temprature</a:t>
            </a:r>
            <a:r>
              <a:rPr lang="en-SG" dirty="0">
                <a:latin typeface="Chalkboard SE Light" panose="03050602040202020205" pitchFamily="66" charset="77"/>
              </a:rPr>
              <a:t> 1) </a:t>
            </a:r>
          </a:p>
          <a:p>
            <a:br>
              <a:rPr lang="en-SG" dirty="0">
                <a:latin typeface="Chalkboard SE Light" panose="03050602040202020205" pitchFamily="66" charset="77"/>
              </a:rPr>
            </a:br>
            <a:r>
              <a:rPr lang="en-SG" dirty="0">
                <a:latin typeface="Chalkboard SE Light" panose="03050602040202020205" pitchFamily="66" charset="77"/>
              </a:rPr>
              <a:t>main :: IO ()</a:t>
            </a:r>
          </a:p>
          <a:p>
            <a:r>
              <a:rPr lang="en-SG" dirty="0">
                <a:latin typeface="Chalkboard SE Light" panose="03050602040202020205" pitchFamily="66" charset="77"/>
              </a:rPr>
              <a:t>main = </a:t>
            </a:r>
            <a:r>
              <a:rPr lang="en-SG" dirty="0" err="1">
                <a:solidFill>
                  <a:schemeClr val="accent6"/>
                </a:solidFill>
                <a:latin typeface="Chalkboard SE Light" panose="03050602040202020205" pitchFamily="66" charset="77"/>
              </a:rPr>
              <a:t>Rpi</a:t>
            </a:r>
            <a:r>
              <a:rPr lang="en-SG" dirty="0" err="1">
                <a:latin typeface="Chalkboard SE Light" panose="03050602040202020205" pitchFamily="66" charset="77"/>
              </a:rPr>
              <a:t>.</a:t>
            </a:r>
            <a:r>
              <a:rPr lang="en-SG" dirty="0" err="1">
                <a:solidFill>
                  <a:schemeClr val="accent6"/>
                </a:solidFill>
                <a:latin typeface="Chalkboard SE Light" panose="03050602040202020205" pitchFamily="66" charset="77"/>
              </a:rPr>
              <a:t>bPlus</a:t>
            </a:r>
            <a:r>
              <a:rPr lang="en-SG" dirty="0">
                <a:latin typeface="Chalkboard SE Light" panose="03050602040202020205" pitchFamily="66" charset="77"/>
              </a:rPr>
              <a:t> [ (</a:t>
            </a:r>
            <a:r>
              <a:rPr lang="en-SG" dirty="0" err="1">
                <a:solidFill>
                  <a:schemeClr val="accent6"/>
                </a:solidFill>
                <a:latin typeface="Chalkboard SE Light" panose="03050602040202020205" pitchFamily="66" charset="77"/>
              </a:rPr>
              <a:t>lcd</a:t>
            </a:r>
            <a:r>
              <a:rPr lang="en-SG" dirty="0">
                <a:latin typeface="Chalkboard SE Light" panose="03050602040202020205" pitchFamily="66" charset="77"/>
              </a:rPr>
              <a:t> 2 </a:t>
            </a:r>
            <a:r>
              <a:rPr lang="en-SG" u="sng" dirty="0" err="1">
                <a:solidFill>
                  <a:schemeClr val="accent2"/>
                </a:solidFill>
                <a:latin typeface="Chalkboard SE Light" panose="03050602040202020205" pitchFamily="66" charset="77"/>
              </a:rPr>
              <a:t>lcd_show</a:t>
            </a:r>
            <a:r>
              <a:rPr lang="en-SG" dirty="0">
                <a:latin typeface="Chalkboard SE Light" panose="03050602040202020205" pitchFamily="66" charset="77"/>
              </a:rPr>
              <a:t>)</a:t>
            </a:r>
          </a:p>
          <a:p>
            <a:r>
              <a:rPr lang="en-SG" dirty="0">
                <a:latin typeface="Chalkboard SE Light" panose="03050602040202020205" pitchFamily="66" charset="77"/>
              </a:rPr>
              <a:t>                     ,(</a:t>
            </a:r>
            <a:r>
              <a:rPr lang="en-SG" dirty="0">
                <a:solidFill>
                  <a:schemeClr val="accent6"/>
                </a:solidFill>
                <a:latin typeface="Chalkboard SE Light" panose="03050602040202020205" pitchFamily="66" charset="77"/>
              </a:rPr>
              <a:t>led</a:t>
            </a:r>
            <a:r>
              <a:rPr lang="en-SG" dirty="0">
                <a:latin typeface="Chalkboard SE Light" panose="03050602040202020205" pitchFamily="66" charset="77"/>
              </a:rPr>
              <a:t> 3 </a:t>
            </a:r>
            <a:r>
              <a:rPr lang="en-SG" u="sng" dirty="0" err="1">
                <a:solidFill>
                  <a:schemeClr val="accent2"/>
                </a:solidFill>
                <a:latin typeface="Chalkboard SE Light" panose="03050602040202020205" pitchFamily="66" charset="77"/>
              </a:rPr>
              <a:t>isPeopleIn</a:t>
            </a:r>
            <a:r>
              <a:rPr lang="en-SG" dirty="0">
                <a:latin typeface="Chalkboard SE Light" panose="03050602040202020205" pitchFamily="66" charset="77"/>
              </a:rPr>
              <a:t>) ]</a:t>
            </a:r>
          </a:p>
        </p:txBody>
      </p:sp>
      <p:sp>
        <p:nvSpPr>
          <p:cNvPr id="6" name="TextBox 5">
            <a:extLst>
              <a:ext uri="{FF2B5EF4-FFF2-40B4-BE49-F238E27FC236}">
                <a16:creationId xmlns:a16="http://schemas.microsoft.com/office/drawing/2014/main" id="{0ADB6BE2-E83F-8C4E-8D4B-2E0A1BB640E8}"/>
              </a:ext>
            </a:extLst>
          </p:cNvPr>
          <p:cNvSpPr txBox="1"/>
          <p:nvPr/>
        </p:nvSpPr>
        <p:spPr>
          <a:xfrm>
            <a:off x="7354208" y="8325733"/>
            <a:ext cx="4472355" cy="3789948"/>
          </a:xfrm>
          <a:prstGeom prst="rect">
            <a:avLst/>
          </a:prstGeom>
          <a:solidFill>
            <a:schemeClr val="bg1"/>
          </a:solidFill>
          <a:ln w="25400">
            <a:solidFill>
              <a:schemeClr val="tx1"/>
            </a:solidFill>
          </a:ln>
        </p:spPr>
        <p:txBody>
          <a:bodyPr wrap="square" rtlCol="0">
            <a:spAutoFit/>
          </a:bodyPr>
          <a:lstStyle/>
          <a:p>
            <a:pPr>
              <a:lnSpc>
                <a:spcPct val="150000"/>
              </a:lnSpc>
            </a:pPr>
            <a:r>
              <a:rPr lang="en-SG" dirty="0">
                <a:latin typeface="Chalkboard SE Light" panose="03050602040202020205" pitchFamily="66" charset="77"/>
              </a:rPr>
              <a:t>data </a:t>
            </a:r>
            <a:r>
              <a:rPr lang="en-SG" dirty="0">
                <a:solidFill>
                  <a:srgbClr val="C00000"/>
                </a:solidFill>
                <a:latin typeface="Chalkboard SE Light" panose="03050602040202020205" pitchFamily="66" charset="77"/>
              </a:rPr>
              <a:t>Signal</a:t>
            </a:r>
            <a:r>
              <a:rPr lang="en-SG" dirty="0">
                <a:latin typeface="Chalkboard SE Light" panose="03050602040202020205" pitchFamily="66" charset="77"/>
              </a:rPr>
              <a:t> a = Signal a</a:t>
            </a:r>
          </a:p>
          <a:p>
            <a:pPr>
              <a:lnSpc>
                <a:spcPct val="150000"/>
              </a:lnSpc>
            </a:pPr>
            <a:r>
              <a:rPr lang="en-SG" dirty="0">
                <a:latin typeface="Chalkboard SE Light" panose="03050602040202020205" pitchFamily="66" charset="77"/>
              </a:rPr>
              <a:t>data </a:t>
            </a:r>
            <a:r>
              <a:rPr lang="en-SG" dirty="0">
                <a:solidFill>
                  <a:srgbClr val="C00000"/>
                </a:solidFill>
                <a:latin typeface="Chalkboard SE Light" panose="03050602040202020205" pitchFamily="66" charset="77"/>
              </a:rPr>
              <a:t>Time</a:t>
            </a:r>
            <a:r>
              <a:rPr lang="en-SG" dirty="0">
                <a:latin typeface="Chalkboard SE Light" panose="03050602040202020205" pitchFamily="66" charset="77"/>
              </a:rPr>
              <a:t> = HMS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a:t>
            </a:r>
          </a:p>
          <a:p>
            <a:pPr>
              <a:lnSpc>
                <a:spcPct val="150000"/>
              </a:lnSpc>
            </a:pPr>
            <a:endParaRPr lang="en-SG" dirty="0">
              <a:latin typeface="Chalkboard SE Light" panose="03050602040202020205" pitchFamily="66" charset="77"/>
            </a:endParaRPr>
          </a:p>
          <a:p>
            <a:pPr>
              <a:lnSpc>
                <a:spcPct val="150000"/>
              </a:lnSpc>
            </a:pPr>
            <a:r>
              <a:rPr lang="en-SG" dirty="0" err="1">
                <a:latin typeface="Chalkboard SE Light" panose="03050602040202020205" pitchFamily="66" charset="77"/>
              </a:rPr>
              <a:t>temprature</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-&gt; </a:t>
            </a:r>
            <a:r>
              <a:rPr lang="en-SG" dirty="0">
                <a:solidFill>
                  <a:srgbClr val="C00000"/>
                </a:solidFill>
                <a:latin typeface="Chalkboard SE Light" panose="03050602040202020205" pitchFamily="66" charset="77"/>
              </a:rPr>
              <a:t>Signal Int</a:t>
            </a:r>
          </a:p>
          <a:p>
            <a:pPr>
              <a:lnSpc>
                <a:spcPct val="150000"/>
              </a:lnSpc>
            </a:pPr>
            <a:r>
              <a:rPr lang="en-SG" dirty="0" err="1">
                <a:latin typeface="Chalkboard SE Light" panose="03050602040202020205" pitchFamily="66" charset="77"/>
              </a:rPr>
              <a:t>everySec</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Signal Time</a:t>
            </a:r>
          </a:p>
          <a:p>
            <a:pPr>
              <a:lnSpc>
                <a:spcPct val="150000"/>
              </a:lnSpc>
            </a:pPr>
            <a:endParaRPr lang="en-SG" dirty="0">
              <a:solidFill>
                <a:srgbClr val="C00000"/>
              </a:solidFill>
              <a:latin typeface="Chalkboard SE Light" panose="03050602040202020205" pitchFamily="66" charset="77"/>
            </a:endParaRPr>
          </a:p>
          <a:p>
            <a:pPr>
              <a:lnSpc>
                <a:spcPct val="150000"/>
              </a:lnSpc>
            </a:pPr>
            <a:r>
              <a:rPr lang="en-SG" dirty="0" err="1">
                <a:latin typeface="Chalkboard SE Light" panose="03050602040202020205" pitchFamily="66" charset="77"/>
              </a:rPr>
              <a:t>lcd</a:t>
            </a:r>
            <a:r>
              <a:rPr lang="en-SG" dirty="0">
                <a:latin typeface="Chalkboard SE Light" panose="03050602040202020205" pitchFamily="66" charset="77"/>
              </a:rPr>
              <a:t> :: </a:t>
            </a:r>
            <a:r>
              <a:rPr lang="en-SG" dirty="0">
                <a:solidFill>
                  <a:srgbClr val="C00000"/>
                </a:solidFill>
                <a:latin typeface="Chalkboard SE Light" panose="03050602040202020205" pitchFamily="66" charset="77"/>
              </a:rPr>
              <a:t>Int</a:t>
            </a:r>
            <a:r>
              <a:rPr lang="en-SG" dirty="0">
                <a:latin typeface="Chalkboard SE Light" panose="03050602040202020205" pitchFamily="66" charset="77"/>
              </a:rPr>
              <a:t> -&gt; </a:t>
            </a:r>
            <a:r>
              <a:rPr lang="en-SG" dirty="0">
                <a:solidFill>
                  <a:srgbClr val="C00000"/>
                </a:solidFill>
                <a:latin typeface="Chalkboard SE Light" panose="03050602040202020205" pitchFamily="66" charset="77"/>
              </a:rPr>
              <a:t>Signal String </a:t>
            </a:r>
            <a:r>
              <a:rPr lang="en-SG" dirty="0">
                <a:latin typeface="Chalkboard SE Light" panose="03050602040202020205" pitchFamily="66" charset="77"/>
              </a:rPr>
              <a:t>-&gt; </a:t>
            </a:r>
            <a:r>
              <a:rPr lang="en-SG" dirty="0">
                <a:solidFill>
                  <a:srgbClr val="C00000"/>
                </a:solidFill>
                <a:latin typeface="Chalkboard SE Light" panose="03050602040202020205" pitchFamily="66" charset="77"/>
              </a:rPr>
              <a:t>IO</a:t>
            </a:r>
            <a:r>
              <a:rPr lang="en-SG" dirty="0">
                <a:latin typeface="Chalkboard SE Light" panose="03050602040202020205" pitchFamily="66" charset="77"/>
              </a:rPr>
              <a:t>()</a:t>
            </a:r>
          </a:p>
          <a:p>
            <a:pPr>
              <a:lnSpc>
                <a:spcPct val="150000"/>
              </a:lnSpc>
            </a:pPr>
            <a:endParaRPr lang="en-SG" dirty="0">
              <a:latin typeface="Chalkboard SE Light" panose="03050602040202020205" pitchFamily="66" charset="77"/>
            </a:endParaRPr>
          </a:p>
          <a:p>
            <a:pPr>
              <a:lnSpc>
                <a:spcPct val="150000"/>
              </a:lnSpc>
            </a:pPr>
            <a:r>
              <a:rPr lang="en-SG" altLang="zh-CN" dirty="0" err="1">
                <a:latin typeface="Chalkboard SE Light" panose="03050602040202020205" pitchFamily="66" charset="77"/>
              </a:rPr>
              <a:t>bPlus</a:t>
            </a:r>
            <a:r>
              <a:rPr lang="en-SG" altLang="zh-CN" dirty="0">
                <a:latin typeface="Chalkboard SE Light" panose="03050602040202020205" pitchFamily="66" charset="77"/>
              </a:rPr>
              <a:t> </a:t>
            </a:r>
            <a:r>
              <a:rPr lang="en-SG" dirty="0">
                <a:latin typeface="Chalkboard SE Light" panose="03050602040202020205" pitchFamily="66" charset="77"/>
              </a:rPr>
              <a:t>:: [</a:t>
            </a:r>
            <a:r>
              <a:rPr lang="en-SG" dirty="0">
                <a:solidFill>
                  <a:srgbClr val="C00000"/>
                </a:solidFill>
                <a:latin typeface="Chalkboard SE Light" panose="03050602040202020205" pitchFamily="66" charset="77"/>
              </a:rPr>
              <a:t>IO</a:t>
            </a:r>
            <a:r>
              <a:rPr lang="en-SG" dirty="0">
                <a:latin typeface="Chalkboard SE Light" panose="03050602040202020205" pitchFamily="66" charset="77"/>
              </a:rPr>
              <a:t>()] -&gt; </a:t>
            </a:r>
            <a:r>
              <a:rPr lang="en-SG" dirty="0">
                <a:solidFill>
                  <a:srgbClr val="C00000"/>
                </a:solidFill>
                <a:latin typeface="Chalkboard SE Light" panose="03050602040202020205" pitchFamily="66" charset="77"/>
              </a:rPr>
              <a:t>IO</a:t>
            </a:r>
            <a:r>
              <a:rPr lang="en-SG" dirty="0">
                <a:latin typeface="Chalkboard SE Light" panose="03050602040202020205" pitchFamily="66" charset="77"/>
              </a:rPr>
              <a:t>() </a:t>
            </a:r>
          </a:p>
        </p:txBody>
      </p:sp>
      <p:sp>
        <p:nvSpPr>
          <p:cNvPr id="7" name="TextBox 6">
            <a:extLst>
              <a:ext uri="{FF2B5EF4-FFF2-40B4-BE49-F238E27FC236}">
                <a16:creationId xmlns:a16="http://schemas.microsoft.com/office/drawing/2014/main" id="{519B2EC5-3450-F34D-A1B9-7ED853743562}"/>
              </a:ext>
            </a:extLst>
          </p:cNvPr>
          <p:cNvSpPr txBox="1"/>
          <p:nvPr/>
        </p:nvSpPr>
        <p:spPr>
          <a:xfrm>
            <a:off x="0" y="8325733"/>
            <a:ext cx="6031716" cy="881460"/>
          </a:xfrm>
          <a:prstGeom prst="rect">
            <a:avLst/>
          </a:prstGeom>
          <a:solidFill>
            <a:schemeClr val="bg1"/>
          </a:solidFill>
          <a:ln w="25400">
            <a:solidFill>
              <a:schemeClr val="tx1"/>
            </a:solidFill>
          </a:ln>
        </p:spPr>
        <p:txBody>
          <a:bodyPr wrap="square" rtlCol="0">
            <a:spAutoFit/>
          </a:bodyPr>
          <a:lstStyle>
            <a:defPPr>
              <a:defRPr lang="en-US"/>
            </a:defPPr>
            <a:lvl1pPr>
              <a:lnSpc>
                <a:spcPct val="150000"/>
              </a:lnSpc>
              <a:defRPr>
                <a:latin typeface="Chalkboard SE Light" panose="03050602040202020205" pitchFamily="66" charset="77"/>
              </a:defRPr>
            </a:lvl1pPr>
          </a:lstStyle>
          <a:p>
            <a:r>
              <a:rPr lang="en-SG" dirty="0"/>
              <a:t>lift_2 :: (a -&gt; b -&gt; c) -&gt; </a:t>
            </a:r>
            <a:r>
              <a:rPr lang="en-SG" dirty="0">
                <a:solidFill>
                  <a:srgbClr val="C00000"/>
                </a:solidFill>
              </a:rPr>
              <a:t>Signal</a:t>
            </a:r>
            <a:r>
              <a:rPr lang="en-SG" dirty="0"/>
              <a:t> a -&gt; </a:t>
            </a:r>
            <a:r>
              <a:rPr lang="en-SG" dirty="0">
                <a:solidFill>
                  <a:srgbClr val="C00000"/>
                </a:solidFill>
              </a:rPr>
              <a:t>Signal</a:t>
            </a:r>
            <a:r>
              <a:rPr lang="en-SG" dirty="0"/>
              <a:t> b -&gt; </a:t>
            </a:r>
            <a:r>
              <a:rPr lang="en-SG" dirty="0">
                <a:solidFill>
                  <a:srgbClr val="C00000"/>
                </a:solidFill>
              </a:rPr>
              <a:t>Signal</a:t>
            </a:r>
            <a:r>
              <a:rPr lang="en-SG" dirty="0"/>
              <a:t> c</a:t>
            </a:r>
          </a:p>
          <a:p>
            <a:r>
              <a:rPr lang="en-SG" dirty="0"/>
              <a:t>(,) :: a -&gt; b -&gt; </a:t>
            </a:r>
            <a:r>
              <a:rPr lang="en-SG" dirty="0">
                <a:solidFill>
                  <a:srgbClr val="C00000"/>
                </a:solidFill>
              </a:rPr>
              <a:t>String</a:t>
            </a:r>
          </a:p>
        </p:txBody>
      </p:sp>
      <p:pic>
        <p:nvPicPr>
          <p:cNvPr id="10" name="Graphic 9" descr="Thermometer">
            <a:extLst>
              <a:ext uri="{FF2B5EF4-FFF2-40B4-BE49-F238E27FC236}">
                <a16:creationId xmlns:a16="http://schemas.microsoft.com/office/drawing/2014/main" id="{1E07387F-5BF2-6742-A8FE-E49E977A45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200" y="1659907"/>
            <a:ext cx="685800" cy="685800"/>
          </a:xfrm>
          <a:prstGeom prst="rect">
            <a:avLst/>
          </a:prstGeom>
        </p:spPr>
      </p:pic>
      <p:pic>
        <p:nvPicPr>
          <p:cNvPr id="11" name="Graphic 10" descr="Walk">
            <a:extLst>
              <a:ext uri="{FF2B5EF4-FFF2-40B4-BE49-F238E27FC236}">
                <a16:creationId xmlns:a16="http://schemas.microsoft.com/office/drawing/2014/main" id="{3A31D012-5B8D-7849-9047-048013675E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64172" y="1659907"/>
            <a:ext cx="685800" cy="685800"/>
          </a:xfrm>
          <a:prstGeom prst="rect">
            <a:avLst/>
          </a:prstGeom>
        </p:spPr>
      </p:pic>
      <p:pic>
        <p:nvPicPr>
          <p:cNvPr id="13" name="Graphic 12" descr="Television">
            <a:extLst>
              <a:ext uri="{FF2B5EF4-FFF2-40B4-BE49-F238E27FC236}">
                <a16:creationId xmlns:a16="http://schemas.microsoft.com/office/drawing/2014/main" id="{22BF251C-A5E2-F34A-A153-A3401F06C2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82200" y="5506629"/>
            <a:ext cx="685800" cy="685800"/>
          </a:xfrm>
          <a:prstGeom prst="rect">
            <a:avLst/>
          </a:prstGeom>
        </p:spPr>
      </p:pic>
      <p:pic>
        <p:nvPicPr>
          <p:cNvPr id="3" name="Graphic 2" descr="Lightbulb">
            <a:extLst>
              <a:ext uri="{FF2B5EF4-FFF2-40B4-BE49-F238E27FC236}">
                <a16:creationId xmlns:a16="http://schemas.microsoft.com/office/drawing/2014/main" id="{31FD83EB-876F-F846-B303-2850799A12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64172" y="5506629"/>
            <a:ext cx="685800" cy="685800"/>
          </a:xfrm>
          <a:prstGeom prst="rect">
            <a:avLst/>
          </a:prstGeom>
        </p:spPr>
      </p:pic>
      <p:sp>
        <p:nvSpPr>
          <p:cNvPr id="14" name="Rounded Rectangle 13">
            <a:extLst>
              <a:ext uri="{FF2B5EF4-FFF2-40B4-BE49-F238E27FC236}">
                <a16:creationId xmlns:a16="http://schemas.microsoft.com/office/drawing/2014/main" id="{025904E2-6FC0-DF4D-B23B-99B8BF4026E8}"/>
              </a:ext>
            </a:extLst>
          </p:cNvPr>
          <p:cNvSpPr/>
          <p:nvPr/>
        </p:nvSpPr>
        <p:spPr>
          <a:xfrm>
            <a:off x="7165116" y="2968539"/>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sp>
        <p:nvSpPr>
          <p:cNvPr id="16" name="Rounded Rectangle 15">
            <a:extLst>
              <a:ext uri="{FF2B5EF4-FFF2-40B4-BE49-F238E27FC236}">
                <a16:creationId xmlns:a16="http://schemas.microsoft.com/office/drawing/2014/main" id="{4A374FC9-F5C6-D04E-976E-126A62A77AFD}"/>
              </a:ext>
            </a:extLst>
          </p:cNvPr>
          <p:cNvSpPr/>
          <p:nvPr/>
        </p:nvSpPr>
        <p:spPr>
          <a:xfrm>
            <a:off x="8647147" y="3496399"/>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sp>
        <p:nvSpPr>
          <p:cNvPr id="17" name="Rounded Rectangle 16">
            <a:extLst>
              <a:ext uri="{FF2B5EF4-FFF2-40B4-BE49-F238E27FC236}">
                <a16:creationId xmlns:a16="http://schemas.microsoft.com/office/drawing/2014/main" id="{2ECE4033-AC35-A64D-89C8-5A9EA90EE2AE}"/>
              </a:ext>
            </a:extLst>
          </p:cNvPr>
          <p:cNvSpPr/>
          <p:nvPr/>
        </p:nvSpPr>
        <p:spPr>
          <a:xfrm>
            <a:off x="9626932" y="4408025"/>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lcd_show</a:t>
            </a:r>
            <a:endParaRPr lang="en-US" dirty="0"/>
          </a:p>
        </p:txBody>
      </p:sp>
      <p:cxnSp>
        <p:nvCxnSpPr>
          <p:cNvPr id="19" name="Straight Arrow Connector 18">
            <a:extLst>
              <a:ext uri="{FF2B5EF4-FFF2-40B4-BE49-F238E27FC236}">
                <a16:creationId xmlns:a16="http://schemas.microsoft.com/office/drawing/2014/main" id="{F1EA9C53-2018-AE45-9C87-67E68CCC779B}"/>
              </a:ext>
            </a:extLst>
          </p:cNvPr>
          <p:cNvCxnSpPr>
            <a:stCxn id="11" idx="2"/>
            <a:endCxn id="14" idx="0"/>
          </p:cNvCxnSpPr>
          <p:nvPr/>
        </p:nvCxnSpPr>
        <p:spPr>
          <a:xfrm>
            <a:off x="7807072" y="2345707"/>
            <a:ext cx="0" cy="622832"/>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6CA2B3A-B8A3-AB41-9F8C-DDCD600991A2}"/>
              </a:ext>
            </a:extLst>
          </p:cNvPr>
          <p:cNvCxnSpPr>
            <a:cxnSpLocks/>
            <a:stCxn id="14" idx="2"/>
            <a:endCxn id="3" idx="0"/>
          </p:cNvCxnSpPr>
          <p:nvPr/>
        </p:nvCxnSpPr>
        <p:spPr>
          <a:xfrm>
            <a:off x="7807072" y="3547659"/>
            <a:ext cx="0" cy="195897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9E48104-1E58-AC4C-BDAF-971C81BED734}"/>
              </a:ext>
            </a:extLst>
          </p:cNvPr>
          <p:cNvCxnSpPr>
            <a:cxnSpLocks/>
            <a:stCxn id="14" idx="2"/>
            <a:endCxn id="16" idx="1"/>
          </p:cNvCxnSpPr>
          <p:nvPr/>
        </p:nvCxnSpPr>
        <p:spPr>
          <a:xfrm>
            <a:off x="7807072" y="3547659"/>
            <a:ext cx="840075" cy="23830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AE49981-EC26-3E41-9840-2A787616B3E5}"/>
              </a:ext>
            </a:extLst>
          </p:cNvPr>
          <p:cNvCxnSpPr>
            <a:cxnSpLocks/>
            <a:stCxn id="16" idx="2"/>
            <a:endCxn id="17" idx="0"/>
          </p:cNvCxnSpPr>
          <p:nvPr/>
        </p:nvCxnSpPr>
        <p:spPr>
          <a:xfrm>
            <a:off x="9345315" y="4075519"/>
            <a:ext cx="979785" cy="332506"/>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CAE17B3-FADE-C04E-8263-AF03D65955A1}"/>
              </a:ext>
            </a:extLst>
          </p:cNvPr>
          <p:cNvCxnSpPr>
            <a:cxnSpLocks/>
            <a:stCxn id="10" idx="2"/>
            <a:endCxn id="17" idx="0"/>
          </p:cNvCxnSpPr>
          <p:nvPr/>
        </p:nvCxnSpPr>
        <p:spPr>
          <a:xfrm>
            <a:off x="10325100" y="2345707"/>
            <a:ext cx="0" cy="2062318"/>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889930C-87C0-E549-9EE8-97443217CB28}"/>
              </a:ext>
            </a:extLst>
          </p:cNvPr>
          <p:cNvCxnSpPr>
            <a:cxnSpLocks/>
            <a:stCxn id="17" idx="2"/>
            <a:endCxn id="13" idx="0"/>
          </p:cNvCxnSpPr>
          <p:nvPr/>
        </p:nvCxnSpPr>
        <p:spPr>
          <a:xfrm>
            <a:off x="10325100" y="4987145"/>
            <a:ext cx="0" cy="51948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0B2A8FA-10F4-E443-B608-58B201546ABA}"/>
              </a:ext>
            </a:extLst>
          </p:cNvPr>
          <p:cNvSpPr/>
          <p:nvPr/>
        </p:nvSpPr>
        <p:spPr>
          <a:xfrm>
            <a:off x="7165116" y="1485501"/>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5C2F766-B007-944C-885E-957351E7DDD8}"/>
              </a:ext>
            </a:extLst>
          </p:cNvPr>
          <p:cNvSpPr/>
          <p:nvPr/>
        </p:nvSpPr>
        <p:spPr>
          <a:xfrm>
            <a:off x="7165116" y="5388910"/>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3989769E-56C0-6F4E-AB8E-E2BB27200648}"/>
              </a:ext>
            </a:extLst>
          </p:cNvPr>
          <p:cNvSpPr txBox="1"/>
          <p:nvPr/>
        </p:nvSpPr>
        <p:spPr>
          <a:xfrm>
            <a:off x="8188458" y="1514901"/>
            <a:ext cx="1669560" cy="400110"/>
          </a:xfrm>
          <a:prstGeom prst="rect">
            <a:avLst/>
          </a:prstGeom>
          <a:noFill/>
        </p:spPr>
        <p:txBody>
          <a:bodyPr wrap="none" rtlCol="0">
            <a:spAutoFit/>
          </a:bodyPr>
          <a:lstStyle/>
          <a:p>
            <a:r>
              <a:rPr lang="en-US" sz="2000" dirty="0">
                <a:latin typeface="Chalkboard SE Light" panose="03050602040202020205" pitchFamily="66" charset="77"/>
              </a:rPr>
              <a:t>Input signals</a:t>
            </a:r>
          </a:p>
        </p:txBody>
      </p:sp>
      <p:sp>
        <p:nvSpPr>
          <p:cNvPr id="68" name="TextBox 67">
            <a:extLst>
              <a:ext uri="{FF2B5EF4-FFF2-40B4-BE49-F238E27FC236}">
                <a16:creationId xmlns:a16="http://schemas.microsoft.com/office/drawing/2014/main" id="{AB0E7763-EEC6-CD4D-8A8D-3B6879CA6C26}"/>
              </a:ext>
            </a:extLst>
          </p:cNvPr>
          <p:cNvSpPr txBox="1"/>
          <p:nvPr/>
        </p:nvSpPr>
        <p:spPr>
          <a:xfrm>
            <a:off x="8099267" y="5420152"/>
            <a:ext cx="1847942" cy="400110"/>
          </a:xfrm>
          <a:prstGeom prst="rect">
            <a:avLst/>
          </a:prstGeom>
          <a:noFill/>
        </p:spPr>
        <p:txBody>
          <a:bodyPr wrap="none" rtlCol="0">
            <a:spAutoFit/>
          </a:bodyPr>
          <a:lstStyle/>
          <a:p>
            <a:r>
              <a:rPr lang="en-US" sz="2000" dirty="0">
                <a:latin typeface="Chalkboard SE Light" panose="03050602040202020205" pitchFamily="66" charset="77"/>
              </a:rPr>
              <a:t>Output signals</a:t>
            </a:r>
          </a:p>
        </p:txBody>
      </p:sp>
      <p:sp>
        <p:nvSpPr>
          <p:cNvPr id="24" name="Title 1">
            <a:extLst>
              <a:ext uri="{FF2B5EF4-FFF2-40B4-BE49-F238E27FC236}">
                <a16:creationId xmlns:a16="http://schemas.microsoft.com/office/drawing/2014/main" id="{CDD9391C-9254-A14A-B8F3-C602E7BDF3BC}"/>
              </a:ext>
            </a:extLst>
          </p:cNvPr>
          <p:cNvSpPr>
            <a:spLocks noGrp="1"/>
          </p:cNvSpPr>
          <p:nvPr>
            <p:ph type="title"/>
          </p:nvPr>
        </p:nvSpPr>
        <p:spPr>
          <a:xfrm>
            <a:off x="838199" y="365125"/>
            <a:ext cx="10988363" cy="1325563"/>
          </a:xfrm>
        </p:spPr>
        <p:txBody>
          <a:bodyPr/>
          <a:lstStyle/>
          <a:p>
            <a:r>
              <a:rPr lang="en-US" altLang="zh-CN" b="1" dirty="0">
                <a:latin typeface="Calibri" panose="020F0502020204030204" pitchFamily="34" charset="0"/>
                <a:cs typeface="Calibri" panose="020F0502020204030204" pitchFamily="34" charset="0"/>
              </a:rPr>
              <a:t>Signal Graph Transformation — multithreads</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860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7283D17B-F83D-454B-AE75-66A137AD83F4}"/>
              </a:ext>
            </a:extLst>
          </p:cNvPr>
          <p:cNvSpPr/>
          <p:nvPr/>
        </p:nvSpPr>
        <p:spPr>
          <a:xfrm>
            <a:off x="7048694" y="1461042"/>
            <a:ext cx="3345945" cy="1097280"/>
          </a:xfrm>
          <a:prstGeom prst="ellipse">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a:extLst>
              <a:ext uri="{FF2B5EF4-FFF2-40B4-BE49-F238E27FC236}">
                <a16:creationId xmlns:a16="http://schemas.microsoft.com/office/drawing/2014/main" id="{7663325B-90CB-D449-B0A5-65B4F5D6AAB7}"/>
              </a:ext>
            </a:extLst>
          </p:cNvPr>
          <p:cNvSpPr txBox="1"/>
          <p:nvPr/>
        </p:nvSpPr>
        <p:spPr>
          <a:xfrm>
            <a:off x="7896917" y="1809627"/>
            <a:ext cx="1648528" cy="400110"/>
          </a:xfrm>
          <a:prstGeom prst="rect">
            <a:avLst/>
          </a:prstGeom>
          <a:noFill/>
        </p:spPr>
        <p:txBody>
          <a:bodyPr wrap="none" rtlCol="0">
            <a:spAutoFit/>
          </a:bodyPr>
          <a:lstStyle/>
          <a:p>
            <a:r>
              <a:rPr lang="en-US" sz="2000" dirty="0">
                <a:latin typeface="Chalkboard SE Light" panose="03050602040202020205" pitchFamily="66" charset="77"/>
              </a:rPr>
              <a:t>Global</a:t>
            </a:r>
            <a:r>
              <a:rPr lang="en-US" dirty="0"/>
              <a:t> </a:t>
            </a:r>
            <a:r>
              <a:rPr lang="en-US" sz="2000" dirty="0">
                <a:latin typeface="Chalkboard SE Light" panose="03050602040202020205" pitchFamily="66" charset="77"/>
              </a:rPr>
              <a:t>Model</a:t>
            </a:r>
          </a:p>
        </p:txBody>
      </p:sp>
      <p:pic>
        <p:nvPicPr>
          <p:cNvPr id="155" name="Graphic 154" descr="Thermometer">
            <a:extLst>
              <a:ext uri="{FF2B5EF4-FFF2-40B4-BE49-F238E27FC236}">
                <a16:creationId xmlns:a16="http://schemas.microsoft.com/office/drawing/2014/main" id="{542D6E38-C764-934F-9241-A44500DEA6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8651" y="1843449"/>
            <a:ext cx="685800" cy="685800"/>
          </a:xfrm>
          <a:prstGeom prst="rect">
            <a:avLst/>
          </a:prstGeom>
        </p:spPr>
      </p:pic>
      <p:pic>
        <p:nvPicPr>
          <p:cNvPr id="156" name="Graphic 155" descr="Walk">
            <a:extLst>
              <a:ext uri="{FF2B5EF4-FFF2-40B4-BE49-F238E27FC236}">
                <a16:creationId xmlns:a16="http://schemas.microsoft.com/office/drawing/2014/main" id="{C847BB64-60C9-A94C-8855-8A6DB49719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0623" y="1843449"/>
            <a:ext cx="685800" cy="685800"/>
          </a:xfrm>
          <a:prstGeom prst="rect">
            <a:avLst/>
          </a:prstGeom>
        </p:spPr>
      </p:pic>
      <p:pic>
        <p:nvPicPr>
          <p:cNvPr id="157" name="Graphic 156" descr="Television">
            <a:extLst>
              <a:ext uri="{FF2B5EF4-FFF2-40B4-BE49-F238E27FC236}">
                <a16:creationId xmlns:a16="http://schemas.microsoft.com/office/drawing/2014/main" id="{2796F414-8F68-744B-BAD7-CE59A01C44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18651" y="5690171"/>
            <a:ext cx="685800" cy="685800"/>
          </a:xfrm>
          <a:prstGeom prst="rect">
            <a:avLst/>
          </a:prstGeom>
        </p:spPr>
      </p:pic>
      <p:pic>
        <p:nvPicPr>
          <p:cNvPr id="158" name="Graphic 157" descr="Lightbulb">
            <a:extLst>
              <a:ext uri="{FF2B5EF4-FFF2-40B4-BE49-F238E27FC236}">
                <a16:creationId xmlns:a16="http://schemas.microsoft.com/office/drawing/2014/main" id="{0B37A9B1-4D87-EE45-A7F7-7AFC43BDAD9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623" y="5690171"/>
            <a:ext cx="685800" cy="685800"/>
          </a:xfrm>
          <a:prstGeom prst="rect">
            <a:avLst/>
          </a:prstGeom>
        </p:spPr>
      </p:pic>
      <p:sp>
        <p:nvSpPr>
          <p:cNvPr id="159" name="Rounded Rectangle 158">
            <a:extLst>
              <a:ext uri="{FF2B5EF4-FFF2-40B4-BE49-F238E27FC236}">
                <a16:creationId xmlns:a16="http://schemas.microsoft.com/office/drawing/2014/main" id="{98007ED6-55D8-944D-A8FF-A25EAB10960A}"/>
              </a:ext>
            </a:extLst>
          </p:cNvPr>
          <p:cNvSpPr/>
          <p:nvPr/>
        </p:nvSpPr>
        <p:spPr>
          <a:xfrm>
            <a:off x="701567" y="3152081"/>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sp>
        <p:nvSpPr>
          <p:cNvPr id="160" name="Rounded Rectangle 159">
            <a:extLst>
              <a:ext uri="{FF2B5EF4-FFF2-40B4-BE49-F238E27FC236}">
                <a16:creationId xmlns:a16="http://schemas.microsoft.com/office/drawing/2014/main" id="{702BAA30-DC55-D847-8405-69879844FD93}"/>
              </a:ext>
            </a:extLst>
          </p:cNvPr>
          <p:cNvSpPr/>
          <p:nvPr/>
        </p:nvSpPr>
        <p:spPr>
          <a:xfrm>
            <a:off x="2183598" y="3679941"/>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sp>
        <p:nvSpPr>
          <p:cNvPr id="161" name="Rounded Rectangle 160">
            <a:extLst>
              <a:ext uri="{FF2B5EF4-FFF2-40B4-BE49-F238E27FC236}">
                <a16:creationId xmlns:a16="http://schemas.microsoft.com/office/drawing/2014/main" id="{E2F43A37-66B5-8548-8AF0-F2276FF40CE7}"/>
              </a:ext>
            </a:extLst>
          </p:cNvPr>
          <p:cNvSpPr/>
          <p:nvPr/>
        </p:nvSpPr>
        <p:spPr>
          <a:xfrm>
            <a:off x="3163383" y="4591567"/>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lcd_show</a:t>
            </a:r>
            <a:endParaRPr lang="en-US" dirty="0"/>
          </a:p>
        </p:txBody>
      </p:sp>
      <p:cxnSp>
        <p:nvCxnSpPr>
          <p:cNvPr id="162" name="Straight Arrow Connector 161">
            <a:extLst>
              <a:ext uri="{FF2B5EF4-FFF2-40B4-BE49-F238E27FC236}">
                <a16:creationId xmlns:a16="http://schemas.microsoft.com/office/drawing/2014/main" id="{EF3438E6-53C8-6743-BB06-D381003F59A5}"/>
              </a:ext>
            </a:extLst>
          </p:cNvPr>
          <p:cNvCxnSpPr>
            <a:stCxn id="156" idx="2"/>
            <a:endCxn id="159" idx="0"/>
          </p:cNvCxnSpPr>
          <p:nvPr/>
        </p:nvCxnSpPr>
        <p:spPr>
          <a:xfrm>
            <a:off x="1343523" y="2529249"/>
            <a:ext cx="0" cy="622832"/>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9A455219-3B3A-8749-992D-B2AA2CB8CAED}"/>
              </a:ext>
            </a:extLst>
          </p:cNvPr>
          <p:cNvCxnSpPr>
            <a:cxnSpLocks/>
            <a:stCxn id="159" idx="2"/>
            <a:endCxn id="158" idx="0"/>
          </p:cNvCxnSpPr>
          <p:nvPr/>
        </p:nvCxnSpPr>
        <p:spPr>
          <a:xfrm>
            <a:off x="1343523" y="3731201"/>
            <a:ext cx="0" cy="195897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4E19D518-C55E-EC40-A35A-BBABB5E12020}"/>
              </a:ext>
            </a:extLst>
          </p:cNvPr>
          <p:cNvCxnSpPr>
            <a:cxnSpLocks/>
            <a:stCxn id="159" idx="2"/>
            <a:endCxn id="160" idx="1"/>
          </p:cNvCxnSpPr>
          <p:nvPr/>
        </p:nvCxnSpPr>
        <p:spPr>
          <a:xfrm>
            <a:off x="1343523" y="3731201"/>
            <a:ext cx="840075" cy="23830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F972EFCD-FC3C-CA44-9868-86170DAE7996}"/>
              </a:ext>
            </a:extLst>
          </p:cNvPr>
          <p:cNvCxnSpPr>
            <a:cxnSpLocks/>
            <a:stCxn id="160" idx="2"/>
            <a:endCxn id="161" idx="0"/>
          </p:cNvCxnSpPr>
          <p:nvPr/>
        </p:nvCxnSpPr>
        <p:spPr>
          <a:xfrm>
            <a:off x="2881766" y="4259061"/>
            <a:ext cx="979785" cy="332506"/>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69CE795-B510-D349-8A7C-9658445B181F}"/>
              </a:ext>
            </a:extLst>
          </p:cNvPr>
          <p:cNvCxnSpPr>
            <a:cxnSpLocks/>
            <a:stCxn id="155" idx="2"/>
            <a:endCxn id="161" idx="0"/>
          </p:cNvCxnSpPr>
          <p:nvPr/>
        </p:nvCxnSpPr>
        <p:spPr>
          <a:xfrm>
            <a:off x="3861551" y="2529249"/>
            <a:ext cx="0" cy="2062318"/>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E4E7920-6991-0142-B3EB-C065E246C6E2}"/>
              </a:ext>
            </a:extLst>
          </p:cNvPr>
          <p:cNvCxnSpPr>
            <a:cxnSpLocks/>
            <a:stCxn id="161" idx="2"/>
            <a:endCxn id="157" idx="0"/>
          </p:cNvCxnSpPr>
          <p:nvPr/>
        </p:nvCxnSpPr>
        <p:spPr>
          <a:xfrm>
            <a:off x="3861551" y="5170687"/>
            <a:ext cx="0" cy="51948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4DB9BC34-70B9-8145-965D-A8B9DE0AF4EC}"/>
              </a:ext>
            </a:extLst>
          </p:cNvPr>
          <p:cNvSpPr/>
          <p:nvPr/>
        </p:nvSpPr>
        <p:spPr>
          <a:xfrm>
            <a:off x="701567" y="1669043"/>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46980ACE-F2FD-B04F-9EB1-E5CF143A5652}"/>
              </a:ext>
            </a:extLst>
          </p:cNvPr>
          <p:cNvSpPr/>
          <p:nvPr/>
        </p:nvSpPr>
        <p:spPr>
          <a:xfrm>
            <a:off x="701567" y="5572452"/>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5CCD6192-B3D9-B54F-B2E9-17097BBDC91E}"/>
              </a:ext>
            </a:extLst>
          </p:cNvPr>
          <p:cNvSpPr txBox="1"/>
          <p:nvPr/>
        </p:nvSpPr>
        <p:spPr>
          <a:xfrm>
            <a:off x="1724909" y="1698443"/>
            <a:ext cx="1669560" cy="400110"/>
          </a:xfrm>
          <a:prstGeom prst="rect">
            <a:avLst/>
          </a:prstGeom>
          <a:noFill/>
        </p:spPr>
        <p:txBody>
          <a:bodyPr wrap="none" rtlCol="0">
            <a:spAutoFit/>
          </a:bodyPr>
          <a:lstStyle/>
          <a:p>
            <a:r>
              <a:rPr lang="en-US" sz="2000" dirty="0">
                <a:latin typeface="Chalkboard SE Light" panose="03050602040202020205" pitchFamily="66" charset="77"/>
              </a:rPr>
              <a:t>Input signals</a:t>
            </a:r>
          </a:p>
        </p:txBody>
      </p:sp>
      <p:sp>
        <p:nvSpPr>
          <p:cNvPr id="171" name="TextBox 170">
            <a:extLst>
              <a:ext uri="{FF2B5EF4-FFF2-40B4-BE49-F238E27FC236}">
                <a16:creationId xmlns:a16="http://schemas.microsoft.com/office/drawing/2014/main" id="{12022CF4-1F53-0341-91D5-3BBB06684268}"/>
              </a:ext>
            </a:extLst>
          </p:cNvPr>
          <p:cNvSpPr txBox="1"/>
          <p:nvPr/>
        </p:nvSpPr>
        <p:spPr>
          <a:xfrm>
            <a:off x="1635718" y="5603694"/>
            <a:ext cx="1847942" cy="400110"/>
          </a:xfrm>
          <a:prstGeom prst="rect">
            <a:avLst/>
          </a:prstGeom>
          <a:noFill/>
        </p:spPr>
        <p:txBody>
          <a:bodyPr wrap="none" rtlCol="0">
            <a:spAutoFit/>
          </a:bodyPr>
          <a:lstStyle/>
          <a:p>
            <a:r>
              <a:rPr lang="en-US" sz="2000" dirty="0">
                <a:latin typeface="Chalkboard SE Light" panose="03050602040202020205" pitchFamily="66" charset="77"/>
              </a:rPr>
              <a:t>Output signals</a:t>
            </a:r>
          </a:p>
        </p:txBody>
      </p:sp>
      <p:sp>
        <p:nvSpPr>
          <p:cNvPr id="172" name="Right Arrow 171">
            <a:extLst>
              <a:ext uri="{FF2B5EF4-FFF2-40B4-BE49-F238E27FC236}">
                <a16:creationId xmlns:a16="http://schemas.microsoft.com/office/drawing/2014/main" id="{E0F378C3-8BE3-7F41-B2B6-360F9D20EFF1}"/>
              </a:ext>
            </a:extLst>
          </p:cNvPr>
          <p:cNvSpPr/>
          <p:nvPr/>
        </p:nvSpPr>
        <p:spPr>
          <a:xfrm>
            <a:off x="4527538" y="3566965"/>
            <a:ext cx="464400" cy="180000"/>
          </a:xfrm>
          <a:prstGeom prst="rightArrow">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itle 1">
            <a:extLst>
              <a:ext uri="{FF2B5EF4-FFF2-40B4-BE49-F238E27FC236}">
                <a16:creationId xmlns:a16="http://schemas.microsoft.com/office/drawing/2014/main" id="{B7C848CE-ED12-3C4D-816D-B7745525C844}"/>
              </a:ext>
            </a:extLst>
          </p:cNvPr>
          <p:cNvSpPr>
            <a:spLocks noGrp="1"/>
          </p:cNvSpPr>
          <p:nvPr>
            <p:ph type="title"/>
          </p:nvPr>
        </p:nvSpPr>
        <p:spPr>
          <a:xfrm>
            <a:off x="838200" y="365125"/>
            <a:ext cx="11033760" cy="1325563"/>
          </a:xfrm>
        </p:spPr>
        <p:txBody>
          <a:bodyPr/>
          <a:lstStyle/>
          <a:p>
            <a:r>
              <a:rPr lang="en-US" altLang="zh-CN" b="1" dirty="0">
                <a:latin typeface="Calibri" panose="020F0502020204030204" pitchFamily="34" charset="0"/>
                <a:cs typeface="Calibri" panose="020F0502020204030204" pitchFamily="34" charset="0"/>
              </a:rPr>
              <a:t>Signal Graph Transformation — multithreads</a:t>
            </a:r>
            <a:endParaRPr lang="en-US" b="1" dirty="0">
              <a:latin typeface="Calibri" panose="020F0502020204030204" pitchFamily="34" charset="0"/>
              <a:cs typeface="Calibri" panose="020F0502020204030204" pitchFamily="34" charset="0"/>
            </a:endParaRPr>
          </a:p>
        </p:txBody>
      </p:sp>
      <p:pic>
        <p:nvPicPr>
          <p:cNvPr id="27" name="Graphic 26" descr="Walk">
            <a:extLst>
              <a:ext uri="{FF2B5EF4-FFF2-40B4-BE49-F238E27FC236}">
                <a16:creationId xmlns:a16="http://schemas.microsoft.com/office/drawing/2014/main" id="{D6DFADBB-E46D-E740-96C0-2DA535FE57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1383" y="3025404"/>
            <a:ext cx="685800" cy="685800"/>
          </a:xfrm>
          <a:prstGeom prst="rect">
            <a:avLst/>
          </a:prstGeom>
        </p:spPr>
      </p:pic>
      <p:cxnSp>
        <p:nvCxnSpPr>
          <p:cNvPr id="28" name="Curved Connector 27">
            <a:extLst>
              <a:ext uri="{FF2B5EF4-FFF2-40B4-BE49-F238E27FC236}">
                <a16:creationId xmlns:a16="http://schemas.microsoft.com/office/drawing/2014/main" id="{35C1DE95-B60B-D849-80D2-37846854B388}"/>
              </a:ext>
            </a:extLst>
          </p:cNvPr>
          <p:cNvCxnSpPr>
            <a:cxnSpLocks/>
            <a:endCxn id="27" idx="0"/>
          </p:cNvCxnSpPr>
          <p:nvPr/>
        </p:nvCxnSpPr>
        <p:spPr>
          <a:xfrm rot="10800000" flipV="1">
            <a:off x="6174284" y="2009682"/>
            <a:ext cx="874411" cy="1015722"/>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29" name="Graphic 28" descr="Thermometer">
            <a:extLst>
              <a:ext uri="{FF2B5EF4-FFF2-40B4-BE49-F238E27FC236}">
                <a16:creationId xmlns:a16="http://schemas.microsoft.com/office/drawing/2014/main" id="{AEAEC537-8104-F04F-A54B-FF7E2325FC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826" y="3237699"/>
            <a:ext cx="685800" cy="685800"/>
          </a:xfrm>
          <a:prstGeom prst="rect">
            <a:avLst/>
          </a:prstGeom>
        </p:spPr>
      </p:pic>
      <p:cxnSp>
        <p:nvCxnSpPr>
          <p:cNvPr id="30" name="Curved Connector 29">
            <a:extLst>
              <a:ext uri="{FF2B5EF4-FFF2-40B4-BE49-F238E27FC236}">
                <a16:creationId xmlns:a16="http://schemas.microsoft.com/office/drawing/2014/main" id="{1D91FACE-766E-1B4F-8F7B-EFB3F4D39798}"/>
              </a:ext>
            </a:extLst>
          </p:cNvPr>
          <p:cNvCxnSpPr>
            <a:cxnSpLocks/>
            <a:endCxn id="29" idx="0"/>
          </p:cNvCxnSpPr>
          <p:nvPr/>
        </p:nvCxnSpPr>
        <p:spPr>
          <a:xfrm>
            <a:off x="10394639" y="2009682"/>
            <a:ext cx="989087" cy="1228017"/>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548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7283D17B-F83D-454B-AE75-66A137AD83F4}"/>
              </a:ext>
            </a:extLst>
          </p:cNvPr>
          <p:cNvSpPr/>
          <p:nvPr/>
        </p:nvSpPr>
        <p:spPr>
          <a:xfrm>
            <a:off x="7048694" y="1461042"/>
            <a:ext cx="3345945" cy="1097280"/>
          </a:xfrm>
          <a:prstGeom prst="ellipse">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5" name="Graphic 154" descr="Thermometer">
            <a:extLst>
              <a:ext uri="{FF2B5EF4-FFF2-40B4-BE49-F238E27FC236}">
                <a16:creationId xmlns:a16="http://schemas.microsoft.com/office/drawing/2014/main" id="{542D6E38-C764-934F-9241-A44500DEA6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8651" y="1843449"/>
            <a:ext cx="685800" cy="685800"/>
          </a:xfrm>
          <a:prstGeom prst="rect">
            <a:avLst/>
          </a:prstGeom>
        </p:spPr>
      </p:pic>
      <p:pic>
        <p:nvPicPr>
          <p:cNvPr id="156" name="Graphic 155" descr="Walk">
            <a:extLst>
              <a:ext uri="{FF2B5EF4-FFF2-40B4-BE49-F238E27FC236}">
                <a16:creationId xmlns:a16="http://schemas.microsoft.com/office/drawing/2014/main" id="{C847BB64-60C9-A94C-8855-8A6DB49719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0623" y="1843449"/>
            <a:ext cx="685800" cy="685800"/>
          </a:xfrm>
          <a:prstGeom prst="rect">
            <a:avLst/>
          </a:prstGeom>
        </p:spPr>
      </p:pic>
      <p:pic>
        <p:nvPicPr>
          <p:cNvPr id="157" name="Graphic 156" descr="Television">
            <a:extLst>
              <a:ext uri="{FF2B5EF4-FFF2-40B4-BE49-F238E27FC236}">
                <a16:creationId xmlns:a16="http://schemas.microsoft.com/office/drawing/2014/main" id="{2796F414-8F68-744B-BAD7-CE59A01C44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18651" y="5690171"/>
            <a:ext cx="685800" cy="685800"/>
          </a:xfrm>
          <a:prstGeom prst="rect">
            <a:avLst/>
          </a:prstGeom>
        </p:spPr>
      </p:pic>
      <p:pic>
        <p:nvPicPr>
          <p:cNvPr id="158" name="Graphic 157" descr="Lightbulb">
            <a:extLst>
              <a:ext uri="{FF2B5EF4-FFF2-40B4-BE49-F238E27FC236}">
                <a16:creationId xmlns:a16="http://schemas.microsoft.com/office/drawing/2014/main" id="{0B37A9B1-4D87-EE45-A7F7-7AFC43BDAD9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623" y="5690171"/>
            <a:ext cx="685800" cy="685800"/>
          </a:xfrm>
          <a:prstGeom prst="rect">
            <a:avLst/>
          </a:prstGeom>
        </p:spPr>
      </p:pic>
      <p:sp>
        <p:nvSpPr>
          <p:cNvPr id="159" name="Rounded Rectangle 158">
            <a:extLst>
              <a:ext uri="{FF2B5EF4-FFF2-40B4-BE49-F238E27FC236}">
                <a16:creationId xmlns:a16="http://schemas.microsoft.com/office/drawing/2014/main" id="{98007ED6-55D8-944D-A8FF-A25EAB10960A}"/>
              </a:ext>
            </a:extLst>
          </p:cNvPr>
          <p:cNvSpPr/>
          <p:nvPr/>
        </p:nvSpPr>
        <p:spPr>
          <a:xfrm>
            <a:off x="701567" y="3152081"/>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sp>
        <p:nvSpPr>
          <p:cNvPr id="160" name="Rounded Rectangle 159">
            <a:extLst>
              <a:ext uri="{FF2B5EF4-FFF2-40B4-BE49-F238E27FC236}">
                <a16:creationId xmlns:a16="http://schemas.microsoft.com/office/drawing/2014/main" id="{702BAA30-DC55-D847-8405-69879844FD93}"/>
              </a:ext>
            </a:extLst>
          </p:cNvPr>
          <p:cNvSpPr/>
          <p:nvPr/>
        </p:nvSpPr>
        <p:spPr>
          <a:xfrm>
            <a:off x="2183598" y="3679941"/>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sp>
        <p:nvSpPr>
          <p:cNvPr id="161" name="Rounded Rectangle 160">
            <a:extLst>
              <a:ext uri="{FF2B5EF4-FFF2-40B4-BE49-F238E27FC236}">
                <a16:creationId xmlns:a16="http://schemas.microsoft.com/office/drawing/2014/main" id="{E2F43A37-66B5-8548-8AF0-F2276FF40CE7}"/>
              </a:ext>
            </a:extLst>
          </p:cNvPr>
          <p:cNvSpPr/>
          <p:nvPr/>
        </p:nvSpPr>
        <p:spPr>
          <a:xfrm>
            <a:off x="3163383" y="4591567"/>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lcd_show</a:t>
            </a:r>
            <a:endParaRPr lang="en-US" dirty="0"/>
          </a:p>
        </p:txBody>
      </p:sp>
      <p:cxnSp>
        <p:nvCxnSpPr>
          <p:cNvPr id="162" name="Straight Arrow Connector 161">
            <a:extLst>
              <a:ext uri="{FF2B5EF4-FFF2-40B4-BE49-F238E27FC236}">
                <a16:creationId xmlns:a16="http://schemas.microsoft.com/office/drawing/2014/main" id="{EF3438E6-53C8-6743-BB06-D381003F59A5}"/>
              </a:ext>
            </a:extLst>
          </p:cNvPr>
          <p:cNvCxnSpPr>
            <a:stCxn id="156" idx="2"/>
            <a:endCxn id="159" idx="0"/>
          </p:cNvCxnSpPr>
          <p:nvPr/>
        </p:nvCxnSpPr>
        <p:spPr>
          <a:xfrm>
            <a:off x="1343523" y="2529249"/>
            <a:ext cx="0" cy="622832"/>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9A455219-3B3A-8749-992D-B2AA2CB8CAED}"/>
              </a:ext>
            </a:extLst>
          </p:cNvPr>
          <p:cNvCxnSpPr>
            <a:cxnSpLocks/>
            <a:stCxn id="159" idx="2"/>
            <a:endCxn id="158" idx="0"/>
          </p:cNvCxnSpPr>
          <p:nvPr/>
        </p:nvCxnSpPr>
        <p:spPr>
          <a:xfrm>
            <a:off x="1343523" y="3731201"/>
            <a:ext cx="0" cy="195897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4E19D518-C55E-EC40-A35A-BBABB5E12020}"/>
              </a:ext>
            </a:extLst>
          </p:cNvPr>
          <p:cNvCxnSpPr>
            <a:cxnSpLocks/>
            <a:stCxn id="159" idx="2"/>
            <a:endCxn id="160" idx="1"/>
          </p:cNvCxnSpPr>
          <p:nvPr/>
        </p:nvCxnSpPr>
        <p:spPr>
          <a:xfrm>
            <a:off x="1343523" y="3731201"/>
            <a:ext cx="840075" cy="23830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F972EFCD-FC3C-CA44-9868-86170DAE7996}"/>
              </a:ext>
            </a:extLst>
          </p:cNvPr>
          <p:cNvCxnSpPr>
            <a:cxnSpLocks/>
            <a:stCxn id="160" idx="2"/>
            <a:endCxn id="161" idx="0"/>
          </p:cNvCxnSpPr>
          <p:nvPr/>
        </p:nvCxnSpPr>
        <p:spPr>
          <a:xfrm>
            <a:off x="2881766" y="4259061"/>
            <a:ext cx="979785" cy="332506"/>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69CE795-B510-D349-8A7C-9658445B181F}"/>
              </a:ext>
            </a:extLst>
          </p:cNvPr>
          <p:cNvCxnSpPr>
            <a:cxnSpLocks/>
            <a:stCxn id="155" idx="2"/>
            <a:endCxn id="161" idx="0"/>
          </p:cNvCxnSpPr>
          <p:nvPr/>
        </p:nvCxnSpPr>
        <p:spPr>
          <a:xfrm>
            <a:off x="3861551" y="2529249"/>
            <a:ext cx="0" cy="2062318"/>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E4E7920-6991-0142-B3EB-C065E246C6E2}"/>
              </a:ext>
            </a:extLst>
          </p:cNvPr>
          <p:cNvCxnSpPr>
            <a:cxnSpLocks/>
            <a:stCxn id="161" idx="2"/>
            <a:endCxn id="157" idx="0"/>
          </p:cNvCxnSpPr>
          <p:nvPr/>
        </p:nvCxnSpPr>
        <p:spPr>
          <a:xfrm>
            <a:off x="3861551" y="5170687"/>
            <a:ext cx="0" cy="51948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4DB9BC34-70B9-8145-965D-A8B9DE0AF4EC}"/>
              </a:ext>
            </a:extLst>
          </p:cNvPr>
          <p:cNvSpPr/>
          <p:nvPr/>
        </p:nvSpPr>
        <p:spPr>
          <a:xfrm>
            <a:off x="701567" y="1669043"/>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46980ACE-F2FD-B04F-9EB1-E5CF143A5652}"/>
              </a:ext>
            </a:extLst>
          </p:cNvPr>
          <p:cNvSpPr/>
          <p:nvPr/>
        </p:nvSpPr>
        <p:spPr>
          <a:xfrm>
            <a:off x="701567" y="5572452"/>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5CCD6192-B3D9-B54F-B2E9-17097BBDC91E}"/>
              </a:ext>
            </a:extLst>
          </p:cNvPr>
          <p:cNvSpPr txBox="1"/>
          <p:nvPr/>
        </p:nvSpPr>
        <p:spPr>
          <a:xfrm>
            <a:off x="1724909" y="1698443"/>
            <a:ext cx="1669560" cy="400110"/>
          </a:xfrm>
          <a:prstGeom prst="rect">
            <a:avLst/>
          </a:prstGeom>
          <a:noFill/>
        </p:spPr>
        <p:txBody>
          <a:bodyPr wrap="none" rtlCol="0">
            <a:spAutoFit/>
          </a:bodyPr>
          <a:lstStyle/>
          <a:p>
            <a:r>
              <a:rPr lang="en-US" sz="2000" dirty="0">
                <a:latin typeface="Chalkboard SE Light" panose="03050602040202020205" pitchFamily="66" charset="77"/>
              </a:rPr>
              <a:t>Input signals</a:t>
            </a:r>
          </a:p>
        </p:txBody>
      </p:sp>
      <p:sp>
        <p:nvSpPr>
          <p:cNvPr id="171" name="TextBox 170">
            <a:extLst>
              <a:ext uri="{FF2B5EF4-FFF2-40B4-BE49-F238E27FC236}">
                <a16:creationId xmlns:a16="http://schemas.microsoft.com/office/drawing/2014/main" id="{12022CF4-1F53-0341-91D5-3BBB06684268}"/>
              </a:ext>
            </a:extLst>
          </p:cNvPr>
          <p:cNvSpPr txBox="1"/>
          <p:nvPr/>
        </p:nvSpPr>
        <p:spPr>
          <a:xfrm>
            <a:off x="1635718" y="5603694"/>
            <a:ext cx="1847942" cy="400110"/>
          </a:xfrm>
          <a:prstGeom prst="rect">
            <a:avLst/>
          </a:prstGeom>
          <a:noFill/>
        </p:spPr>
        <p:txBody>
          <a:bodyPr wrap="none" rtlCol="0">
            <a:spAutoFit/>
          </a:bodyPr>
          <a:lstStyle/>
          <a:p>
            <a:r>
              <a:rPr lang="en-US" sz="2000" dirty="0">
                <a:latin typeface="Chalkboard SE Light" panose="03050602040202020205" pitchFamily="66" charset="77"/>
              </a:rPr>
              <a:t>Output signals</a:t>
            </a:r>
          </a:p>
        </p:txBody>
      </p:sp>
      <p:sp>
        <p:nvSpPr>
          <p:cNvPr id="172" name="Right Arrow 171">
            <a:extLst>
              <a:ext uri="{FF2B5EF4-FFF2-40B4-BE49-F238E27FC236}">
                <a16:creationId xmlns:a16="http://schemas.microsoft.com/office/drawing/2014/main" id="{E0F378C3-8BE3-7F41-B2B6-360F9D20EFF1}"/>
              </a:ext>
            </a:extLst>
          </p:cNvPr>
          <p:cNvSpPr/>
          <p:nvPr/>
        </p:nvSpPr>
        <p:spPr>
          <a:xfrm>
            <a:off x="4527538" y="3566965"/>
            <a:ext cx="464400" cy="180000"/>
          </a:xfrm>
          <a:prstGeom prst="rightArrow">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itle 1">
            <a:extLst>
              <a:ext uri="{FF2B5EF4-FFF2-40B4-BE49-F238E27FC236}">
                <a16:creationId xmlns:a16="http://schemas.microsoft.com/office/drawing/2014/main" id="{B7C848CE-ED12-3C4D-816D-B7745525C844}"/>
              </a:ext>
            </a:extLst>
          </p:cNvPr>
          <p:cNvSpPr>
            <a:spLocks noGrp="1"/>
          </p:cNvSpPr>
          <p:nvPr>
            <p:ph type="title"/>
          </p:nvPr>
        </p:nvSpPr>
        <p:spPr>
          <a:xfrm>
            <a:off x="838200" y="365125"/>
            <a:ext cx="11125200" cy="1325563"/>
          </a:xfrm>
        </p:spPr>
        <p:txBody>
          <a:bodyPr/>
          <a:lstStyle/>
          <a:p>
            <a:r>
              <a:rPr lang="en-US" altLang="zh-CN" b="1" dirty="0">
                <a:latin typeface="Calibri" panose="020F0502020204030204" pitchFamily="34" charset="0"/>
                <a:cs typeface="Calibri" panose="020F0502020204030204" pitchFamily="34" charset="0"/>
              </a:rPr>
              <a:t>Signal Graph Transformation — multithreads</a:t>
            </a:r>
            <a:endParaRPr lang="en-US" b="1"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D7624E75-1036-A34C-8124-5933E174D752}"/>
              </a:ext>
            </a:extLst>
          </p:cNvPr>
          <p:cNvSpPr txBox="1"/>
          <p:nvPr/>
        </p:nvSpPr>
        <p:spPr>
          <a:xfrm>
            <a:off x="7896917" y="1809627"/>
            <a:ext cx="1648528" cy="400110"/>
          </a:xfrm>
          <a:prstGeom prst="rect">
            <a:avLst/>
          </a:prstGeom>
          <a:noFill/>
        </p:spPr>
        <p:txBody>
          <a:bodyPr wrap="none" rtlCol="0">
            <a:spAutoFit/>
          </a:bodyPr>
          <a:lstStyle/>
          <a:p>
            <a:r>
              <a:rPr lang="en-US" sz="2000" dirty="0">
                <a:latin typeface="Chalkboard SE Light" panose="03050602040202020205" pitchFamily="66" charset="77"/>
              </a:rPr>
              <a:t>Global</a:t>
            </a:r>
            <a:r>
              <a:rPr lang="en-US" dirty="0"/>
              <a:t> </a:t>
            </a:r>
            <a:r>
              <a:rPr lang="en-US" sz="2000" dirty="0">
                <a:latin typeface="Chalkboard SE Light" panose="03050602040202020205" pitchFamily="66" charset="77"/>
              </a:rPr>
              <a:t>Model</a:t>
            </a:r>
          </a:p>
        </p:txBody>
      </p:sp>
      <p:sp>
        <p:nvSpPr>
          <p:cNvPr id="35" name="Rounded Rectangle 34">
            <a:extLst>
              <a:ext uri="{FF2B5EF4-FFF2-40B4-BE49-F238E27FC236}">
                <a16:creationId xmlns:a16="http://schemas.microsoft.com/office/drawing/2014/main" id="{84A290AB-A05B-954C-8130-656A0BBB177B}"/>
              </a:ext>
            </a:extLst>
          </p:cNvPr>
          <p:cNvSpPr/>
          <p:nvPr/>
        </p:nvSpPr>
        <p:spPr>
          <a:xfrm>
            <a:off x="5532328" y="4576118"/>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pic>
        <p:nvPicPr>
          <p:cNvPr id="36" name="Graphic 35" descr="Lightbulb">
            <a:extLst>
              <a:ext uri="{FF2B5EF4-FFF2-40B4-BE49-F238E27FC236}">
                <a16:creationId xmlns:a16="http://schemas.microsoft.com/office/drawing/2014/main" id="{4D579001-DCF0-A141-9F7E-77E0F65DE4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1383" y="5714369"/>
            <a:ext cx="685800" cy="685800"/>
          </a:xfrm>
          <a:prstGeom prst="rect">
            <a:avLst/>
          </a:prstGeom>
        </p:spPr>
      </p:pic>
      <p:cxnSp>
        <p:nvCxnSpPr>
          <p:cNvPr id="37" name="Straight Arrow Connector 36">
            <a:extLst>
              <a:ext uri="{FF2B5EF4-FFF2-40B4-BE49-F238E27FC236}">
                <a16:creationId xmlns:a16="http://schemas.microsoft.com/office/drawing/2014/main" id="{BB385B24-6009-6E44-AE0E-2DC219CAFF58}"/>
              </a:ext>
            </a:extLst>
          </p:cNvPr>
          <p:cNvCxnSpPr>
            <a:cxnSpLocks/>
            <a:stCxn id="35" idx="2"/>
            <a:endCxn id="36" idx="0"/>
          </p:cNvCxnSpPr>
          <p:nvPr/>
        </p:nvCxnSpPr>
        <p:spPr>
          <a:xfrm flipH="1">
            <a:off x="6174283" y="5155238"/>
            <a:ext cx="1" cy="559131"/>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Walk">
            <a:extLst>
              <a:ext uri="{FF2B5EF4-FFF2-40B4-BE49-F238E27FC236}">
                <a16:creationId xmlns:a16="http://schemas.microsoft.com/office/drawing/2014/main" id="{45C30760-0D7C-E14D-A445-561A95D575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1383" y="3025404"/>
            <a:ext cx="685800" cy="685800"/>
          </a:xfrm>
          <a:prstGeom prst="rect">
            <a:avLst/>
          </a:prstGeom>
        </p:spPr>
      </p:pic>
      <p:cxnSp>
        <p:nvCxnSpPr>
          <p:cNvPr id="39" name="Curved Connector 38">
            <a:extLst>
              <a:ext uri="{FF2B5EF4-FFF2-40B4-BE49-F238E27FC236}">
                <a16:creationId xmlns:a16="http://schemas.microsoft.com/office/drawing/2014/main" id="{00272B61-EC3D-4146-9613-D1CF0CB004F1}"/>
              </a:ext>
            </a:extLst>
          </p:cNvPr>
          <p:cNvCxnSpPr>
            <a:cxnSpLocks/>
            <a:endCxn id="38" idx="0"/>
          </p:cNvCxnSpPr>
          <p:nvPr/>
        </p:nvCxnSpPr>
        <p:spPr>
          <a:xfrm rot="10800000" flipV="1">
            <a:off x="6174284" y="2009682"/>
            <a:ext cx="874411" cy="1015722"/>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110483-7E69-B040-82A8-B734B0A17727}"/>
              </a:ext>
            </a:extLst>
          </p:cNvPr>
          <p:cNvCxnSpPr>
            <a:cxnSpLocks/>
            <a:stCxn id="38" idx="2"/>
            <a:endCxn id="35" idx="0"/>
          </p:cNvCxnSpPr>
          <p:nvPr/>
        </p:nvCxnSpPr>
        <p:spPr>
          <a:xfrm>
            <a:off x="6174283" y="3711204"/>
            <a:ext cx="1" cy="86491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369C4FF9-BF4D-8B47-BC43-9A6272454F1F}"/>
              </a:ext>
            </a:extLst>
          </p:cNvPr>
          <p:cNvCxnSpPr>
            <a:cxnSpLocks/>
            <a:stCxn id="35" idx="3"/>
          </p:cNvCxnSpPr>
          <p:nvPr/>
        </p:nvCxnSpPr>
        <p:spPr>
          <a:xfrm flipV="1">
            <a:off x="6816239" y="2281882"/>
            <a:ext cx="466538" cy="2583796"/>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32" name="Graphic 31" descr="Thermometer">
            <a:extLst>
              <a:ext uri="{FF2B5EF4-FFF2-40B4-BE49-F238E27FC236}">
                <a16:creationId xmlns:a16="http://schemas.microsoft.com/office/drawing/2014/main" id="{B70CDC45-F1B0-104D-BBB9-EC13C9A7C3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826" y="3237699"/>
            <a:ext cx="685800" cy="685800"/>
          </a:xfrm>
          <a:prstGeom prst="rect">
            <a:avLst/>
          </a:prstGeom>
        </p:spPr>
      </p:pic>
      <p:cxnSp>
        <p:nvCxnSpPr>
          <p:cNvPr id="33" name="Curved Connector 32">
            <a:extLst>
              <a:ext uri="{FF2B5EF4-FFF2-40B4-BE49-F238E27FC236}">
                <a16:creationId xmlns:a16="http://schemas.microsoft.com/office/drawing/2014/main" id="{F6291C6D-C7AF-7240-BD66-79EA7D4713E4}"/>
              </a:ext>
            </a:extLst>
          </p:cNvPr>
          <p:cNvCxnSpPr>
            <a:cxnSpLocks/>
            <a:endCxn id="32" idx="0"/>
          </p:cNvCxnSpPr>
          <p:nvPr/>
        </p:nvCxnSpPr>
        <p:spPr>
          <a:xfrm>
            <a:off x="10394639" y="2009682"/>
            <a:ext cx="989087" cy="1228017"/>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274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Thermometer">
            <a:extLst>
              <a:ext uri="{FF2B5EF4-FFF2-40B4-BE49-F238E27FC236}">
                <a16:creationId xmlns:a16="http://schemas.microsoft.com/office/drawing/2014/main" id="{A2AFB8CE-0A32-4245-8B24-A1756042D8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826" y="3237699"/>
            <a:ext cx="685800" cy="685800"/>
          </a:xfrm>
          <a:prstGeom prst="rect">
            <a:avLst/>
          </a:prstGeom>
        </p:spPr>
      </p:pic>
      <p:sp>
        <p:nvSpPr>
          <p:cNvPr id="25" name="Oval 24">
            <a:extLst>
              <a:ext uri="{FF2B5EF4-FFF2-40B4-BE49-F238E27FC236}">
                <a16:creationId xmlns:a16="http://schemas.microsoft.com/office/drawing/2014/main" id="{7283D17B-F83D-454B-AE75-66A137AD83F4}"/>
              </a:ext>
            </a:extLst>
          </p:cNvPr>
          <p:cNvSpPr/>
          <p:nvPr/>
        </p:nvSpPr>
        <p:spPr>
          <a:xfrm>
            <a:off x="7048694" y="1461042"/>
            <a:ext cx="3345945" cy="1097280"/>
          </a:xfrm>
          <a:prstGeom prst="ellipse">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ounded Rectangle 44">
            <a:extLst>
              <a:ext uri="{FF2B5EF4-FFF2-40B4-BE49-F238E27FC236}">
                <a16:creationId xmlns:a16="http://schemas.microsoft.com/office/drawing/2014/main" id="{61C5669B-049C-DD44-90F9-95DFFECA7D64}"/>
              </a:ext>
            </a:extLst>
          </p:cNvPr>
          <p:cNvSpPr/>
          <p:nvPr/>
        </p:nvSpPr>
        <p:spPr>
          <a:xfrm>
            <a:off x="5532328" y="4576118"/>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pic>
        <p:nvPicPr>
          <p:cNvPr id="48" name="Graphic 47" descr="Lightbulb">
            <a:extLst>
              <a:ext uri="{FF2B5EF4-FFF2-40B4-BE49-F238E27FC236}">
                <a16:creationId xmlns:a16="http://schemas.microsoft.com/office/drawing/2014/main" id="{32A6005E-47CE-8042-9035-9F2BB19092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1383" y="5714369"/>
            <a:ext cx="685800" cy="685800"/>
          </a:xfrm>
          <a:prstGeom prst="rect">
            <a:avLst/>
          </a:prstGeom>
        </p:spPr>
      </p:pic>
      <p:cxnSp>
        <p:nvCxnSpPr>
          <p:cNvPr id="49" name="Straight Arrow Connector 48">
            <a:extLst>
              <a:ext uri="{FF2B5EF4-FFF2-40B4-BE49-F238E27FC236}">
                <a16:creationId xmlns:a16="http://schemas.microsoft.com/office/drawing/2014/main" id="{CB17885D-9220-7D4F-A123-9423B0004E0E}"/>
              </a:ext>
            </a:extLst>
          </p:cNvPr>
          <p:cNvCxnSpPr>
            <a:cxnSpLocks/>
            <a:stCxn id="45" idx="2"/>
            <a:endCxn id="48" idx="0"/>
          </p:cNvCxnSpPr>
          <p:nvPr/>
        </p:nvCxnSpPr>
        <p:spPr>
          <a:xfrm flipH="1">
            <a:off x="6174283" y="5155238"/>
            <a:ext cx="1" cy="559131"/>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CB7C7E19-FD31-A848-834F-AF89C81223AC}"/>
              </a:ext>
            </a:extLst>
          </p:cNvPr>
          <p:cNvSpPr/>
          <p:nvPr/>
        </p:nvSpPr>
        <p:spPr>
          <a:xfrm>
            <a:off x="7655942" y="4591567"/>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cxnSp>
        <p:nvCxnSpPr>
          <p:cNvPr id="58" name="Curved Connector 57">
            <a:extLst>
              <a:ext uri="{FF2B5EF4-FFF2-40B4-BE49-F238E27FC236}">
                <a16:creationId xmlns:a16="http://schemas.microsoft.com/office/drawing/2014/main" id="{3936D949-2F6E-A74F-8B21-58BE309102C5}"/>
              </a:ext>
            </a:extLst>
          </p:cNvPr>
          <p:cNvCxnSpPr>
            <a:cxnSpLocks/>
          </p:cNvCxnSpPr>
          <p:nvPr/>
        </p:nvCxnSpPr>
        <p:spPr>
          <a:xfrm flipH="1" flipV="1">
            <a:off x="8764435" y="2585562"/>
            <a:ext cx="330611" cy="2322805"/>
          </a:xfrm>
          <a:prstGeom prst="curvedConnector4">
            <a:avLst>
              <a:gd name="adj1" fmla="val -69145"/>
              <a:gd name="adj2" fmla="val 56233"/>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0BE5C92E-3BC2-2C46-8919-816EACBC938D}"/>
              </a:ext>
            </a:extLst>
          </p:cNvPr>
          <p:cNvCxnSpPr>
            <a:cxnSpLocks/>
            <a:stCxn id="25" idx="6"/>
            <a:endCxn id="23" idx="0"/>
          </p:cNvCxnSpPr>
          <p:nvPr/>
        </p:nvCxnSpPr>
        <p:spPr>
          <a:xfrm>
            <a:off x="10394639" y="2009682"/>
            <a:ext cx="989087" cy="1228017"/>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pic>
        <p:nvPicPr>
          <p:cNvPr id="124" name="Graphic 123" descr="Walk">
            <a:extLst>
              <a:ext uri="{FF2B5EF4-FFF2-40B4-BE49-F238E27FC236}">
                <a16:creationId xmlns:a16="http://schemas.microsoft.com/office/drawing/2014/main" id="{E19607A0-44DA-AF4F-8D20-AF72C9A088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31383" y="3025404"/>
            <a:ext cx="685800" cy="685800"/>
          </a:xfrm>
          <a:prstGeom prst="rect">
            <a:avLst/>
          </a:prstGeom>
        </p:spPr>
      </p:pic>
      <p:cxnSp>
        <p:nvCxnSpPr>
          <p:cNvPr id="125" name="Curved Connector 124">
            <a:extLst>
              <a:ext uri="{FF2B5EF4-FFF2-40B4-BE49-F238E27FC236}">
                <a16:creationId xmlns:a16="http://schemas.microsoft.com/office/drawing/2014/main" id="{DFF0A97A-A1B3-DC49-8E7F-99CDF2273F12}"/>
              </a:ext>
            </a:extLst>
          </p:cNvPr>
          <p:cNvCxnSpPr>
            <a:cxnSpLocks/>
            <a:stCxn id="25" idx="2"/>
            <a:endCxn id="124" idx="0"/>
          </p:cNvCxnSpPr>
          <p:nvPr/>
        </p:nvCxnSpPr>
        <p:spPr>
          <a:xfrm rot="10800000" flipV="1">
            <a:off x="6174284" y="2009682"/>
            <a:ext cx="874411" cy="1015722"/>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4EFB2C8-6321-C947-AF32-5DEC80BFB7A5}"/>
              </a:ext>
            </a:extLst>
          </p:cNvPr>
          <p:cNvCxnSpPr>
            <a:cxnSpLocks/>
            <a:stCxn id="124" idx="2"/>
            <a:endCxn id="45" idx="0"/>
          </p:cNvCxnSpPr>
          <p:nvPr/>
        </p:nvCxnSpPr>
        <p:spPr>
          <a:xfrm>
            <a:off x="6174283" y="3711204"/>
            <a:ext cx="1" cy="86491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155" name="Graphic 154" descr="Thermometer">
            <a:extLst>
              <a:ext uri="{FF2B5EF4-FFF2-40B4-BE49-F238E27FC236}">
                <a16:creationId xmlns:a16="http://schemas.microsoft.com/office/drawing/2014/main" id="{542D6E38-C764-934F-9241-A44500DEA6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8651" y="1843449"/>
            <a:ext cx="685800" cy="685800"/>
          </a:xfrm>
          <a:prstGeom prst="rect">
            <a:avLst/>
          </a:prstGeom>
        </p:spPr>
      </p:pic>
      <p:pic>
        <p:nvPicPr>
          <p:cNvPr id="156" name="Graphic 155" descr="Walk">
            <a:extLst>
              <a:ext uri="{FF2B5EF4-FFF2-40B4-BE49-F238E27FC236}">
                <a16:creationId xmlns:a16="http://schemas.microsoft.com/office/drawing/2014/main" id="{C847BB64-60C9-A94C-8855-8A6DB49719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0623" y="1843449"/>
            <a:ext cx="685800" cy="685800"/>
          </a:xfrm>
          <a:prstGeom prst="rect">
            <a:avLst/>
          </a:prstGeom>
        </p:spPr>
      </p:pic>
      <p:pic>
        <p:nvPicPr>
          <p:cNvPr id="157" name="Graphic 156" descr="Television">
            <a:extLst>
              <a:ext uri="{FF2B5EF4-FFF2-40B4-BE49-F238E27FC236}">
                <a16:creationId xmlns:a16="http://schemas.microsoft.com/office/drawing/2014/main" id="{2796F414-8F68-744B-BAD7-CE59A01C44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18651" y="5690171"/>
            <a:ext cx="685800" cy="685800"/>
          </a:xfrm>
          <a:prstGeom prst="rect">
            <a:avLst/>
          </a:prstGeom>
        </p:spPr>
      </p:pic>
      <p:pic>
        <p:nvPicPr>
          <p:cNvPr id="158" name="Graphic 157" descr="Lightbulb">
            <a:extLst>
              <a:ext uri="{FF2B5EF4-FFF2-40B4-BE49-F238E27FC236}">
                <a16:creationId xmlns:a16="http://schemas.microsoft.com/office/drawing/2014/main" id="{0B37A9B1-4D87-EE45-A7F7-7AFC43BDAD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0623" y="5690171"/>
            <a:ext cx="685800" cy="685800"/>
          </a:xfrm>
          <a:prstGeom prst="rect">
            <a:avLst/>
          </a:prstGeom>
        </p:spPr>
      </p:pic>
      <p:sp>
        <p:nvSpPr>
          <p:cNvPr id="159" name="Rounded Rectangle 158">
            <a:extLst>
              <a:ext uri="{FF2B5EF4-FFF2-40B4-BE49-F238E27FC236}">
                <a16:creationId xmlns:a16="http://schemas.microsoft.com/office/drawing/2014/main" id="{98007ED6-55D8-944D-A8FF-A25EAB10960A}"/>
              </a:ext>
            </a:extLst>
          </p:cNvPr>
          <p:cNvSpPr/>
          <p:nvPr/>
        </p:nvSpPr>
        <p:spPr>
          <a:xfrm>
            <a:off x="701567" y="3152081"/>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sp>
        <p:nvSpPr>
          <p:cNvPr id="160" name="Rounded Rectangle 159">
            <a:extLst>
              <a:ext uri="{FF2B5EF4-FFF2-40B4-BE49-F238E27FC236}">
                <a16:creationId xmlns:a16="http://schemas.microsoft.com/office/drawing/2014/main" id="{702BAA30-DC55-D847-8405-69879844FD93}"/>
              </a:ext>
            </a:extLst>
          </p:cNvPr>
          <p:cNvSpPr/>
          <p:nvPr/>
        </p:nvSpPr>
        <p:spPr>
          <a:xfrm>
            <a:off x="2183598" y="3679941"/>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sp>
        <p:nvSpPr>
          <p:cNvPr id="161" name="Rounded Rectangle 160">
            <a:extLst>
              <a:ext uri="{FF2B5EF4-FFF2-40B4-BE49-F238E27FC236}">
                <a16:creationId xmlns:a16="http://schemas.microsoft.com/office/drawing/2014/main" id="{E2F43A37-66B5-8548-8AF0-F2276FF40CE7}"/>
              </a:ext>
            </a:extLst>
          </p:cNvPr>
          <p:cNvSpPr/>
          <p:nvPr/>
        </p:nvSpPr>
        <p:spPr>
          <a:xfrm>
            <a:off x="3163383" y="4591567"/>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lcd_show</a:t>
            </a:r>
            <a:endParaRPr lang="en-US" dirty="0"/>
          </a:p>
        </p:txBody>
      </p:sp>
      <p:cxnSp>
        <p:nvCxnSpPr>
          <p:cNvPr id="162" name="Straight Arrow Connector 161">
            <a:extLst>
              <a:ext uri="{FF2B5EF4-FFF2-40B4-BE49-F238E27FC236}">
                <a16:creationId xmlns:a16="http://schemas.microsoft.com/office/drawing/2014/main" id="{EF3438E6-53C8-6743-BB06-D381003F59A5}"/>
              </a:ext>
            </a:extLst>
          </p:cNvPr>
          <p:cNvCxnSpPr>
            <a:stCxn id="156" idx="2"/>
            <a:endCxn id="159" idx="0"/>
          </p:cNvCxnSpPr>
          <p:nvPr/>
        </p:nvCxnSpPr>
        <p:spPr>
          <a:xfrm>
            <a:off x="1343523" y="2529249"/>
            <a:ext cx="0" cy="622832"/>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9A455219-3B3A-8749-992D-B2AA2CB8CAED}"/>
              </a:ext>
            </a:extLst>
          </p:cNvPr>
          <p:cNvCxnSpPr>
            <a:cxnSpLocks/>
            <a:stCxn id="159" idx="2"/>
            <a:endCxn id="158" idx="0"/>
          </p:cNvCxnSpPr>
          <p:nvPr/>
        </p:nvCxnSpPr>
        <p:spPr>
          <a:xfrm>
            <a:off x="1343523" y="3731201"/>
            <a:ext cx="0" cy="195897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4E19D518-C55E-EC40-A35A-BBABB5E12020}"/>
              </a:ext>
            </a:extLst>
          </p:cNvPr>
          <p:cNvCxnSpPr>
            <a:cxnSpLocks/>
            <a:stCxn id="159" idx="2"/>
            <a:endCxn id="160" idx="1"/>
          </p:cNvCxnSpPr>
          <p:nvPr/>
        </p:nvCxnSpPr>
        <p:spPr>
          <a:xfrm>
            <a:off x="1343523" y="3731201"/>
            <a:ext cx="840075" cy="23830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F972EFCD-FC3C-CA44-9868-86170DAE7996}"/>
              </a:ext>
            </a:extLst>
          </p:cNvPr>
          <p:cNvCxnSpPr>
            <a:cxnSpLocks/>
            <a:stCxn id="160" idx="2"/>
            <a:endCxn id="161" idx="0"/>
          </p:cNvCxnSpPr>
          <p:nvPr/>
        </p:nvCxnSpPr>
        <p:spPr>
          <a:xfrm>
            <a:off x="2881766" y="4259061"/>
            <a:ext cx="979785" cy="332506"/>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69CE795-B510-D349-8A7C-9658445B181F}"/>
              </a:ext>
            </a:extLst>
          </p:cNvPr>
          <p:cNvCxnSpPr>
            <a:cxnSpLocks/>
            <a:stCxn id="155" idx="2"/>
            <a:endCxn id="161" idx="0"/>
          </p:cNvCxnSpPr>
          <p:nvPr/>
        </p:nvCxnSpPr>
        <p:spPr>
          <a:xfrm>
            <a:off x="3861551" y="2529249"/>
            <a:ext cx="0" cy="2062318"/>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E4E7920-6991-0142-B3EB-C065E246C6E2}"/>
              </a:ext>
            </a:extLst>
          </p:cNvPr>
          <p:cNvCxnSpPr>
            <a:cxnSpLocks/>
            <a:stCxn id="161" idx="2"/>
            <a:endCxn id="157" idx="0"/>
          </p:cNvCxnSpPr>
          <p:nvPr/>
        </p:nvCxnSpPr>
        <p:spPr>
          <a:xfrm>
            <a:off x="3861551" y="5170687"/>
            <a:ext cx="0" cy="51948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4DB9BC34-70B9-8145-965D-A8B9DE0AF4EC}"/>
              </a:ext>
            </a:extLst>
          </p:cNvPr>
          <p:cNvSpPr/>
          <p:nvPr/>
        </p:nvSpPr>
        <p:spPr>
          <a:xfrm>
            <a:off x="701567" y="1669043"/>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46980ACE-F2FD-B04F-9EB1-E5CF143A5652}"/>
              </a:ext>
            </a:extLst>
          </p:cNvPr>
          <p:cNvSpPr/>
          <p:nvPr/>
        </p:nvSpPr>
        <p:spPr>
          <a:xfrm>
            <a:off x="701567" y="5572452"/>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5CCD6192-B3D9-B54F-B2E9-17097BBDC91E}"/>
              </a:ext>
            </a:extLst>
          </p:cNvPr>
          <p:cNvSpPr txBox="1"/>
          <p:nvPr/>
        </p:nvSpPr>
        <p:spPr>
          <a:xfrm>
            <a:off x="1724909" y="1698443"/>
            <a:ext cx="1669560" cy="400110"/>
          </a:xfrm>
          <a:prstGeom prst="rect">
            <a:avLst/>
          </a:prstGeom>
          <a:noFill/>
        </p:spPr>
        <p:txBody>
          <a:bodyPr wrap="none" rtlCol="0">
            <a:spAutoFit/>
          </a:bodyPr>
          <a:lstStyle/>
          <a:p>
            <a:r>
              <a:rPr lang="en-US" sz="2000" dirty="0">
                <a:latin typeface="Chalkboard SE Light" panose="03050602040202020205" pitchFamily="66" charset="77"/>
              </a:rPr>
              <a:t>Input signals</a:t>
            </a:r>
          </a:p>
        </p:txBody>
      </p:sp>
      <p:sp>
        <p:nvSpPr>
          <p:cNvPr id="171" name="TextBox 170">
            <a:extLst>
              <a:ext uri="{FF2B5EF4-FFF2-40B4-BE49-F238E27FC236}">
                <a16:creationId xmlns:a16="http://schemas.microsoft.com/office/drawing/2014/main" id="{12022CF4-1F53-0341-91D5-3BBB06684268}"/>
              </a:ext>
            </a:extLst>
          </p:cNvPr>
          <p:cNvSpPr txBox="1"/>
          <p:nvPr/>
        </p:nvSpPr>
        <p:spPr>
          <a:xfrm>
            <a:off x="1635718" y="5603694"/>
            <a:ext cx="1847942" cy="400110"/>
          </a:xfrm>
          <a:prstGeom prst="rect">
            <a:avLst/>
          </a:prstGeom>
          <a:noFill/>
        </p:spPr>
        <p:txBody>
          <a:bodyPr wrap="none" rtlCol="0">
            <a:spAutoFit/>
          </a:bodyPr>
          <a:lstStyle/>
          <a:p>
            <a:r>
              <a:rPr lang="en-US" sz="2000" dirty="0">
                <a:latin typeface="Chalkboard SE Light" panose="03050602040202020205" pitchFamily="66" charset="77"/>
              </a:rPr>
              <a:t>Output signals</a:t>
            </a:r>
          </a:p>
        </p:txBody>
      </p:sp>
      <p:sp>
        <p:nvSpPr>
          <p:cNvPr id="172" name="Right Arrow 171">
            <a:extLst>
              <a:ext uri="{FF2B5EF4-FFF2-40B4-BE49-F238E27FC236}">
                <a16:creationId xmlns:a16="http://schemas.microsoft.com/office/drawing/2014/main" id="{E0F378C3-8BE3-7F41-B2B6-360F9D20EFF1}"/>
              </a:ext>
            </a:extLst>
          </p:cNvPr>
          <p:cNvSpPr/>
          <p:nvPr/>
        </p:nvSpPr>
        <p:spPr>
          <a:xfrm>
            <a:off x="4527538" y="3566965"/>
            <a:ext cx="464400" cy="180000"/>
          </a:xfrm>
          <a:prstGeom prst="rightArrow">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itle 1">
            <a:extLst>
              <a:ext uri="{FF2B5EF4-FFF2-40B4-BE49-F238E27FC236}">
                <a16:creationId xmlns:a16="http://schemas.microsoft.com/office/drawing/2014/main" id="{B7C848CE-ED12-3C4D-816D-B7745525C844}"/>
              </a:ext>
            </a:extLst>
          </p:cNvPr>
          <p:cNvSpPr>
            <a:spLocks noGrp="1"/>
          </p:cNvSpPr>
          <p:nvPr>
            <p:ph type="title"/>
          </p:nvPr>
        </p:nvSpPr>
        <p:spPr>
          <a:xfrm>
            <a:off x="838200" y="365125"/>
            <a:ext cx="11353800" cy="1325563"/>
          </a:xfrm>
        </p:spPr>
        <p:txBody>
          <a:bodyPr/>
          <a:lstStyle/>
          <a:p>
            <a:r>
              <a:rPr lang="en-US" altLang="zh-CN" b="1" dirty="0">
                <a:latin typeface="Calibri" panose="020F0502020204030204" pitchFamily="34" charset="0"/>
                <a:cs typeface="Calibri" panose="020F0502020204030204" pitchFamily="34" charset="0"/>
              </a:rPr>
              <a:t>Signal Graph Transformation — multithreads</a:t>
            </a:r>
            <a:endParaRPr lang="en-US" b="1"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53DD31F5-08ED-A046-A538-FF21690EA7C5}"/>
              </a:ext>
            </a:extLst>
          </p:cNvPr>
          <p:cNvSpPr txBox="1"/>
          <p:nvPr/>
        </p:nvSpPr>
        <p:spPr>
          <a:xfrm>
            <a:off x="7896917" y="1809627"/>
            <a:ext cx="1648528" cy="400110"/>
          </a:xfrm>
          <a:prstGeom prst="rect">
            <a:avLst/>
          </a:prstGeom>
          <a:noFill/>
        </p:spPr>
        <p:txBody>
          <a:bodyPr wrap="none" rtlCol="0">
            <a:spAutoFit/>
          </a:bodyPr>
          <a:lstStyle/>
          <a:p>
            <a:r>
              <a:rPr lang="en-US" sz="2000" dirty="0">
                <a:latin typeface="Chalkboard SE Light" panose="03050602040202020205" pitchFamily="66" charset="77"/>
              </a:rPr>
              <a:t>Global</a:t>
            </a:r>
            <a:r>
              <a:rPr lang="en-US" dirty="0"/>
              <a:t> </a:t>
            </a:r>
            <a:r>
              <a:rPr lang="en-US" sz="2000" dirty="0">
                <a:latin typeface="Chalkboard SE Light" panose="03050602040202020205" pitchFamily="66" charset="77"/>
              </a:rPr>
              <a:t>Model</a:t>
            </a:r>
          </a:p>
        </p:txBody>
      </p:sp>
      <p:cxnSp>
        <p:nvCxnSpPr>
          <p:cNvPr id="42" name="Curved Connector 41">
            <a:extLst>
              <a:ext uri="{FF2B5EF4-FFF2-40B4-BE49-F238E27FC236}">
                <a16:creationId xmlns:a16="http://schemas.microsoft.com/office/drawing/2014/main" id="{60A7A74E-901E-5640-8879-47F26CB4F01B}"/>
              </a:ext>
            </a:extLst>
          </p:cNvPr>
          <p:cNvCxnSpPr>
            <a:cxnSpLocks/>
            <a:stCxn id="45" idx="3"/>
          </p:cNvCxnSpPr>
          <p:nvPr/>
        </p:nvCxnSpPr>
        <p:spPr>
          <a:xfrm flipV="1">
            <a:off x="6816239" y="2281882"/>
            <a:ext cx="466538" cy="2583796"/>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9FD9445D-9D52-9245-8245-1F351D48D9E1}"/>
              </a:ext>
            </a:extLst>
          </p:cNvPr>
          <p:cNvCxnSpPr>
            <a:cxnSpLocks/>
            <a:endCxn id="54" idx="0"/>
          </p:cNvCxnSpPr>
          <p:nvPr/>
        </p:nvCxnSpPr>
        <p:spPr>
          <a:xfrm rot="5400000">
            <a:off x="7809141" y="2909556"/>
            <a:ext cx="711810" cy="1836"/>
          </a:xfrm>
          <a:prstGeom prst="curvedConnector3">
            <a:avLst>
              <a:gd name="adj1" fmla="val 50000"/>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FE04B4CA-3B4F-6345-BEAC-4A059390CF66}"/>
              </a:ext>
            </a:extLst>
          </p:cNvPr>
          <p:cNvSpPr/>
          <p:nvPr/>
        </p:nvSpPr>
        <p:spPr>
          <a:xfrm>
            <a:off x="7522172" y="3266379"/>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cxnSp>
        <p:nvCxnSpPr>
          <p:cNvPr id="55" name="Straight Arrow Connector 54">
            <a:extLst>
              <a:ext uri="{FF2B5EF4-FFF2-40B4-BE49-F238E27FC236}">
                <a16:creationId xmlns:a16="http://schemas.microsoft.com/office/drawing/2014/main" id="{C3B8AE69-CD3B-6842-A017-31DE2A0D283E}"/>
              </a:ext>
            </a:extLst>
          </p:cNvPr>
          <p:cNvCxnSpPr>
            <a:cxnSpLocks/>
            <a:stCxn id="54" idx="2"/>
            <a:endCxn id="52" idx="0"/>
          </p:cNvCxnSpPr>
          <p:nvPr/>
        </p:nvCxnSpPr>
        <p:spPr>
          <a:xfrm>
            <a:off x="8164128" y="3845499"/>
            <a:ext cx="189982" cy="746068"/>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13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Thermometer">
            <a:extLst>
              <a:ext uri="{FF2B5EF4-FFF2-40B4-BE49-F238E27FC236}">
                <a16:creationId xmlns:a16="http://schemas.microsoft.com/office/drawing/2014/main" id="{A2AFB8CE-0A32-4245-8B24-A1756042D8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826" y="3237699"/>
            <a:ext cx="685800" cy="685800"/>
          </a:xfrm>
          <a:prstGeom prst="rect">
            <a:avLst/>
          </a:prstGeom>
        </p:spPr>
      </p:pic>
      <p:sp>
        <p:nvSpPr>
          <p:cNvPr id="25" name="Oval 24">
            <a:extLst>
              <a:ext uri="{FF2B5EF4-FFF2-40B4-BE49-F238E27FC236}">
                <a16:creationId xmlns:a16="http://schemas.microsoft.com/office/drawing/2014/main" id="{7283D17B-F83D-454B-AE75-66A137AD83F4}"/>
              </a:ext>
            </a:extLst>
          </p:cNvPr>
          <p:cNvSpPr/>
          <p:nvPr/>
        </p:nvSpPr>
        <p:spPr>
          <a:xfrm>
            <a:off x="7048694" y="1461042"/>
            <a:ext cx="3345945" cy="1097280"/>
          </a:xfrm>
          <a:prstGeom prst="ellipse">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ounded Rectangle 44">
            <a:extLst>
              <a:ext uri="{FF2B5EF4-FFF2-40B4-BE49-F238E27FC236}">
                <a16:creationId xmlns:a16="http://schemas.microsoft.com/office/drawing/2014/main" id="{61C5669B-049C-DD44-90F9-95DFFECA7D64}"/>
              </a:ext>
            </a:extLst>
          </p:cNvPr>
          <p:cNvSpPr/>
          <p:nvPr/>
        </p:nvSpPr>
        <p:spPr>
          <a:xfrm>
            <a:off x="5532328" y="4576118"/>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pic>
        <p:nvPicPr>
          <p:cNvPr id="48" name="Graphic 47" descr="Lightbulb">
            <a:extLst>
              <a:ext uri="{FF2B5EF4-FFF2-40B4-BE49-F238E27FC236}">
                <a16:creationId xmlns:a16="http://schemas.microsoft.com/office/drawing/2014/main" id="{32A6005E-47CE-8042-9035-9F2BB19092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1383" y="5714369"/>
            <a:ext cx="685800" cy="685800"/>
          </a:xfrm>
          <a:prstGeom prst="rect">
            <a:avLst/>
          </a:prstGeom>
        </p:spPr>
      </p:pic>
      <p:cxnSp>
        <p:nvCxnSpPr>
          <p:cNvPr id="49" name="Straight Arrow Connector 48">
            <a:extLst>
              <a:ext uri="{FF2B5EF4-FFF2-40B4-BE49-F238E27FC236}">
                <a16:creationId xmlns:a16="http://schemas.microsoft.com/office/drawing/2014/main" id="{CB17885D-9220-7D4F-A123-9423B0004E0E}"/>
              </a:ext>
            </a:extLst>
          </p:cNvPr>
          <p:cNvCxnSpPr>
            <a:cxnSpLocks/>
            <a:stCxn id="45" idx="2"/>
            <a:endCxn id="48" idx="0"/>
          </p:cNvCxnSpPr>
          <p:nvPr/>
        </p:nvCxnSpPr>
        <p:spPr>
          <a:xfrm flipH="1">
            <a:off x="6174283" y="5155238"/>
            <a:ext cx="1" cy="559131"/>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CB7C7E19-FD31-A848-834F-AF89C81223AC}"/>
              </a:ext>
            </a:extLst>
          </p:cNvPr>
          <p:cNvSpPr/>
          <p:nvPr/>
        </p:nvSpPr>
        <p:spPr>
          <a:xfrm>
            <a:off x="7655942" y="4591567"/>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cxnSp>
        <p:nvCxnSpPr>
          <p:cNvPr id="58" name="Curved Connector 57">
            <a:extLst>
              <a:ext uri="{FF2B5EF4-FFF2-40B4-BE49-F238E27FC236}">
                <a16:creationId xmlns:a16="http://schemas.microsoft.com/office/drawing/2014/main" id="{3936D949-2F6E-A74F-8B21-58BE309102C5}"/>
              </a:ext>
            </a:extLst>
          </p:cNvPr>
          <p:cNvCxnSpPr>
            <a:cxnSpLocks/>
          </p:cNvCxnSpPr>
          <p:nvPr/>
        </p:nvCxnSpPr>
        <p:spPr>
          <a:xfrm flipH="1" flipV="1">
            <a:off x="8764435" y="2585562"/>
            <a:ext cx="330611" cy="2322805"/>
          </a:xfrm>
          <a:prstGeom prst="curvedConnector4">
            <a:avLst>
              <a:gd name="adj1" fmla="val -69145"/>
              <a:gd name="adj2" fmla="val 56233"/>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E56BC2DC-6C91-AC49-965B-0E1C1C843087}"/>
              </a:ext>
            </a:extLst>
          </p:cNvPr>
          <p:cNvCxnSpPr>
            <a:cxnSpLocks/>
            <a:endCxn id="67" idx="0"/>
          </p:cNvCxnSpPr>
          <p:nvPr/>
        </p:nvCxnSpPr>
        <p:spPr>
          <a:xfrm rot="16200000" flipH="1">
            <a:off x="9371296" y="2569823"/>
            <a:ext cx="810319" cy="779920"/>
          </a:xfrm>
          <a:prstGeom prst="curvedConnector3">
            <a:avLst>
              <a:gd name="adj1" fmla="val 50000"/>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67" name="Rounded Rectangle 66">
            <a:extLst>
              <a:ext uri="{FF2B5EF4-FFF2-40B4-BE49-F238E27FC236}">
                <a16:creationId xmlns:a16="http://schemas.microsoft.com/office/drawing/2014/main" id="{FE0DAFF1-7CDC-2946-921B-7C7B8046CE48}"/>
              </a:ext>
            </a:extLst>
          </p:cNvPr>
          <p:cNvSpPr/>
          <p:nvPr/>
        </p:nvSpPr>
        <p:spPr>
          <a:xfrm>
            <a:off x="9468247" y="3364943"/>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cxnSp>
        <p:nvCxnSpPr>
          <p:cNvPr id="70" name="Curved Connector 69">
            <a:extLst>
              <a:ext uri="{FF2B5EF4-FFF2-40B4-BE49-F238E27FC236}">
                <a16:creationId xmlns:a16="http://schemas.microsoft.com/office/drawing/2014/main" id="{0BE5C92E-3BC2-2C46-8919-816EACBC938D}"/>
              </a:ext>
            </a:extLst>
          </p:cNvPr>
          <p:cNvCxnSpPr>
            <a:cxnSpLocks/>
            <a:stCxn id="25" idx="6"/>
            <a:endCxn id="23" idx="0"/>
          </p:cNvCxnSpPr>
          <p:nvPr/>
        </p:nvCxnSpPr>
        <p:spPr>
          <a:xfrm>
            <a:off x="10394639" y="2009682"/>
            <a:ext cx="989087" cy="1228017"/>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3" name="Rounded Rectangle 72">
            <a:extLst>
              <a:ext uri="{FF2B5EF4-FFF2-40B4-BE49-F238E27FC236}">
                <a16:creationId xmlns:a16="http://schemas.microsoft.com/office/drawing/2014/main" id="{079CD319-8168-1045-BC18-5DACE7E149DD}"/>
              </a:ext>
            </a:extLst>
          </p:cNvPr>
          <p:cNvSpPr/>
          <p:nvPr/>
        </p:nvSpPr>
        <p:spPr>
          <a:xfrm>
            <a:off x="10166415" y="4399994"/>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lcd_show</a:t>
            </a:r>
            <a:endParaRPr lang="en-US" dirty="0"/>
          </a:p>
        </p:txBody>
      </p:sp>
      <p:cxnSp>
        <p:nvCxnSpPr>
          <p:cNvPr id="74" name="Straight Arrow Connector 73">
            <a:extLst>
              <a:ext uri="{FF2B5EF4-FFF2-40B4-BE49-F238E27FC236}">
                <a16:creationId xmlns:a16="http://schemas.microsoft.com/office/drawing/2014/main" id="{005EEDBE-C89B-AC4E-94BD-711A445E69BB}"/>
              </a:ext>
            </a:extLst>
          </p:cNvPr>
          <p:cNvCxnSpPr>
            <a:cxnSpLocks/>
            <a:stCxn id="67" idx="2"/>
            <a:endCxn id="73" idx="0"/>
          </p:cNvCxnSpPr>
          <p:nvPr/>
        </p:nvCxnSpPr>
        <p:spPr>
          <a:xfrm>
            <a:off x="10166415" y="3944063"/>
            <a:ext cx="698168" cy="455931"/>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747019D-7EC7-A74A-94F5-3308E01260F2}"/>
              </a:ext>
            </a:extLst>
          </p:cNvPr>
          <p:cNvCxnSpPr>
            <a:cxnSpLocks/>
            <a:stCxn id="23" idx="2"/>
            <a:endCxn id="73" idx="0"/>
          </p:cNvCxnSpPr>
          <p:nvPr/>
        </p:nvCxnSpPr>
        <p:spPr>
          <a:xfrm flipH="1">
            <a:off x="10864583" y="3923499"/>
            <a:ext cx="519143" cy="476495"/>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84" name="Graphic 83" descr="Television">
            <a:extLst>
              <a:ext uri="{FF2B5EF4-FFF2-40B4-BE49-F238E27FC236}">
                <a16:creationId xmlns:a16="http://schemas.microsoft.com/office/drawing/2014/main" id="{3A57D90A-32CF-9B41-A3B9-5901043200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4876" y="5686810"/>
            <a:ext cx="685800" cy="685800"/>
          </a:xfrm>
          <a:prstGeom prst="rect">
            <a:avLst/>
          </a:prstGeom>
        </p:spPr>
      </p:pic>
      <p:cxnSp>
        <p:nvCxnSpPr>
          <p:cNvPr id="85" name="Straight Arrow Connector 84">
            <a:extLst>
              <a:ext uri="{FF2B5EF4-FFF2-40B4-BE49-F238E27FC236}">
                <a16:creationId xmlns:a16="http://schemas.microsoft.com/office/drawing/2014/main" id="{B502DC40-7D85-784C-A765-E293A5AA6623}"/>
              </a:ext>
            </a:extLst>
          </p:cNvPr>
          <p:cNvCxnSpPr>
            <a:cxnSpLocks/>
            <a:stCxn id="73" idx="2"/>
            <a:endCxn id="84" idx="0"/>
          </p:cNvCxnSpPr>
          <p:nvPr/>
        </p:nvCxnSpPr>
        <p:spPr>
          <a:xfrm flipH="1">
            <a:off x="10857776" y="4979114"/>
            <a:ext cx="6807" cy="707696"/>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124" name="Graphic 123" descr="Walk">
            <a:extLst>
              <a:ext uri="{FF2B5EF4-FFF2-40B4-BE49-F238E27FC236}">
                <a16:creationId xmlns:a16="http://schemas.microsoft.com/office/drawing/2014/main" id="{E19607A0-44DA-AF4F-8D20-AF72C9A0885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1383" y="3025404"/>
            <a:ext cx="685800" cy="685800"/>
          </a:xfrm>
          <a:prstGeom prst="rect">
            <a:avLst/>
          </a:prstGeom>
        </p:spPr>
      </p:pic>
      <p:cxnSp>
        <p:nvCxnSpPr>
          <p:cNvPr id="125" name="Curved Connector 124">
            <a:extLst>
              <a:ext uri="{FF2B5EF4-FFF2-40B4-BE49-F238E27FC236}">
                <a16:creationId xmlns:a16="http://schemas.microsoft.com/office/drawing/2014/main" id="{DFF0A97A-A1B3-DC49-8E7F-99CDF2273F12}"/>
              </a:ext>
            </a:extLst>
          </p:cNvPr>
          <p:cNvCxnSpPr>
            <a:cxnSpLocks/>
            <a:stCxn id="25" idx="2"/>
            <a:endCxn id="124" idx="0"/>
          </p:cNvCxnSpPr>
          <p:nvPr/>
        </p:nvCxnSpPr>
        <p:spPr>
          <a:xfrm rot="10800000" flipV="1">
            <a:off x="6174284" y="2009682"/>
            <a:ext cx="874411" cy="1015722"/>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4EFB2C8-6321-C947-AF32-5DEC80BFB7A5}"/>
              </a:ext>
            </a:extLst>
          </p:cNvPr>
          <p:cNvCxnSpPr>
            <a:cxnSpLocks/>
            <a:stCxn id="124" idx="2"/>
            <a:endCxn id="45" idx="0"/>
          </p:cNvCxnSpPr>
          <p:nvPr/>
        </p:nvCxnSpPr>
        <p:spPr>
          <a:xfrm>
            <a:off x="6174283" y="3711204"/>
            <a:ext cx="1" cy="86491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155" name="Graphic 154" descr="Thermometer">
            <a:extLst>
              <a:ext uri="{FF2B5EF4-FFF2-40B4-BE49-F238E27FC236}">
                <a16:creationId xmlns:a16="http://schemas.microsoft.com/office/drawing/2014/main" id="{542D6E38-C764-934F-9241-A44500DEA6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8651" y="1843449"/>
            <a:ext cx="685800" cy="685800"/>
          </a:xfrm>
          <a:prstGeom prst="rect">
            <a:avLst/>
          </a:prstGeom>
        </p:spPr>
      </p:pic>
      <p:pic>
        <p:nvPicPr>
          <p:cNvPr id="156" name="Graphic 155" descr="Walk">
            <a:extLst>
              <a:ext uri="{FF2B5EF4-FFF2-40B4-BE49-F238E27FC236}">
                <a16:creationId xmlns:a16="http://schemas.microsoft.com/office/drawing/2014/main" id="{C847BB64-60C9-A94C-8855-8A6DB497197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623" y="1843449"/>
            <a:ext cx="685800" cy="685800"/>
          </a:xfrm>
          <a:prstGeom prst="rect">
            <a:avLst/>
          </a:prstGeom>
        </p:spPr>
      </p:pic>
      <p:pic>
        <p:nvPicPr>
          <p:cNvPr id="157" name="Graphic 156" descr="Television">
            <a:extLst>
              <a:ext uri="{FF2B5EF4-FFF2-40B4-BE49-F238E27FC236}">
                <a16:creationId xmlns:a16="http://schemas.microsoft.com/office/drawing/2014/main" id="{2796F414-8F68-744B-BAD7-CE59A01C44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18651" y="5690171"/>
            <a:ext cx="685800" cy="685800"/>
          </a:xfrm>
          <a:prstGeom prst="rect">
            <a:avLst/>
          </a:prstGeom>
        </p:spPr>
      </p:pic>
      <p:pic>
        <p:nvPicPr>
          <p:cNvPr id="158" name="Graphic 157" descr="Lightbulb">
            <a:extLst>
              <a:ext uri="{FF2B5EF4-FFF2-40B4-BE49-F238E27FC236}">
                <a16:creationId xmlns:a16="http://schemas.microsoft.com/office/drawing/2014/main" id="{0B37A9B1-4D87-EE45-A7F7-7AFC43BDAD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0623" y="5690171"/>
            <a:ext cx="685800" cy="685800"/>
          </a:xfrm>
          <a:prstGeom prst="rect">
            <a:avLst/>
          </a:prstGeom>
        </p:spPr>
      </p:pic>
      <p:sp>
        <p:nvSpPr>
          <p:cNvPr id="159" name="Rounded Rectangle 158">
            <a:extLst>
              <a:ext uri="{FF2B5EF4-FFF2-40B4-BE49-F238E27FC236}">
                <a16:creationId xmlns:a16="http://schemas.microsoft.com/office/drawing/2014/main" id="{98007ED6-55D8-944D-A8FF-A25EAB10960A}"/>
              </a:ext>
            </a:extLst>
          </p:cNvPr>
          <p:cNvSpPr/>
          <p:nvPr/>
        </p:nvSpPr>
        <p:spPr>
          <a:xfrm>
            <a:off x="701567" y="3152081"/>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sp>
        <p:nvSpPr>
          <p:cNvPr id="160" name="Rounded Rectangle 159">
            <a:extLst>
              <a:ext uri="{FF2B5EF4-FFF2-40B4-BE49-F238E27FC236}">
                <a16:creationId xmlns:a16="http://schemas.microsoft.com/office/drawing/2014/main" id="{702BAA30-DC55-D847-8405-69879844FD93}"/>
              </a:ext>
            </a:extLst>
          </p:cNvPr>
          <p:cNvSpPr/>
          <p:nvPr/>
        </p:nvSpPr>
        <p:spPr>
          <a:xfrm>
            <a:off x="2183598" y="3679941"/>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sp>
        <p:nvSpPr>
          <p:cNvPr id="161" name="Rounded Rectangle 160">
            <a:extLst>
              <a:ext uri="{FF2B5EF4-FFF2-40B4-BE49-F238E27FC236}">
                <a16:creationId xmlns:a16="http://schemas.microsoft.com/office/drawing/2014/main" id="{E2F43A37-66B5-8548-8AF0-F2276FF40CE7}"/>
              </a:ext>
            </a:extLst>
          </p:cNvPr>
          <p:cNvSpPr/>
          <p:nvPr/>
        </p:nvSpPr>
        <p:spPr>
          <a:xfrm>
            <a:off x="3163383" y="4591567"/>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lcd_show</a:t>
            </a:r>
            <a:endParaRPr lang="en-US" dirty="0"/>
          </a:p>
        </p:txBody>
      </p:sp>
      <p:cxnSp>
        <p:nvCxnSpPr>
          <p:cNvPr id="162" name="Straight Arrow Connector 161">
            <a:extLst>
              <a:ext uri="{FF2B5EF4-FFF2-40B4-BE49-F238E27FC236}">
                <a16:creationId xmlns:a16="http://schemas.microsoft.com/office/drawing/2014/main" id="{EF3438E6-53C8-6743-BB06-D381003F59A5}"/>
              </a:ext>
            </a:extLst>
          </p:cNvPr>
          <p:cNvCxnSpPr>
            <a:stCxn id="156" idx="2"/>
            <a:endCxn id="159" idx="0"/>
          </p:cNvCxnSpPr>
          <p:nvPr/>
        </p:nvCxnSpPr>
        <p:spPr>
          <a:xfrm>
            <a:off x="1343523" y="2529249"/>
            <a:ext cx="0" cy="622832"/>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9A455219-3B3A-8749-992D-B2AA2CB8CAED}"/>
              </a:ext>
            </a:extLst>
          </p:cNvPr>
          <p:cNvCxnSpPr>
            <a:cxnSpLocks/>
            <a:stCxn id="159" idx="2"/>
            <a:endCxn id="158" idx="0"/>
          </p:cNvCxnSpPr>
          <p:nvPr/>
        </p:nvCxnSpPr>
        <p:spPr>
          <a:xfrm>
            <a:off x="1343523" y="3731201"/>
            <a:ext cx="0" cy="195897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4E19D518-C55E-EC40-A35A-BBABB5E12020}"/>
              </a:ext>
            </a:extLst>
          </p:cNvPr>
          <p:cNvCxnSpPr>
            <a:cxnSpLocks/>
            <a:stCxn id="159" idx="2"/>
            <a:endCxn id="160" idx="1"/>
          </p:cNvCxnSpPr>
          <p:nvPr/>
        </p:nvCxnSpPr>
        <p:spPr>
          <a:xfrm>
            <a:off x="1343523" y="3731201"/>
            <a:ext cx="840075" cy="23830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F972EFCD-FC3C-CA44-9868-86170DAE7996}"/>
              </a:ext>
            </a:extLst>
          </p:cNvPr>
          <p:cNvCxnSpPr>
            <a:cxnSpLocks/>
            <a:stCxn id="160" idx="2"/>
            <a:endCxn id="161" idx="0"/>
          </p:cNvCxnSpPr>
          <p:nvPr/>
        </p:nvCxnSpPr>
        <p:spPr>
          <a:xfrm>
            <a:off x="2881766" y="4259061"/>
            <a:ext cx="979785" cy="332506"/>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69CE795-B510-D349-8A7C-9658445B181F}"/>
              </a:ext>
            </a:extLst>
          </p:cNvPr>
          <p:cNvCxnSpPr>
            <a:cxnSpLocks/>
            <a:stCxn id="155" idx="2"/>
            <a:endCxn id="161" idx="0"/>
          </p:cNvCxnSpPr>
          <p:nvPr/>
        </p:nvCxnSpPr>
        <p:spPr>
          <a:xfrm>
            <a:off x="3861551" y="2529249"/>
            <a:ext cx="0" cy="2062318"/>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E4E7920-6991-0142-B3EB-C065E246C6E2}"/>
              </a:ext>
            </a:extLst>
          </p:cNvPr>
          <p:cNvCxnSpPr>
            <a:cxnSpLocks/>
            <a:stCxn id="161" idx="2"/>
            <a:endCxn id="157" idx="0"/>
          </p:cNvCxnSpPr>
          <p:nvPr/>
        </p:nvCxnSpPr>
        <p:spPr>
          <a:xfrm>
            <a:off x="3861551" y="5170687"/>
            <a:ext cx="0" cy="51948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4DB9BC34-70B9-8145-965D-A8B9DE0AF4EC}"/>
              </a:ext>
            </a:extLst>
          </p:cNvPr>
          <p:cNvSpPr/>
          <p:nvPr/>
        </p:nvSpPr>
        <p:spPr>
          <a:xfrm>
            <a:off x="701567" y="1669043"/>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46980ACE-F2FD-B04F-9EB1-E5CF143A5652}"/>
              </a:ext>
            </a:extLst>
          </p:cNvPr>
          <p:cNvSpPr/>
          <p:nvPr/>
        </p:nvSpPr>
        <p:spPr>
          <a:xfrm>
            <a:off x="701567" y="5572452"/>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5CCD6192-B3D9-B54F-B2E9-17097BBDC91E}"/>
              </a:ext>
            </a:extLst>
          </p:cNvPr>
          <p:cNvSpPr txBox="1"/>
          <p:nvPr/>
        </p:nvSpPr>
        <p:spPr>
          <a:xfrm>
            <a:off x="1724909" y="1698443"/>
            <a:ext cx="1669560" cy="400110"/>
          </a:xfrm>
          <a:prstGeom prst="rect">
            <a:avLst/>
          </a:prstGeom>
          <a:noFill/>
        </p:spPr>
        <p:txBody>
          <a:bodyPr wrap="none" rtlCol="0">
            <a:spAutoFit/>
          </a:bodyPr>
          <a:lstStyle/>
          <a:p>
            <a:r>
              <a:rPr lang="en-US" sz="2000" dirty="0">
                <a:latin typeface="Chalkboard SE Light" panose="03050602040202020205" pitchFamily="66" charset="77"/>
              </a:rPr>
              <a:t>Input signals</a:t>
            </a:r>
          </a:p>
        </p:txBody>
      </p:sp>
      <p:sp>
        <p:nvSpPr>
          <p:cNvPr id="171" name="TextBox 170">
            <a:extLst>
              <a:ext uri="{FF2B5EF4-FFF2-40B4-BE49-F238E27FC236}">
                <a16:creationId xmlns:a16="http://schemas.microsoft.com/office/drawing/2014/main" id="{12022CF4-1F53-0341-91D5-3BBB06684268}"/>
              </a:ext>
            </a:extLst>
          </p:cNvPr>
          <p:cNvSpPr txBox="1"/>
          <p:nvPr/>
        </p:nvSpPr>
        <p:spPr>
          <a:xfrm>
            <a:off x="1635718" y="5603694"/>
            <a:ext cx="1847942" cy="400110"/>
          </a:xfrm>
          <a:prstGeom prst="rect">
            <a:avLst/>
          </a:prstGeom>
          <a:noFill/>
        </p:spPr>
        <p:txBody>
          <a:bodyPr wrap="none" rtlCol="0">
            <a:spAutoFit/>
          </a:bodyPr>
          <a:lstStyle/>
          <a:p>
            <a:r>
              <a:rPr lang="en-US" sz="2000" dirty="0">
                <a:latin typeface="Chalkboard SE Light" panose="03050602040202020205" pitchFamily="66" charset="77"/>
              </a:rPr>
              <a:t>Output signals</a:t>
            </a:r>
          </a:p>
        </p:txBody>
      </p:sp>
      <p:sp>
        <p:nvSpPr>
          <p:cNvPr id="172" name="Right Arrow 171">
            <a:extLst>
              <a:ext uri="{FF2B5EF4-FFF2-40B4-BE49-F238E27FC236}">
                <a16:creationId xmlns:a16="http://schemas.microsoft.com/office/drawing/2014/main" id="{E0F378C3-8BE3-7F41-B2B6-360F9D20EFF1}"/>
              </a:ext>
            </a:extLst>
          </p:cNvPr>
          <p:cNvSpPr/>
          <p:nvPr/>
        </p:nvSpPr>
        <p:spPr>
          <a:xfrm>
            <a:off x="4527538" y="3566965"/>
            <a:ext cx="464400" cy="180000"/>
          </a:xfrm>
          <a:prstGeom prst="rightArrow">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itle 1">
            <a:extLst>
              <a:ext uri="{FF2B5EF4-FFF2-40B4-BE49-F238E27FC236}">
                <a16:creationId xmlns:a16="http://schemas.microsoft.com/office/drawing/2014/main" id="{B7C848CE-ED12-3C4D-816D-B7745525C844}"/>
              </a:ext>
            </a:extLst>
          </p:cNvPr>
          <p:cNvSpPr>
            <a:spLocks noGrp="1"/>
          </p:cNvSpPr>
          <p:nvPr>
            <p:ph type="title"/>
          </p:nvPr>
        </p:nvSpPr>
        <p:spPr>
          <a:xfrm>
            <a:off x="838200" y="365125"/>
            <a:ext cx="11353800" cy="1325563"/>
          </a:xfrm>
        </p:spPr>
        <p:txBody>
          <a:bodyPr/>
          <a:lstStyle/>
          <a:p>
            <a:r>
              <a:rPr lang="en-US" altLang="zh-CN" b="1" dirty="0">
                <a:latin typeface="Calibri" panose="020F0502020204030204" pitchFamily="34" charset="0"/>
                <a:cs typeface="Calibri" panose="020F0502020204030204" pitchFamily="34" charset="0"/>
              </a:rPr>
              <a:t>Signal Graph Transformation — multithreads</a:t>
            </a:r>
            <a:endParaRPr lang="en-US" b="1"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53DD31F5-08ED-A046-A538-FF21690EA7C5}"/>
              </a:ext>
            </a:extLst>
          </p:cNvPr>
          <p:cNvSpPr txBox="1"/>
          <p:nvPr/>
        </p:nvSpPr>
        <p:spPr>
          <a:xfrm>
            <a:off x="7896917" y="1809627"/>
            <a:ext cx="1648528" cy="400110"/>
          </a:xfrm>
          <a:prstGeom prst="rect">
            <a:avLst/>
          </a:prstGeom>
          <a:noFill/>
        </p:spPr>
        <p:txBody>
          <a:bodyPr wrap="none" rtlCol="0">
            <a:spAutoFit/>
          </a:bodyPr>
          <a:lstStyle/>
          <a:p>
            <a:r>
              <a:rPr lang="en-US" sz="2000" dirty="0">
                <a:latin typeface="Chalkboard SE Light" panose="03050602040202020205" pitchFamily="66" charset="77"/>
              </a:rPr>
              <a:t>Global</a:t>
            </a:r>
            <a:r>
              <a:rPr lang="en-US" dirty="0"/>
              <a:t> </a:t>
            </a:r>
            <a:r>
              <a:rPr lang="en-US" sz="2000" dirty="0">
                <a:latin typeface="Chalkboard SE Light" panose="03050602040202020205" pitchFamily="66" charset="77"/>
              </a:rPr>
              <a:t>Model</a:t>
            </a:r>
          </a:p>
        </p:txBody>
      </p:sp>
      <p:cxnSp>
        <p:nvCxnSpPr>
          <p:cNvPr id="42" name="Curved Connector 41">
            <a:extLst>
              <a:ext uri="{FF2B5EF4-FFF2-40B4-BE49-F238E27FC236}">
                <a16:creationId xmlns:a16="http://schemas.microsoft.com/office/drawing/2014/main" id="{60A7A74E-901E-5640-8879-47F26CB4F01B}"/>
              </a:ext>
            </a:extLst>
          </p:cNvPr>
          <p:cNvCxnSpPr>
            <a:cxnSpLocks/>
            <a:stCxn id="45" idx="3"/>
          </p:cNvCxnSpPr>
          <p:nvPr/>
        </p:nvCxnSpPr>
        <p:spPr>
          <a:xfrm flipV="1">
            <a:off x="6816239" y="2281882"/>
            <a:ext cx="466538" cy="2583796"/>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9FD9445D-9D52-9245-8245-1F351D48D9E1}"/>
              </a:ext>
            </a:extLst>
          </p:cNvPr>
          <p:cNvCxnSpPr>
            <a:cxnSpLocks/>
            <a:endCxn id="54" idx="0"/>
          </p:cNvCxnSpPr>
          <p:nvPr/>
        </p:nvCxnSpPr>
        <p:spPr>
          <a:xfrm rot="5400000">
            <a:off x="7809141" y="2909556"/>
            <a:ext cx="711810" cy="1836"/>
          </a:xfrm>
          <a:prstGeom prst="curvedConnector3">
            <a:avLst>
              <a:gd name="adj1" fmla="val 50000"/>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id="{FE04B4CA-3B4F-6345-BEAC-4A059390CF66}"/>
              </a:ext>
            </a:extLst>
          </p:cNvPr>
          <p:cNvSpPr/>
          <p:nvPr/>
        </p:nvSpPr>
        <p:spPr>
          <a:xfrm>
            <a:off x="7522172" y="3266379"/>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cxnSp>
        <p:nvCxnSpPr>
          <p:cNvPr id="55" name="Straight Arrow Connector 54">
            <a:extLst>
              <a:ext uri="{FF2B5EF4-FFF2-40B4-BE49-F238E27FC236}">
                <a16:creationId xmlns:a16="http://schemas.microsoft.com/office/drawing/2014/main" id="{C3B8AE69-CD3B-6842-A017-31DE2A0D283E}"/>
              </a:ext>
            </a:extLst>
          </p:cNvPr>
          <p:cNvCxnSpPr>
            <a:cxnSpLocks/>
            <a:stCxn id="54" idx="2"/>
            <a:endCxn id="52" idx="0"/>
          </p:cNvCxnSpPr>
          <p:nvPr/>
        </p:nvCxnSpPr>
        <p:spPr>
          <a:xfrm>
            <a:off x="8164128" y="3845499"/>
            <a:ext cx="189982" cy="746068"/>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21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Graphic 154" descr="Thermometer">
            <a:extLst>
              <a:ext uri="{FF2B5EF4-FFF2-40B4-BE49-F238E27FC236}">
                <a16:creationId xmlns:a16="http://schemas.microsoft.com/office/drawing/2014/main" id="{542D6E38-C764-934F-9241-A44500DEA6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8651" y="1843449"/>
            <a:ext cx="685800" cy="685800"/>
          </a:xfrm>
          <a:prstGeom prst="rect">
            <a:avLst/>
          </a:prstGeom>
        </p:spPr>
      </p:pic>
      <p:pic>
        <p:nvPicPr>
          <p:cNvPr id="156" name="Graphic 155" descr="Walk">
            <a:extLst>
              <a:ext uri="{FF2B5EF4-FFF2-40B4-BE49-F238E27FC236}">
                <a16:creationId xmlns:a16="http://schemas.microsoft.com/office/drawing/2014/main" id="{C847BB64-60C9-A94C-8855-8A6DB49719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0623" y="1843449"/>
            <a:ext cx="685800" cy="685800"/>
          </a:xfrm>
          <a:prstGeom prst="rect">
            <a:avLst/>
          </a:prstGeom>
        </p:spPr>
      </p:pic>
      <p:pic>
        <p:nvPicPr>
          <p:cNvPr id="157" name="Graphic 156" descr="Television">
            <a:extLst>
              <a:ext uri="{FF2B5EF4-FFF2-40B4-BE49-F238E27FC236}">
                <a16:creationId xmlns:a16="http://schemas.microsoft.com/office/drawing/2014/main" id="{2796F414-8F68-744B-BAD7-CE59A01C44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18651" y="5690171"/>
            <a:ext cx="685800" cy="685800"/>
          </a:xfrm>
          <a:prstGeom prst="rect">
            <a:avLst/>
          </a:prstGeom>
        </p:spPr>
      </p:pic>
      <p:pic>
        <p:nvPicPr>
          <p:cNvPr id="158" name="Graphic 157" descr="Lightbulb">
            <a:extLst>
              <a:ext uri="{FF2B5EF4-FFF2-40B4-BE49-F238E27FC236}">
                <a16:creationId xmlns:a16="http://schemas.microsoft.com/office/drawing/2014/main" id="{0B37A9B1-4D87-EE45-A7F7-7AFC43BDAD9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623" y="5690171"/>
            <a:ext cx="685800" cy="685800"/>
          </a:xfrm>
          <a:prstGeom prst="rect">
            <a:avLst/>
          </a:prstGeom>
        </p:spPr>
      </p:pic>
      <p:sp>
        <p:nvSpPr>
          <p:cNvPr id="159" name="Rounded Rectangle 158">
            <a:extLst>
              <a:ext uri="{FF2B5EF4-FFF2-40B4-BE49-F238E27FC236}">
                <a16:creationId xmlns:a16="http://schemas.microsoft.com/office/drawing/2014/main" id="{98007ED6-55D8-944D-A8FF-A25EAB10960A}"/>
              </a:ext>
            </a:extLst>
          </p:cNvPr>
          <p:cNvSpPr/>
          <p:nvPr/>
        </p:nvSpPr>
        <p:spPr>
          <a:xfrm>
            <a:off x="701567" y="3152081"/>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sp>
        <p:nvSpPr>
          <p:cNvPr id="160" name="Rounded Rectangle 159">
            <a:extLst>
              <a:ext uri="{FF2B5EF4-FFF2-40B4-BE49-F238E27FC236}">
                <a16:creationId xmlns:a16="http://schemas.microsoft.com/office/drawing/2014/main" id="{702BAA30-DC55-D847-8405-69879844FD93}"/>
              </a:ext>
            </a:extLst>
          </p:cNvPr>
          <p:cNvSpPr/>
          <p:nvPr/>
        </p:nvSpPr>
        <p:spPr>
          <a:xfrm>
            <a:off x="2183598" y="3679941"/>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sp>
        <p:nvSpPr>
          <p:cNvPr id="161" name="Rounded Rectangle 160">
            <a:extLst>
              <a:ext uri="{FF2B5EF4-FFF2-40B4-BE49-F238E27FC236}">
                <a16:creationId xmlns:a16="http://schemas.microsoft.com/office/drawing/2014/main" id="{E2F43A37-66B5-8548-8AF0-F2276FF40CE7}"/>
              </a:ext>
            </a:extLst>
          </p:cNvPr>
          <p:cNvSpPr/>
          <p:nvPr/>
        </p:nvSpPr>
        <p:spPr>
          <a:xfrm>
            <a:off x="3163383" y="4591567"/>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lcd_show</a:t>
            </a:r>
            <a:endParaRPr lang="en-US" dirty="0"/>
          </a:p>
        </p:txBody>
      </p:sp>
      <p:cxnSp>
        <p:nvCxnSpPr>
          <p:cNvPr id="162" name="Straight Arrow Connector 161">
            <a:extLst>
              <a:ext uri="{FF2B5EF4-FFF2-40B4-BE49-F238E27FC236}">
                <a16:creationId xmlns:a16="http://schemas.microsoft.com/office/drawing/2014/main" id="{EF3438E6-53C8-6743-BB06-D381003F59A5}"/>
              </a:ext>
            </a:extLst>
          </p:cNvPr>
          <p:cNvCxnSpPr>
            <a:stCxn id="156" idx="2"/>
            <a:endCxn id="159" idx="0"/>
          </p:cNvCxnSpPr>
          <p:nvPr/>
        </p:nvCxnSpPr>
        <p:spPr>
          <a:xfrm>
            <a:off x="1343523" y="2529249"/>
            <a:ext cx="0" cy="622832"/>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9A455219-3B3A-8749-992D-B2AA2CB8CAED}"/>
              </a:ext>
            </a:extLst>
          </p:cNvPr>
          <p:cNvCxnSpPr>
            <a:cxnSpLocks/>
            <a:stCxn id="159" idx="2"/>
            <a:endCxn id="158" idx="0"/>
          </p:cNvCxnSpPr>
          <p:nvPr/>
        </p:nvCxnSpPr>
        <p:spPr>
          <a:xfrm>
            <a:off x="1343523" y="3731201"/>
            <a:ext cx="0" cy="195897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4E19D518-C55E-EC40-A35A-BBABB5E12020}"/>
              </a:ext>
            </a:extLst>
          </p:cNvPr>
          <p:cNvCxnSpPr>
            <a:cxnSpLocks/>
            <a:stCxn id="159" idx="2"/>
            <a:endCxn id="160" idx="1"/>
          </p:cNvCxnSpPr>
          <p:nvPr/>
        </p:nvCxnSpPr>
        <p:spPr>
          <a:xfrm>
            <a:off x="1343523" y="3731201"/>
            <a:ext cx="840075" cy="238300"/>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F972EFCD-FC3C-CA44-9868-86170DAE7996}"/>
              </a:ext>
            </a:extLst>
          </p:cNvPr>
          <p:cNvCxnSpPr>
            <a:cxnSpLocks/>
            <a:stCxn id="160" idx="2"/>
            <a:endCxn id="161" idx="0"/>
          </p:cNvCxnSpPr>
          <p:nvPr/>
        </p:nvCxnSpPr>
        <p:spPr>
          <a:xfrm>
            <a:off x="2881766" y="4259061"/>
            <a:ext cx="979785" cy="332506"/>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69CE795-B510-D349-8A7C-9658445B181F}"/>
              </a:ext>
            </a:extLst>
          </p:cNvPr>
          <p:cNvCxnSpPr>
            <a:cxnSpLocks/>
            <a:stCxn id="155" idx="2"/>
            <a:endCxn id="161" idx="0"/>
          </p:cNvCxnSpPr>
          <p:nvPr/>
        </p:nvCxnSpPr>
        <p:spPr>
          <a:xfrm>
            <a:off x="3861551" y="2529249"/>
            <a:ext cx="0" cy="2062318"/>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E4E7920-6991-0142-B3EB-C065E246C6E2}"/>
              </a:ext>
            </a:extLst>
          </p:cNvPr>
          <p:cNvCxnSpPr>
            <a:cxnSpLocks/>
            <a:stCxn id="161" idx="2"/>
            <a:endCxn id="157" idx="0"/>
          </p:cNvCxnSpPr>
          <p:nvPr/>
        </p:nvCxnSpPr>
        <p:spPr>
          <a:xfrm>
            <a:off x="3861551" y="5170687"/>
            <a:ext cx="0" cy="51948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4DB9BC34-70B9-8145-965D-A8B9DE0AF4EC}"/>
              </a:ext>
            </a:extLst>
          </p:cNvPr>
          <p:cNvSpPr/>
          <p:nvPr/>
        </p:nvSpPr>
        <p:spPr>
          <a:xfrm>
            <a:off x="701567" y="1669043"/>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46980ACE-F2FD-B04F-9EB1-E5CF143A5652}"/>
              </a:ext>
            </a:extLst>
          </p:cNvPr>
          <p:cNvSpPr/>
          <p:nvPr/>
        </p:nvSpPr>
        <p:spPr>
          <a:xfrm>
            <a:off x="701567" y="5572452"/>
            <a:ext cx="3716244" cy="827717"/>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5CCD6192-B3D9-B54F-B2E9-17097BBDC91E}"/>
              </a:ext>
            </a:extLst>
          </p:cNvPr>
          <p:cNvSpPr txBox="1"/>
          <p:nvPr/>
        </p:nvSpPr>
        <p:spPr>
          <a:xfrm>
            <a:off x="1724909" y="1698443"/>
            <a:ext cx="1669560" cy="400110"/>
          </a:xfrm>
          <a:prstGeom prst="rect">
            <a:avLst/>
          </a:prstGeom>
          <a:noFill/>
        </p:spPr>
        <p:txBody>
          <a:bodyPr wrap="none" rtlCol="0">
            <a:spAutoFit/>
          </a:bodyPr>
          <a:lstStyle/>
          <a:p>
            <a:r>
              <a:rPr lang="en-US" sz="2000" dirty="0">
                <a:latin typeface="Chalkboard SE Light" panose="03050602040202020205" pitchFamily="66" charset="77"/>
              </a:rPr>
              <a:t>Input signals</a:t>
            </a:r>
          </a:p>
        </p:txBody>
      </p:sp>
      <p:sp>
        <p:nvSpPr>
          <p:cNvPr id="171" name="TextBox 170">
            <a:extLst>
              <a:ext uri="{FF2B5EF4-FFF2-40B4-BE49-F238E27FC236}">
                <a16:creationId xmlns:a16="http://schemas.microsoft.com/office/drawing/2014/main" id="{12022CF4-1F53-0341-91D5-3BBB06684268}"/>
              </a:ext>
            </a:extLst>
          </p:cNvPr>
          <p:cNvSpPr txBox="1"/>
          <p:nvPr/>
        </p:nvSpPr>
        <p:spPr>
          <a:xfrm>
            <a:off x="1635718" y="5603694"/>
            <a:ext cx="1847942" cy="400110"/>
          </a:xfrm>
          <a:prstGeom prst="rect">
            <a:avLst/>
          </a:prstGeom>
          <a:noFill/>
        </p:spPr>
        <p:txBody>
          <a:bodyPr wrap="none" rtlCol="0">
            <a:spAutoFit/>
          </a:bodyPr>
          <a:lstStyle/>
          <a:p>
            <a:r>
              <a:rPr lang="en-US" sz="2000" dirty="0">
                <a:latin typeface="Chalkboard SE Light" panose="03050602040202020205" pitchFamily="66" charset="77"/>
              </a:rPr>
              <a:t>Output signals</a:t>
            </a:r>
          </a:p>
        </p:txBody>
      </p:sp>
      <p:sp>
        <p:nvSpPr>
          <p:cNvPr id="172" name="Right Arrow 171">
            <a:extLst>
              <a:ext uri="{FF2B5EF4-FFF2-40B4-BE49-F238E27FC236}">
                <a16:creationId xmlns:a16="http://schemas.microsoft.com/office/drawing/2014/main" id="{E0F378C3-8BE3-7F41-B2B6-360F9D20EFF1}"/>
              </a:ext>
            </a:extLst>
          </p:cNvPr>
          <p:cNvSpPr/>
          <p:nvPr/>
        </p:nvSpPr>
        <p:spPr>
          <a:xfrm>
            <a:off x="4527538" y="3566965"/>
            <a:ext cx="464400" cy="180000"/>
          </a:xfrm>
          <a:prstGeom prst="rightArrow">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Title 1">
            <a:extLst>
              <a:ext uri="{FF2B5EF4-FFF2-40B4-BE49-F238E27FC236}">
                <a16:creationId xmlns:a16="http://schemas.microsoft.com/office/drawing/2014/main" id="{B7C848CE-ED12-3C4D-816D-B7745525C844}"/>
              </a:ext>
            </a:extLst>
          </p:cNvPr>
          <p:cNvSpPr>
            <a:spLocks noGrp="1"/>
          </p:cNvSpPr>
          <p:nvPr>
            <p:ph type="title"/>
          </p:nvPr>
        </p:nvSpPr>
        <p:spPr>
          <a:xfrm>
            <a:off x="838200" y="365125"/>
            <a:ext cx="11140440" cy="1325563"/>
          </a:xfrm>
        </p:spPr>
        <p:txBody>
          <a:bodyPr/>
          <a:lstStyle/>
          <a:p>
            <a:r>
              <a:rPr lang="en-US" altLang="zh-CN" b="1" dirty="0">
                <a:latin typeface="Calibri" panose="020F0502020204030204" pitchFamily="34" charset="0"/>
                <a:cs typeface="Calibri" panose="020F0502020204030204" pitchFamily="34" charset="0"/>
              </a:rPr>
              <a:t>Signal Graph Transformation — multithreads</a:t>
            </a:r>
            <a:endParaRPr lang="en-US" b="1" dirty="0">
              <a:latin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AB13634E-6C80-D146-A20E-BB0F5FD8C243}"/>
              </a:ext>
            </a:extLst>
          </p:cNvPr>
          <p:cNvSpPr/>
          <p:nvPr/>
        </p:nvSpPr>
        <p:spPr>
          <a:xfrm>
            <a:off x="5424982" y="2593221"/>
            <a:ext cx="1848069" cy="3093589"/>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C3A8F12-9E20-1448-95ED-358F45A68EA3}"/>
              </a:ext>
            </a:extLst>
          </p:cNvPr>
          <p:cNvSpPr/>
          <p:nvPr/>
        </p:nvSpPr>
        <p:spPr>
          <a:xfrm>
            <a:off x="7407638" y="2587339"/>
            <a:ext cx="1893812" cy="311199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Thermometer">
            <a:extLst>
              <a:ext uri="{FF2B5EF4-FFF2-40B4-BE49-F238E27FC236}">
                <a16:creationId xmlns:a16="http://schemas.microsoft.com/office/drawing/2014/main" id="{9F50848A-1D24-974D-A8BB-EC6CB65127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826" y="3237699"/>
            <a:ext cx="685800" cy="685800"/>
          </a:xfrm>
          <a:prstGeom prst="rect">
            <a:avLst/>
          </a:prstGeom>
        </p:spPr>
      </p:pic>
      <p:sp>
        <p:nvSpPr>
          <p:cNvPr id="50" name="Oval 49">
            <a:extLst>
              <a:ext uri="{FF2B5EF4-FFF2-40B4-BE49-F238E27FC236}">
                <a16:creationId xmlns:a16="http://schemas.microsoft.com/office/drawing/2014/main" id="{11B64043-B69A-9249-BA20-82BB6C5861CD}"/>
              </a:ext>
            </a:extLst>
          </p:cNvPr>
          <p:cNvSpPr/>
          <p:nvPr/>
        </p:nvSpPr>
        <p:spPr>
          <a:xfrm>
            <a:off x="7048694" y="1461042"/>
            <a:ext cx="3345945" cy="1097280"/>
          </a:xfrm>
          <a:prstGeom prst="ellipse">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Rounded Rectangle 50">
            <a:extLst>
              <a:ext uri="{FF2B5EF4-FFF2-40B4-BE49-F238E27FC236}">
                <a16:creationId xmlns:a16="http://schemas.microsoft.com/office/drawing/2014/main" id="{74D4B59C-9570-9D4D-AED2-BE08D1C95143}"/>
              </a:ext>
            </a:extLst>
          </p:cNvPr>
          <p:cNvSpPr/>
          <p:nvPr/>
        </p:nvSpPr>
        <p:spPr>
          <a:xfrm>
            <a:off x="5532328" y="4576118"/>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pic>
        <p:nvPicPr>
          <p:cNvPr id="54" name="Graphic 53" descr="Lightbulb">
            <a:extLst>
              <a:ext uri="{FF2B5EF4-FFF2-40B4-BE49-F238E27FC236}">
                <a16:creationId xmlns:a16="http://schemas.microsoft.com/office/drawing/2014/main" id="{64D19EB8-193A-7D4F-B2D6-C66924147DE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1383" y="5714369"/>
            <a:ext cx="685800" cy="685800"/>
          </a:xfrm>
          <a:prstGeom prst="rect">
            <a:avLst/>
          </a:prstGeom>
        </p:spPr>
      </p:pic>
      <p:cxnSp>
        <p:nvCxnSpPr>
          <p:cNvPr id="55" name="Straight Arrow Connector 54">
            <a:extLst>
              <a:ext uri="{FF2B5EF4-FFF2-40B4-BE49-F238E27FC236}">
                <a16:creationId xmlns:a16="http://schemas.microsoft.com/office/drawing/2014/main" id="{81A68A59-FFC3-D244-9332-25FFA6EE2CF4}"/>
              </a:ext>
            </a:extLst>
          </p:cNvPr>
          <p:cNvCxnSpPr>
            <a:cxnSpLocks/>
            <a:stCxn id="51" idx="2"/>
            <a:endCxn id="54" idx="0"/>
          </p:cNvCxnSpPr>
          <p:nvPr/>
        </p:nvCxnSpPr>
        <p:spPr>
          <a:xfrm flipH="1">
            <a:off x="6174283" y="5155238"/>
            <a:ext cx="1" cy="559131"/>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8B66D1DD-96E6-A044-B1A1-673E36D257BB}"/>
              </a:ext>
            </a:extLst>
          </p:cNvPr>
          <p:cNvSpPr/>
          <p:nvPr/>
        </p:nvSpPr>
        <p:spPr>
          <a:xfrm>
            <a:off x="7655942" y="4591567"/>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cxnSp>
        <p:nvCxnSpPr>
          <p:cNvPr id="57" name="Curved Connector 56">
            <a:extLst>
              <a:ext uri="{FF2B5EF4-FFF2-40B4-BE49-F238E27FC236}">
                <a16:creationId xmlns:a16="http://schemas.microsoft.com/office/drawing/2014/main" id="{72A44C08-9DE3-3741-AD9F-F065A7400532}"/>
              </a:ext>
            </a:extLst>
          </p:cNvPr>
          <p:cNvCxnSpPr>
            <a:cxnSpLocks/>
          </p:cNvCxnSpPr>
          <p:nvPr/>
        </p:nvCxnSpPr>
        <p:spPr>
          <a:xfrm flipH="1" flipV="1">
            <a:off x="8764435" y="2585562"/>
            <a:ext cx="330611" cy="2322805"/>
          </a:xfrm>
          <a:prstGeom prst="curvedConnector4">
            <a:avLst>
              <a:gd name="adj1" fmla="val -69145"/>
              <a:gd name="adj2" fmla="val 56233"/>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59" name="Curved Connector 58">
            <a:extLst>
              <a:ext uri="{FF2B5EF4-FFF2-40B4-BE49-F238E27FC236}">
                <a16:creationId xmlns:a16="http://schemas.microsoft.com/office/drawing/2014/main" id="{0C01351B-52F0-0E4A-92B3-C0CFD6B832D3}"/>
              </a:ext>
            </a:extLst>
          </p:cNvPr>
          <p:cNvCxnSpPr>
            <a:cxnSpLocks/>
            <a:endCxn id="60" idx="0"/>
          </p:cNvCxnSpPr>
          <p:nvPr/>
        </p:nvCxnSpPr>
        <p:spPr>
          <a:xfrm rot="16200000" flipH="1">
            <a:off x="9371296" y="2569823"/>
            <a:ext cx="810319" cy="779920"/>
          </a:xfrm>
          <a:prstGeom prst="curvedConnector3">
            <a:avLst>
              <a:gd name="adj1" fmla="val 50000"/>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id="{478C9FB9-175B-5842-9CF1-5388BD8DB295}"/>
              </a:ext>
            </a:extLst>
          </p:cNvPr>
          <p:cNvSpPr/>
          <p:nvPr/>
        </p:nvSpPr>
        <p:spPr>
          <a:xfrm>
            <a:off x="9468247" y="3364943"/>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mode_LCD</a:t>
            </a:r>
            <a:endParaRPr lang="en-US" dirty="0"/>
          </a:p>
        </p:txBody>
      </p:sp>
      <p:cxnSp>
        <p:nvCxnSpPr>
          <p:cNvPr id="61" name="Curved Connector 60">
            <a:extLst>
              <a:ext uri="{FF2B5EF4-FFF2-40B4-BE49-F238E27FC236}">
                <a16:creationId xmlns:a16="http://schemas.microsoft.com/office/drawing/2014/main" id="{FC0C3229-1716-9747-9BDC-05133EE91BA3}"/>
              </a:ext>
            </a:extLst>
          </p:cNvPr>
          <p:cNvCxnSpPr>
            <a:cxnSpLocks/>
            <a:stCxn id="50" idx="6"/>
            <a:endCxn id="47" idx="0"/>
          </p:cNvCxnSpPr>
          <p:nvPr/>
        </p:nvCxnSpPr>
        <p:spPr>
          <a:xfrm>
            <a:off x="10394639" y="2009682"/>
            <a:ext cx="989087" cy="1228017"/>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CC642FC3-65F5-B64F-9A95-612EE6F859D5}"/>
              </a:ext>
            </a:extLst>
          </p:cNvPr>
          <p:cNvSpPr/>
          <p:nvPr/>
        </p:nvSpPr>
        <p:spPr>
          <a:xfrm>
            <a:off x="10166415" y="4399994"/>
            <a:ext cx="1396336"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lcd_show</a:t>
            </a:r>
            <a:endParaRPr lang="en-US" dirty="0"/>
          </a:p>
        </p:txBody>
      </p:sp>
      <p:cxnSp>
        <p:nvCxnSpPr>
          <p:cNvPr id="63" name="Straight Arrow Connector 62">
            <a:extLst>
              <a:ext uri="{FF2B5EF4-FFF2-40B4-BE49-F238E27FC236}">
                <a16:creationId xmlns:a16="http://schemas.microsoft.com/office/drawing/2014/main" id="{CB72D5DD-D8E1-2247-832B-8BCB1434550F}"/>
              </a:ext>
            </a:extLst>
          </p:cNvPr>
          <p:cNvCxnSpPr>
            <a:cxnSpLocks/>
            <a:stCxn id="60" idx="2"/>
            <a:endCxn id="62" idx="0"/>
          </p:cNvCxnSpPr>
          <p:nvPr/>
        </p:nvCxnSpPr>
        <p:spPr>
          <a:xfrm>
            <a:off x="10166415" y="3944063"/>
            <a:ext cx="698168" cy="455931"/>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10A3DE-BDE5-EF49-AF13-1678BE45E61F}"/>
              </a:ext>
            </a:extLst>
          </p:cNvPr>
          <p:cNvCxnSpPr>
            <a:cxnSpLocks/>
            <a:stCxn id="47" idx="2"/>
            <a:endCxn id="62" idx="0"/>
          </p:cNvCxnSpPr>
          <p:nvPr/>
        </p:nvCxnSpPr>
        <p:spPr>
          <a:xfrm flipH="1">
            <a:off x="10864583" y="3923499"/>
            <a:ext cx="519143" cy="476495"/>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66" name="Graphic 65" descr="Television">
            <a:extLst>
              <a:ext uri="{FF2B5EF4-FFF2-40B4-BE49-F238E27FC236}">
                <a16:creationId xmlns:a16="http://schemas.microsoft.com/office/drawing/2014/main" id="{2F1C5629-73EB-BB49-A778-871B0291DE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14876" y="5686810"/>
            <a:ext cx="685800" cy="685800"/>
          </a:xfrm>
          <a:prstGeom prst="rect">
            <a:avLst/>
          </a:prstGeom>
        </p:spPr>
      </p:pic>
      <p:cxnSp>
        <p:nvCxnSpPr>
          <p:cNvPr id="68" name="Straight Arrow Connector 67">
            <a:extLst>
              <a:ext uri="{FF2B5EF4-FFF2-40B4-BE49-F238E27FC236}">
                <a16:creationId xmlns:a16="http://schemas.microsoft.com/office/drawing/2014/main" id="{C09B22B4-E83E-1248-B3F9-7A2EAD48A656}"/>
              </a:ext>
            </a:extLst>
          </p:cNvPr>
          <p:cNvCxnSpPr>
            <a:cxnSpLocks/>
            <a:stCxn id="62" idx="2"/>
            <a:endCxn id="66" idx="0"/>
          </p:cNvCxnSpPr>
          <p:nvPr/>
        </p:nvCxnSpPr>
        <p:spPr>
          <a:xfrm flipH="1">
            <a:off x="10857776" y="4979114"/>
            <a:ext cx="6807" cy="707696"/>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69" name="Graphic 68" descr="Walk">
            <a:extLst>
              <a:ext uri="{FF2B5EF4-FFF2-40B4-BE49-F238E27FC236}">
                <a16:creationId xmlns:a16="http://schemas.microsoft.com/office/drawing/2014/main" id="{ED564526-13A7-F047-9B26-453139DAD1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1383" y="3025404"/>
            <a:ext cx="685800" cy="685800"/>
          </a:xfrm>
          <a:prstGeom prst="rect">
            <a:avLst/>
          </a:prstGeom>
        </p:spPr>
      </p:pic>
      <p:cxnSp>
        <p:nvCxnSpPr>
          <p:cNvPr id="71" name="Curved Connector 70">
            <a:extLst>
              <a:ext uri="{FF2B5EF4-FFF2-40B4-BE49-F238E27FC236}">
                <a16:creationId xmlns:a16="http://schemas.microsoft.com/office/drawing/2014/main" id="{3D9BE14D-ED62-C049-8F3C-7AADFF525DA0}"/>
              </a:ext>
            </a:extLst>
          </p:cNvPr>
          <p:cNvCxnSpPr>
            <a:cxnSpLocks/>
            <a:stCxn id="50" idx="2"/>
            <a:endCxn id="69" idx="0"/>
          </p:cNvCxnSpPr>
          <p:nvPr/>
        </p:nvCxnSpPr>
        <p:spPr>
          <a:xfrm rot="10800000" flipV="1">
            <a:off x="6174284" y="2009682"/>
            <a:ext cx="874411" cy="1015722"/>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C5C192F-ACDE-694A-AD22-5A2BA397797C}"/>
              </a:ext>
            </a:extLst>
          </p:cNvPr>
          <p:cNvCxnSpPr>
            <a:cxnSpLocks/>
            <a:stCxn id="69" idx="2"/>
            <a:endCxn id="51" idx="0"/>
          </p:cNvCxnSpPr>
          <p:nvPr/>
        </p:nvCxnSpPr>
        <p:spPr>
          <a:xfrm>
            <a:off x="6174283" y="3711204"/>
            <a:ext cx="1" cy="86491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319F194-5C72-2F43-8EA5-3CEE78F86D90}"/>
              </a:ext>
            </a:extLst>
          </p:cNvPr>
          <p:cNvSpPr txBox="1"/>
          <p:nvPr/>
        </p:nvSpPr>
        <p:spPr>
          <a:xfrm>
            <a:off x="7896917" y="1809627"/>
            <a:ext cx="1648528" cy="400110"/>
          </a:xfrm>
          <a:prstGeom prst="rect">
            <a:avLst/>
          </a:prstGeom>
          <a:noFill/>
        </p:spPr>
        <p:txBody>
          <a:bodyPr wrap="none" rtlCol="0">
            <a:spAutoFit/>
          </a:bodyPr>
          <a:lstStyle/>
          <a:p>
            <a:r>
              <a:rPr lang="en-US" sz="2000" dirty="0">
                <a:latin typeface="Chalkboard SE Light" panose="03050602040202020205" pitchFamily="66" charset="77"/>
              </a:rPr>
              <a:t>Global</a:t>
            </a:r>
            <a:r>
              <a:rPr lang="en-US" dirty="0"/>
              <a:t> </a:t>
            </a:r>
            <a:r>
              <a:rPr lang="en-US" sz="2000" dirty="0">
                <a:latin typeface="Chalkboard SE Light" panose="03050602040202020205" pitchFamily="66" charset="77"/>
              </a:rPr>
              <a:t>Model</a:t>
            </a:r>
          </a:p>
        </p:txBody>
      </p:sp>
      <p:cxnSp>
        <p:nvCxnSpPr>
          <p:cNvPr id="77" name="Curved Connector 76">
            <a:extLst>
              <a:ext uri="{FF2B5EF4-FFF2-40B4-BE49-F238E27FC236}">
                <a16:creationId xmlns:a16="http://schemas.microsoft.com/office/drawing/2014/main" id="{086A14E8-9B1A-BD4B-8B35-056228430CD6}"/>
              </a:ext>
            </a:extLst>
          </p:cNvPr>
          <p:cNvCxnSpPr>
            <a:cxnSpLocks/>
            <a:stCxn id="51" idx="3"/>
          </p:cNvCxnSpPr>
          <p:nvPr/>
        </p:nvCxnSpPr>
        <p:spPr>
          <a:xfrm flipV="1">
            <a:off x="6816239" y="2281882"/>
            <a:ext cx="466538" cy="2583796"/>
          </a:xfrm>
          <a:prstGeom prst="curvedConnector2">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28CA9BEF-11A2-3E4E-BC5B-F34FB1C3D1EA}"/>
              </a:ext>
            </a:extLst>
          </p:cNvPr>
          <p:cNvCxnSpPr>
            <a:cxnSpLocks/>
            <a:endCxn id="79" idx="0"/>
          </p:cNvCxnSpPr>
          <p:nvPr/>
        </p:nvCxnSpPr>
        <p:spPr>
          <a:xfrm rot="5400000">
            <a:off x="7809141" y="2909556"/>
            <a:ext cx="711810" cy="1836"/>
          </a:xfrm>
          <a:prstGeom prst="curvedConnector3">
            <a:avLst>
              <a:gd name="adj1" fmla="val 50000"/>
            </a:avLst>
          </a:prstGeom>
          <a:ln w="25400" cmpd="sng">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9" name="Rounded Rectangle 78">
            <a:extLst>
              <a:ext uri="{FF2B5EF4-FFF2-40B4-BE49-F238E27FC236}">
                <a16:creationId xmlns:a16="http://schemas.microsoft.com/office/drawing/2014/main" id="{125A479A-2C6B-1C4D-B517-9B1E53E1BA4D}"/>
              </a:ext>
            </a:extLst>
          </p:cNvPr>
          <p:cNvSpPr/>
          <p:nvPr/>
        </p:nvSpPr>
        <p:spPr>
          <a:xfrm>
            <a:off x="7522172" y="3266379"/>
            <a:ext cx="1283911" cy="57912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u="sng" dirty="0" err="1">
                <a:solidFill>
                  <a:schemeClr val="accent2"/>
                </a:solidFill>
                <a:latin typeface="Chalkboard SE Light" panose="03050602040202020205" pitchFamily="66" charset="77"/>
              </a:rPr>
              <a:t>isPeopleIn</a:t>
            </a:r>
            <a:endParaRPr lang="en-US" dirty="0"/>
          </a:p>
        </p:txBody>
      </p:sp>
      <p:cxnSp>
        <p:nvCxnSpPr>
          <p:cNvPr id="80" name="Straight Arrow Connector 79">
            <a:extLst>
              <a:ext uri="{FF2B5EF4-FFF2-40B4-BE49-F238E27FC236}">
                <a16:creationId xmlns:a16="http://schemas.microsoft.com/office/drawing/2014/main" id="{3F203790-F0AF-BF40-B919-FFB51DE3C4B3}"/>
              </a:ext>
            </a:extLst>
          </p:cNvPr>
          <p:cNvCxnSpPr>
            <a:cxnSpLocks/>
            <a:stCxn id="79" idx="2"/>
            <a:endCxn id="56" idx="0"/>
          </p:cNvCxnSpPr>
          <p:nvPr/>
        </p:nvCxnSpPr>
        <p:spPr>
          <a:xfrm>
            <a:off x="8164128" y="3845499"/>
            <a:ext cx="189982" cy="746068"/>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2CF0BE0B-9E4C-F542-9C83-2B64DF60CA58}"/>
              </a:ext>
            </a:extLst>
          </p:cNvPr>
          <p:cNvSpPr/>
          <p:nvPr/>
        </p:nvSpPr>
        <p:spPr>
          <a:xfrm>
            <a:off x="9448039" y="2572099"/>
            <a:ext cx="2454830" cy="3111993"/>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3FCDBF5-0EE6-1746-83D1-9B999EFE37E5}"/>
              </a:ext>
            </a:extLst>
          </p:cNvPr>
          <p:cNvSpPr txBox="1"/>
          <p:nvPr/>
        </p:nvSpPr>
        <p:spPr>
          <a:xfrm>
            <a:off x="6964665" y="1374618"/>
            <a:ext cx="3477619" cy="400110"/>
          </a:xfrm>
          <a:prstGeom prst="rect">
            <a:avLst/>
          </a:prstGeom>
          <a:solidFill>
            <a:schemeClr val="bg1"/>
          </a:solidFill>
          <a:ln w="19050">
            <a:solidFill>
              <a:srgbClr val="C00000"/>
            </a:solidFill>
          </a:ln>
        </p:spPr>
        <p:txBody>
          <a:bodyPr wrap="none" rtlCol="0">
            <a:spAutoFit/>
          </a:bodyPr>
          <a:lstStyle/>
          <a:p>
            <a:r>
              <a:rPr lang="en-SG" sz="2000" b="1" dirty="0">
                <a:solidFill>
                  <a:srgbClr val="C00000"/>
                </a:solidFill>
              </a:rPr>
              <a:t>single-writer multi-reader lock</a:t>
            </a:r>
            <a:endParaRPr lang="en-US" sz="2000" b="1" dirty="0">
              <a:solidFill>
                <a:srgbClr val="C00000"/>
              </a:solidFill>
            </a:endParaRPr>
          </a:p>
        </p:txBody>
      </p:sp>
    </p:spTree>
    <p:extLst>
      <p:ext uri="{BB962C8B-B14F-4D97-AF65-F5344CB8AC3E}">
        <p14:creationId xmlns:p14="http://schemas.microsoft.com/office/powerpoint/2010/main" val="1720325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46BA-00B7-8E4B-9023-F326768F5755}"/>
              </a:ext>
            </a:extLst>
          </p:cNvPr>
          <p:cNvSpPr>
            <a:spLocks noGrp="1"/>
          </p:cNvSpPr>
          <p:nvPr>
            <p:ph type="title"/>
          </p:nvPr>
        </p:nvSpPr>
        <p:spPr/>
        <p:txBody>
          <a:bodyPr/>
          <a:lstStyle/>
          <a:p>
            <a:r>
              <a:rPr lang="en-US" altLang="zh-CN" b="1" dirty="0">
                <a:latin typeface="Calibri" panose="020F0502020204030204" pitchFamily="34" charset="0"/>
                <a:cs typeface="Calibri" panose="020F0502020204030204" pitchFamily="34" charset="0"/>
              </a:rPr>
              <a:t>Signal</a:t>
            </a:r>
            <a:r>
              <a:rPr lang="en-US" b="1" dirty="0">
                <a:latin typeface="Calibri" panose="020F0502020204030204" pitchFamily="34" charset="0"/>
                <a:cs typeface="Calibri" panose="020F0502020204030204" pitchFamily="34" charset="0"/>
              </a:rPr>
              <a:t> S</a:t>
            </a:r>
            <a:r>
              <a:rPr lang="en-US" altLang="zh-CN" b="1" dirty="0">
                <a:latin typeface="Calibri" panose="020F0502020204030204" pitchFamily="34" charset="0"/>
                <a:cs typeface="Calibri" panose="020F0502020204030204" pitchFamily="34" charset="0"/>
              </a:rPr>
              <a:t>tream</a:t>
            </a:r>
            <a:r>
              <a:rPr lang="en-US" b="1" dirty="0">
                <a:latin typeface="Calibri" panose="020F0502020204030204" pitchFamily="34" charset="0"/>
                <a:cs typeface="Calibri" panose="020F0502020204030204" pitchFamily="34" charset="0"/>
              </a:rPr>
              <a:t> G</a:t>
            </a:r>
            <a:r>
              <a:rPr lang="en-US" altLang="zh-CN" b="1" dirty="0">
                <a:latin typeface="Calibri" panose="020F0502020204030204" pitchFamily="34" charset="0"/>
                <a:cs typeface="Calibri" panose="020F0502020204030204" pitchFamily="34" charset="0"/>
              </a:rPr>
              <a:t>raphs —</a:t>
            </a:r>
            <a:r>
              <a:rPr lang="zh-CN" altLang="en-US" b="1"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Benefits</a:t>
            </a:r>
          </a:p>
        </p:txBody>
      </p:sp>
      <p:sp>
        <p:nvSpPr>
          <p:cNvPr id="3" name="Content Placeholder 2">
            <a:extLst>
              <a:ext uri="{FF2B5EF4-FFF2-40B4-BE49-F238E27FC236}">
                <a16:creationId xmlns:a16="http://schemas.microsoft.com/office/drawing/2014/main" id="{32B301F9-81AB-AD44-9258-FEF32F6715B8}"/>
              </a:ext>
            </a:extLst>
          </p:cNvPr>
          <p:cNvSpPr>
            <a:spLocks noGrp="1"/>
          </p:cNvSpPr>
          <p:nvPr>
            <p:ph idx="1"/>
          </p:nvPr>
        </p:nvSpPr>
        <p:spPr>
          <a:xfrm>
            <a:off x="1155700" y="7257207"/>
            <a:ext cx="3146839" cy="4202112"/>
          </a:xfrm>
        </p:spPr>
        <p:txBody>
          <a:bodyPr>
            <a:normAutofit/>
          </a:bodyPr>
          <a:lstStyle/>
          <a:p>
            <a:pPr>
              <a:lnSpc>
                <a:spcPct val="150000"/>
              </a:lnSpc>
            </a:pPr>
            <a:r>
              <a:rPr lang="en-US" sz="2000" dirty="0">
                <a:cs typeface="Arial" pitchFamily="34" charset="0"/>
              </a:rPr>
              <a:t>Concise (LOC 40 vs. 9)</a:t>
            </a:r>
          </a:p>
          <a:p>
            <a:pPr>
              <a:lnSpc>
                <a:spcPct val="150000"/>
              </a:lnSpc>
            </a:pPr>
            <a:r>
              <a:rPr lang="en-US" sz="2000" dirty="0">
                <a:cs typeface="Arial" pitchFamily="34" charset="0"/>
              </a:rPr>
              <a:t>Easy</a:t>
            </a:r>
            <a:r>
              <a:rPr lang="zh-CN" altLang="en-US" sz="2000" dirty="0">
                <a:cs typeface="Arial" pitchFamily="34" charset="0"/>
              </a:rPr>
              <a:t> </a:t>
            </a:r>
            <a:r>
              <a:rPr lang="en-US" altLang="zh-CN" sz="2000" dirty="0">
                <a:cs typeface="Arial" pitchFamily="34" charset="0"/>
              </a:rPr>
              <a:t>to</a:t>
            </a:r>
            <a:r>
              <a:rPr lang="zh-CN" altLang="en-US" sz="2000" dirty="0">
                <a:cs typeface="Arial" pitchFamily="34" charset="0"/>
              </a:rPr>
              <a:t> </a:t>
            </a:r>
            <a:r>
              <a:rPr lang="en-US" altLang="zh-CN" sz="2000" dirty="0">
                <a:cs typeface="Arial" pitchFamily="34" charset="0"/>
              </a:rPr>
              <a:t>read and write</a:t>
            </a:r>
            <a:endParaRPr lang="en-US" sz="2000" dirty="0">
              <a:cs typeface="Arial" pitchFamily="34" charset="0"/>
            </a:endParaRPr>
          </a:p>
          <a:p>
            <a:pPr>
              <a:lnSpc>
                <a:spcPct val="150000"/>
              </a:lnSpc>
            </a:pPr>
            <a:r>
              <a:rPr lang="en-US" altLang="zh-CN" sz="2000" dirty="0">
                <a:cs typeface="Arial" pitchFamily="34" charset="0"/>
              </a:rPr>
              <a:t>Efficient no global delay</a:t>
            </a:r>
          </a:p>
          <a:p>
            <a:pPr>
              <a:lnSpc>
                <a:spcPct val="150000"/>
              </a:lnSpc>
            </a:pPr>
            <a:r>
              <a:rPr lang="en-US" altLang="zh-CN" sz="2000" dirty="0">
                <a:cs typeface="Arial" pitchFamily="34" charset="0"/>
              </a:rPr>
              <a:t>Pure functions for formal verification (No side effect)</a:t>
            </a:r>
          </a:p>
        </p:txBody>
      </p:sp>
      <p:pic>
        <p:nvPicPr>
          <p:cNvPr id="7" name="Picture 6" descr="A close up of a map&#13;&#10;&#13;&#10;Description automatically generated">
            <a:extLst>
              <a:ext uri="{FF2B5EF4-FFF2-40B4-BE49-F238E27FC236}">
                <a16:creationId xmlns:a16="http://schemas.microsoft.com/office/drawing/2014/main" id="{4149CFA9-044D-E143-ADB1-CBEC87949873}"/>
              </a:ext>
            </a:extLst>
          </p:cNvPr>
          <p:cNvPicPr>
            <a:picLocks noChangeAspect="1"/>
          </p:cNvPicPr>
          <p:nvPr/>
        </p:nvPicPr>
        <p:blipFill>
          <a:blip r:embed="rId2"/>
          <a:stretch>
            <a:fillRect/>
          </a:stretch>
        </p:blipFill>
        <p:spPr>
          <a:xfrm>
            <a:off x="2490567" y="1690688"/>
            <a:ext cx="7515666" cy="4003033"/>
          </a:xfrm>
          <a:prstGeom prst="rect">
            <a:avLst/>
          </a:prstGeom>
        </p:spPr>
      </p:pic>
      <p:sp>
        <p:nvSpPr>
          <p:cNvPr id="6" name="TextBox 5">
            <a:extLst>
              <a:ext uri="{FF2B5EF4-FFF2-40B4-BE49-F238E27FC236}">
                <a16:creationId xmlns:a16="http://schemas.microsoft.com/office/drawing/2014/main" id="{D19F04FC-FC27-8244-B414-39FE79FAAF17}"/>
              </a:ext>
            </a:extLst>
          </p:cNvPr>
          <p:cNvSpPr txBox="1"/>
          <p:nvPr/>
        </p:nvSpPr>
        <p:spPr>
          <a:xfrm>
            <a:off x="605093" y="4554969"/>
            <a:ext cx="5643307" cy="1430841"/>
          </a:xfrm>
          <a:prstGeom prst="rect">
            <a:avLst/>
          </a:prstGeom>
          <a:solidFill>
            <a:schemeClr val="bg1"/>
          </a:solidFill>
          <a:ln w="25400">
            <a:solidFill>
              <a:srgbClr val="C00000"/>
            </a:solidFill>
          </a:ln>
          <a:effectLst>
            <a:outerShdw blurRad="850900" dist="38100" dir="8100000" algn="tr" rotWithShape="0">
              <a:prstClr val="black">
                <a:alpha val="40000"/>
              </a:prstClr>
            </a:outerShdw>
          </a:effectLst>
        </p:spPr>
        <p:txBody>
          <a:bodyPr wrap="square" rtlCol="0">
            <a:spAutoFit/>
          </a:bodyPr>
          <a:lstStyle/>
          <a:p>
            <a:pPr marL="342900" indent="-342900">
              <a:lnSpc>
                <a:spcPct val="150000"/>
              </a:lnSpc>
              <a:buFontTx/>
              <a:buAutoNum type="arabicPeriod"/>
            </a:pPr>
            <a:r>
              <a:rPr lang="en-SG" sz="2000" dirty="0">
                <a:solidFill>
                  <a:srgbClr val="C00000"/>
                </a:solidFill>
                <a:latin typeface="Chalkboard SE" panose="03050602040202020205" pitchFamily="66" charset="77"/>
              </a:rPr>
              <a:t>High reliance on mutable values </a:t>
            </a:r>
            <a:endParaRPr lang="en-US" sz="2000" dirty="0">
              <a:solidFill>
                <a:srgbClr val="C00000"/>
              </a:solidFill>
              <a:latin typeface="Chalkboard SE" panose="03050602040202020205" pitchFamily="66" charset="77"/>
            </a:endParaRPr>
          </a:p>
          <a:p>
            <a:pPr marL="342900" indent="-342900">
              <a:lnSpc>
                <a:spcPct val="150000"/>
              </a:lnSpc>
              <a:buAutoNum type="arabicPeriod"/>
            </a:pPr>
            <a:r>
              <a:rPr lang="en-US" sz="2000" dirty="0">
                <a:solidFill>
                  <a:srgbClr val="C00000"/>
                </a:solidFill>
                <a:latin typeface="Chalkboard SE" panose="03050602040202020205" pitchFamily="66" charset="77"/>
              </a:rPr>
              <a:t>Global delay</a:t>
            </a:r>
          </a:p>
          <a:p>
            <a:pPr marL="342900" indent="-342900">
              <a:lnSpc>
                <a:spcPct val="150000"/>
              </a:lnSpc>
              <a:buFontTx/>
              <a:buAutoNum type="arabicPeriod"/>
            </a:pPr>
            <a:r>
              <a:rPr lang="en-US" sz="2000" dirty="0">
                <a:solidFill>
                  <a:srgbClr val="C00000"/>
                </a:solidFill>
                <a:latin typeface="Chalkboard SE" panose="03050602040202020205" pitchFamily="66" charset="77"/>
              </a:rPr>
              <a:t>Long running data flow (callbacks), passive</a:t>
            </a:r>
          </a:p>
        </p:txBody>
      </p:sp>
      <p:sp>
        <p:nvSpPr>
          <p:cNvPr id="8" name="TextBox 7">
            <a:extLst>
              <a:ext uri="{FF2B5EF4-FFF2-40B4-BE49-F238E27FC236}">
                <a16:creationId xmlns:a16="http://schemas.microsoft.com/office/drawing/2014/main" id="{A96453AE-AA34-FF4E-947D-989501440BA9}"/>
              </a:ext>
            </a:extLst>
          </p:cNvPr>
          <p:cNvSpPr txBox="1"/>
          <p:nvPr/>
        </p:nvSpPr>
        <p:spPr>
          <a:xfrm>
            <a:off x="6345587" y="4554968"/>
            <a:ext cx="5376790" cy="1430841"/>
          </a:xfrm>
          <a:prstGeom prst="rect">
            <a:avLst/>
          </a:prstGeom>
          <a:solidFill>
            <a:schemeClr val="bg1"/>
          </a:solidFill>
          <a:ln w="25400">
            <a:solidFill>
              <a:schemeClr val="accent6">
                <a:lumMod val="50000"/>
              </a:schemeClr>
            </a:solidFill>
          </a:ln>
          <a:effectLst>
            <a:outerShdw blurRad="850900" dist="38100" dir="8100000" algn="tr" rotWithShape="0">
              <a:prstClr val="black">
                <a:alpha val="40000"/>
              </a:prstClr>
            </a:outerShdw>
          </a:effectLst>
        </p:spPr>
        <p:txBody>
          <a:bodyPr wrap="square" rtlCol="0">
            <a:spAutoFit/>
          </a:bodyPr>
          <a:lstStyle>
            <a:defPPr>
              <a:defRPr lang="en-US"/>
            </a:defPPr>
            <a:lvl1pPr marL="342900" indent="-342900">
              <a:lnSpc>
                <a:spcPct val="150000"/>
              </a:lnSpc>
              <a:buFontTx/>
              <a:buAutoNum type="arabicPeriod"/>
              <a:defRPr sz="2000">
                <a:solidFill>
                  <a:srgbClr val="C00000"/>
                </a:solidFill>
                <a:latin typeface="Chalkboard SE" panose="03050602040202020205" pitchFamily="66" charset="77"/>
              </a:defRPr>
            </a:lvl1pPr>
          </a:lstStyle>
          <a:p>
            <a:r>
              <a:rPr lang="en-US" dirty="0">
                <a:solidFill>
                  <a:schemeClr val="accent6">
                    <a:lumMod val="50000"/>
                  </a:schemeClr>
                </a:solidFill>
              </a:rPr>
              <a:t>Immutability of functional language </a:t>
            </a:r>
          </a:p>
          <a:p>
            <a:r>
              <a:rPr lang="en-US" altLang="zh-CN" dirty="0">
                <a:solidFill>
                  <a:schemeClr val="accent6">
                    <a:lumMod val="50000"/>
                  </a:schemeClr>
                </a:solidFill>
              </a:rPr>
              <a:t>Efficient (</a:t>
            </a:r>
            <a:r>
              <a:rPr lang="en-US" dirty="0">
                <a:solidFill>
                  <a:schemeClr val="accent6">
                    <a:lumMod val="50000"/>
                  </a:schemeClr>
                </a:solidFill>
              </a:rPr>
              <a:t>Asynchronous and </a:t>
            </a:r>
            <a:r>
              <a:rPr lang="en-US" altLang="zh-CN" dirty="0">
                <a:solidFill>
                  <a:schemeClr val="accent6">
                    <a:lumMod val="50000"/>
                  </a:schemeClr>
                </a:solidFill>
              </a:rPr>
              <a:t>multithreads</a:t>
            </a:r>
            <a:r>
              <a:rPr lang="en-US" dirty="0">
                <a:solidFill>
                  <a:schemeClr val="accent6">
                    <a:lumMod val="50000"/>
                  </a:schemeClr>
                </a:solidFill>
              </a:rPr>
              <a:t>)</a:t>
            </a:r>
          </a:p>
          <a:p>
            <a:r>
              <a:rPr lang="en-US" dirty="0">
                <a:solidFill>
                  <a:schemeClr val="accent6">
                    <a:lumMod val="50000"/>
                  </a:schemeClr>
                </a:solidFill>
              </a:rPr>
              <a:t>Reactive programming style </a:t>
            </a:r>
          </a:p>
        </p:txBody>
      </p:sp>
    </p:spTree>
    <p:extLst>
      <p:ext uri="{BB962C8B-B14F-4D97-AF65-F5344CB8AC3E}">
        <p14:creationId xmlns:p14="http://schemas.microsoft.com/office/powerpoint/2010/main" val="2888640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CBD2-467A-7E49-AB10-8214AF7C3D59}"/>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F41C1A-7B1C-C041-8A6F-C6E7D106EF0D}"/>
              </a:ext>
            </a:extLst>
          </p:cNvPr>
          <p:cNvSpPr>
            <a:spLocks noGrp="1"/>
          </p:cNvSpPr>
          <p:nvPr>
            <p:ph idx="1"/>
          </p:nvPr>
        </p:nvSpPr>
        <p:spPr>
          <a:xfrm>
            <a:off x="838200" y="1554480"/>
            <a:ext cx="11762232" cy="4343399"/>
          </a:xfrm>
        </p:spPr>
        <p:txBody>
          <a:bodyPr>
            <a:normAutofit lnSpcReduction="10000"/>
          </a:bodyPr>
          <a:lstStyle/>
          <a:p>
            <a:pPr>
              <a:lnSpc>
                <a:spcPct val="150000"/>
              </a:lnSpc>
            </a:pPr>
            <a:r>
              <a:rPr lang="en-US" dirty="0">
                <a:latin typeface="Chalkboard SE Light" panose="03050602040202020205" pitchFamily="66" charset="77"/>
              </a:rPr>
              <a:t>Friot is a new FRP language designed for IoT </a:t>
            </a:r>
            <a:r>
              <a:rPr lang="en-SG" dirty="0">
                <a:latin typeface="Chalkboard SE Light" panose="03050602040202020205" pitchFamily="66" charset="77"/>
              </a:rPr>
              <a:t>control systems </a:t>
            </a:r>
          </a:p>
          <a:p>
            <a:pPr>
              <a:lnSpc>
                <a:spcPct val="150000"/>
              </a:lnSpc>
            </a:pPr>
            <a:r>
              <a:rPr lang="en-US" dirty="0">
                <a:latin typeface="Chalkboard SE Light" panose="03050602040202020205" pitchFamily="66" charset="77"/>
              </a:rPr>
              <a:t>Has many functional programming features</a:t>
            </a:r>
          </a:p>
          <a:p>
            <a:pPr>
              <a:lnSpc>
                <a:spcPct val="150000"/>
              </a:lnSpc>
            </a:pPr>
            <a:r>
              <a:rPr lang="en-US" dirty="0">
                <a:latin typeface="Chalkboard SE Light" panose="03050602040202020205" pitchFamily="66" charset="77"/>
              </a:rPr>
              <a:t>Embedded in Haskell Compiles to C (</a:t>
            </a:r>
            <a:r>
              <a:rPr lang="en-US" altLang="zh-CN" dirty="0">
                <a:latin typeface="Chalkboard SE Light" panose="03050602040202020205" pitchFamily="66" charset="77"/>
              </a:rPr>
              <a:t>multithreads</a:t>
            </a:r>
            <a:r>
              <a:rPr lang="en-US" dirty="0">
                <a:latin typeface="Chalkboard SE Light" panose="03050602040202020205" pitchFamily="66" charset="77"/>
              </a:rPr>
              <a:t>)</a:t>
            </a:r>
          </a:p>
          <a:p>
            <a:pPr>
              <a:lnSpc>
                <a:spcPct val="150000"/>
              </a:lnSpc>
            </a:pPr>
            <a:r>
              <a:rPr lang="en-US" dirty="0">
                <a:latin typeface="Chalkboard SE Light" panose="03050602040202020205" pitchFamily="66" charset="77"/>
              </a:rPr>
              <a:t>Shows clear benefits for </a:t>
            </a:r>
            <a:r>
              <a:rPr lang="en-SG" dirty="0">
                <a:latin typeface="Chalkboard SE Light" panose="03050602040202020205" pitchFamily="66" charset="77"/>
              </a:rPr>
              <a:t>logic re-use;</a:t>
            </a:r>
            <a:r>
              <a:rPr lang="en-US" dirty="0">
                <a:latin typeface="Chalkboard SE Light" panose="03050602040202020205" pitchFamily="66" charset="77"/>
              </a:rPr>
              <a:t> </a:t>
            </a:r>
            <a:r>
              <a:rPr lang="en-SG" dirty="0">
                <a:latin typeface="Chalkboard SE Light" panose="03050602040202020205" pitchFamily="66" charset="77"/>
              </a:rPr>
              <a:t>time dependent behaviors, </a:t>
            </a:r>
            <a:r>
              <a:rPr lang="en-US" dirty="0">
                <a:latin typeface="Chalkboard SE Light" panose="03050602040202020205" pitchFamily="66" charset="77"/>
              </a:rPr>
              <a:t>being able to be formal verified. </a:t>
            </a:r>
          </a:p>
          <a:p>
            <a:pPr>
              <a:lnSpc>
                <a:spcPct val="150000"/>
              </a:lnSpc>
            </a:pPr>
            <a:r>
              <a:rPr lang="en-US" dirty="0">
                <a:latin typeface="Chalkboard SE Light" panose="03050602040202020205" pitchFamily="66" charset="77"/>
              </a:rPr>
              <a:t>Efficient (explicit </a:t>
            </a:r>
            <a:r>
              <a:rPr lang="en-US" altLang="zh-CN" dirty="0">
                <a:latin typeface="Chalkboard SE Light" panose="03050602040202020205" pitchFamily="66" charset="77"/>
              </a:rPr>
              <a:t>synchronous, Asynchronous by default)</a:t>
            </a:r>
            <a:endParaRPr lang="en-US" dirty="0">
              <a:latin typeface="Chalkboard SE Light" panose="03050602040202020205" pitchFamily="66" charset="77"/>
            </a:endParaRPr>
          </a:p>
        </p:txBody>
      </p:sp>
    </p:spTree>
    <p:extLst>
      <p:ext uri="{BB962C8B-B14F-4D97-AF65-F5344CB8AC3E}">
        <p14:creationId xmlns:p14="http://schemas.microsoft.com/office/powerpoint/2010/main" val="104676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FDC1-3586-E944-B799-D31210D23167}"/>
              </a:ext>
            </a:extLst>
          </p:cNvPr>
          <p:cNvSpPr>
            <a:spLocks noGrp="1"/>
          </p:cNvSpPr>
          <p:nvPr>
            <p:ph type="title"/>
          </p:nvPr>
        </p:nvSpPr>
        <p:spPr/>
        <p:txBody>
          <a:bodyPr>
            <a:normAutofit/>
          </a:bodyPr>
          <a:lstStyle/>
          <a:p>
            <a:r>
              <a:rPr lang="en-US" b="1" dirty="0">
                <a:latin typeface="Calibri" panose="020F0502020204030204" pitchFamily="34" charset="0"/>
                <a:cs typeface="Calibri" panose="020F0502020204030204" pitchFamily="34" charset="0"/>
              </a:rPr>
              <a:t>I</a:t>
            </a:r>
            <a:r>
              <a:rPr lang="en-US" altLang="zh-CN" b="1" dirty="0">
                <a:latin typeface="Calibri" panose="020F0502020204030204" pitchFamily="34" charset="0"/>
                <a:cs typeface="Calibri" panose="020F0502020204030204" pitchFamily="34" charset="0"/>
              </a:rPr>
              <a:t>nternet</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of</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Things</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(IoT)</a:t>
            </a:r>
            <a:endParaRPr lang="en-US" b="1"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B0D4F709-9AED-5B40-8E64-3B36D23CEDAA}"/>
              </a:ext>
            </a:extLst>
          </p:cNvPr>
          <p:cNvPicPr>
            <a:picLocks noChangeAspect="1"/>
          </p:cNvPicPr>
          <p:nvPr/>
        </p:nvPicPr>
        <p:blipFill>
          <a:blip r:embed="rId2"/>
          <a:stretch>
            <a:fillRect/>
          </a:stretch>
        </p:blipFill>
        <p:spPr>
          <a:xfrm>
            <a:off x="2695587" y="1842111"/>
            <a:ext cx="4120275" cy="4120275"/>
          </a:xfrm>
          <a:prstGeom prst="rect">
            <a:avLst/>
          </a:prstGeom>
        </p:spPr>
      </p:pic>
      <p:pic>
        <p:nvPicPr>
          <p:cNvPr id="14" name="Picture 13" descr="A close up of a clock&#13;&#10;&#13;&#10;Description automatically generated">
            <a:extLst>
              <a:ext uri="{FF2B5EF4-FFF2-40B4-BE49-F238E27FC236}">
                <a16:creationId xmlns:a16="http://schemas.microsoft.com/office/drawing/2014/main" id="{7E98D817-2F2C-B745-A660-95F45050F1C6}"/>
              </a:ext>
            </a:extLst>
          </p:cNvPr>
          <p:cNvPicPr>
            <a:picLocks noChangeAspect="1"/>
          </p:cNvPicPr>
          <p:nvPr/>
        </p:nvPicPr>
        <p:blipFill>
          <a:blip r:embed="rId3"/>
          <a:stretch>
            <a:fillRect/>
          </a:stretch>
        </p:blipFill>
        <p:spPr>
          <a:xfrm>
            <a:off x="360329" y="1747982"/>
            <a:ext cx="1910037" cy="4214404"/>
          </a:xfrm>
          <a:prstGeom prst="rect">
            <a:avLst/>
          </a:prstGeom>
        </p:spPr>
      </p:pic>
      <p:sp>
        <p:nvSpPr>
          <p:cNvPr id="17" name="Right Arrow 16">
            <a:extLst>
              <a:ext uri="{FF2B5EF4-FFF2-40B4-BE49-F238E27FC236}">
                <a16:creationId xmlns:a16="http://schemas.microsoft.com/office/drawing/2014/main" id="{E34C9AE7-0CAD-AB40-A34F-42E934484646}"/>
              </a:ext>
            </a:extLst>
          </p:cNvPr>
          <p:cNvSpPr/>
          <p:nvPr/>
        </p:nvSpPr>
        <p:spPr>
          <a:xfrm>
            <a:off x="2250488" y="3855184"/>
            <a:ext cx="464400" cy="180000"/>
          </a:xfrm>
          <a:prstGeom prst="rightArrow">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12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CBD2-467A-7E49-AB10-8214AF7C3D59}"/>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Conclusion </a:t>
            </a:r>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65F9FF4-1BD6-6C41-B00A-F26DCE568C29}"/>
              </a:ext>
            </a:extLst>
          </p:cNvPr>
          <p:cNvSpPr txBox="1"/>
          <p:nvPr/>
        </p:nvSpPr>
        <p:spPr>
          <a:xfrm>
            <a:off x="3766566" y="6081213"/>
            <a:ext cx="4618765" cy="400110"/>
          </a:xfrm>
          <a:prstGeom prst="rect">
            <a:avLst/>
          </a:prstGeom>
          <a:noFill/>
        </p:spPr>
        <p:txBody>
          <a:bodyPr wrap="none" rtlCol="0">
            <a:spAutoFit/>
          </a:bodyPr>
          <a:lstStyle/>
          <a:p>
            <a:pPr algn="ctr"/>
            <a:r>
              <a:rPr lang="en-US" sz="2000" dirty="0">
                <a:latin typeface="Chalkboard SE Light" panose="03050602040202020205" pitchFamily="66" charset="77"/>
              </a:rPr>
              <a:t>https://</a:t>
            </a:r>
            <a:r>
              <a:rPr lang="en-US" sz="2000" dirty="0" err="1">
                <a:latin typeface="Chalkboard SE Light" panose="03050602040202020205" pitchFamily="66" charset="77"/>
              </a:rPr>
              <a:t>www.comp.nus.edu.sg</a:t>
            </a:r>
            <a:r>
              <a:rPr lang="en-US" sz="2000" dirty="0">
                <a:latin typeface="Chalkboard SE Light" panose="03050602040202020205" pitchFamily="66" charset="77"/>
              </a:rPr>
              <a:t>/~</a:t>
            </a:r>
            <a:r>
              <a:rPr lang="en-US" sz="2000" dirty="0" err="1">
                <a:latin typeface="Chalkboard SE Light" panose="03050602040202020205" pitchFamily="66" charset="77"/>
              </a:rPr>
              <a:t>yahuis</a:t>
            </a:r>
            <a:r>
              <a:rPr lang="en-US" sz="2000" dirty="0">
                <a:latin typeface="Chalkboard SE Light" panose="03050602040202020205" pitchFamily="66" charset="77"/>
              </a:rPr>
              <a:t>/</a:t>
            </a:r>
          </a:p>
        </p:txBody>
      </p:sp>
      <p:sp>
        <p:nvSpPr>
          <p:cNvPr id="6" name="TextBox 5">
            <a:extLst>
              <a:ext uri="{FF2B5EF4-FFF2-40B4-BE49-F238E27FC236}">
                <a16:creationId xmlns:a16="http://schemas.microsoft.com/office/drawing/2014/main" id="{B65FE26D-045B-9C45-992C-F286D216ABDC}"/>
              </a:ext>
            </a:extLst>
          </p:cNvPr>
          <p:cNvSpPr txBox="1"/>
          <p:nvPr/>
        </p:nvSpPr>
        <p:spPr>
          <a:xfrm>
            <a:off x="8385331" y="5804215"/>
            <a:ext cx="3529013" cy="954107"/>
          </a:xfrm>
          <a:prstGeom prst="rect">
            <a:avLst/>
          </a:prstGeom>
          <a:noFill/>
        </p:spPr>
        <p:txBody>
          <a:bodyPr wrap="square" rtlCol="0">
            <a:spAutoFit/>
          </a:bodyPr>
          <a:lstStyle/>
          <a:p>
            <a:r>
              <a:rPr lang="en-US" sz="2800" b="1" dirty="0">
                <a:solidFill>
                  <a:srgbClr val="C00000"/>
                </a:solidFill>
                <a:latin typeface="Chalkboard SE" panose="03050602040202020205" pitchFamily="66" charset="77"/>
              </a:rPr>
              <a:t>Thanks a lot for your attention! </a:t>
            </a:r>
          </a:p>
        </p:txBody>
      </p:sp>
      <p:pic>
        <p:nvPicPr>
          <p:cNvPr id="7" name="Graphic 6" descr="Angel face with no fill">
            <a:extLst>
              <a:ext uri="{FF2B5EF4-FFF2-40B4-BE49-F238E27FC236}">
                <a16:creationId xmlns:a16="http://schemas.microsoft.com/office/drawing/2014/main" id="{936AAD7D-AED5-1E4A-AA5A-7DA933C1F6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06744" y="6019334"/>
            <a:ext cx="723899" cy="723899"/>
          </a:xfrm>
          <a:prstGeom prst="rect">
            <a:avLst/>
          </a:prstGeom>
        </p:spPr>
      </p:pic>
      <p:sp>
        <p:nvSpPr>
          <p:cNvPr id="9" name="Content Placeholder 2">
            <a:extLst>
              <a:ext uri="{FF2B5EF4-FFF2-40B4-BE49-F238E27FC236}">
                <a16:creationId xmlns:a16="http://schemas.microsoft.com/office/drawing/2014/main" id="{F7EFA547-5085-EA45-B755-7D1FB4BC9AF5}"/>
              </a:ext>
            </a:extLst>
          </p:cNvPr>
          <p:cNvSpPr txBox="1">
            <a:spLocks/>
          </p:cNvSpPr>
          <p:nvPr/>
        </p:nvSpPr>
        <p:spPr>
          <a:xfrm>
            <a:off x="838200" y="1554480"/>
            <a:ext cx="11762232" cy="43433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err="1">
                <a:latin typeface="Chalkboard SE Light" panose="03050602040202020205" pitchFamily="66" charset="77"/>
              </a:rPr>
              <a:t>Friot</a:t>
            </a:r>
            <a:r>
              <a:rPr lang="en-US" dirty="0">
                <a:latin typeface="Chalkboard SE Light" panose="03050602040202020205" pitchFamily="66" charset="77"/>
              </a:rPr>
              <a:t> is a new FRP language designed for IoT </a:t>
            </a:r>
            <a:r>
              <a:rPr lang="en-SG" dirty="0">
                <a:latin typeface="Chalkboard SE Light" panose="03050602040202020205" pitchFamily="66" charset="77"/>
              </a:rPr>
              <a:t>control systems </a:t>
            </a:r>
          </a:p>
          <a:p>
            <a:pPr>
              <a:lnSpc>
                <a:spcPct val="150000"/>
              </a:lnSpc>
            </a:pPr>
            <a:r>
              <a:rPr lang="en-US" dirty="0">
                <a:latin typeface="Chalkboard SE Light" panose="03050602040202020205" pitchFamily="66" charset="77"/>
              </a:rPr>
              <a:t>Has many functional programming features</a:t>
            </a:r>
          </a:p>
          <a:p>
            <a:pPr>
              <a:lnSpc>
                <a:spcPct val="150000"/>
              </a:lnSpc>
            </a:pPr>
            <a:r>
              <a:rPr lang="en-US" dirty="0">
                <a:latin typeface="Chalkboard SE Light" panose="03050602040202020205" pitchFamily="66" charset="77"/>
              </a:rPr>
              <a:t>Embedded in Haskell Compiles to C (</a:t>
            </a:r>
            <a:r>
              <a:rPr lang="en-US" altLang="zh-CN" dirty="0">
                <a:latin typeface="Chalkboard SE Light" panose="03050602040202020205" pitchFamily="66" charset="77"/>
              </a:rPr>
              <a:t>multithreads</a:t>
            </a:r>
            <a:r>
              <a:rPr lang="en-US" dirty="0">
                <a:latin typeface="Chalkboard SE Light" panose="03050602040202020205" pitchFamily="66" charset="77"/>
              </a:rPr>
              <a:t>)</a:t>
            </a:r>
          </a:p>
          <a:p>
            <a:pPr>
              <a:lnSpc>
                <a:spcPct val="150000"/>
              </a:lnSpc>
            </a:pPr>
            <a:r>
              <a:rPr lang="en-US" dirty="0">
                <a:latin typeface="Chalkboard SE Light" panose="03050602040202020205" pitchFamily="66" charset="77"/>
              </a:rPr>
              <a:t>Shows clear benefits for </a:t>
            </a:r>
            <a:r>
              <a:rPr lang="en-SG" dirty="0">
                <a:latin typeface="Chalkboard SE Light" panose="03050602040202020205" pitchFamily="66" charset="77"/>
              </a:rPr>
              <a:t>logic re-use;</a:t>
            </a:r>
            <a:r>
              <a:rPr lang="en-US" dirty="0">
                <a:latin typeface="Chalkboard SE Light" panose="03050602040202020205" pitchFamily="66" charset="77"/>
              </a:rPr>
              <a:t> </a:t>
            </a:r>
            <a:r>
              <a:rPr lang="en-SG" dirty="0">
                <a:latin typeface="Chalkboard SE Light" panose="03050602040202020205" pitchFamily="66" charset="77"/>
              </a:rPr>
              <a:t>time dependent behaviors, </a:t>
            </a:r>
            <a:r>
              <a:rPr lang="en-US" dirty="0">
                <a:latin typeface="Chalkboard SE Light" panose="03050602040202020205" pitchFamily="66" charset="77"/>
              </a:rPr>
              <a:t>being able to be formal verified. </a:t>
            </a:r>
          </a:p>
          <a:p>
            <a:pPr>
              <a:lnSpc>
                <a:spcPct val="150000"/>
              </a:lnSpc>
            </a:pPr>
            <a:r>
              <a:rPr lang="en-US" dirty="0">
                <a:latin typeface="Chalkboard SE Light" panose="03050602040202020205" pitchFamily="66" charset="77"/>
              </a:rPr>
              <a:t>Efficient (explicit </a:t>
            </a:r>
            <a:r>
              <a:rPr lang="en-US" altLang="zh-CN" dirty="0">
                <a:latin typeface="Chalkboard SE Light" panose="03050602040202020205" pitchFamily="66" charset="77"/>
              </a:rPr>
              <a:t>synchronous, Asynchronous by default)</a:t>
            </a:r>
            <a:endParaRPr lang="en-US" dirty="0">
              <a:latin typeface="Chalkboard SE Light" panose="03050602040202020205" pitchFamily="66" charset="77"/>
            </a:endParaRPr>
          </a:p>
        </p:txBody>
      </p:sp>
    </p:spTree>
    <p:extLst>
      <p:ext uri="{BB962C8B-B14F-4D97-AF65-F5344CB8AC3E}">
        <p14:creationId xmlns:p14="http://schemas.microsoft.com/office/powerpoint/2010/main" val="417277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FDC1-3586-E944-B799-D31210D23167}"/>
              </a:ext>
            </a:extLst>
          </p:cNvPr>
          <p:cNvSpPr>
            <a:spLocks noGrp="1"/>
          </p:cNvSpPr>
          <p:nvPr>
            <p:ph type="title"/>
          </p:nvPr>
        </p:nvSpPr>
        <p:spPr/>
        <p:txBody>
          <a:bodyPr>
            <a:normAutofit/>
          </a:bodyPr>
          <a:lstStyle/>
          <a:p>
            <a:r>
              <a:rPr lang="en-US" b="1" dirty="0">
                <a:latin typeface="Calibri" panose="020F0502020204030204" pitchFamily="34" charset="0"/>
                <a:cs typeface="Calibri" panose="020F0502020204030204" pitchFamily="34" charset="0"/>
              </a:rPr>
              <a:t>I</a:t>
            </a:r>
            <a:r>
              <a:rPr lang="en-US" altLang="zh-CN" b="1" dirty="0">
                <a:latin typeface="Calibri" panose="020F0502020204030204" pitchFamily="34" charset="0"/>
                <a:cs typeface="Calibri" panose="020F0502020204030204" pitchFamily="34" charset="0"/>
              </a:rPr>
              <a:t>nternet</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of</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Things</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(IoT)</a:t>
            </a:r>
            <a:endParaRPr lang="en-US" b="1"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B0D4F709-9AED-5B40-8E64-3B36D23CEDAA}"/>
              </a:ext>
            </a:extLst>
          </p:cNvPr>
          <p:cNvPicPr>
            <a:picLocks noChangeAspect="1"/>
          </p:cNvPicPr>
          <p:nvPr/>
        </p:nvPicPr>
        <p:blipFill>
          <a:blip r:embed="rId3"/>
          <a:stretch>
            <a:fillRect/>
          </a:stretch>
        </p:blipFill>
        <p:spPr>
          <a:xfrm>
            <a:off x="2695587" y="1842111"/>
            <a:ext cx="4120275" cy="4120275"/>
          </a:xfrm>
          <a:prstGeom prst="rect">
            <a:avLst/>
          </a:prstGeom>
        </p:spPr>
      </p:pic>
      <p:pic>
        <p:nvPicPr>
          <p:cNvPr id="14" name="Picture 13" descr="A close up of a clock&#13;&#10;&#13;&#10;Description automatically generated">
            <a:extLst>
              <a:ext uri="{FF2B5EF4-FFF2-40B4-BE49-F238E27FC236}">
                <a16:creationId xmlns:a16="http://schemas.microsoft.com/office/drawing/2014/main" id="{7E98D817-2F2C-B745-A660-95F45050F1C6}"/>
              </a:ext>
            </a:extLst>
          </p:cNvPr>
          <p:cNvPicPr>
            <a:picLocks noChangeAspect="1"/>
          </p:cNvPicPr>
          <p:nvPr/>
        </p:nvPicPr>
        <p:blipFill>
          <a:blip r:embed="rId4"/>
          <a:stretch>
            <a:fillRect/>
          </a:stretch>
        </p:blipFill>
        <p:spPr>
          <a:xfrm>
            <a:off x="360329" y="1747982"/>
            <a:ext cx="1910037" cy="4214404"/>
          </a:xfrm>
          <a:prstGeom prst="rect">
            <a:avLst/>
          </a:prstGeom>
        </p:spPr>
      </p:pic>
      <p:pic>
        <p:nvPicPr>
          <p:cNvPr id="16" name="Picture 15" descr="A close up of a logo&#13;&#10;&#13;&#10;Description automatically generated">
            <a:extLst>
              <a:ext uri="{FF2B5EF4-FFF2-40B4-BE49-F238E27FC236}">
                <a16:creationId xmlns:a16="http://schemas.microsoft.com/office/drawing/2014/main" id="{B0161A70-288A-874D-A654-2B8E0B066AAC}"/>
              </a:ext>
            </a:extLst>
          </p:cNvPr>
          <p:cNvPicPr>
            <a:picLocks noChangeAspect="1"/>
          </p:cNvPicPr>
          <p:nvPr/>
        </p:nvPicPr>
        <p:blipFill>
          <a:blip r:embed="rId5"/>
          <a:stretch>
            <a:fillRect/>
          </a:stretch>
        </p:blipFill>
        <p:spPr>
          <a:xfrm>
            <a:off x="7227295" y="1510745"/>
            <a:ext cx="4859619" cy="4636743"/>
          </a:xfrm>
          <a:prstGeom prst="rect">
            <a:avLst/>
          </a:prstGeom>
        </p:spPr>
      </p:pic>
      <p:sp>
        <p:nvSpPr>
          <p:cNvPr id="17" name="Right Arrow 16">
            <a:extLst>
              <a:ext uri="{FF2B5EF4-FFF2-40B4-BE49-F238E27FC236}">
                <a16:creationId xmlns:a16="http://schemas.microsoft.com/office/drawing/2014/main" id="{E34C9AE7-0CAD-AB40-A34F-42E934484646}"/>
              </a:ext>
            </a:extLst>
          </p:cNvPr>
          <p:cNvSpPr/>
          <p:nvPr/>
        </p:nvSpPr>
        <p:spPr>
          <a:xfrm>
            <a:off x="2250488" y="3855184"/>
            <a:ext cx="464400" cy="180000"/>
          </a:xfrm>
          <a:prstGeom prst="rightArrow">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D1DE7C3F-84B4-7D46-8D22-D7536153A1C4}"/>
              </a:ext>
            </a:extLst>
          </p:cNvPr>
          <p:cNvSpPr/>
          <p:nvPr/>
        </p:nvSpPr>
        <p:spPr>
          <a:xfrm>
            <a:off x="6789379" y="3855184"/>
            <a:ext cx="464400" cy="180000"/>
          </a:xfrm>
          <a:prstGeom prst="rightArrow">
            <a:avLst/>
          </a:prstGeom>
          <a:solidFill>
            <a:srgbClr val="C0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11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5993-3261-6942-B957-4AB3CE93BEB1}"/>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Motivation Example </a:t>
            </a:r>
            <a:r>
              <a:rPr lang="en-US" altLang="zh-CN" b="1" dirty="0">
                <a:latin typeface="Calibri" panose="020F0502020204030204" pitchFamily="34" charset="0"/>
                <a:cs typeface="Calibri" panose="020F0502020204030204" pitchFamily="34" charset="0"/>
              </a:rPr>
              <a:t>—</a:t>
            </a:r>
            <a:r>
              <a:rPr lang="zh-CN" altLang="en-US" b="1" dirty="0">
                <a:latin typeface="Calibri" panose="020F0502020204030204" pitchFamily="34" charset="0"/>
                <a:cs typeface="Calibri" panose="020F0502020204030204" pitchFamily="34" charset="0"/>
              </a:rPr>
              <a:t> </a:t>
            </a:r>
            <a:r>
              <a:rPr lang="en-US" altLang="zh-CN" b="1" dirty="0">
                <a:latin typeface="Calibri" panose="020F0502020204030204" pitchFamily="34" charset="0"/>
                <a:cs typeface="Calibri" panose="020F0502020204030204" pitchFamily="34" charset="0"/>
              </a:rPr>
              <a:t>LCD</a:t>
            </a:r>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8F093EB-0A17-3848-BF15-6E95EA7279C7}"/>
              </a:ext>
            </a:extLst>
          </p:cNvPr>
          <p:cNvPicPr>
            <a:picLocks noChangeAspect="1"/>
          </p:cNvPicPr>
          <p:nvPr/>
        </p:nvPicPr>
        <p:blipFill rotWithShape="1">
          <a:blip r:embed="rId3"/>
          <a:srcRect t="9302" b="23002"/>
          <a:stretch/>
        </p:blipFill>
        <p:spPr>
          <a:xfrm>
            <a:off x="952500" y="1828800"/>
            <a:ext cx="10287000" cy="3200400"/>
          </a:xfrm>
          <a:prstGeom prst="rect">
            <a:avLst/>
          </a:prstGeom>
        </p:spPr>
      </p:pic>
      <p:sp>
        <p:nvSpPr>
          <p:cNvPr id="7" name="TextBox 6">
            <a:extLst>
              <a:ext uri="{FF2B5EF4-FFF2-40B4-BE49-F238E27FC236}">
                <a16:creationId xmlns:a16="http://schemas.microsoft.com/office/drawing/2014/main" id="{C8451305-C313-3E40-AD6A-28B9AF4B177A}"/>
              </a:ext>
            </a:extLst>
          </p:cNvPr>
          <p:cNvSpPr txBox="1"/>
          <p:nvPr/>
        </p:nvSpPr>
        <p:spPr>
          <a:xfrm>
            <a:off x="1028234" y="5576242"/>
            <a:ext cx="10135532" cy="523220"/>
          </a:xfrm>
          <a:prstGeom prst="rect">
            <a:avLst/>
          </a:prstGeom>
          <a:noFill/>
        </p:spPr>
        <p:txBody>
          <a:bodyPr wrap="square" rtlCol="0">
            <a:spAutoFit/>
          </a:bodyPr>
          <a:lstStyle/>
          <a:p>
            <a:r>
              <a:rPr lang="en-US" altLang="zh-CN" sz="2800" dirty="0">
                <a:solidFill>
                  <a:srgbClr val="7030A0"/>
                </a:solidFill>
                <a:latin typeface="Chalkboard SE" panose="03050602040202020205" pitchFamily="66" charset="77"/>
              </a:rPr>
              <a:t>Requirement:</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to</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show</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the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current temperature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and</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clock.</a:t>
            </a:r>
            <a:r>
              <a:rPr lang="zh-CN" altLang="en-US" sz="2800" dirty="0">
                <a:solidFill>
                  <a:srgbClr val="7030A0"/>
                </a:solidFill>
                <a:latin typeface="Chalkboard SE" panose="03050602040202020205" pitchFamily="66" charset="77"/>
              </a:rPr>
              <a:t> </a:t>
            </a:r>
            <a:endParaRPr lang="en-US" sz="2800" dirty="0">
              <a:solidFill>
                <a:srgbClr val="7030A0"/>
              </a:solidFill>
              <a:latin typeface="Chalkboard SE" panose="03050602040202020205" pitchFamily="66" charset="77"/>
            </a:endParaRPr>
          </a:p>
        </p:txBody>
      </p:sp>
    </p:spTree>
    <p:extLst>
      <p:ext uri="{BB962C8B-B14F-4D97-AF65-F5344CB8AC3E}">
        <p14:creationId xmlns:p14="http://schemas.microsoft.com/office/powerpoint/2010/main" val="300919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838E-3AC4-F046-BB6A-D9579CA23D16}"/>
              </a:ext>
            </a:extLst>
          </p:cNvPr>
          <p:cNvSpPr>
            <a:spLocks noGrp="1"/>
          </p:cNvSpPr>
          <p:nvPr>
            <p:ph type="title"/>
          </p:nvPr>
        </p:nvSpPr>
        <p:spPr>
          <a:xfrm>
            <a:off x="663075" y="-1517899"/>
            <a:ext cx="10515600" cy="1325563"/>
          </a:xfrm>
        </p:spPr>
        <p:txBody>
          <a:bodyPr/>
          <a:lstStyle/>
          <a:p>
            <a:r>
              <a:rPr lang="en-US" b="1" dirty="0"/>
              <a:t>Motivation Example</a:t>
            </a:r>
            <a:endParaRPr lang="en-US" dirty="0"/>
          </a:p>
        </p:txBody>
      </p:sp>
      <p:sp>
        <p:nvSpPr>
          <p:cNvPr id="11" name="TextBox 10">
            <a:extLst>
              <a:ext uri="{FF2B5EF4-FFF2-40B4-BE49-F238E27FC236}">
                <a16:creationId xmlns:a16="http://schemas.microsoft.com/office/drawing/2014/main" id="{50918A6B-7AF6-7A4B-AA24-1C59D1C53023}"/>
              </a:ext>
            </a:extLst>
          </p:cNvPr>
          <p:cNvSpPr txBox="1"/>
          <p:nvPr/>
        </p:nvSpPr>
        <p:spPr>
          <a:xfrm>
            <a:off x="571635" y="1142372"/>
            <a:ext cx="3762610" cy="3416320"/>
          </a:xfrm>
          <a:prstGeom prst="rect">
            <a:avLst/>
          </a:prstGeom>
          <a:solidFill>
            <a:schemeClr val="bg1"/>
          </a:solidFill>
          <a:ln w="25400">
            <a:solidFill>
              <a:schemeClr val="tx1"/>
            </a:solidFill>
          </a:ln>
        </p:spPr>
        <p:txBody>
          <a:bodyPr wrap="square" rtlCol="0">
            <a:spAutoFit/>
          </a:bodyPr>
          <a:lstStyle/>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wiringPi.h</a:t>
            </a:r>
            <a:r>
              <a:rPr lang="en-SG" i="1" dirty="0">
                <a:solidFill>
                  <a:schemeClr val="accent6"/>
                </a:solidFill>
                <a:latin typeface="Chalkboard SE Light" panose="03050602040202020205" pitchFamily="66" charset="77"/>
              </a:rPr>
              <a:t>&gt;</a:t>
            </a:r>
          </a:p>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time.h</a:t>
            </a:r>
            <a:r>
              <a:rPr lang="en-SG" i="1" dirty="0">
                <a:solidFill>
                  <a:schemeClr val="accent6"/>
                </a:solidFill>
                <a:latin typeface="Chalkboard SE Light" panose="03050602040202020205" pitchFamily="66" charset="77"/>
              </a:rPr>
              <a:t>&gt;</a:t>
            </a:r>
          </a:p>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string.h</a:t>
            </a:r>
            <a:r>
              <a:rPr lang="en-SG" i="1" dirty="0">
                <a:solidFill>
                  <a:schemeClr val="accent6"/>
                </a:solidFill>
                <a:latin typeface="Chalkboard SE Light" panose="03050602040202020205" pitchFamily="66" charset="77"/>
              </a:rPr>
              <a:t>&gt;</a:t>
            </a:r>
          </a:p>
          <a:p>
            <a:br>
              <a:rPr lang="en-SG" dirty="0">
                <a:latin typeface="Chalkboard SE Light" panose="03050602040202020205" pitchFamily="66" charset="77"/>
              </a:rPr>
            </a:br>
            <a:r>
              <a:rPr lang="en-SG" dirty="0">
                <a:latin typeface="Chalkboard SE Light" panose="03050602040202020205" pitchFamily="66" charset="77"/>
              </a:rPr>
              <a:t>int main() {</a:t>
            </a:r>
          </a:p>
          <a:p>
            <a:r>
              <a:rPr lang="en-SG" dirty="0">
                <a:latin typeface="Chalkboard SE Light" panose="03050602040202020205" pitchFamily="66" charset="77"/>
              </a:rPr>
              <a:t>        if (</a:t>
            </a:r>
            <a:r>
              <a:rPr lang="en-SG" dirty="0" err="1">
                <a:solidFill>
                  <a:schemeClr val="accent6"/>
                </a:solidFill>
                <a:latin typeface="Chalkboard SE Light" panose="03050602040202020205" pitchFamily="66" charset="77"/>
              </a:rPr>
              <a:t>wiringPiSetup</a:t>
            </a:r>
            <a:r>
              <a:rPr lang="en-SG" dirty="0">
                <a:latin typeface="Chalkboard SE Light" panose="03050602040202020205" pitchFamily="66" charset="77"/>
              </a:rPr>
              <a:t>() == -1) {</a:t>
            </a:r>
          </a:p>
          <a:p>
            <a:r>
              <a:rPr lang="en-SG" dirty="0">
                <a:latin typeface="Chalkboard SE Light" panose="03050602040202020205" pitchFamily="66" charset="77"/>
              </a:rPr>
              <a:t>                return -1;         </a:t>
            </a:r>
          </a:p>
          <a:p>
            <a:r>
              <a:rPr lang="en-SG" dirty="0">
                <a:latin typeface="Chalkboard SE Light" panose="03050602040202020205" pitchFamily="66" charset="77"/>
              </a:rPr>
              <a:t>        }</a:t>
            </a:r>
          </a:p>
          <a:p>
            <a:r>
              <a:rPr lang="en-SG" dirty="0">
                <a:latin typeface="Chalkboard SE Light" panose="03050602040202020205" pitchFamily="66" charset="77"/>
              </a:rPr>
              <a:t>        </a:t>
            </a:r>
            <a:r>
              <a:rPr lang="en-SG" b="1" u="sng" dirty="0">
                <a:solidFill>
                  <a:schemeClr val="accent2"/>
                </a:solidFill>
                <a:latin typeface="Chalkboard SE Light" panose="03050602040202020205" pitchFamily="66" charset="77"/>
              </a:rPr>
              <a:t>setup</a:t>
            </a:r>
            <a:r>
              <a:rPr lang="en-SG" dirty="0">
                <a:latin typeface="Chalkboard SE Light" panose="03050602040202020205" pitchFamily="66" charset="77"/>
              </a:rPr>
              <a:t>();</a:t>
            </a:r>
            <a:endParaRPr lang="en-SG" i="1" dirty="0">
              <a:solidFill>
                <a:schemeClr val="tx1">
                  <a:lumMod val="50000"/>
                  <a:lumOff val="50000"/>
                </a:schemeClr>
              </a:solidFill>
              <a:latin typeface="Chalkboard SE Light" panose="03050602040202020205" pitchFamily="66" charset="77"/>
            </a:endParaRPr>
          </a:p>
          <a:p>
            <a:r>
              <a:rPr lang="en-SG" dirty="0">
                <a:latin typeface="Chalkboard SE Light" panose="03050602040202020205" pitchFamily="66" charset="77"/>
              </a:rPr>
              <a:t>        while(1) </a:t>
            </a:r>
            <a:r>
              <a:rPr lang="en-SG" b="1" u="sng" dirty="0">
                <a:solidFill>
                  <a:schemeClr val="accent2"/>
                </a:solidFill>
                <a:latin typeface="Chalkboard SE Light" panose="03050602040202020205" pitchFamily="66" charset="77"/>
              </a:rPr>
              <a:t>loop</a:t>
            </a:r>
            <a:r>
              <a:rPr lang="en-SG" dirty="0">
                <a:latin typeface="Chalkboard SE Light" panose="03050602040202020205" pitchFamily="66" charset="77"/>
              </a:rPr>
              <a:t>();</a:t>
            </a:r>
          </a:p>
          <a:p>
            <a:r>
              <a:rPr lang="en-SG" dirty="0">
                <a:latin typeface="Chalkboard SE Light" panose="03050602040202020205" pitchFamily="66" charset="77"/>
              </a:rPr>
              <a:t>        return 0;</a:t>
            </a:r>
          </a:p>
          <a:p>
            <a:r>
              <a:rPr lang="en-SG" dirty="0">
                <a:latin typeface="Chalkboard SE Light" panose="03050602040202020205" pitchFamily="66" charset="77"/>
              </a:rPr>
              <a:t>}</a:t>
            </a:r>
          </a:p>
        </p:txBody>
      </p:sp>
      <p:sp>
        <p:nvSpPr>
          <p:cNvPr id="7" name="TextBox 6">
            <a:extLst>
              <a:ext uri="{FF2B5EF4-FFF2-40B4-BE49-F238E27FC236}">
                <a16:creationId xmlns:a16="http://schemas.microsoft.com/office/drawing/2014/main" id="{BD792326-75DC-434B-86D7-6B13DD3D3FF8}"/>
              </a:ext>
            </a:extLst>
          </p:cNvPr>
          <p:cNvSpPr txBox="1"/>
          <p:nvPr/>
        </p:nvSpPr>
        <p:spPr>
          <a:xfrm>
            <a:off x="1273163" y="375705"/>
            <a:ext cx="10135532" cy="523220"/>
          </a:xfrm>
          <a:prstGeom prst="rect">
            <a:avLst/>
          </a:prstGeom>
          <a:noFill/>
        </p:spPr>
        <p:txBody>
          <a:bodyPr wrap="square" rtlCol="0">
            <a:spAutoFit/>
          </a:bodyPr>
          <a:lstStyle/>
          <a:p>
            <a:r>
              <a:rPr lang="en-US" altLang="zh-CN" sz="2800" dirty="0">
                <a:solidFill>
                  <a:srgbClr val="7030A0"/>
                </a:solidFill>
                <a:latin typeface="Chalkboard SE" panose="03050602040202020205" pitchFamily="66" charset="77"/>
              </a:rPr>
              <a:t>Requirement:</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to</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show</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the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current temperature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and</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clock.</a:t>
            </a:r>
            <a:r>
              <a:rPr lang="zh-CN" altLang="en-US" sz="2800" dirty="0">
                <a:solidFill>
                  <a:srgbClr val="7030A0"/>
                </a:solidFill>
                <a:latin typeface="Chalkboard SE" panose="03050602040202020205" pitchFamily="66" charset="77"/>
              </a:rPr>
              <a:t> </a:t>
            </a:r>
            <a:endParaRPr lang="en-US" sz="2800" dirty="0">
              <a:solidFill>
                <a:srgbClr val="7030A0"/>
              </a:solidFill>
              <a:latin typeface="Chalkboard SE" panose="03050602040202020205" pitchFamily="66" charset="77"/>
            </a:endParaRPr>
          </a:p>
        </p:txBody>
      </p:sp>
      <p:sp>
        <p:nvSpPr>
          <p:cNvPr id="5" name="TextBox 4">
            <a:extLst>
              <a:ext uri="{FF2B5EF4-FFF2-40B4-BE49-F238E27FC236}">
                <a16:creationId xmlns:a16="http://schemas.microsoft.com/office/drawing/2014/main" id="{B785C7B0-DDC7-4F46-9443-B5B13198980A}"/>
              </a:ext>
            </a:extLst>
          </p:cNvPr>
          <p:cNvSpPr txBox="1"/>
          <p:nvPr/>
        </p:nvSpPr>
        <p:spPr>
          <a:xfrm>
            <a:off x="4709306" y="1167144"/>
            <a:ext cx="3960560" cy="646331"/>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GPIO library </a:t>
            </a:r>
          </a:p>
          <a:p>
            <a:r>
              <a:rPr lang="en-US" dirty="0"/>
              <a:t>(</a:t>
            </a:r>
            <a:r>
              <a:rPr lang="en-SG" dirty="0"/>
              <a:t>General-purpose input/output</a:t>
            </a:r>
            <a:r>
              <a:rPr lang="en-US" dirty="0"/>
              <a:t> )</a:t>
            </a:r>
          </a:p>
        </p:txBody>
      </p:sp>
      <p:cxnSp>
        <p:nvCxnSpPr>
          <p:cNvPr id="6" name="Curved Connector 5">
            <a:extLst>
              <a:ext uri="{FF2B5EF4-FFF2-40B4-BE49-F238E27FC236}">
                <a16:creationId xmlns:a16="http://schemas.microsoft.com/office/drawing/2014/main" id="{7A047CFA-23FE-5948-AE42-E28212862898}"/>
              </a:ext>
            </a:extLst>
          </p:cNvPr>
          <p:cNvCxnSpPr>
            <a:cxnSpLocks/>
            <a:stCxn id="5" idx="1"/>
          </p:cNvCxnSpPr>
          <p:nvPr/>
        </p:nvCxnSpPr>
        <p:spPr>
          <a:xfrm rot="10800000">
            <a:off x="2946400" y="1345576"/>
            <a:ext cx="1762906" cy="144734"/>
          </a:xfrm>
          <a:prstGeom prst="curvedConnector3">
            <a:avLst>
              <a:gd name="adj1" fmla="val 50000"/>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88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838E-3AC4-F046-BB6A-D9579CA23D16}"/>
              </a:ext>
            </a:extLst>
          </p:cNvPr>
          <p:cNvSpPr>
            <a:spLocks noGrp="1"/>
          </p:cNvSpPr>
          <p:nvPr>
            <p:ph type="title"/>
          </p:nvPr>
        </p:nvSpPr>
        <p:spPr>
          <a:xfrm>
            <a:off x="663075" y="-1517899"/>
            <a:ext cx="10515600" cy="1325563"/>
          </a:xfrm>
        </p:spPr>
        <p:txBody>
          <a:bodyPr/>
          <a:lstStyle/>
          <a:p>
            <a:r>
              <a:rPr lang="en-US" b="1" dirty="0"/>
              <a:t>Motivation Example</a:t>
            </a:r>
            <a:endParaRPr lang="en-US" dirty="0"/>
          </a:p>
        </p:txBody>
      </p:sp>
      <p:sp>
        <p:nvSpPr>
          <p:cNvPr id="6" name="TextBox 5">
            <a:extLst>
              <a:ext uri="{FF2B5EF4-FFF2-40B4-BE49-F238E27FC236}">
                <a16:creationId xmlns:a16="http://schemas.microsoft.com/office/drawing/2014/main" id="{A4496280-5AC6-9142-A40C-5B9227946AAB}"/>
              </a:ext>
            </a:extLst>
          </p:cNvPr>
          <p:cNvSpPr txBox="1"/>
          <p:nvPr/>
        </p:nvSpPr>
        <p:spPr>
          <a:xfrm>
            <a:off x="4542407" y="1142372"/>
            <a:ext cx="7059670" cy="5078313"/>
          </a:xfrm>
          <a:prstGeom prst="rect">
            <a:avLst/>
          </a:prstGeom>
          <a:solidFill>
            <a:schemeClr val="bg1"/>
          </a:solidFill>
          <a:ln w="25400">
            <a:solidFill>
              <a:schemeClr val="tx1"/>
            </a:solidFill>
          </a:ln>
        </p:spPr>
        <p:txBody>
          <a:bodyPr wrap="square" rtlCol="0">
            <a:spAutoFit/>
          </a:bodyPr>
          <a:lstStyle/>
          <a:p>
            <a:r>
              <a:rPr lang="en-SG" dirty="0">
                <a:latin typeface="Chalkboard SE Light" panose="03050602040202020205" pitchFamily="66" charset="77"/>
              </a:rPr>
              <a:t>#define </a:t>
            </a:r>
            <a:r>
              <a:rPr lang="en-SG" dirty="0" err="1">
                <a:latin typeface="Chalkboard SE Light" panose="03050602040202020205" pitchFamily="66" charset="77"/>
              </a:rPr>
              <a:t>TempSensor</a:t>
            </a:r>
            <a:r>
              <a:rPr lang="en-SG" dirty="0">
                <a:latin typeface="Chalkboard SE Light" panose="03050602040202020205" pitchFamily="66" charset="77"/>
              </a:rPr>
              <a:t> 0</a:t>
            </a:r>
          </a:p>
          <a:p>
            <a:r>
              <a:rPr lang="en-SG" dirty="0">
                <a:latin typeface="Chalkboard SE Light" panose="03050602040202020205" pitchFamily="66" charset="77"/>
              </a:rPr>
              <a:t>#define LCD 1</a:t>
            </a:r>
          </a:p>
          <a:p>
            <a:endParaRPr lang="en-SG" dirty="0">
              <a:latin typeface="Chalkboard SE Light" panose="03050602040202020205" pitchFamily="66" charset="77"/>
            </a:endParaRPr>
          </a:p>
          <a:p>
            <a:r>
              <a:rPr lang="en-SG" dirty="0">
                <a:latin typeface="Chalkboard SE Light" panose="03050602040202020205" pitchFamily="66" charset="77"/>
              </a:rPr>
              <a:t>void </a:t>
            </a:r>
            <a:r>
              <a:rPr lang="en-SG" b="1" u="sng" dirty="0">
                <a:solidFill>
                  <a:schemeClr val="accent2"/>
                </a:solidFill>
                <a:latin typeface="Chalkboard SE Light" panose="03050602040202020205" pitchFamily="66" charset="77"/>
              </a:rPr>
              <a:t>setup</a:t>
            </a:r>
            <a:r>
              <a:rPr lang="en-SG" dirty="0">
                <a:latin typeface="Chalkboard SE Light" panose="03050602040202020205" pitchFamily="66" charset="77"/>
              </a:rPr>
              <a:t>() {</a:t>
            </a:r>
          </a:p>
          <a:p>
            <a:r>
              <a:rPr lang="en-SG" dirty="0">
                <a:solidFill>
                  <a:schemeClr val="accent6"/>
                </a:solidFill>
                <a:latin typeface="Chalkboard SE Light" panose="03050602040202020205" pitchFamily="66" charset="77"/>
              </a:rPr>
              <a:t>        </a:t>
            </a:r>
            <a:r>
              <a:rPr lang="en-SG" dirty="0" err="1">
                <a:solidFill>
                  <a:schemeClr val="accent6"/>
                </a:solidFill>
                <a:latin typeface="Chalkboard SE Light" panose="03050602040202020205" pitchFamily="66" charset="77"/>
              </a:rPr>
              <a:t>pinMode</a:t>
            </a:r>
            <a:r>
              <a:rPr lang="en-SG" dirty="0">
                <a:latin typeface="Chalkboard SE Light" panose="03050602040202020205" pitchFamily="66" charset="77"/>
              </a:rPr>
              <a:t>(</a:t>
            </a:r>
            <a:r>
              <a:rPr lang="en-SG" dirty="0" err="1">
                <a:latin typeface="Chalkboard SE Light" panose="03050602040202020205" pitchFamily="66" charset="77"/>
              </a:rPr>
              <a:t>TempSensor</a:t>
            </a:r>
            <a:r>
              <a:rPr lang="en-SG" dirty="0">
                <a:latin typeface="Chalkboard SE Light" panose="03050602040202020205" pitchFamily="66" charset="77"/>
              </a:rPr>
              <a:t>, </a:t>
            </a:r>
            <a:r>
              <a:rPr lang="en-SG" b="1" dirty="0">
                <a:solidFill>
                  <a:schemeClr val="accent5"/>
                </a:solidFill>
                <a:latin typeface="Chalkboard SE Light" panose="03050602040202020205" pitchFamily="66" charset="77"/>
              </a:rPr>
              <a:t>INPUT</a:t>
            </a:r>
            <a:r>
              <a:rPr lang="en-SG" dirty="0">
                <a:latin typeface="Chalkboard SE Light" panose="03050602040202020205" pitchFamily="66" charset="77"/>
              </a:rPr>
              <a:t>);</a:t>
            </a:r>
          </a:p>
          <a:p>
            <a:r>
              <a:rPr lang="en-SG" dirty="0">
                <a:solidFill>
                  <a:schemeClr val="accent6"/>
                </a:solidFill>
                <a:latin typeface="Chalkboard SE Light" panose="03050602040202020205" pitchFamily="66" charset="77"/>
              </a:rPr>
              <a:t>        </a:t>
            </a:r>
            <a:r>
              <a:rPr lang="en-SG" dirty="0" err="1">
                <a:solidFill>
                  <a:schemeClr val="accent6"/>
                </a:solidFill>
                <a:latin typeface="Chalkboard SE Light" panose="03050602040202020205" pitchFamily="66" charset="77"/>
              </a:rPr>
              <a:t>pinMode</a:t>
            </a:r>
            <a:r>
              <a:rPr lang="en-SG" dirty="0">
                <a:latin typeface="Chalkboard SE Light" panose="03050602040202020205" pitchFamily="66" charset="77"/>
              </a:rPr>
              <a:t>(LCD, </a:t>
            </a:r>
            <a:r>
              <a:rPr lang="en-SG" b="1" dirty="0">
                <a:solidFill>
                  <a:schemeClr val="accent5"/>
                </a:solidFill>
                <a:latin typeface="Chalkboard SE Light" panose="03050602040202020205" pitchFamily="66" charset="77"/>
              </a:rPr>
              <a:t>OUTPUT</a:t>
            </a:r>
            <a:r>
              <a:rPr lang="en-SG" dirty="0">
                <a:latin typeface="Chalkboard SE Light" panose="03050602040202020205" pitchFamily="66" charset="77"/>
              </a:rPr>
              <a:t>); </a:t>
            </a:r>
            <a:r>
              <a:rPr lang="en-SG" i="1" dirty="0">
                <a:solidFill>
                  <a:schemeClr val="tx1">
                    <a:lumMod val="50000"/>
                    <a:lumOff val="50000"/>
                  </a:schemeClr>
                </a:solidFill>
                <a:latin typeface="Chalkboard SE Light" panose="03050602040202020205" pitchFamily="66" charset="77"/>
              </a:rPr>
              <a:t>// actually needs more parameters</a:t>
            </a:r>
            <a:endParaRPr lang="en-SG" dirty="0">
              <a:latin typeface="Chalkboard SE Light" panose="03050602040202020205" pitchFamily="66" charset="77"/>
            </a:endParaRPr>
          </a:p>
          <a:p>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void </a:t>
            </a:r>
            <a:r>
              <a:rPr lang="en-SG" b="1" u="sng" dirty="0">
                <a:solidFill>
                  <a:schemeClr val="accent2"/>
                </a:solidFill>
                <a:latin typeface="Chalkboard SE Light" panose="03050602040202020205" pitchFamily="66" charset="77"/>
              </a:rPr>
              <a:t>loop</a:t>
            </a:r>
            <a:r>
              <a:rPr lang="en-SG" dirty="0">
                <a:latin typeface="Chalkboard SE Light" panose="03050602040202020205" pitchFamily="66" charset="77"/>
              </a:rPr>
              <a:t>() {</a:t>
            </a:r>
          </a:p>
          <a:p>
            <a:r>
              <a:rPr lang="en-SG" dirty="0">
                <a:latin typeface="Chalkboard SE Light" panose="03050602040202020205" pitchFamily="66" charset="77"/>
              </a:rPr>
              <a:t>        int temp = </a:t>
            </a:r>
            <a:r>
              <a:rPr lang="en-SG" dirty="0" err="1">
                <a:solidFill>
                  <a:schemeClr val="accent6"/>
                </a:solidFill>
                <a:latin typeface="Chalkboard SE Light" panose="03050602040202020205" pitchFamily="66" charset="77"/>
              </a:rPr>
              <a:t>digitalRead</a:t>
            </a:r>
            <a:r>
              <a:rPr lang="en-SG" dirty="0">
                <a:latin typeface="Chalkboard SE Light" panose="03050602040202020205" pitchFamily="66" charset="77"/>
              </a:rPr>
              <a:t>(</a:t>
            </a:r>
            <a:r>
              <a:rPr lang="en-SG" dirty="0" err="1">
                <a:latin typeface="Chalkboard SE Light" panose="03050602040202020205" pitchFamily="66" charset="77"/>
              </a:rPr>
              <a:t>TempSensor</a:t>
            </a:r>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        </a:t>
            </a:r>
            <a:r>
              <a:rPr lang="en-SG" i="1" dirty="0">
                <a:solidFill>
                  <a:schemeClr val="tx1">
                    <a:lumMod val="50000"/>
                    <a:lumOff val="50000"/>
                  </a:schemeClr>
                </a:solidFill>
                <a:latin typeface="Chalkboard SE Light" panose="03050602040202020205" pitchFamily="66" charset="77"/>
              </a:rPr>
              <a:t>// … initialize the timer …</a:t>
            </a:r>
          </a:p>
          <a:p>
            <a:r>
              <a:rPr lang="en-SG" dirty="0">
                <a:latin typeface="Chalkboard SE Light" panose="03050602040202020205" pitchFamily="66" charset="77"/>
              </a:rPr>
              <a:t>        </a:t>
            </a:r>
            <a:r>
              <a:rPr lang="en-SG" dirty="0" err="1">
                <a:latin typeface="Chalkboard SE Light" panose="03050602040202020205" pitchFamily="66" charset="77"/>
              </a:rPr>
              <a:t>tm_info</a:t>
            </a:r>
            <a:r>
              <a:rPr lang="en-SG" dirty="0">
                <a:latin typeface="Chalkboard SE Light" panose="03050602040202020205" pitchFamily="66" charset="77"/>
              </a:rPr>
              <a:t> = </a:t>
            </a:r>
            <a:r>
              <a:rPr lang="en-SG" dirty="0" err="1">
                <a:solidFill>
                  <a:schemeClr val="accent6"/>
                </a:solidFill>
                <a:latin typeface="Chalkboard SE Light" panose="03050602040202020205" pitchFamily="66" charset="77"/>
              </a:rPr>
              <a:t>localtime</a:t>
            </a:r>
            <a:r>
              <a:rPr lang="en-SG" dirty="0">
                <a:latin typeface="Chalkboard SE Light" panose="03050602040202020205" pitchFamily="66" charset="77"/>
              </a:rPr>
              <a:t>(&amp;timer);</a:t>
            </a:r>
          </a:p>
          <a:p>
            <a:r>
              <a:rPr lang="en-SG" dirty="0">
                <a:latin typeface="Chalkboard SE Light" panose="03050602040202020205" pitchFamily="66" charset="77"/>
              </a:rPr>
              <a:t>        </a:t>
            </a:r>
            <a:r>
              <a:rPr lang="en-SG" dirty="0" err="1">
                <a:solidFill>
                  <a:schemeClr val="accent6"/>
                </a:solidFill>
                <a:latin typeface="Chalkboard SE Light" panose="03050602040202020205" pitchFamily="66" charset="77"/>
              </a:rPr>
              <a:t>strftime</a:t>
            </a:r>
            <a:r>
              <a:rPr lang="en-SG" dirty="0">
                <a:latin typeface="Chalkboard SE Light" panose="03050602040202020205" pitchFamily="66" charset="77"/>
              </a:rPr>
              <a:t>(</a:t>
            </a:r>
            <a:r>
              <a:rPr lang="en-SG" dirty="0" err="1">
                <a:latin typeface="Chalkboard SE Light" panose="03050602040202020205" pitchFamily="66" charset="77"/>
              </a:rPr>
              <a:t>buffer_time</a:t>
            </a:r>
            <a:r>
              <a:rPr lang="en-SG" dirty="0">
                <a:latin typeface="Chalkboard SE Light" panose="03050602040202020205" pitchFamily="66" charset="77"/>
              </a:rPr>
              <a:t>, 26, "Time: %H:%M:%S", </a:t>
            </a:r>
            <a:r>
              <a:rPr lang="en-SG" dirty="0" err="1">
                <a:latin typeface="Chalkboard SE Light" panose="03050602040202020205" pitchFamily="66" charset="77"/>
              </a:rPr>
              <a:t>tm_info</a:t>
            </a:r>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        string data = </a:t>
            </a:r>
            <a:r>
              <a:rPr lang="en-SG" dirty="0" err="1">
                <a:solidFill>
                  <a:schemeClr val="accent6"/>
                </a:solidFill>
                <a:latin typeface="Chalkboard SE Light" panose="03050602040202020205" pitchFamily="66" charset="77"/>
              </a:rPr>
              <a:t>strcat</a:t>
            </a:r>
            <a:r>
              <a:rPr lang="en-SG" dirty="0">
                <a:latin typeface="Chalkboard SE Light" panose="03050602040202020205" pitchFamily="66" charset="77"/>
              </a:rPr>
              <a:t>(</a:t>
            </a:r>
            <a:r>
              <a:rPr lang="en-SG" dirty="0" err="1"/>
              <a:t>to_string</a:t>
            </a:r>
            <a:r>
              <a:rPr lang="en-SG" dirty="0"/>
              <a:t> (</a:t>
            </a:r>
            <a:r>
              <a:rPr lang="en-SG" dirty="0">
                <a:latin typeface="Chalkboard SE Light" panose="03050602040202020205" pitchFamily="66" charset="77"/>
              </a:rPr>
              <a:t>temp), </a:t>
            </a:r>
            <a:r>
              <a:rPr lang="en-SG" dirty="0" err="1">
                <a:latin typeface="Chalkboard SE Light" panose="03050602040202020205" pitchFamily="66" charset="77"/>
              </a:rPr>
              <a:t>buffer_time</a:t>
            </a:r>
            <a:r>
              <a:rPr lang="en-SG" dirty="0">
                <a:latin typeface="Chalkboard SE Light" panose="03050602040202020205" pitchFamily="66" charset="77"/>
              </a:rPr>
              <a:t>);  </a:t>
            </a:r>
          </a:p>
          <a:p>
            <a:r>
              <a:rPr lang="en-SG" dirty="0">
                <a:latin typeface="Chalkboard SE Light" panose="03050602040202020205" pitchFamily="66" charset="77"/>
              </a:rPr>
              <a:t>        </a:t>
            </a:r>
            <a:r>
              <a:rPr lang="en-SG" dirty="0" err="1">
                <a:solidFill>
                  <a:schemeClr val="accent6"/>
                </a:solidFill>
                <a:latin typeface="Chalkboard SE Light" panose="03050602040202020205" pitchFamily="66" charset="77"/>
              </a:rPr>
              <a:t>lcdPuts</a:t>
            </a:r>
            <a:r>
              <a:rPr lang="en-SG" dirty="0">
                <a:latin typeface="Chalkboard SE Light" panose="03050602040202020205" pitchFamily="66" charset="77"/>
              </a:rPr>
              <a:t>(LCD, data);</a:t>
            </a:r>
          </a:p>
          <a:p>
            <a:r>
              <a:rPr lang="en-SG" dirty="0">
                <a:latin typeface="Chalkboard SE Light" panose="03050602040202020205" pitchFamily="66" charset="77"/>
              </a:rPr>
              <a:t>}</a:t>
            </a:r>
          </a:p>
        </p:txBody>
      </p:sp>
      <p:sp>
        <p:nvSpPr>
          <p:cNvPr id="11" name="TextBox 10">
            <a:extLst>
              <a:ext uri="{FF2B5EF4-FFF2-40B4-BE49-F238E27FC236}">
                <a16:creationId xmlns:a16="http://schemas.microsoft.com/office/drawing/2014/main" id="{50918A6B-7AF6-7A4B-AA24-1C59D1C53023}"/>
              </a:ext>
            </a:extLst>
          </p:cNvPr>
          <p:cNvSpPr txBox="1"/>
          <p:nvPr/>
        </p:nvSpPr>
        <p:spPr>
          <a:xfrm>
            <a:off x="571635" y="1142372"/>
            <a:ext cx="3762610" cy="3416320"/>
          </a:xfrm>
          <a:prstGeom prst="rect">
            <a:avLst/>
          </a:prstGeom>
          <a:solidFill>
            <a:schemeClr val="bg1"/>
          </a:solidFill>
          <a:ln w="25400">
            <a:solidFill>
              <a:schemeClr val="tx1"/>
            </a:solidFill>
          </a:ln>
        </p:spPr>
        <p:txBody>
          <a:bodyPr wrap="square" rtlCol="0">
            <a:spAutoFit/>
          </a:bodyPr>
          <a:lstStyle/>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wiringPi.h</a:t>
            </a:r>
            <a:r>
              <a:rPr lang="en-SG" i="1" dirty="0">
                <a:solidFill>
                  <a:schemeClr val="accent6"/>
                </a:solidFill>
                <a:latin typeface="Chalkboard SE Light" panose="03050602040202020205" pitchFamily="66" charset="77"/>
              </a:rPr>
              <a:t>&gt;</a:t>
            </a:r>
          </a:p>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time.h</a:t>
            </a:r>
            <a:r>
              <a:rPr lang="en-SG" i="1" dirty="0">
                <a:solidFill>
                  <a:schemeClr val="accent6"/>
                </a:solidFill>
                <a:latin typeface="Chalkboard SE Light" panose="03050602040202020205" pitchFamily="66" charset="77"/>
              </a:rPr>
              <a:t>&gt;</a:t>
            </a:r>
          </a:p>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string.h</a:t>
            </a:r>
            <a:r>
              <a:rPr lang="en-SG" i="1" dirty="0">
                <a:solidFill>
                  <a:schemeClr val="accent6"/>
                </a:solidFill>
                <a:latin typeface="Chalkboard SE Light" panose="03050602040202020205" pitchFamily="66" charset="77"/>
              </a:rPr>
              <a:t>&gt;</a:t>
            </a:r>
          </a:p>
          <a:p>
            <a:br>
              <a:rPr lang="en-SG" dirty="0">
                <a:latin typeface="Chalkboard SE Light" panose="03050602040202020205" pitchFamily="66" charset="77"/>
              </a:rPr>
            </a:br>
            <a:r>
              <a:rPr lang="en-SG" dirty="0">
                <a:latin typeface="Chalkboard SE Light" panose="03050602040202020205" pitchFamily="66" charset="77"/>
              </a:rPr>
              <a:t>int main() {</a:t>
            </a:r>
          </a:p>
          <a:p>
            <a:r>
              <a:rPr lang="en-SG" dirty="0">
                <a:latin typeface="Chalkboard SE Light" panose="03050602040202020205" pitchFamily="66" charset="77"/>
              </a:rPr>
              <a:t>        if (</a:t>
            </a:r>
            <a:r>
              <a:rPr lang="en-SG" dirty="0" err="1">
                <a:solidFill>
                  <a:schemeClr val="accent6"/>
                </a:solidFill>
                <a:latin typeface="Chalkboard SE Light" panose="03050602040202020205" pitchFamily="66" charset="77"/>
              </a:rPr>
              <a:t>wiringPiSetup</a:t>
            </a:r>
            <a:r>
              <a:rPr lang="en-SG" dirty="0">
                <a:latin typeface="Chalkboard SE Light" panose="03050602040202020205" pitchFamily="66" charset="77"/>
              </a:rPr>
              <a:t>() == -1) {</a:t>
            </a:r>
          </a:p>
          <a:p>
            <a:r>
              <a:rPr lang="en-SG" dirty="0">
                <a:latin typeface="Chalkboard SE Light" panose="03050602040202020205" pitchFamily="66" charset="77"/>
              </a:rPr>
              <a:t>                return -1;         </a:t>
            </a:r>
          </a:p>
          <a:p>
            <a:r>
              <a:rPr lang="en-SG" dirty="0">
                <a:latin typeface="Chalkboard SE Light" panose="03050602040202020205" pitchFamily="66" charset="77"/>
              </a:rPr>
              <a:t>        }</a:t>
            </a:r>
          </a:p>
          <a:p>
            <a:r>
              <a:rPr lang="en-SG" dirty="0">
                <a:latin typeface="Chalkboard SE Light" panose="03050602040202020205" pitchFamily="66" charset="77"/>
              </a:rPr>
              <a:t>        </a:t>
            </a:r>
            <a:r>
              <a:rPr lang="en-SG" b="1" u="sng" dirty="0">
                <a:solidFill>
                  <a:schemeClr val="accent2"/>
                </a:solidFill>
                <a:latin typeface="Chalkboard SE Light" panose="03050602040202020205" pitchFamily="66" charset="77"/>
              </a:rPr>
              <a:t>setup</a:t>
            </a:r>
            <a:r>
              <a:rPr lang="en-SG" dirty="0">
                <a:latin typeface="Chalkboard SE Light" panose="03050602040202020205" pitchFamily="66" charset="77"/>
              </a:rPr>
              <a:t>();</a:t>
            </a:r>
            <a:endParaRPr lang="en-SG" i="1" dirty="0">
              <a:solidFill>
                <a:schemeClr val="tx1">
                  <a:lumMod val="50000"/>
                  <a:lumOff val="50000"/>
                </a:schemeClr>
              </a:solidFill>
              <a:latin typeface="Chalkboard SE Light" panose="03050602040202020205" pitchFamily="66" charset="77"/>
            </a:endParaRPr>
          </a:p>
          <a:p>
            <a:r>
              <a:rPr lang="en-SG" dirty="0">
                <a:latin typeface="Chalkboard SE Light" panose="03050602040202020205" pitchFamily="66" charset="77"/>
              </a:rPr>
              <a:t>        while(1) </a:t>
            </a:r>
            <a:r>
              <a:rPr lang="en-SG" b="1" u="sng" dirty="0">
                <a:solidFill>
                  <a:schemeClr val="accent2"/>
                </a:solidFill>
                <a:latin typeface="Chalkboard SE Light" panose="03050602040202020205" pitchFamily="66" charset="77"/>
              </a:rPr>
              <a:t>loop</a:t>
            </a:r>
            <a:r>
              <a:rPr lang="en-SG" dirty="0">
                <a:latin typeface="Chalkboard SE Light" panose="03050602040202020205" pitchFamily="66" charset="77"/>
              </a:rPr>
              <a:t>();</a:t>
            </a:r>
          </a:p>
          <a:p>
            <a:r>
              <a:rPr lang="en-SG" dirty="0">
                <a:latin typeface="Chalkboard SE Light" panose="03050602040202020205" pitchFamily="66" charset="77"/>
              </a:rPr>
              <a:t>        return 0;</a:t>
            </a:r>
          </a:p>
          <a:p>
            <a:r>
              <a:rPr lang="en-SG" dirty="0">
                <a:latin typeface="Chalkboard SE Light" panose="03050602040202020205" pitchFamily="66" charset="77"/>
              </a:rPr>
              <a:t>}</a:t>
            </a:r>
          </a:p>
        </p:txBody>
      </p:sp>
      <p:sp>
        <p:nvSpPr>
          <p:cNvPr id="7" name="TextBox 6">
            <a:extLst>
              <a:ext uri="{FF2B5EF4-FFF2-40B4-BE49-F238E27FC236}">
                <a16:creationId xmlns:a16="http://schemas.microsoft.com/office/drawing/2014/main" id="{BD792326-75DC-434B-86D7-6B13DD3D3FF8}"/>
              </a:ext>
            </a:extLst>
          </p:cNvPr>
          <p:cNvSpPr txBox="1"/>
          <p:nvPr/>
        </p:nvSpPr>
        <p:spPr>
          <a:xfrm>
            <a:off x="1273163" y="375705"/>
            <a:ext cx="10135532" cy="523220"/>
          </a:xfrm>
          <a:prstGeom prst="rect">
            <a:avLst/>
          </a:prstGeom>
          <a:noFill/>
        </p:spPr>
        <p:txBody>
          <a:bodyPr wrap="square" rtlCol="0">
            <a:spAutoFit/>
          </a:bodyPr>
          <a:lstStyle/>
          <a:p>
            <a:r>
              <a:rPr lang="en-US" altLang="zh-CN" sz="2800" dirty="0">
                <a:solidFill>
                  <a:srgbClr val="7030A0"/>
                </a:solidFill>
                <a:latin typeface="Chalkboard SE" panose="03050602040202020205" pitchFamily="66" charset="77"/>
              </a:rPr>
              <a:t>Requirement:</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to</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show</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the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current temperature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and</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clock.</a:t>
            </a:r>
            <a:r>
              <a:rPr lang="zh-CN" altLang="en-US" sz="2800" dirty="0">
                <a:solidFill>
                  <a:srgbClr val="7030A0"/>
                </a:solidFill>
                <a:latin typeface="Chalkboard SE" panose="03050602040202020205" pitchFamily="66" charset="77"/>
              </a:rPr>
              <a:t> </a:t>
            </a:r>
            <a:endParaRPr lang="en-US" sz="2800" dirty="0">
              <a:solidFill>
                <a:srgbClr val="7030A0"/>
              </a:solidFill>
              <a:latin typeface="Chalkboard SE" panose="03050602040202020205" pitchFamily="66" charset="77"/>
            </a:endParaRPr>
          </a:p>
        </p:txBody>
      </p:sp>
      <p:sp>
        <p:nvSpPr>
          <p:cNvPr id="8" name="TextBox 7">
            <a:extLst>
              <a:ext uri="{FF2B5EF4-FFF2-40B4-BE49-F238E27FC236}">
                <a16:creationId xmlns:a16="http://schemas.microsoft.com/office/drawing/2014/main" id="{1BD22690-EA92-CF42-B9B5-875BB7F8C521}"/>
              </a:ext>
            </a:extLst>
          </p:cNvPr>
          <p:cNvSpPr txBox="1"/>
          <p:nvPr/>
        </p:nvSpPr>
        <p:spPr>
          <a:xfrm>
            <a:off x="7990002" y="1534699"/>
            <a:ext cx="2085332"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To initialize GPIO</a:t>
            </a:r>
          </a:p>
        </p:txBody>
      </p:sp>
      <p:cxnSp>
        <p:nvCxnSpPr>
          <p:cNvPr id="9" name="Curved Connector 8">
            <a:extLst>
              <a:ext uri="{FF2B5EF4-FFF2-40B4-BE49-F238E27FC236}">
                <a16:creationId xmlns:a16="http://schemas.microsoft.com/office/drawing/2014/main" id="{C3A50754-D697-D94E-AAB5-EDAD727100E3}"/>
              </a:ext>
            </a:extLst>
          </p:cNvPr>
          <p:cNvCxnSpPr>
            <a:cxnSpLocks/>
            <a:stCxn id="8" idx="1"/>
          </p:cNvCxnSpPr>
          <p:nvPr/>
        </p:nvCxnSpPr>
        <p:spPr>
          <a:xfrm rot="10800000" flipV="1">
            <a:off x="6637872" y="1719365"/>
            <a:ext cx="1352131" cy="428112"/>
          </a:xfrm>
          <a:prstGeom prst="curvedConnector3">
            <a:avLst>
              <a:gd name="adj1" fmla="val 50000"/>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7C8E1BA-FE9A-7549-A2D2-73B4B5017CD4}"/>
              </a:ext>
            </a:extLst>
          </p:cNvPr>
          <p:cNvSpPr txBox="1"/>
          <p:nvPr/>
        </p:nvSpPr>
        <p:spPr>
          <a:xfrm>
            <a:off x="8345601" y="2999430"/>
            <a:ext cx="2390131"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1. Read temperature</a:t>
            </a:r>
          </a:p>
        </p:txBody>
      </p:sp>
      <p:cxnSp>
        <p:nvCxnSpPr>
          <p:cNvPr id="12" name="Curved Connector 11">
            <a:extLst>
              <a:ext uri="{FF2B5EF4-FFF2-40B4-BE49-F238E27FC236}">
                <a16:creationId xmlns:a16="http://schemas.microsoft.com/office/drawing/2014/main" id="{E6CBAA1E-17E4-C343-BECD-9FF9326AC754}"/>
              </a:ext>
            </a:extLst>
          </p:cNvPr>
          <p:cNvCxnSpPr>
            <a:cxnSpLocks/>
            <a:stCxn id="10" idx="1"/>
          </p:cNvCxnSpPr>
          <p:nvPr/>
        </p:nvCxnSpPr>
        <p:spPr>
          <a:xfrm rot="10800000" flipV="1">
            <a:off x="6993475" y="3184096"/>
            <a:ext cx="1352126" cy="428112"/>
          </a:xfrm>
          <a:prstGeom prst="curvedConnector3">
            <a:avLst>
              <a:gd name="adj1" fmla="val 50000"/>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59AE3C0-E80E-484D-8BBD-DCA95EAED58C}"/>
              </a:ext>
            </a:extLst>
          </p:cNvPr>
          <p:cNvSpPr txBox="1"/>
          <p:nvPr/>
        </p:nvSpPr>
        <p:spPr>
          <a:xfrm>
            <a:off x="9117330" y="4036049"/>
            <a:ext cx="2390131"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2. Get current time</a:t>
            </a:r>
          </a:p>
        </p:txBody>
      </p:sp>
      <p:cxnSp>
        <p:nvCxnSpPr>
          <p:cNvPr id="14" name="Curved Connector 13">
            <a:extLst>
              <a:ext uri="{FF2B5EF4-FFF2-40B4-BE49-F238E27FC236}">
                <a16:creationId xmlns:a16="http://schemas.microsoft.com/office/drawing/2014/main" id="{2B2E75E9-1D5A-9B49-91FF-2CA6B84EDE10}"/>
              </a:ext>
            </a:extLst>
          </p:cNvPr>
          <p:cNvCxnSpPr>
            <a:cxnSpLocks/>
            <a:stCxn id="13" idx="1"/>
          </p:cNvCxnSpPr>
          <p:nvPr/>
        </p:nvCxnSpPr>
        <p:spPr>
          <a:xfrm rot="10800000" flipV="1">
            <a:off x="7990002" y="4220715"/>
            <a:ext cx="1127328" cy="243446"/>
          </a:xfrm>
          <a:prstGeom prst="curvedConnector3">
            <a:avLst>
              <a:gd name="adj1" fmla="val 50000"/>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A8EC46F-B963-9F4C-8665-13CABBE1D54B}"/>
              </a:ext>
            </a:extLst>
          </p:cNvPr>
          <p:cNvSpPr txBox="1"/>
          <p:nvPr/>
        </p:nvSpPr>
        <p:spPr>
          <a:xfrm>
            <a:off x="8609330" y="5736187"/>
            <a:ext cx="2390131" cy="369332"/>
          </a:xfrm>
          <a:prstGeom prst="rect">
            <a:avLst/>
          </a:prstGeom>
          <a:solidFill>
            <a:schemeClr val="bg1">
              <a:lumMod val="95000"/>
            </a:schemeClr>
          </a:solidFill>
          <a:ln w="25400">
            <a:solidFill>
              <a:srgbClr val="C00000"/>
            </a:solidFill>
          </a:ln>
        </p:spPr>
        <p:txBody>
          <a:bodyPr wrap="square" rtlCol="0">
            <a:spAutoFit/>
          </a:bodyPr>
          <a:lstStyle>
            <a:defPPr>
              <a:defRPr lang="en-US"/>
            </a:defPPr>
            <a:lvl1pPr algn="ctr">
              <a:defRPr>
                <a:latin typeface="Chalkboard SE Light" panose="03050602040202020205" pitchFamily="66" charset="77"/>
              </a:defRPr>
            </a:lvl1pPr>
          </a:lstStyle>
          <a:p>
            <a:r>
              <a:rPr lang="en-US" dirty="0"/>
              <a:t>3</a:t>
            </a:r>
            <a:r>
              <a:rPr lang="en-US"/>
              <a:t>. </a:t>
            </a:r>
            <a:r>
              <a:rPr lang="en-US" dirty="0"/>
              <a:t>Show on the </a:t>
            </a:r>
            <a:r>
              <a:rPr lang="en-US" dirty="0" err="1"/>
              <a:t>lcd</a:t>
            </a:r>
            <a:endParaRPr lang="en-US" dirty="0"/>
          </a:p>
        </p:txBody>
      </p:sp>
      <p:cxnSp>
        <p:nvCxnSpPr>
          <p:cNvPr id="20" name="Curved Connector 19">
            <a:extLst>
              <a:ext uri="{FF2B5EF4-FFF2-40B4-BE49-F238E27FC236}">
                <a16:creationId xmlns:a16="http://schemas.microsoft.com/office/drawing/2014/main" id="{9FBFA4B2-1CDD-F74C-9318-B6FDDEA3EE95}"/>
              </a:ext>
            </a:extLst>
          </p:cNvPr>
          <p:cNvCxnSpPr>
            <a:cxnSpLocks/>
            <a:stCxn id="19" idx="1"/>
          </p:cNvCxnSpPr>
          <p:nvPr/>
        </p:nvCxnSpPr>
        <p:spPr>
          <a:xfrm rot="10800000">
            <a:off x="7315200" y="5715629"/>
            <a:ext cx="1294130" cy="205225"/>
          </a:xfrm>
          <a:prstGeom prst="curvedConnector3">
            <a:avLst>
              <a:gd name="adj1" fmla="val 50000"/>
            </a:avLst>
          </a:prstGeom>
          <a:ln w="317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81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838E-3AC4-F046-BB6A-D9579CA23D16}"/>
              </a:ext>
            </a:extLst>
          </p:cNvPr>
          <p:cNvSpPr>
            <a:spLocks noGrp="1"/>
          </p:cNvSpPr>
          <p:nvPr>
            <p:ph type="title"/>
          </p:nvPr>
        </p:nvSpPr>
        <p:spPr>
          <a:xfrm>
            <a:off x="663075" y="-1517899"/>
            <a:ext cx="10515600" cy="1325563"/>
          </a:xfrm>
        </p:spPr>
        <p:txBody>
          <a:bodyPr/>
          <a:lstStyle/>
          <a:p>
            <a:r>
              <a:rPr lang="en-US" b="1" dirty="0"/>
              <a:t>Motivation Example</a:t>
            </a:r>
            <a:endParaRPr lang="en-US" dirty="0"/>
          </a:p>
        </p:txBody>
      </p:sp>
      <p:sp>
        <p:nvSpPr>
          <p:cNvPr id="11" name="TextBox 10">
            <a:extLst>
              <a:ext uri="{FF2B5EF4-FFF2-40B4-BE49-F238E27FC236}">
                <a16:creationId xmlns:a16="http://schemas.microsoft.com/office/drawing/2014/main" id="{50918A6B-7AF6-7A4B-AA24-1C59D1C53023}"/>
              </a:ext>
            </a:extLst>
          </p:cNvPr>
          <p:cNvSpPr txBox="1"/>
          <p:nvPr/>
        </p:nvSpPr>
        <p:spPr>
          <a:xfrm>
            <a:off x="571635" y="1142372"/>
            <a:ext cx="3762610" cy="3416320"/>
          </a:xfrm>
          <a:prstGeom prst="rect">
            <a:avLst/>
          </a:prstGeom>
          <a:solidFill>
            <a:schemeClr val="bg1"/>
          </a:solidFill>
          <a:ln w="25400">
            <a:solidFill>
              <a:schemeClr val="tx1"/>
            </a:solidFill>
          </a:ln>
        </p:spPr>
        <p:txBody>
          <a:bodyPr wrap="square" rtlCol="0">
            <a:spAutoFit/>
          </a:bodyPr>
          <a:lstStyle/>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wiringPi.h</a:t>
            </a:r>
            <a:r>
              <a:rPr lang="en-SG" i="1" dirty="0">
                <a:solidFill>
                  <a:schemeClr val="accent6"/>
                </a:solidFill>
                <a:latin typeface="Chalkboard SE Light" panose="03050602040202020205" pitchFamily="66" charset="77"/>
              </a:rPr>
              <a:t>&gt;</a:t>
            </a:r>
          </a:p>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time.h</a:t>
            </a:r>
            <a:r>
              <a:rPr lang="en-SG" i="1" dirty="0">
                <a:solidFill>
                  <a:schemeClr val="accent6"/>
                </a:solidFill>
                <a:latin typeface="Chalkboard SE Light" panose="03050602040202020205" pitchFamily="66" charset="77"/>
              </a:rPr>
              <a:t>&gt;</a:t>
            </a:r>
          </a:p>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string.h</a:t>
            </a:r>
            <a:r>
              <a:rPr lang="en-SG" i="1" dirty="0">
                <a:solidFill>
                  <a:schemeClr val="accent6"/>
                </a:solidFill>
                <a:latin typeface="Chalkboard SE Light" panose="03050602040202020205" pitchFamily="66" charset="77"/>
              </a:rPr>
              <a:t>&gt;</a:t>
            </a:r>
          </a:p>
          <a:p>
            <a:br>
              <a:rPr lang="en-SG" dirty="0">
                <a:latin typeface="Chalkboard SE Light" panose="03050602040202020205" pitchFamily="66" charset="77"/>
              </a:rPr>
            </a:br>
            <a:r>
              <a:rPr lang="en-SG" dirty="0">
                <a:latin typeface="Chalkboard SE Light" panose="03050602040202020205" pitchFamily="66" charset="77"/>
              </a:rPr>
              <a:t>int main() {</a:t>
            </a:r>
          </a:p>
          <a:p>
            <a:r>
              <a:rPr lang="en-SG" dirty="0">
                <a:latin typeface="Chalkboard SE Light" panose="03050602040202020205" pitchFamily="66" charset="77"/>
              </a:rPr>
              <a:t>        if (</a:t>
            </a:r>
            <a:r>
              <a:rPr lang="en-SG" dirty="0" err="1">
                <a:solidFill>
                  <a:schemeClr val="accent6"/>
                </a:solidFill>
                <a:latin typeface="Chalkboard SE Light" panose="03050602040202020205" pitchFamily="66" charset="77"/>
              </a:rPr>
              <a:t>wiringPiSetup</a:t>
            </a:r>
            <a:r>
              <a:rPr lang="en-SG" dirty="0">
                <a:latin typeface="Chalkboard SE Light" panose="03050602040202020205" pitchFamily="66" charset="77"/>
              </a:rPr>
              <a:t>() == -1) {</a:t>
            </a:r>
          </a:p>
          <a:p>
            <a:r>
              <a:rPr lang="en-SG" dirty="0">
                <a:latin typeface="Chalkboard SE Light" panose="03050602040202020205" pitchFamily="66" charset="77"/>
              </a:rPr>
              <a:t>                return -1;         </a:t>
            </a:r>
          </a:p>
          <a:p>
            <a:r>
              <a:rPr lang="en-SG" dirty="0">
                <a:latin typeface="Chalkboard SE Light" panose="03050602040202020205" pitchFamily="66" charset="77"/>
              </a:rPr>
              <a:t>        }</a:t>
            </a:r>
          </a:p>
          <a:p>
            <a:r>
              <a:rPr lang="en-SG" dirty="0">
                <a:latin typeface="Chalkboard SE Light" panose="03050602040202020205" pitchFamily="66" charset="77"/>
              </a:rPr>
              <a:t>        </a:t>
            </a:r>
            <a:r>
              <a:rPr lang="en-SG" b="1" u="sng" dirty="0">
                <a:solidFill>
                  <a:schemeClr val="accent2"/>
                </a:solidFill>
                <a:latin typeface="Chalkboard SE Light" panose="03050602040202020205" pitchFamily="66" charset="77"/>
              </a:rPr>
              <a:t>setup</a:t>
            </a:r>
            <a:r>
              <a:rPr lang="en-SG" dirty="0">
                <a:latin typeface="Chalkboard SE Light" panose="03050602040202020205" pitchFamily="66" charset="77"/>
              </a:rPr>
              <a:t>();</a:t>
            </a:r>
            <a:endParaRPr lang="en-SG" i="1" dirty="0">
              <a:solidFill>
                <a:schemeClr val="tx1">
                  <a:lumMod val="50000"/>
                  <a:lumOff val="50000"/>
                </a:schemeClr>
              </a:solidFill>
              <a:latin typeface="Chalkboard SE Light" panose="03050602040202020205" pitchFamily="66" charset="77"/>
            </a:endParaRPr>
          </a:p>
          <a:p>
            <a:r>
              <a:rPr lang="en-SG" dirty="0">
                <a:latin typeface="Chalkboard SE Light" panose="03050602040202020205" pitchFamily="66" charset="77"/>
              </a:rPr>
              <a:t>        while(1) </a:t>
            </a:r>
            <a:r>
              <a:rPr lang="en-SG" b="1" u="sng" dirty="0">
                <a:solidFill>
                  <a:schemeClr val="accent2"/>
                </a:solidFill>
                <a:latin typeface="Chalkboard SE Light" panose="03050602040202020205" pitchFamily="66" charset="77"/>
              </a:rPr>
              <a:t>loop</a:t>
            </a:r>
            <a:r>
              <a:rPr lang="en-SG" dirty="0">
                <a:latin typeface="Chalkboard SE Light" panose="03050602040202020205" pitchFamily="66" charset="77"/>
              </a:rPr>
              <a:t>();</a:t>
            </a:r>
          </a:p>
          <a:p>
            <a:r>
              <a:rPr lang="en-SG" dirty="0">
                <a:latin typeface="Chalkboard SE Light" panose="03050602040202020205" pitchFamily="66" charset="77"/>
              </a:rPr>
              <a:t>        return 0;</a:t>
            </a:r>
          </a:p>
          <a:p>
            <a:r>
              <a:rPr lang="en-SG" dirty="0">
                <a:latin typeface="Chalkboard SE Light" panose="03050602040202020205" pitchFamily="66" charset="77"/>
              </a:rPr>
              <a:t>}</a:t>
            </a:r>
          </a:p>
        </p:txBody>
      </p:sp>
      <p:sp>
        <p:nvSpPr>
          <p:cNvPr id="12" name="TextBox 11">
            <a:extLst>
              <a:ext uri="{FF2B5EF4-FFF2-40B4-BE49-F238E27FC236}">
                <a16:creationId xmlns:a16="http://schemas.microsoft.com/office/drawing/2014/main" id="{EE479E4F-8A14-7741-8995-65C9BB55B11F}"/>
              </a:ext>
            </a:extLst>
          </p:cNvPr>
          <p:cNvSpPr txBox="1"/>
          <p:nvPr/>
        </p:nvSpPr>
        <p:spPr>
          <a:xfrm>
            <a:off x="313219" y="4726191"/>
            <a:ext cx="4334981" cy="1892506"/>
          </a:xfrm>
          <a:prstGeom prst="rect">
            <a:avLst/>
          </a:prstGeom>
          <a:solidFill>
            <a:schemeClr val="bg1"/>
          </a:solidFill>
        </p:spPr>
        <p:txBody>
          <a:bodyPr wrap="square" rtlCol="0">
            <a:spAutoFit/>
          </a:bodyPr>
          <a:lstStyle/>
          <a:p>
            <a:pPr marL="342900" indent="-342900">
              <a:lnSpc>
                <a:spcPct val="150000"/>
              </a:lnSpc>
              <a:buFontTx/>
              <a:buAutoNum type="arabicPeriod"/>
            </a:pPr>
            <a:r>
              <a:rPr lang="en-SG" sz="2000" dirty="0">
                <a:solidFill>
                  <a:srgbClr val="C00000"/>
                </a:solidFill>
                <a:latin typeface="Chalkboard SE" panose="03050602040202020205" pitchFamily="66" charset="77"/>
              </a:rPr>
              <a:t>High reliance on mutable values </a:t>
            </a:r>
            <a:endParaRPr lang="en-US" sz="2000" dirty="0">
              <a:solidFill>
                <a:srgbClr val="C00000"/>
              </a:solidFill>
              <a:latin typeface="Chalkboard SE" panose="03050602040202020205" pitchFamily="66" charset="77"/>
            </a:endParaRPr>
          </a:p>
          <a:p>
            <a:pPr marL="342900" indent="-342900">
              <a:lnSpc>
                <a:spcPct val="150000"/>
              </a:lnSpc>
              <a:buAutoNum type="arabicPeriod"/>
            </a:pPr>
            <a:r>
              <a:rPr lang="en-US" sz="2000" dirty="0">
                <a:solidFill>
                  <a:srgbClr val="C00000"/>
                </a:solidFill>
                <a:latin typeface="Chalkboard SE" panose="03050602040202020205" pitchFamily="66" charset="77"/>
              </a:rPr>
              <a:t>Global delay</a:t>
            </a:r>
          </a:p>
          <a:p>
            <a:pPr marL="342900" indent="-342900">
              <a:lnSpc>
                <a:spcPct val="150000"/>
              </a:lnSpc>
              <a:buFontTx/>
              <a:buAutoNum type="arabicPeriod"/>
            </a:pPr>
            <a:r>
              <a:rPr lang="en-US" sz="2000" dirty="0">
                <a:solidFill>
                  <a:srgbClr val="C00000"/>
                </a:solidFill>
                <a:latin typeface="Chalkboard SE" panose="03050602040202020205" pitchFamily="66" charset="77"/>
              </a:rPr>
              <a:t>Long running data flow (callbacks)</a:t>
            </a:r>
          </a:p>
        </p:txBody>
      </p:sp>
      <p:sp>
        <p:nvSpPr>
          <p:cNvPr id="7" name="TextBox 6">
            <a:extLst>
              <a:ext uri="{FF2B5EF4-FFF2-40B4-BE49-F238E27FC236}">
                <a16:creationId xmlns:a16="http://schemas.microsoft.com/office/drawing/2014/main" id="{BD792326-75DC-434B-86D7-6B13DD3D3FF8}"/>
              </a:ext>
            </a:extLst>
          </p:cNvPr>
          <p:cNvSpPr txBox="1"/>
          <p:nvPr/>
        </p:nvSpPr>
        <p:spPr>
          <a:xfrm>
            <a:off x="1273163" y="375705"/>
            <a:ext cx="10135532" cy="523220"/>
          </a:xfrm>
          <a:prstGeom prst="rect">
            <a:avLst/>
          </a:prstGeom>
          <a:noFill/>
        </p:spPr>
        <p:txBody>
          <a:bodyPr wrap="square" rtlCol="0">
            <a:spAutoFit/>
          </a:bodyPr>
          <a:lstStyle/>
          <a:p>
            <a:r>
              <a:rPr lang="en-US" altLang="zh-CN" sz="2800" dirty="0">
                <a:solidFill>
                  <a:srgbClr val="7030A0"/>
                </a:solidFill>
                <a:latin typeface="Chalkboard SE" panose="03050602040202020205" pitchFamily="66" charset="77"/>
              </a:rPr>
              <a:t>Requirement:</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to</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show</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the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current temperature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and</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clock.</a:t>
            </a:r>
            <a:r>
              <a:rPr lang="zh-CN" altLang="en-US" sz="2800" dirty="0">
                <a:solidFill>
                  <a:srgbClr val="7030A0"/>
                </a:solidFill>
                <a:latin typeface="Chalkboard SE" panose="03050602040202020205" pitchFamily="66" charset="77"/>
              </a:rPr>
              <a:t> </a:t>
            </a:r>
            <a:endParaRPr lang="en-US" sz="2800" dirty="0">
              <a:solidFill>
                <a:srgbClr val="7030A0"/>
              </a:solidFill>
              <a:latin typeface="Chalkboard SE" panose="03050602040202020205" pitchFamily="66" charset="77"/>
            </a:endParaRPr>
          </a:p>
        </p:txBody>
      </p:sp>
      <p:sp>
        <p:nvSpPr>
          <p:cNvPr id="6" name="TextBox 5">
            <a:extLst>
              <a:ext uri="{FF2B5EF4-FFF2-40B4-BE49-F238E27FC236}">
                <a16:creationId xmlns:a16="http://schemas.microsoft.com/office/drawing/2014/main" id="{A4496280-5AC6-9142-A40C-5B9227946AAB}"/>
              </a:ext>
            </a:extLst>
          </p:cNvPr>
          <p:cNvSpPr txBox="1"/>
          <p:nvPr/>
        </p:nvSpPr>
        <p:spPr>
          <a:xfrm>
            <a:off x="4542407" y="1142372"/>
            <a:ext cx="7059670" cy="5078313"/>
          </a:xfrm>
          <a:prstGeom prst="rect">
            <a:avLst/>
          </a:prstGeom>
          <a:solidFill>
            <a:schemeClr val="bg1"/>
          </a:solidFill>
          <a:ln w="25400">
            <a:solidFill>
              <a:schemeClr val="tx1"/>
            </a:solidFill>
          </a:ln>
        </p:spPr>
        <p:txBody>
          <a:bodyPr wrap="square" rtlCol="0">
            <a:spAutoFit/>
          </a:bodyPr>
          <a:lstStyle/>
          <a:p>
            <a:r>
              <a:rPr lang="en-SG" dirty="0">
                <a:latin typeface="Chalkboard SE Light" panose="03050602040202020205" pitchFamily="66" charset="77"/>
              </a:rPr>
              <a:t>#define </a:t>
            </a:r>
            <a:r>
              <a:rPr lang="en-SG" dirty="0" err="1">
                <a:latin typeface="Chalkboard SE Light" panose="03050602040202020205" pitchFamily="66" charset="77"/>
              </a:rPr>
              <a:t>TempSensor</a:t>
            </a:r>
            <a:r>
              <a:rPr lang="en-SG" dirty="0">
                <a:latin typeface="Chalkboard SE Light" panose="03050602040202020205" pitchFamily="66" charset="77"/>
              </a:rPr>
              <a:t> 0</a:t>
            </a:r>
          </a:p>
          <a:p>
            <a:r>
              <a:rPr lang="en-SG" dirty="0">
                <a:latin typeface="Chalkboard SE Light" panose="03050602040202020205" pitchFamily="66" charset="77"/>
              </a:rPr>
              <a:t>#define LCD 1</a:t>
            </a:r>
          </a:p>
          <a:p>
            <a:endParaRPr lang="en-SG" dirty="0">
              <a:latin typeface="Chalkboard SE Light" panose="03050602040202020205" pitchFamily="66" charset="77"/>
            </a:endParaRPr>
          </a:p>
          <a:p>
            <a:r>
              <a:rPr lang="en-SG" dirty="0">
                <a:latin typeface="Chalkboard SE Light" panose="03050602040202020205" pitchFamily="66" charset="77"/>
              </a:rPr>
              <a:t>void </a:t>
            </a:r>
            <a:r>
              <a:rPr lang="en-SG" b="1" u="sng" dirty="0">
                <a:solidFill>
                  <a:schemeClr val="accent2"/>
                </a:solidFill>
                <a:latin typeface="Chalkboard SE Light" panose="03050602040202020205" pitchFamily="66" charset="77"/>
              </a:rPr>
              <a:t>setup</a:t>
            </a:r>
            <a:r>
              <a:rPr lang="en-SG" dirty="0">
                <a:latin typeface="Chalkboard SE Light" panose="03050602040202020205" pitchFamily="66" charset="77"/>
              </a:rPr>
              <a:t>() {</a:t>
            </a:r>
          </a:p>
          <a:p>
            <a:r>
              <a:rPr lang="en-SG" dirty="0">
                <a:solidFill>
                  <a:schemeClr val="accent6"/>
                </a:solidFill>
                <a:latin typeface="Chalkboard SE Light" panose="03050602040202020205" pitchFamily="66" charset="77"/>
              </a:rPr>
              <a:t>        </a:t>
            </a:r>
            <a:r>
              <a:rPr lang="en-SG" dirty="0" err="1">
                <a:solidFill>
                  <a:schemeClr val="accent6"/>
                </a:solidFill>
                <a:latin typeface="Chalkboard SE Light" panose="03050602040202020205" pitchFamily="66" charset="77"/>
              </a:rPr>
              <a:t>pinMode</a:t>
            </a:r>
            <a:r>
              <a:rPr lang="en-SG" dirty="0">
                <a:latin typeface="Chalkboard SE Light" panose="03050602040202020205" pitchFamily="66" charset="77"/>
              </a:rPr>
              <a:t>(</a:t>
            </a:r>
            <a:r>
              <a:rPr lang="en-SG" dirty="0" err="1">
                <a:latin typeface="Chalkboard SE Light" panose="03050602040202020205" pitchFamily="66" charset="77"/>
              </a:rPr>
              <a:t>TempSensor</a:t>
            </a:r>
            <a:r>
              <a:rPr lang="en-SG" dirty="0">
                <a:latin typeface="Chalkboard SE Light" panose="03050602040202020205" pitchFamily="66" charset="77"/>
              </a:rPr>
              <a:t>, </a:t>
            </a:r>
            <a:r>
              <a:rPr lang="en-SG" b="1" dirty="0">
                <a:solidFill>
                  <a:schemeClr val="accent5"/>
                </a:solidFill>
                <a:latin typeface="Chalkboard SE Light" panose="03050602040202020205" pitchFamily="66" charset="77"/>
              </a:rPr>
              <a:t>INPUT</a:t>
            </a:r>
            <a:r>
              <a:rPr lang="en-SG" dirty="0">
                <a:latin typeface="Chalkboard SE Light" panose="03050602040202020205" pitchFamily="66" charset="77"/>
              </a:rPr>
              <a:t>);</a:t>
            </a:r>
          </a:p>
          <a:p>
            <a:r>
              <a:rPr lang="en-SG" dirty="0">
                <a:solidFill>
                  <a:schemeClr val="accent6"/>
                </a:solidFill>
                <a:latin typeface="Chalkboard SE Light" panose="03050602040202020205" pitchFamily="66" charset="77"/>
              </a:rPr>
              <a:t>        </a:t>
            </a:r>
            <a:r>
              <a:rPr lang="en-SG" dirty="0" err="1">
                <a:solidFill>
                  <a:schemeClr val="accent6"/>
                </a:solidFill>
                <a:latin typeface="Chalkboard SE Light" panose="03050602040202020205" pitchFamily="66" charset="77"/>
              </a:rPr>
              <a:t>pinMode</a:t>
            </a:r>
            <a:r>
              <a:rPr lang="en-SG" dirty="0">
                <a:latin typeface="Chalkboard SE Light" panose="03050602040202020205" pitchFamily="66" charset="77"/>
              </a:rPr>
              <a:t>(LCD, </a:t>
            </a:r>
            <a:r>
              <a:rPr lang="en-SG" b="1" dirty="0">
                <a:solidFill>
                  <a:schemeClr val="accent5"/>
                </a:solidFill>
                <a:latin typeface="Chalkboard SE Light" panose="03050602040202020205" pitchFamily="66" charset="77"/>
              </a:rPr>
              <a:t>OUTPUT</a:t>
            </a:r>
            <a:r>
              <a:rPr lang="en-SG" dirty="0">
                <a:latin typeface="Chalkboard SE Light" panose="03050602040202020205" pitchFamily="66" charset="77"/>
              </a:rPr>
              <a:t>); </a:t>
            </a:r>
            <a:r>
              <a:rPr lang="en-SG" i="1" dirty="0">
                <a:solidFill>
                  <a:schemeClr val="tx1">
                    <a:lumMod val="50000"/>
                    <a:lumOff val="50000"/>
                  </a:schemeClr>
                </a:solidFill>
                <a:latin typeface="Chalkboard SE Light" panose="03050602040202020205" pitchFamily="66" charset="77"/>
              </a:rPr>
              <a:t>// actually needs more parameters</a:t>
            </a:r>
            <a:endParaRPr lang="en-SG" dirty="0">
              <a:latin typeface="Chalkboard SE Light" panose="03050602040202020205" pitchFamily="66" charset="77"/>
            </a:endParaRPr>
          </a:p>
          <a:p>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void </a:t>
            </a:r>
            <a:r>
              <a:rPr lang="en-SG" b="1" u="sng" dirty="0">
                <a:solidFill>
                  <a:schemeClr val="accent2"/>
                </a:solidFill>
                <a:latin typeface="Chalkboard SE Light" panose="03050602040202020205" pitchFamily="66" charset="77"/>
              </a:rPr>
              <a:t>loop</a:t>
            </a:r>
            <a:r>
              <a:rPr lang="en-SG" dirty="0">
                <a:latin typeface="Chalkboard SE Light" panose="03050602040202020205" pitchFamily="66" charset="77"/>
              </a:rPr>
              <a:t>() {</a:t>
            </a:r>
          </a:p>
          <a:p>
            <a:r>
              <a:rPr lang="en-SG" dirty="0">
                <a:latin typeface="Chalkboard SE Light" panose="03050602040202020205" pitchFamily="66" charset="77"/>
              </a:rPr>
              <a:t>        int temp = </a:t>
            </a:r>
            <a:r>
              <a:rPr lang="en-SG" dirty="0" err="1">
                <a:solidFill>
                  <a:schemeClr val="accent6"/>
                </a:solidFill>
                <a:latin typeface="Chalkboard SE Light" panose="03050602040202020205" pitchFamily="66" charset="77"/>
              </a:rPr>
              <a:t>digitalRead</a:t>
            </a:r>
            <a:r>
              <a:rPr lang="en-SG" dirty="0">
                <a:latin typeface="Chalkboard SE Light" panose="03050602040202020205" pitchFamily="66" charset="77"/>
              </a:rPr>
              <a:t>(</a:t>
            </a:r>
            <a:r>
              <a:rPr lang="en-SG" dirty="0" err="1">
                <a:latin typeface="Chalkboard SE Light" panose="03050602040202020205" pitchFamily="66" charset="77"/>
              </a:rPr>
              <a:t>TempSensor</a:t>
            </a:r>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        </a:t>
            </a:r>
            <a:r>
              <a:rPr lang="en-SG" i="1" dirty="0">
                <a:solidFill>
                  <a:schemeClr val="tx1">
                    <a:lumMod val="50000"/>
                    <a:lumOff val="50000"/>
                  </a:schemeClr>
                </a:solidFill>
                <a:latin typeface="Chalkboard SE Light" panose="03050602040202020205" pitchFamily="66" charset="77"/>
              </a:rPr>
              <a:t>// … initialize the timer …</a:t>
            </a:r>
          </a:p>
          <a:p>
            <a:r>
              <a:rPr lang="en-SG" dirty="0">
                <a:latin typeface="Chalkboard SE Light" panose="03050602040202020205" pitchFamily="66" charset="77"/>
              </a:rPr>
              <a:t>        </a:t>
            </a:r>
            <a:r>
              <a:rPr lang="en-SG" dirty="0" err="1">
                <a:latin typeface="Chalkboard SE Light" panose="03050602040202020205" pitchFamily="66" charset="77"/>
              </a:rPr>
              <a:t>tm_info</a:t>
            </a:r>
            <a:r>
              <a:rPr lang="en-SG" dirty="0">
                <a:latin typeface="Chalkboard SE Light" panose="03050602040202020205" pitchFamily="66" charset="77"/>
              </a:rPr>
              <a:t> = </a:t>
            </a:r>
            <a:r>
              <a:rPr lang="en-SG" dirty="0" err="1">
                <a:solidFill>
                  <a:schemeClr val="accent6"/>
                </a:solidFill>
                <a:latin typeface="Chalkboard SE Light" panose="03050602040202020205" pitchFamily="66" charset="77"/>
              </a:rPr>
              <a:t>localtime</a:t>
            </a:r>
            <a:r>
              <a:rPr lang="en-SG" dirty="0">
                <a:latin typeface="Chalkboard SE Light" panose="03050602040202020205" pitchFamily="66" charset="77"/>
              </a:rPr>
              <a:t>(&amp;timer);</a:t>
            </a:r>
          </a:p>
          <a:p>
            <a:r>
              <a:rPr lang="en-SG" dirty="0">
                <a:latin typeface="Chalkboard SE Light" panose="03050602040202020205" pitchFamily="66" charset="77"/>
              </a:rPr>
              <a:t>        </a:t>
            </a:r>
            <a:r>
              <a:rPr lang="en-SG" dirty="0" err="1">
                <a:solidFill>
                  <a:schemeClr val="accent6"/>
                </a:solidFill>
                <a:latin typeface="Chalkboard SE Light" panose="03050602040202020205" pitchFamily="66" charset="77"/>
              </a:rPr>
              <a:t>strftime</a:t>
            </a:r>
            <a:r>
              <a:rPr lang="en-SG" dirty="0">
                <a:latin typeface="Chalkboard SE Light" panose="03050602040202020205" pitchFamily="66" charset="77"/>
              </a:rPr>
              <a:t>(</a:t>
            </a:r>
            <a:r>
              <a:rPr lang="en-SG" dirty="0" err="1">
                <a:latin typeface="Chalkboard SE Light" panose="03050602040202020205" pitchFamily="66" charset="77"/>
              </a:rPr>
              <a:t>buffer_time</a:t>
            </a:r>
            <a:r>
              <a:rPr lang="en-SG" dirty="0">
                <a:latin typeface="Chalkboard SE Light" panose="03050602040202020205" pitchFamily="66" charset="77"/>
              </a:rPr>
              <a:t>, 26, "Time: %H:%M:%S", </a:t>
            </a:r>
            <a:r>
              <a:rPr lang="en-SG" dirty="0" err="1">
                <a:latin typeface="Chalkboard SE Light" panose="03050602040202020205" pitchFamily="66" charset="77"/>
              </a:rPr>
              <a:t>tm_info</a:t>
            </a:r>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        string data = </a:t>
            </a:r>
            <a:r>
              <a:rPr lang="en-SG" dirty="0" err="1">
                <a:solidFill>
                  <a:schemeClr val="accent6"/>
                </a:solidFill>
                <a:latin typeface="Chalkboard SE Light" panose="03050602040202020205" pitchFamily="66" charset="77"/>
              </a:rPr>
              <a:t>strcat</a:t>
            </a:r>
            <a:r>
              <a:rPr lang="en-SG" dirty="0">
                <a:latin typeface="Chalkboard SE Light" panose="03050602040202020205" pitchFamily="66" charset="77"/>
              </a:rPr>
              <a:t>(</a:t>
            </a:r>
            <a:r>
              <a:rPr lang="en-SG" dirty="0" err="1"/>
              <a:t>to_string</a:t>
            </a:r>
            <a:r>
              <a:rPr lang="en-SG" dirty="0"/>
              <a:t> (</a:t>
            </a:r>
            <a:r>
              <a:rPr lang="en-SG" dirty="0">
                <a:latin typeface="Chalkboard SE Light" panose="03050602040202020205" pitchFamily="66" charset="77"/>
              </a:rPr>
              <a:t>temp), </a:t>
            </a:r>
            <a:r>
              <a:rPr lang="en-SG" dirty="0" err="1">
                <a:latin typeface="Chalkboard SE Light" panose="03050602040202020205" pitchFamily="66" charset="77"/>
              </a:rPr>
              <a:t>buffer_time</a:t>
            </a:r>
            <a:r>
              <a:rPr lang="en-SG" dirty="0">
                <a:latin typeface="Chalkboard SE Light" panose="03050602040202020205" pitchFamily="66" charset="77"/>
              </a:rPr>
              <a:t>);  </a:t>
            </a:r>
          </a:p>
          <a:p>
            <a:r>
              <a:rPr lang="en-SG" dirty="0">
                <a:latin typeface="Chalkboard SE Light" panose="03050602040202020205" pitchFamily="66" charset="77"/>
              </a:rPr>
              <a:t>        </a:t>
            </a:r>
            <a:r>
              <a:rPr lang="en-SG" dirty="0" err="1">
                <a:solidFill>
                  <a:schemeClr val="accent6"/>
                </a:solidFill>
                <a:latin typeface="Chalkboard SE Light" panose="03050602040202020205" pitchFamily="66" charset="77"/>
              </a:rPr>
              <a:t>lcdPuts</a:t>
            </a:r>
            <a:r>
              <a:rPr lang="en-SG" dirty="0">
                <a:latin typeface="Chalkboard SE Light" panose="03050602040202020205" pitchFamily="66" charset="77"/>
              </a:rPr>
              <a:t>(LCD, data);</a:t>
            </a:r>
          </a:p>
          <a:p>
            <a:r>
              <a:rPr lang="en-SG" dirty="0">
                <a:latin typeface="Chalkboard SE Light" panose="03050602040202020205" pitchFamily="66" charset="77"/>
              </a:rPr>
              <a:t>}</a:t>
            </a:r>
          </a:p>
        </p:txBody>
      </p:sp>
    </p:spTree>
    <p:extLst>
      <p:ext uri="{BB962C8B-B14F-4D97-AF65-F5344CB8AC3E}">
        <p14:creationId xmlns:p14="http://schemas.microsoft.com/office/powerpoint/2010/main" val="81923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838E-3AC4-F046-BB6A-D9579CA23D16}"/>
              </a:ext>
            </a:extLst>
          </p:cNvPr>
          <p:cNvSpPr>
            <a:spLocks noGrp="1"/>
          </p:cNvSpPr>
          <p:nvPr>
            <p:ph type="title"/>
          </p:nvPr>
        </p:nvSpPr>
        <p:spPr>
          <a:xfrm>
            <a:off x="663075" y="-1517899"/>
            <a:ext cx="10515600" cy="1325563"/>
          </a:xfrm>
        </p:spPr>
        <p:txBody>
          <a:bodyPr/>
          <a:lstStyle/>
          <a:p>
            <a:r>
              <a:rPr lang="en-US" b="1" dirty="0"/>
              <a:t>Motivation Example</a:t>
            </a:r>
            <a:endParaRPr lang="en-US" dirty="0"/>
          </a:p>
        </p:txBody>
      </p:sp>
      <p:sp>
        <p:nvSpPr>
          <p:cNvPr id="11" name="TextBox 10">
            <a:extLst>
              <a:ext uri="{FF2B5EF4-FFF2-40B4-BE49-F238E27FC236}">
                <a16:creationId xmlns:a16="http://schemas.microsoft.com/office/drawing/2014/main" id="{50918A6B-7AF6-7A4B-AA24-1C59D1C53023}"/>
              </a:ext>
            </a:extLst>
          </p:cNvPr>
          <p:cNvSpPr txBox="1"/>
          <p:nvPr/>
        </p:nvSpPr>
        <p:spPr>
          <a:xfrm>
            <a:off x="571635" y="1142372"/>
            <a:ext cx="3762610" cy="3416320"/>
          </a:xfrm>
          <a:prstGeom prst="rect">
            <a:avLst/>
          </a:prstGeom>
          <a:solidFill>
            <a:schemeClr val="bg1"/>
          </a:solidFill>
          <a:ln w="25400">
            <a:solidFill>
              <a:schemeClr val="tx1"/>
            </a:solidFill>
          </a:ln>
        </p:spPr>
        <p:txBody>
          <a:bodyPr wrap="square" rtlCol="0">
            <a:spAutoFit/>
          </a:bodyPr>
          <a:lstStyle/>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wiringPi.h</a:t>
            </a:r>
            <a:r>
              <a:rPr lang="en-SG" i="1" dirty="0">
                <a:solidFill>
                  <a:schemeClr val="accent6"/>
                </a:solidFill>
                <a:latin typeface="Chalkboard SE Light" panose="03050602040202020205" pitchFamily="66" charset="77"/>
              </a:rPr>
              <a:t>&gt;</a:t>
            </a:r>
          </a:p>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time.h</a:t>
            </a:r>
            <a:r>
              <a:rPr lang="en-SG" i="1" dirty="0">
                <a:solidFill>
                  <a:schemeClr val="accent6"/>
                </a:solidFill>
                <a:latin typeface="Chalkboard SE Light" panose="03050602040202020205" pitchFamily="66" charset="77"/>
              </a:rPr>
              <a:t>&gt;</a:t>
            </a:r>
          </a:p>
          <a:p>
            <a:r>
              <a:rPr lang="en-SG" i="1" dirty="0">
                <a:solidFill>
                  <a:schemeClr val="accent6"/>
                </a:solidFill>
                <a:latin typeface="Chalkboard SE Light" panose="03050602040202020205" pitchFamily="66" charset="77"/>
              </a:rPr>
              <a:t>#include &lt;</a:t>
            </a:r>
            <a:r>
              <a:rPr lang="en-SG" i="1" dirty="0" err="1">
                <a:solidFill>
                  <a:schemeClr val="accent6"/>
                </a:solidFill>
                <a:latin typeface="Chalkboard SE Light" panose="03050602040202020205" pitchFamily="66" charset="77"/>
              </a:rPr>
              <a:t>string.h</a:t>
            </a:r>
            <a:r>
              <a:rPr lang="en-SG" i="1" dirty="0">
                <a:solidFill>
                  <a:schemeClr val="accent6"/>
                </a:solidFill>
                <a:latin typeface="Chalkboard SE Light" panose="03050602040202020205" pitchFamily="66" charset="77"/>
              </a:rPr>
              <a:t>&gt;</a:t>
            </a:r>
          </a:p>
          <a:p>
            <a:br>
              <a:rPr lang="en-SG" dirty="0">
                <a:latin typeface="Chalkboard SE Light" panose="03050602040202020205" pitchFamily="66" charset="77"/>
              </a:rPr>
            </a:br>
            <a:r>
              <a:rPr lang="en-SG" dirty="0">
                <a:latin typeface="Chalkboard SE Light" panose="03050602040202020205" pitchFamily="66" charset="77"/>
              </a:rPr>
              <a:t>int main() {</a:t>
            </a:r>
          </a:p>
          <a:p>
            <a:r>
              <a:rPr lang="en-SG" dirty="0">
                <a:latin typeface="Chalkboard SE Light" panose="03050602040202020205" pitchFamily="66" charset="77"/>
              </a:rPr>
              <a:t>        if (</a:t>
            </a:r>
            <a:r>
              <a:rPr lang="en-SG" dirty="0" err="1">
                <a:solidFill>
                  <a:schemeClr val="accent6"/>
                </a:solidFill>
                <a:latin typeface="Chalkboard SE Light" panose="03050602040202020205" pitchFamily="66" charset="77"/>
              </a:rPr>
              <a:t>wiringPiSetup</a:t>
            </a:r>
            <a:r>
              <a:rPr lang="en-SG" dirty="0">
                <a:latin typeface="Chalkboard SE Light" panose="03050602040202020205" pitchFamily="66" charset="77"/>
              </a:rPr>
              <a:t>() == -1) {</a:t>
            </a:r>
          </a:p>
          <a:p>
            <a:r>
              <a:rPr lang="en-SG" dirty="0">
                <a:latin typeface="Chalkboard SE Light" panose="03050602040202020205" pitchFamily="66" charset="77"/>
              </a:rPr>
              <a:t>                return -1;         </a:t>
            </a:r>
          </a:p>
          <a:p>
            <a:r>
              <a:rPr lang="en-SG" dirty="0">
                <a:latin typeface="Chalkboard SE Light" panose="03050602040202020205" pitchFamily="66" charset="77"/>
              </a:rPr>
              <a:t>        }</a:t>
            </a:r>
          </a:p>
          <a:p>
            <a:r>
              <a:rPr lang="en-SG" dirty="0">
                <a:latin typeface="Chalkboard SE Light" panose="03050602040202020205" pitchFamily="66" charset="77"/>
              </a:rPr>
              <a:t>        </a:t>
            </a:r>
            <a:r>
              <a:rPr lang="en-SG" b="1" u="sng" dirty="0">
                <a:solidFill>
                  <a:schemeClr val="accent2"/>
                </a:solidFill>
                <a:latin typeface="Chalkboard SE Light" panose="03050602040202020205" pitchFamily="66" charset="77"/>
              </a:rPr>
              <a:t>setup</a:t>
            </a:r>
            <a:r>
              <a:rPr lang="en-SG" dirty="0">
                <a:latin typeface="Chalkboard SE Light" panose="03050602040202020205" pitchFamily="66" charset="77"/>
              </a:rPr>
              <a:t>();</a:t>
            </a:r>
            <a:endParaRPr lang="en-SG" i="1" dirty="0">
              <a:solidFill>
                <a:schemeClr val="tx1">
                  <a:lumMod val="50000"/>
                  <a:lumOff val="50000"/>
                </a:schemeClr>
              </a:solidFill>
              <a:latin typeface="Chalkboard SE Light" panose="03050602040202020205" pitchFamily="66" charset="77"/>
            </a:endParaRPr>
          </a:p>
          <a:p>
            <a:r>
              <a:rPr lang="en-SG" dirty="0">
                <a:latin typeface="Chalkboard SE Light" panose="03050602040202020205" pitchFamily="66" charset="77"/>
              </a:rPr>
              <a:t>        while(1) </a:t>
            </a:r>
            <a:r>
              <a:rPr lang="en-SG" b="1" u="sng" dirty="0">
                <a:solidFill>
                  <a:schemeClr val="accent2"/>
                </a:solidFill>
                <a:latin typeface="Chalkboard SE Light" panose="03050602040202020205" pitchFamily="66" charset="77"/>
              </a:rPr>
              <a:t>loop</a:t>
            </a:r>
            <a:r>
              <a:rPr lang="en-SG" dirty="0">
                <a:latin typeface="Chalkboard SE Light" panose="03050602040202020205" pitchFamily="66" charset="77"/>
              </a:rPr>
              <a:t>();</a:t>
            </a:r>
          </a:p>
          <a:p>
            <a:r>
              <a:rPr lang="en-SG" dirty="0">
                <a:latin typeface="Chalkboard SE Light" panose="03050602040202020205" pitchFamily="66" charset="77"/>
              </a:rPr>
              <a:t>        return 0;</a:t>
            </a:r>
          </a:p>
          <a:p>
            <a:r>
              <a:rPr lang="en-SG" dirty="0">
                <a:latin typeface="Chalkboard SE Light" panose="03050602040202020205" pitchFamily="66" charset="77"/>
              </a:rPr>
              <a:t>}</a:t>
            </a:r>
          </a:p>
        </p:txBody>
      </p:sp>
      <p:sp>
        <p:nvSpPr>
          <p:cNvPr id="9" name="TextBox 8">
            <a:extLst>
              <a:ext uri="{FF2B5EF4-FFF2-40B4-BE49-F238E27FC236}">
                <a16:creationId xmlns:a16="http://schemas.microsoft.com/office/drawing/2014/main" id="{CBA5C044-2BB6-2848-97BC-797C1DE363F0}"/>
              </a:ext>
            </a:extLst>
          </p:cNvPr>
          <p:cNvSpPr txBox="1"/>
          <p:nvPr/>
        </p:nvSpPr>
        <p:spPr>
          <a:xfrm>
            <a:off x="1273163" y="375705"/>
            <a:ext cx="10135532" cy="523220"/>
          </a:xfrm>
          <a:prstGeom prst="rect">
            <a:avLst/>
          </a:prstGeom>
          <a:noFill/>
        </p:spPr>
        <p:txBody>
          <a:bodyPr wrap="square" rtlCol="0">
            <a:spAutoFit/>
          </a:bodyPr>
          <a:lstStyle/>
          <a:p>
            <a:r>
              <a:rPr lang="en-US" altLang="zh-CN" sz="2800" dirty="0">
                <a:solidFill>
                  <a:srgbClr val="7030A0"/>
                </a:solidFill>
                <a:latin typeface="Chalkboard SE" panose="03050602040202020205" pitchFamily="66" charset="77"/>
              </a:rPr>
              <a:t>Requirement:</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to</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show</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the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current temperature</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and</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a</a:t>
            </a:r>
            <a:r>
              <a:rPr lang="zh-CN" altLang="en-US" sz="2800" dirty="0">
                <a:solidFill>
                  <a:srgbClr val="7030A0"/>
                </a:solidFill>
                <a:latin typeface="Chalkboard SE" panose="03050602040202020205" pitchFamily="66" charset="77"/>
              </a:rPr>
              <a:t> </a:t>
            </a:r>
            <a:r>
              <a:rPr lang="en-US" altLang="zh-CN" sz="2800" dirty="0">
                <a:solidFill>
                  <a:srgbClr val="7030A0"/>
                </a:solidFill>
                <a:latin typeface="Chalkboard SE" panose="03050602040202020205" pitchFamily="66" charset="77"/>
              </a:rPr>
              <a:t>clock.</a:t>
            </a:r>
            <a:r>
              <a:rPr lang="zh-CN" altLang="en-US" sz="2800" dirty="0">
                <a:solidFill>
                  <a:srgbClr val="7030A0"/>
                </a:solidFill>
                <a:latin typeface="Chalkboard SE" panose="03050602040202020205" pitchFamily="66" charset="77"/>
              </a:rPr>
              <a:t> </a:t>
            </a:r>
            <a:endParaRPr lang="en-US" sz="2800" dirty="0">
              <a:solidFill>
                <a:srgbClr val="7030A0"/>
              </a:solidFill>
              <a:latin typeface="Chalkboard SE" panose="03050602040202020205" pitchFamily="66" charset="77"/>
            </a:endParaRPr>
          </a:p>
        </p:txBody>
      </p:sp>
      <p:sp>
        <p:nvSpPr>
          <p:cNvPr id="8" name="TextBox 7">
            <a:extLst>
              <a:ext uri="{FF2B5EF4-FFF2-40B4-BE49-F238E27FC236}">
                <a16:creationId xmlns:a16="http://schemas.microsoft.com/office/drawing/2014/main" id="{B5FCA1E9-A2D3-F446-8479-C2CD38EF4640}"/>
              </a:ext>
            </a:extLst>
          </p:cNvPr>
          <p:cNvSpPr txBox="1"/>
          <p:nvPr/>
        </p:nvSpPr>
        <p:spPr>
          <a:xfrm>
            <a:off x="313219" y="4726191"/>
            <a:ext cx="4334981" cy="1892506"/>
          </a:xfrm>
          <a:prstGeom prst="rect">
            <a:avLst/>
          </a:prstGeom>
          <a:solidFill>
            <a:schemeClr val="bg1"/>
          </a:solidFill>
        </p:spPr>
        <p:txBody>
          <a:bodyPr wrap="square" rtlCol="0">
            <a:spAutoFit/>
          </a:bodyPr>
          <a:lstStyle/>
          <a:p>
            <a:pPr marL="342900" indent="-342900">
              <a:lnSpc>
                <a:spcPct val="150000"/>
              </a:lnSpc>
              <a:buFontTx/>
              <a:buAutoNum type="arabicPeriod"/>
            </a:pPr>
            <a:r>
              <a:rPr lang="en-SG" sz="2000" dirty="0">
                <a:solidFill>
                  <a:srgbClr val="C00000"/>
                </a:solidFill>
                <a:latin typeface="Chalkboard SE" panose="03050602040202020205" pitchFamily="66" charset="77"/>
              </a:rPr>
              <a:t>High reliance on mutable values </a:t>
            </a:r>
            <a:endParaRPr lang="en-US" sz="2000" dirty="0">
              <a:solidFill>
                <a:srgbClr val="C00000"/>
              </a:solidFill>
              <a:latin typeface="Chalkboard SE" panose="03050602040202020205" pitchFamily="66" charset="77"/>
            </a:endParaRPr>
          </a:p>
          <a:p>
            <a:pPr marL="342900" indent="-342900">
              <a:lnSpc>
                <a:spcPct val="150000"/>
              </a:lnSpc>
              <a:buAutoNum type="arabicPeriod"/>
            </a:pPr>
            <a:r>
              <a:rPr lang="en-US" sz="2000" dirty="0">
                <a:solidFill>
                  <a:srgbClr val="C00000"/>
                </a:solidFill>
                <a:latin typeface="Chalkboard SE" panose="03050602040202020205" pitchFamily="66" charset="77"/>
              </a:rPr>
              <a:t>Global delay</a:t>
            </a:r>
          </a:p>
          <a:p>
            <a:pPr marL="342900" indent="-342900">
              <a:lnSpc>
                <a:spcPct val="150000"/>
              </a:lnSpc>
              <a:buFontTx/>
              <a:buAutoNum type="arabicPeriod"/>
            </a:pPr>
            <a:r>
              <a:rPr lang="en-US" sz="2000" dirty="0">
                <a:solidFill>
                  <a:srgbClr val="C00000"/>
                </a:solidFill>
                <a:latin typeface="Chalkboard SE" panose="03050602040202020205" pitchFamily="66" charset="77"/>
              </a:rPr>
              <a:t>Long running data flow (callbacks)</a:t>
            </a:r>
          </a:p>
        </p:txBody>
      </p:sp>
      <p:sp>
        <p:nvSpPr>
          <p:cNvPr id="6" name="TextBox 5">
            <a:extLst>
              <a:ext uri="{FF2B5EF4-FFF2-40B4-BE49-F238E27FC236}">
                <a16:creationId xmlns:a16="http://schemas.microsoft.com/office/drawing/2014/main" id="{A4496280-5AC6-9142-A40C-5B9227946AAB}"/>
              </a:ext>
            </a:extLst>
          </p:cNvPr>
          <p:cNvSpPr txBox="1"/>
          <p:nvPr/>
        </p:nvSpPr>
        <p:spPr>
          <a:xfrm>
            <a:off x="4542407" y="1142372"/>
            <a:ext cx="7059670" cy="5078313"/>
          </a:xfrm>
          <a:prstGeom prst="rect">
            <a:avLst/>
          </a:prstGeom>
          <a:solidFill>
            <a:schemeClr val="bg1"/>
          </a:solidFill>
          <a:ln w="25400">
            <a:solidFill>
              <a:schemeClr val="tx1"/>
            </a:solidFill>
          </a:ln>
        </p:spPr>
        <p:txBody>
          <a:bodyPr wrap="square" rtlCol="0">
            <a:spAutoFit/>
          </a:bodyPr>
          <a:lstStyle/>
          <a:p>
            <a:r>
              <a:rPr lang="en-SG" dirty="0">
                <a:latin typeface="Chalkboard SE Light" panose="03050602040202020205" pitchFamily="66" charset="77"/>
              </a:rPr>
              <a:t>#define </a:t>
            </a:r>
            <a:r>
              <a:rPr lang="en-SG" dirty="0" err="1">
                <a:latin typeface="Chalkboard SE Light" panose="03050602040202020205" pitchFamily="66" charset="77"/>
              </a:rPr>
              <a:t>TempSensor</a:t>
            </a:r>
            <a:r>
              <a:rPr lang="en-SG" dirty="0">
                <a:latin typeface="Chalkboard SE Light" panose="03050602040202020205" pitchFamily="66" charset="77"/>
              </a:rPr>
              <a:t> 0</a:t>
            </a:r>
          </a:p>
          <a:p>
            <a:r>
              <a:rPr lang="en-SG" dirty="0">
                <a:latin typeface="Chalkboard SE Light" panose="03050602040202020205" pitchFamily="66" charset="77"/>
              </a:rPr>
              <a:t>#define LCD 1</a:t>
            </a:r>
          </a:p>
          <a:p>
            <a:endParaRPr lang="en-SG" dirty="0">
              <a:latin typeface="Chalkboard SE Light" panose="03050602040202020205" pitchFamily="66" charset="77"/>
            </a:endParaRPr>
          </a:p>
          <a:p>
            <a:r>
              <a:rPr lang="en-SG" dirty="0">
                <a:latin typeface="Chalkboard SE Light" panose="03050602040202020205" pitchFamily="66" charset="77"/>
              </a:rPr>
              <a:t>void </a:t>
            </a:r>
            <a:r>
              <a:rPr lang="en-SG" b="1" u="sng" dirty="0">
                <a:solidFill>
                  <a:schemeClr val="accent2"/>
                </a:solidFill>
                <a:latin typeface="Chalkboard SE Light" panose="03050602040202020205" pitchFamily="66" charset="77"/>
              </a:rPr>
              <a:t>setup</a:t>
            </a:r>
            <a:r>
              <a:rPr lang="en-SG" dirty="0">
                <a:latin typeface="Chalkboard SE Light" panose="03050602040202020205" pitchFamily="66" charset="77"/>
              </a:rPr>
              <a:t>() {</a:t>
            </a:r>
          </a:p>
          <a:p>
            <a:r>
              <a:rPr lang="en-SG" dirty="0">
                <a:solidFill>
                  <a:schemeClr val="accent6"/>
                </a:solidFill>
                <a:latin typeface="Chalkboard SE Light" panose="03050602040202020205" pitchFamily="66" charset="77"/>
              </a:rPr>
              <a:t>        </a:t>
            </a:r>
            <a:r>
              <a:rPr lang="en-SG" dirty="0" err="1">
                <a:solidFill>
                  <a:schemeClr val="accent6"/>
                </a:solidFill>
                <a:latin typeface="Chalkboard SE Light" panose="03050602040202020205" pitchFamily="66" charset="77"/>
              </a:rPr>
              <a:t>pinMode</a:t>
            </a:r>
            <a:r>
              <a:rPr lang="en-SG" dirty="0">
                <a:latin typeface="Chalkboard SE Light" panose="03050602040202020205" pitchFamily="66" charset="77"/>
              </a:rPr>
              <a:t>(</a:t>
            </a:r>
            <a:r>
              <a:rPr lang="en-SG" dirty="0" err="1">
                <a:latin typeface="Chalkboard SE Light" panose="03050602040202020205" pitchFamily="66" charset="77"/>
              </a:rPr>
              <a:t>TempSensor</a:t>
            </a:r>
            <a:r>
              <a:rPr lang="en-SG" dirty="0">
                <a:latin typeface="Chalkboard SE Light" panose="03050602040202020205" pitchFamily="66" charset="77"/>
              </a:rPr>
              <a:t>, </a:t>
            </a:r>
            <a:r>
              <a:rPr lang="en-SG" b="1" dirty="0">
                <a:solidFill>
                  <a:schemeClr val="accent5"/>
                </a:solidFill>
                <a:latin typeface="Chalkboard SE Light" panose="03050602040202020205" pitchFamily="66" charset="77"/>
              </a:rPr>
              <a:t>INPUT</a:t>
            </a:r>
            <a:r>
              <a:rPr lang="en-SG" dirty="0">
                <a:latin typeface="Chalkboard SE Light" panose="03050602040202020205" pitchFamily="66" charset="77"/>
              </a:rPr>
              <a:t>);</a:t>
            </a:r>
          </a:p>
          <a:p>
            <a:r>
              <a:rPr lang="en-SG" dirty="0">
                <a:solidFill>
                  <a:schemeClr val="accent6"/>
                </a:solidFill>
                <a:latin typeface="Chalkboard SE Light" panose="03050602040202020205" pitchFamily="66" charset="77"/>
              </a:rPr>
              <a:t>        </a:t>
            </a:r>
            <a:r>
              <a:rPr lang="en-SG" dirty="0" err="1">
                <a:solidFill>
                  <a:schemeClr val="accent6"/>
                </a:solidFill>
                <a:latin typeface="Chalkboard SE Light" panose="03050602040202020205" pitchFamily="66" charset="77"/>
              </a:rPr>
              <a:t>pinMode</a:t>
            </a:r>
            <a:r>
              <a:rPr lang="en-SG" dirty="0">
                <a:latin typeface="Chalkboard SE Light" panose="03050602040202020205" pitchFamily="66" charset="77"/>
              </a:rPr>
              <a:t>(LCD, </a:t>
            </a:r>
            <a:r>
              <a:rPr lang="en-SG" b="1" dirty="0">
                <a:solidFill>
                  <a:schemeClr val="accent5"/>
                </a:solidFill>
                <a:latin typeface="Chalkboard SE Light" panose="03050602040202020205" pitchFamily="66" charset="77"/>
              </a:rPr>
              <a:t>OUTPUT</a:t>
            </a:r>
            <a:r>
              <a:rPr lang="en-SG" dirty="0">
                <a:latin typeface="Chalkboard SE Light" panose="03050602040202020205" pitchFamily="66" charset="77"/>
              </a:rPr>
              <a:t>); </a:t>
            </a:r>
            <a:r>
              <a:rPr lang="en-SG" i="1" dirty="0">
                <a:solidFill>
                  <a:schemeClr val="tx1">
                    <a:lumMod val="50000"/>
                    <a:lumOff val="50000"/>
                  </a:schemeClr>
                </a:solidFill>
                <a:latin typeface="Chalkboard SE Light" panose="03050602040202020205" pitchFamily="66" charset="77"/>
              </a:rPr>
              <a:t>// actually needs more parameters</a:t>
            </a:r>
            <a:endParaRPr lang="en-SG" dirty="0">
              <a:latin typeface="Chalkboard SE Light" panose="03050602040202020205" pitchFamily="66" charset="77"/>
            </a:endParaRPr>
          </a:p>
          <a:p>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void </a:t>
            </a:r>
            <a:r>
              <a:rPr lang="en-SG" b="1" u="sng" dirty="0">
                <a:solidFill>
                  <a:schemeClr val="accent2"/>
                </a:solidFill>
                <a:latin typeface="Chalkboard SE Light" panose="03050602040202020205" pitchFamily="66" charset="77"/>
              </a:rPr>
              <a:t>loop</a:t>
            </a:r>
            <a:r>
              <a:rPr lang="en-SG" dirty="0">
                <a:latin typeface="Chalkboard SE Light" panose="03050602040202020205" pitchFamily="66" charset="77"/>
              </a:rPr>
              <a:t>() {</a:t>
            </a:r>
          </a:p>
          <a:p>
            <a:r>
              <a:rPr lang="en-SG" dirty="0">
                <a:latin typeface="Chalkboard SE Light" panose="03050602040202020205" pitchFamily="66" charset="77"/>
              </a:rPr>
              <a:t>        int temp = </a:t>
            </a:r>
            <a:r>
              <a:rPr lang="en-SG" dirty="0" err="1">
                <a:solidFill>
                  <a:schemeClr val="accent6"/>
                </a:solidFill>
                <a:latin typeface="Chalkboard SE Light" panose="03050602040202020205" pitchFamily="66" charset="77"/>
              </a:rPr>
              <a:t>digitalRead</a:t>
            </a:r>
            <a:r>
              <a:rPr lang="en-SG" dirty="0">
                <a:latin typeface="Chalkboard SE Light" panose="03050602040202020205" pitchFamily="66" charset="77"/>
              </a:rPr>
              <a:t>(</a:t>
            </a:r>
            <a:r>
              <a:rPr lang="en-SG" dirty="0" err="1">
                <a:latin typeface="Chalkboard SE Light" panose="03050602040202020205" pitchFamily="66" charset="77"/>
              </a:rPr>
              <a:t>TempSensor</a:t>
            </a:r>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        </a:t>
            </a:r>
            <a:r>
              <a:rPr lang="en-SG" i="1" dirty="0">
                <a:solidFill>
                  <a:schemeClr val="tx1">
                    <a:lumMod val="50000"/>
                    <a:lumOff val="50000"/>
                  </a:schemeClr>
                </a:solidFill>
                <a:latin typeface="Chalkboard SE Light" panose="03050602040202020205" pitchFamily="66" charset="77"/>
              </a:rPr>
              <a:t>// … initialize the timer …</a:t>
            </a:r>
          </a:p>
          <a:p>
            <a:r>
              <a:rPr lang="en-SG" dirty="0">
                <a:latin typeface="Chalkboard SE Light" panose="03050602040202020205" pitchFamily="66" charset="77"/>
              </a:rPr>
              <a:t>        </a:t>
            </a:r>
            <a:r>
              <a:rPr lang="en-SG" dirty="0" err="1">
                <a:latin typeface="Chalkboard SE Light" panose="03050602040202020205" pitchFamily="66" charset="77"/>
              </a:rPr>
              <a:t>tm_info</a:t>
            </a:r>
            <a:r>
              <a:rPr lang="en-SG" dirty="0">
                <a:latin typeface="Chalkboard SE Light" panose="03050602040202020205" pitchFamily="66" charset="77"/>
              </a:rPr>
              <a:t> = </a:t>
            </a:r>
            <a:r>
              <a:rPr lang="en-SG" dirty="0" err="1">
                <a:solidFill>
                  <a:schemeClr val="accent6"/>
                </a:solidFill>
                <a:latin typeface="Chalkboard SE Light" panose="03050602040202020205" pitchFamily="66" charset="77"/>
              </a:rPr>
              <a:t>localtime</a:t>
            </a:r>
            <a:r>
              <a:rPr lang="en-SG" dirty="0">
                <a:latin typeface="Chalkboard SE Light" panose="03050602040202020205" pitchFamily="66" charset="77"/>
              </a:rPr>
              <a:t>(&amp;timer);</a:t>
            </a:r>
          </a:p>
          <a:p>
            <a:r>
              <a:rPr lang="en-SG" dirty="0">
                <a:latin typeface="Chalkboard SE Light" panose="03050602040202020205" pitchFamily="66" charset="77"/>
              </a:rPr>
              <a:t>        </a:t>
            </a:r>
            <a:r>
              <a:rPr lang="en-SG" dirty="0" err="1">
                <a:solidFill>
                  <a:schemeClr val="accent6"/>
                </a:solidFill>
                <a:latin typeface="Chalkboard SE Light" panose="03050602040202020205" pitchFamily="66" charset="77"/>
              </a:rPr>
              <a:t>strftime</a:t>
            </a:r>
            <a:r>
              <a:rPr lang="en-SG" dirty="0">
                <a:latin typeface="Chalkboard SE Light" panose="03050602040202020205" pitchFamily="66" charset="77"/>
              </a:rPr>
              <a:t>(</a:t>
            </a:r>
            <a:r>
              <a:rPr lang="en-SG" dirty="0" err="1">
                <a:latin typeface="Chalkboard SE Light" panose="03050602040202020205" pitchFamily="66" charset="77"/>
              </a:rPr>
              <a:t>buffer_time</a:t>
            </a:r>
            <a:r>
              <a:rPr lang="en-SG" dirty="0">
                <a:latin typeface="Chalkboard SE Light" panose="03050602040202020205" pitchFamily="66" charset="77"/>
              </a:rPr>
              <a:t>, 26, "Time: %H:%M:%S", </a:t>
            </a:r>
            <a:r>
              <a:rPr lang="en-SG" dirty="0" err="1">
                <a:latin typeface="Chalkboard SE Light" panose="03050602040202020205" pitchFamily="66" charset="77"/>
              </a:rPr>
              <a:t>tm_info</a:t>
            </a:r>
            <a:r>
              <a:rPr lang="en-SG" dirty="0">
                <a:latin typeface="Chalkboard SE Light" panose="03050602040202020205" pitchFamily="66" charset="77"/>
              </a:rPr>
              <a:t>);</a:t>
            </a:r>
          </a:p>
          <a:p>
            <a:endParaRPr lang="en-SG" dirty="0">
              <a:latin typeface="Chalkboard SE Light" panose="03050602040202020205" pitchFamily="66" charset="77"/>
            </a:endParaRPr>
          </a:p>
          <a:p>
            <a:r>
              <a:rPr lang="en-SG" dirty="0">
                <a:latin typeface="Chalkboard SE Light" panose="03050602040202020205" pitchFamily="66" charset="77"/>
              </a:rPr>
              <a:t>        string data = </a:t>
            </a:r>
            <a:r>
              <a:rPr lang="en-SG" dirty="0" err="1">
                <a:solidFill>
                  <a:schemeClr val="accent6"/>
                </a:solidFill>
                <a:latin typeface="Chalkboard SE Light" panose="03050602040202020205" pitchFamily="66" charset="77"/>
              </a:rPr>
              <a:t>strcat</a:t>
            </a:r>
            <a:r>
              <a:rPr lang="en-SG" dirty="0">
                <a:latin typeface="Chalkboard SE Light" panose="03050602040202020205" pitchFamily="66" charset="77"/>
              </a:rPr>
              <a:t>(</a:t>
            </a:r>
            <a:r>
              <a:rPr lang="en-SG" dirty="0" err="1"/>
              <a:t>to_string</a:t>
            </a:r>
            <a:r>
              <a:rPr lang="en-SG" dirty="0"/>
              <a:t> (</a:t>
            </a:r>
            <a:r>
              <a:rPr lang="en-SG" dirty="0">
                <a:latin typeface="Chalkboard SE Light" panose="03050602040202020205" pitchFamily="66" charset="77"/>
              </a:rPr>
              <a:t>temp), </a:t>
            </a:r>
            <a:r>
              <a:rPr lang="en-SG" dirty="0" err="1">
                <a:latin typeface="Chalkboard SE Light" panose="03050602040202020205" pitchFamily="66" charset="77"/>
              </a:rPr>
              <a:t>buffer_time</a:t>
            </a:r>
            <a:r>
              <a:rPr lang="en-SG" dirty="0">
                <a:latin typeface="Chalkboard SE Light" panose="03050602040202020205" pitchFamily="66" charset="77"/>
              </a:rPr>
              <a:t>);  </a:t>
            </a:r>
          </a:p>
          <a:p>
            <a:r>
              <a:rPr lang="en-SG" dirty="0">
                <a:latin typeface="Chalkboard SE Light" panose="03050602040202020205" pitchFamily="66" charset="77"/>
              </a:rPr>
              <a:t>        </a:t>
            </a:r>
            <a:r>
              <a:rPr lang="en-SG" dirty="0" err="1">
                <a:solidFill>
                  <a:schemeClr val="accent6"/>
                </a:solidFill>
                <a:latin typeface="Chalkboard SE Light" panose="03050602040202020205" pitchFamily="66" charset="77"/>
              </a:rPr>
              <a:t>lcdPuts</a:t>
            </a:r>
            <a:r>
              <a:rPr lang="en-SG" dirty="0">
                <a:latin typeface="Chalkboard SE Light" panose="03050602040202020205" pitchFamily="66" charset="77"/>
              </a:rPr>
              <a:t>(LCD, data);</a:t>
            </a:r>
          </a:p>
          <a:p>
            <a:r>
              <a:rPr lang="en-SG" dirty="0">
                <a:latin typeface="Chalkboard SE Light" panose="03050602040202020205" pitchFamily="66" charset="77"/>
              </a:rPr>
              <a:t>}</a:t>
            </a:r>
          </a:p>
        </p:txBody>
      </p:sp>
      <p:sp>
        <p:nvSpPr>
          <p:cNvPr id="7" name="TextBox 6">
            <a:extLst>
              <a:ext uri="{FF2B5EF4-FFF2-40B4-BE49-F238E27FC236}">
                <a16:creationId xmlns:a16="http://schemas.microsoft.com/office/drawing/2014/main" id="{DF03CE1A-7B4B-1A4F-904B-524C972ECB40}"/>
              </a:ext>
            </a:extLst>
          </p:cNvPr>
          <p:cNvSpPr txBox="1"/>
          <p:nvPr/>
        </p:nvSpPr>
        <p:spPr>
          <a:xfrm>
            <a:off x="1618488" y="2682476"/>
            <a:ext cx="8955024" cy="1200329"/>
          </a:xfrm>
          <a:prstGeom prst="rect">
            <a:avLst/>
          </a:prstGeom>
          <a:solidFill>
            <a:schemeClr val="tx1">
              <a:lumMod val="50000"/>
              <a:lumOff val="50000"/>
            </a:schemeClr>
          </a:solidFill>
          <a:effectLst>
            <a:outerShdw blurRad="152400" dist="317500" dir="5400000" sx="90000" sy="-19000" rotWithShape="0">
              <a:prstClr val="black">
                <a:alpha val="15000"/>
              </a:prstClr>
            </a:outerShdw>
            <a:softEdge rad="63500"/>
          </a:effectLst>
        </p:spPr>
        <p:txBody>
          <a:bodyPr wrap="square" rtlCol="0">
            <a:spAutoFit/>
          </a:bodyPr>
          <a:lstStyle/>
          <a:p>
            <a:pPr algn="ctr"/>
            <a:r>
              <a:rPr lang="en-US" b="1" dirty="0">
                <a:solidFill>
                  <a:schemeClr val="bg1"/>
                </a:solidFill>
                <a:effectLst>
                  <a:outerShdw blurRad="711200" dist="38100" dir="2700000" algn="tl" rotWithShape="0">
                    <a:prstClr val="black">
                      <a:alpha val="43000"/>
                    </a:prstClr>
                  </a:outerShdw>
                </a:effectLst>
                <a:latin typeface="Chalkboard SE" panose="03050602040202020205" pitchFamily="66" charset="77"/>
              </a:rPr>
              <a:t> </a:t>
            </a:r>
          </a:p>
          <a:p>
            <a:pPr algn="ctr"/>
            <a:r>
              <a:rPr lang="en-US" sz="3600" b="1" dirty="0">
                <a:solidFill>
                  <a:schemeClr val="bg1"/>
                </a:solidFill>
                <a:effectLst>
                  <a:outerShdw blurRad="711200" dist="38100" dir="2700000" algn="tl" rotWithShape="0">
                    <a:prstClr val="black">
                      <a:alpha val="43000"/>
                    </a:prstClr>
                  </a:outerShdw>
                </a:effectLst>
                <a:latin typeface="Chalkboard SE" panose="03050602040202020205" pitchFamily="66" charset="77"/>
              </a:rPr>
              <a:t>Functional Reactive</a:t>
            </a:r>
            <a:r>
              <a:rPr lang="zh-CN" altLang="en-US" sz="3600" b="1" dirty="0">
                <a:solidFill>
                  <a:schemeClr val="bg1"/>
                </a:solidFill>
                <a:effectLst>
                  <a:outerShdw blurRad="711200" dist="38100" dir="2700000" algn="tl" rotWithShape="0">
                    <a:prstClr val="black">
                      <a:alpha val="43000"/>
                    </a:prstClr>
                  </a:outerShdw>
                </a:effectLst>
                <a:latin typeface="Chalkboard SE" panose="03050602040202020205" pitchFamily="66" charset="77"/>
              </a:rPr>
              <a:t> </a:t>
            </a:r>
            <a:r>
              <a:rPr lang="en-US" altLang="zh-CN" sz="3600" b="1" dirty="0">
                <a:solidFill>
                  <a:schemeClr val="bg1"/>
                </a:solidFill>
                <a:effectLst>
                  <a:outerShdw blurRad="711200" dist="38100" dir="2700000" algn="tl" rotWithShape="0">
                    <a:prstClr val="black">
                      <a:alpha val="43000"/>
                    </a:prstClr>
                  </a:outerShdw>
                </a:effectLst>
                <a:latin typeface="Chalkboard SE" panose="03050602040202020205" pitchFamily="66" charset="77"/>
              </a:rPr>
              <a:t>IoT Programming !</a:t>
            </a:r>
          </a:p>
          <a:p>
            <a:pPr algn="ctr"/>
            <a:r>
              <a:rPr lang="en-US" altLang="zh-CN" b="1" dirty="0">
                <a:solidFill>
                  <a:schemeClr val="bg1"/>
                </a:solidFill>
                <a:effectLst>
                  <a:outerShdw blurRad="711200" dist="38100" dir="2700000" algn="tl" rotWithShape="0">
                    <a:prstClr val="black">
                      <a:alpha val="43000"/>
                    </a:prstClr>
                  </a:outerShdw>
                </a:effectLst>
                <a:latin typeface="Chalkboard SE" panose="03050602040202020205" pitchFamily="66" charset="77"/>
              </a:rPr>
              <a:t> </a:t>
            </a:r>
            <a:endParaRPr lang="en-US" b="1" dirty="0">
              <a:solidFill>
                <a:schemeClr val="bg1"/>
              </a:solidFill>
              <a:effectLst>
                <a:outerShdw blurRad="711200" dist="38100" dir="2700000" algn="tl" rotWithShape="0">
                  <a:prstClr val="black">
                    <a:alpha val="43000"/>
                  </a:prstClr>
                </a:outerShdw>
              </a:effectLst>
              <a:latin typeface="Chalkboard SE" panose="03050602040202020205" pitchFamily="66" charset="77"/>
            </a:endParaRPr>
          </a:p>
        </p:txBody>
      </p:sp>
    </p:spTree>
    <p:extLst>
      <p:ext uri="{BB962C8B-B14F-4D97-AF65-F5344CB8AC3E}">
        <p14:creationId xmlns:p14="http://schemas.microsoft.com/office/powerpoint/2010/main" val="243193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11282</TotalTime>
  <Words>2138</Words>
  <Application>Microsoft Macintosh PowerPoint</Application>
  <PresentationFormat>Widescreen</PresentationFormat>
  <Paragraphs>432</Paragraphs>
  <Slides>30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Titillium Web</vt:lpstr>
      <vt:lpstr>Arial</vt:lpstr>
      <vt:lpstr>Calibri</vt:lpstr>
      <vt:lpstr>Calibri Light</vt:lpstr>
      <vt:lpstr>Chalkboard</vt:lpstr>
      <vt:lpstr>Chalkboard SE</vt:lpstr>
      <vt:lpstr>Chalkboard SE Light</vt:lpstr>
      <vt:lpstr>Office Theme</vt:lpstr>
      <vt:lpstr>Friot: Functional Reactive Abstraction for IoT Programming </vt:lpstr>
      <vt:lpstr>Internet of Things (IoT)</vt:lpstr>
      <vt:lpstr>Internet of Things (IoT)</vt:lpstr>
      <vt:lpstr>Internet of Things (IoT)</vt:lpstr>
      <vt:lpstr>Motivation Example — LCD</vt:lpstr>
      <vt:lpstr>Motivation Example</vt:lpstr>
      <vt:lpstr>Motivation Example</vt:lpstr>
      <vt:lpstr>Motivation Example</vt:lpstr>
      <vt:lpstr>Motivation Example</vt:lpstr>
      <vt:lpstr>Functional Reactive IoT Programming</vt:lpstr>
      <vt:lpstr>Functional Reactive IoT Programming</vt:lpstr>
      <vt:lpstr>Functional Reactive IoT Programming</vt:lpstr>
      <vt:lpstr>Signal Stream Graphs — Core Design</vt:lpstr>
      <vt:lpstr>Input / Output are Signals</vt:lpstr>
      <vt:lpstr>Input / Output are Signals</vt:lpstr>
      <vt:lpstr>High-order functions — Transformation</vt:lpstr>
      <vt:lpstr>High-order functions — Transformation</vt:lpstr>
      <vt:lpstr>High-order functions — State</vt:lpstr>
      <vt:lpstr>PowerPoint Presentation</vt:lpstr>
      <vt:lpstr>PowerPoint Presentation</vt:lpstr>
      <vt:lpstr>ML-like syntax for Friot</vt:lpstr>
      <vt:lpstr>Signal Graph Transformation — multithreads</vt:lpstr>
      <vt:lpstr>Signal Graph Transformation — multithreads</vt:lpstr>
      <vt:lpstr>Signal Graph Transformation — multithreads</vt:lpstr>
      <vt:lpstr>Signal Graph Transformation — multithreads</vt:lpstr>
      <vt:lpstr>Signal Graph Transformation — multithreads</vt:lpstr>
      <vt:lpstr>Signal Graph Transformation — multithreads</vt:lpstr>
      <vt:lpstr>Signal Stream Graphs — Benefits</vt:lpstr>
      <vt:lpstr>Conclusion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Friot: Functional Reactive Abstraction for IoT Programming </dc:title>
  <dc:creator>Song Yahui</dc:creator>
  <cp:lastModifiedBy>Song Yahui</cp:lastModifiedBy>
  <cp:revision>254</cp:revision>
  <cp:lastPrinted>2019-09-25T03:00:55Z</cp:lastPrinted>
  <dcterms:created xsi:type="dcterms:W3CDTF">2019-07-25T18:12:48Z</dcterms:created>
  <dcterms:modified xsi:type="dcterms:W3CDTF">2019-09-25T05:05:21Z</dcterms:modified>
</cp:coreProperties>
</file>