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371" r:id="rId4"/>
    <p:sldId id="385" r:id="rId5"/>
    <p:sldId id="388" r:id="rId6"/>
    <p:sldId id="386" r:id="rId7"/>
    <p:sldId id="387" r:id="rId8"/>
    <p:sldId id="391" r:id="rId9"/>
    <p:sldId id="412" r:id="rId10"/>
    <p:sldId id="383" r:id="rId11"/>
    <p:sldId id="390" r:id="rId12"/>
    <p:sldId id="393" r:id="rId13"/>
    <p:sldId id="392" r:id="rId14"/>
    <p:sldId id="382" r:id="rId15"/>
    <p:sldId id="394" r:id="rId16"/>
    <p:sldId id="396" r:id="rId17"/>
    <p:sldId id="395" r:id="rId18"/>
    <p:sldId id="397" r:id="rId19"/>
    <p:sldId id="369" r:id="rId20"/>
    <p:sldId id="400" r:id="rId21"/>
    <p:sldId id="403" r:id="rId22"/>
    <p:sldId id="401" r:id="rId23"/>
    <p:sldId id="399" r:id="rId24"/>
    <p:sldId id="404" r:id="rId25"/>
    <p:sldId id="405" r:id="rId26"/>
    <p:sldId id="409" r:id="rId27"/>
    <p:sldId id="406" r:id="rId28"/>
    <p:sldId id="410" r:id="rId29"/>
    <p:sldId id="411" r:id="rId30"/>
    <p:sldId id="4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301"/>
  </p:normalViewPr>
  <p:slideViewPr>
    <p:cSldViewPr snapToGrid="0" snapToObjects="1">
      <p:cViewPr varScale="1">
        <p:scale>
          <a:sx n="90" d="100"/>
          <a:sy n="90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14A1-0C69-5F48-AFB4-E06BF7559D02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4A48C-4397-B049-9BE3-1813D6E83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my name is Yahui. I am a PhD student</a:t>
            </a:r>
            <a:r>
              <a:rPr lang="zh-CN" altLang="en-US" dirty="0"/>
              <a:t> </a:t>
            </a:r>
            <a:r>
              <a:rPr lang="en-US" altLang="zh-CN" dirty="0"/>
              <a:t>working with Prof Chin. </a:t>
            </a:r>
          </a:p>
          <a:p>
            <a:r>
              <a:rPr lang="en-US" dirty="0"/>
              <a:t>Today I am going to present this paper, which has just been submitted to CAV 2020. If you have any suggestions, that would be very nice. </a:t>
            </a:r>
          </a:p>
          <a:p>
            <a:endParaRPr lang="en-US" dirty="0"/>
          </a:p>
          <a:p>
            <a:r>
              <a:rPr lang="en-US" dirty="0"/>
              <a:t>Last week, Ilya</a:t>
            </a:r>
            <a:r>
              <a:rPr lang="zh-CN" altLang="en-US" dirty="0"/>
              <a:t> </a:t>
            </a:r>
            <a:r>
              <a:rPr lang="en-US" altLang="zh-CN" dirty="0"/>
              <a:t>presented this nice paper about the incorrectness logic to better catch bugs and find the bug traces, while this paper is still stick </a:t>
            </a:r>
          </a:p>
          <a:p>
            <a:r>
              <a:rPr lang="en-US" altLang="zh-CN" dirty="0"/>
              <a:t>to the standard correctness logic, which is to prove the absence of the bugs.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9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8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9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4BC0D-6398-534A-A7E9-A3BECC034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4BC0D-6398-534A-A7E9-A3BECC034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0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4BC0D-6398-534A-A7E9-A3BECC034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4BC0D-6398-534A-A7E9-A3BECC034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6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4BC0D-6398-534A-A7E9-A3BECC034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0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4BC0D-6398-534A-A7E9-A3BECC034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, we randomly draw an operator from </a:t>
            </a:r>
            <a:r>
              <a:rPr lang="en-SG" dirty="0" err="1"/>
              <a:t>concat</a:t>
            </a:r>
            <a:r>
              <a:rPr lang="en-SG" dirty="0"/>
              <a:t>, union and Kleene star, to- </a:t>
            </a:r>
            <a:r>
              <a:rPr lang="en-SG" dirty="0" err="1"/>
              <a:t>gether</a:t>
            </a:r>
            <a:r>
              <a:rPr lang="en-SG" dirty="0"/>
              <a:t> with their child REs with height-1.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speaking, we are trying to prove the temporal properties based on the specification language. We call it integrated dependent effects.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4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, we randomly draw an operator from </a:t>
            </a:r>
            <a:r>
              <a:rPr lang="en-SG" dirty="0" err="1"/>
              <a:t>concat</a:t>
            </a:r>
            <a:r>
              <a:rPr lang="en-SG" dirty="0"/>
              <a:t>, union and Kleene star, to- </a:t>
            </a:r>
            <a:r>
              <a:rPr lang="en-SG" dirty="0" err="1"/>
              <a:t>gether</a:t>
            </a:r>
            <a:r>
              <a:rPr lang="en-SG" dirty="0"/>
              <a:t> with their child REs with height-1.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total states are smaller than 50, the average execution time spends by the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t.r.s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actually even less than the NFAs construction time, which means it is not necessary to construct the NFAs when a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t.r.s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solves it faster. 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invalid cases, the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t.r.s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disproves them earlier without constructing the whole NFAs. Therefore, we summarize that we take more advantages of using a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t.r.s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the verification contains more invalid cases. 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1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total states are smaller than 50, the average execution time spends by the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t.r.s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actually even less than the NFAs construction time, which means it is not necessary to construct the NFAs when a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t.r.s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solves it faster. </a:t>
            </a: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invalid cases, the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t.r.s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disproves them earlier without constructing the whole NFAs. Therefore, we summarize that we take more advantages of using a 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t.r.s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the verification contains more invalid cases. 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8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Escapes classical LTL and prior effects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6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Integrated Dependent Effects is extended from regular expressions.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Integrated Dependent Effects is extended from regular expressions.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2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Integrated Dependent Effects is extended from regular expressions.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8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Integrated Dependent Effects is extended from regular expressions.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5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Integrated Dependent Effects is extended from regular expressions.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Integrated Dependent Effects is extended from regular expressions.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aware of (</a:t>
            </a:r>
            <a:r>
              <a:rPr lang="en-SG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termination proper- ties: server must not terminate, while send may not terminate; (ii) branching properties: different arithmetic conditions on the input parameters lead to different temporal effects; and (iii) use of prior effects in precondition. Although these examples are simple, they already show that our integrated effects provide more detail information than classical LTL or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μ-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calculus, and in fact, it cannot be fully captured by any prior works 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2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4A48C-4397-B049-9BE3-1813D6E83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3022-8B23-4244-8B6B-E834D5C7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2373B-1FD9-E443-A0FA-AC885AFA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3DA02-3731-FC41-B4DC-6F143EA7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2713-0782-DE43-A43A-63B1F56E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862E-1B4B-8548-9659-5326D386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2101-677D-9F42-84CB-2C174BDA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9499B-809C-A54C-9452-AABD1580F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C394-A224-1945-AC86-C06D0449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82C7-6476-BD4E-BD16-7AF157D5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D4884-D752-0A48-807D-EDC7F29A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6DBC1-4BCA-7248-9A65-E5B5532EA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A5BA4-B41A-1643-95BF-B5F88C4F2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7ADB-3868-C845-AA6A-3B6C593C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8F35-77DF-7542-816B-BC471FBA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FB76-9773-CF4F-A760-DBA5F711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BE82-1D9E-0248-97A5-5D7678B5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074F-0FD5-DA46-B683-9C313C5A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B172-A6F4-1748-851B-0D5A0CC5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DA28-FF73-124E-9225-568AD520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EB3E-88CA-0B4A-9A26-FC8C178F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8843-94C3-F348-96EF-41D8A778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9164-50E3-D747-90FC-D8DEF9B9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3D38-095E-8147-939E-2F7F5EF8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8AD2-BFD7-7F46-B668-9B11AD84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C984-5B87-0040-9D0E-67728E74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C3C0-90D7-414F-AD12-AC398CEC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49E8-9060-E446-AF24-9BF06962B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BD5EC-C4BF-E745-8A16-4118210A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8F2E4-BC3F-E64B-82C1-1588CB62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9A8F8-925E-F94D-BE55-60156CA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653CD-7995-5940-B006-B32BB425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64A5-9C4A-A546-B430-3DB0452D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617EB-5E9B-8148-A1C5-C8F57CE3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AAB1-13D0-CA4C-84B9-D77EC8B5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02C66-BFD6-B748-A92B-32DD49C76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4A748-DDBF-9145-91E3-6F24143A0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67FB4-75DC-9C42-A8AF-B343D21E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2145F-D046-A447-9C1B-654A6F36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FBBF8-1F4F-014C-BF9B-49E1B03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8E5C-8BCD-8E41-BB64-BA7D11AE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6AD29-558B-E045-8F6E-AC70C32F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402B9-4E6B-0F44-9E3F-A40FDB97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6E836-C5BC-9640-BA49-BF8F1916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D8362-6F87-8646-B8B4-732F97F2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4EE92-100C-9344-B87E-F79271AD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8FCE0-E8F1-6841-A03C-92A44CC3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5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5048-8C75-DE42-98FC-92C5E606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8E67-5270-D94F-BD15-F06222D8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F3D20-20B0-804D-A2EB-F706861AF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1A6DD-9AB9-C24B-BDD0-EAE4139E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311A6-881D-1B44-9F4C-24B115E8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BB70E-FAB7-EC44-AE20-471A129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E64E-DA5D-8748-BE42-E5918856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059C3-76C5-8040-BFD5-20972C98A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22236-B2EF-A24B-9F4E-CD7B2E02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F7A1B-2589-A148-A36A-DE5D7250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BC19D-3B1C-9048-B246-5F2B18B2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7B711-3E51-2B42-B3F2-A77C6F6E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D84CA-E34A-814A-B6A3-326DC0D3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C1F58-E746-6249-9D7C-C8358949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4BE0-1947-A14A-B5DC-F13B33615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7102-1768-FE4B-B171-7FB2D9154C6E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6F20-C219-B948-B57F-055816928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0CB3-AB78-F84B-96F8-AF4A68472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8A1E-F188-DF4F-BC13-56721BA19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4C3E-403B-9746-8E00-175663CAC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592" y="1323981"/>
            <a:ext cx="9548813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b="1" dirty="0"/>
              <a:t>Automated Temporal Verification </a:t>
            </a:r>
            <a:br>
              <a:rPr lang="en-SG" b="1" dirty="0"/>
            </a:br>
            <a:r>
              <a:rPr lang="en-SG" b="1" dirty="0"/>
              <a:t>of Integrated Dependent Effects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C03C4-C363-EC4A-8A17-60EB185B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02781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Presented by Yahui Song</a:t>
            </a:r>
          </a:p>
          <a:p>
            <a:pPr>
              <a:lnSpc>
                <a:spcPct val="150000"/>
              </a:lnSpc>
            </a:pPr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Feb 2020</a:t>
            </a:r>
          </a:p>
        </p:txBody>
      </p:sp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AF4C68A-5BD1-414D-B1F6-1ECFC0D6F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5" t="11039" r="11637" b="19870"/>
          <a:stretch/>
        </p:blipFill>
        <p:spPr>
          <a:xfrm>
            <a:off x="-35815" y="-6646"/>
            <a:ext cx="3208521" cy="1557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8E06A4-EBEE-3649-814D-B87AB9D7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27028" y="5635421"/>
            <a:ext cx="1212357" cy="1042024"/>
          </a:xfrm>
          <a:prstGeom prst="rect">
            <a:avLst/>
          </a:prstGeom>
        </p:spPr>
      </p:pic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616B4B2E-12A7-3648-A9BF-71EF4CFDB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7EAEFA-7D9C-3B4C-95A8-E5925F76E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9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917-0F4B-1543-AEDC-22198D13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Forward Verifier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19-34E0-F748-8263-273B6A94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80" y="1453665"/>
            <a:ext cx="10515600" cy="58150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send n = </a:t>
            </a:r>
          </a:p>
          <a:p>
            <a:pPr marL="0" indent="0">
              <a:lnSpc>
                <a:spcPct val="150000"/>
              </a:lnSpc>
              <a:buNone/>
            </a:pPr>
            <a:endParaRPr lang="en-SG" sz="2000" b="1" dirty="0"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	if n == 0 then event [</a:t>
            </a:r>
            <a:r>
              <a:rPr lang="en-SG" sz="20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000" b="1" dirty="0">
                <a:cs typeface="Arial" panose="020B0604020202020204" pitchFamily="34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	else event [</a:t>
            </a:r>
            <a:r>
              <a:rPr lang="en-SG" sz="20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000" b="1" dirty="0">
                <a:cs typeface="Arial" panose="020B0604020202020204" pitchFamily="34" charset="0"/>
              </a:rPr>
              <a:t>];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                         send (n - 1);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		</a:t>
            </a:r>
          </a:p>
          <a:p>
            <a:pPr marL="0" indent="0">
              <a:lnSpc>
                <a:spcPct val="150000"/>
              </a:lnSpc>
              <a:buNone/>
            </a:pPr>
            <a:endParaRPr lang="en-SG" sz="20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5CA64-68A5-CA4C-B188-3B17D378E322}"/>
              </a:ext>
            </a:extLst>
          </p:cNvPr>
          <p:cNvSpPr/>
          <p:nvPr/>
        </p:nvSpPr>
        <p:spPr>
          <a:xfrm>
            <a:off x="5459506" y="775208"/>
            <a:ext cx="5894294" cy="1181221"/>
          </a:xfrm>
          <a:custGeom>
            <a:avLst/>
            <a:gdLst>
              <a:gd name="connsiteX0" fmla="*/ 0 w 5894294"/>
              <a:gd name="connsiteY0" fmla="*/ 0 h 1181221"/>
              <a:gd name="connsiteX1" fmla="*/ 412601 w 5894294"/>
              <a:gd name="connsiteY1" fmla="*/ 0 h 1181221"/>
              <a:gd name="connsiteX2" fmla="*/ 1119916 w 5894294"/>
              <a:gd name="connsiteY2" fmla="*/ 0 h 1181221"/>
              <a:gd name="connsiteX3" fmla="*/ 1768288 w 5894294"/>
              <a:gd name="connsiteY3" fmla="*/ 0 h 1181221"/>
              <a:gd name="connsiteX4" fmla="*/ 2180889 w 5894294"/>
              <a:gd name="connsiteY4" fmla="*/ 0 h 1181221"/>
              <a:gd name="connsiteX5" fmla="*/ 2711375 w 5894294"/>
              <a:gd name="connsiteY5" fmla="*/ 0 h 1181221"/>
              <a:gd name="connsiteX6" fmla="*/ 3418691 w 5894294"/>
              <a:gd name="connsiteY6" fmla="*/ 0 h 1181221"/>
              <a:gd name="connsiteX7" fmla="*/ 4008120 w 5894294"/>
              <a:gd name="connsiteY7" fmla="*/ 0 h 1181221"/>
              <a:gd name="connsiteX8" fmla="*/ 4656492 w 5894294"/>
              <a:gd name="connsiteY8" fmla="*/ 0 h 1181221"/>
              <a:gd name="connsiteX9" fmla="*/ 5186979 w 5894294"/>
              <a:gd name="connsiteY9" fmla="*/ 0 h 1181221"/>
              <a:gd name="connsiteX10" fmla="*/ 5894294 w 5894294"/>
              <a:gd name="connsiteY10" fmla="*/ 0 h 1181221"/>
              <a:gd name="connsiteX11" fmla="*/ 5894294 w 5894294"/>
              <a:gd name="connsiteY11" fmla="*/ 614235 h 1181221"/>
              <a:gd name="connsiteX12" fmla="*/ 5894294 w 5894294"/>
              <a:gd name="connsiteY12" fmla="*/ 1181221 h 1181221"/>
              <a:gd name="connsiteX13" fmla="*/ 5481693 w 5894294"/>
              <a:gd name="connsiteY13" fmla="*/ 1181221 h 1181221"/>
              <a:gd name="connsiteX14" fmla="*/ 5069093 w 5894294"/>
              <a:gd name="connsiteY14" fmla="*/ 1181221 h 1181221"/>
              <a:gd name="connsiteX15" fmla="*/ 4420721 w 5894294"/>
              <a:gd name="connsiteY15" fmla="*/ 1181221 h 1181221"/>
              <a:gd name="connsiteX16" fmla="*/ 4008120 w 5894294"/>
              <a:gd name="connsiteY16" fmla="*/ 1181221 h 1181221"/>
              <a:gd name="connsiteX17" fmla="*/ 3418691 w 5894294"/>
              <a:gd name="connsiteY17" fmla="*/ 1181221 h 1181221"/>
              <a:gd name="connsiteX18" fmla="*/ 2947147 w 5894294"/>
              <a:gd name="connsiteY18" fmla="*/ 1181221 h 1181221"/>
              <a:gd name="connsiteX19" fmla="*/ 2357718 w 5894294"/>
              <a:gd name="connsiteY19" fmla="*/ 1181221 h 1181221"/>
              <a:gd name="connsiteX20" fmla="*/ 1768288 w 5894294"/>
              <a:gd name="connsiteY20" fmla="*/ 1181221 h 1181221"/>
              <a:gd name="connsiteX21" fmla="*/ 1178859 w 5894294"/>
              <a:gd name="connsiteY21" fmla="*/ 1181221 h 1181221"/>
              <a:gd name="connsiteX22" fmla="*/ 589429 w 5894294"/>
              <a:gd name="connsiteY22" fmla="*/ 1181221 h 1181221"/>
              <a:gd name="connsiteX23" fmla="*/ 0 w 5894294"/>
              <a:gd name="connsiteY23" fmla="*/ 1181221 h 1181221"/>
              <a:gd name="connsiteX24" fmla="*/ 0 w 5894294"/>
              <a:gd name="connsiteY24" fmla="*/ 578798 h 1181221"/>
              <a:gd name="connsiteX25" fmla="*/ 0 w 5894294"/>
              <a:gd name="connsiteY25" fmla="*/ 0 h 118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94294" h="1181221" fill="none" extrusionOk="0">
                <a:moveTo>
                  <a:pt x="0" y="0"/>
                </a:moveTo>
                <a:cubicBezTo>
                  <a:pt x="186052" y="-23437"/>
                  <a:pt x="258538" y="29068"/>
                  <a:pt x="412601" y="0"/>
                </a:cubicBezTo>
                <a:cubicBezTo>
                  <a:pt x="566664" y="-29068"/>
                  <a:pt x="843710" y="66735"/>
                  <a:pt x="1119916" y="0"/>
                </a:cubicBezTo>
                <a:cubicBezTo>
                  <a:pt x="1396122" y="-66735"/>
                  <a:pt x="1546609" y="42216"/>
                  <a:pt x="1768288" y="0"/>
                </a:cubicBezTo>
                <a:cubicBezTo>
                  <a:pt x="1989967" y="-42216"/>
                  <a:pt x="2001323" y="22221"/>
                  <a:pt x="2180889" y="0"/>
                </a:cubicBezTo>
                <a:cubicBezTo>
                  <a:pt x="2360455" y="-22221"/>
                  <a:pt x="2446579" y="36606"/>
                  <a:pt x="2711375" y="0"/>
                </a:cubicBezTo>
                <a:cubicBezTo>
                  <a:pt x="2976171" y="-36606"/>
                  <a:pt x="3147179" y="35926"/>
                  <a:pt x="3418691" y="0"/>
                </a:cubicBezTo>
                <a:cubicBezTo>
                  <a:pt x="3690203" y="-35926"/>
                  <a:pt x="3833306" y="28195"/>
                  <a:pt x="4008120" y="0"/>
                </a:cubicBezTo>
                <a:cubicBezTo>
                  <a:pt x="4182934" y="-28195"/>
                  <a:pt x="4507135" y="64379"/>
                  <a:pt x="4656492" y="0"/>
                </a:cubicBezTo>
                <a:cubicBezTo>
                  <a:pt x="4805849" y="-64379"/>
                  <a:pt x="5062573" y="50906"/>
                  <a:pt x="5186979" y="0"/>
                </a:cubicBezTo>
                <a:cubicBezTo>
                  <a:pt x="5311385" y="-50906"/>
                  <a:pt x="5677356" y="21152"/>
                  <a:pt x="5894294" y="0"/>
                </a:cubicBezTo>
                <a:cubicBezTo>
                  <a:pt x="5910453" y="168544"/>
                  <a:pt x="5878202" y="423700"/>
                  <a:pt x="5894294" y="614235"/>
                </a:cubicBezTo>
                <a:cubicBezTo>
                  <a:pt x="5910386" y="804770"/>
                  <a:pt x="5835875" y="1047346"/>
                  <a:pt x="5894294" y="1181221"/>
                </a:cubicBezTo>
                <a:cubicBezTo>
                  <a:pt x="5691848" y="1209997"/>
                  <a:pt x="5635495" y="1138569"/>
                  <a:pt x="5481693" y="1181221"/>
                </a:cubicBezTo>
                <a:cubicBezTo>
                  <a:pt x="5327891" y="1223873"/>
                  <a:pt x="5240036" y="1174977"/>
                  <a:pt x="5069093" y="1181221"/>
                </a:cubicBezTo>
                <a:cubicBezTo>
                  <a:pt x="4898150" y="1187465"/>
                  <a:pt x="4616044" y="1160892"/>
                  <a:pt x="4420721" y="1181221"/>
                </a:cubicBezTo>
                <a:cubicBezTo>
                  <a:pt x="4225398" y="1201550"/>
                  <a:pt x="4170360" y="1138891"/>
                  <a:pt x="4008120" y="1181221"/>
                </a:cubicBezTo>
                <a:cubicBezTo>
                  <a:pt x="3845880" y="1223551"/>
                  <a:pt x="3577851" y="1169542"/>
                  <a:pt x="3418691" y="1181221"/>
                </a:cubicBezTo>
                <a:cubicBezTo>
                  <a:pt x="3259531" y="1192900"/>
                  <a:pt x="3063123" y="1157055"/>
                  <a:pt x="2947147" y="1181221"/>
                </a:cubicBezTo>
                <a:cubicBezTo>
                  <a:pt x="2831171" y="1205387"/>
                  <a:pt x="2632789" y="1150812"/>
                  <a:pt x="2357718" y="1181221"/>
                </a:cubicBezTo>
                <a:cubicBezTo>
                  <a:pt x="2082647" y="1211630"/>
                  <a:pt x="2047713" y="1130250"/>
                  <a:pt x="1768288" y="1181221"/>
                </a:cubicBezTo>
                <a:cubicBezTo>
                  <a:pt x="1488863" y="1232192"/>
                  <a:pt x="1315327" y="1165694"/>
                  <a:pt x="1178859" y="1181221"/>
                </a:cubicBezTo>
                <a:cubicBezTo>
                  <a:pt x="1042391" y="1196748"/>
                  <a:pt x="733312" y="1177350"/>
                  <a:pt x="589429" y="1181221"/>
                </a:cubicBezTo>
                <a:cubicBezTo>
                  <a:pt x="445546" y="1185092"/>
                  <a:pt x="233577" y="1137128"/>
                  <a:pt x="0" y="1181221"/>
                </a:cubicBezTo>
                <a:cubicBezTo>
                  <a:pt x="-45903" y="905242"/>
                  <a:pt x="47097" y="861326"/>
                  <a:pt x="0" y="578798"/>
                </a:cubicBezTo>
                <a:cubicBezTo>
                  <a:pt x="-47097" y="296270"/>
                  <a:pt x="4976" y="228747"/>
                  <a:pt x="0" y="0"/>
                </a:cubicBezTo>
                <a:close/>
              </a:path>
              <a:path w="5894294" h="1181221" stroke="0" extrusionOk="0">
                <a:moveTo>
                  <a:pt x="0" y="0"/>
                </a:moveTo>
                <a:cubicBezTo>
                  <a:pt x="143830" y="-40903"/>
                  <a:pt x="406593" y="35507"/>
                  <a:pt x="530486" y="0"/>
                </a:cubicBezTo>
                <a:cubicBezTo>
                  <a:pt x="654379" y="-35507"/>
                  <a:pt x="739693" y="678"/>
                  <a:pt x="943087" y="0"/>
                </a:cubicBezTo>
                <a:cubicBezTo>
                  <a:pt x="1146481" y="-678"/>
                  <a:pt x="1446003" y="18177"/>
                  <a:pt x="1650402" y="0"/>
                </a:cubicBezTo>
                <a:cubicBezTo>
                  <a:pt x="1854801" y="-18177"/>
                  <a:pt x="1932657" y="58854"/>
                  <a:pt x="2180889" y="0"/>
                </a:cubicBezTo>
                <a:cubicBezTo>
                  <a:pt x="2429121" y="-58854"/>
                  <a:pt x="2578636" y="57473"/>
                  <a:pt x="2711375" y="0"/>
                </a:cubicBezTo>
                <a:cubicBezTo>
                  <a:pt x="2844114" y="-57473"/>
                  <a:pt x="3226249" y="30852"/>
                  <a:pt x="3418691" y="0"/>
                </a:cubicBezTo>
                <a:cubicBezTo>
                  <a:pt x="3611133" y="-30852"/>
                  <a:pt x="3691371" y="46179"/>
                  <a:pt x="3890234" y="0"/>
                </a:cubicBezTo>
                <a:cubicBezTo>
                  <a:pt x="4089097" y="-46179"/>
                  <a:pt x="4324167" y="16877"/>
                  <a:pt x="4597549" y="0"/>
                </a:cubicBezTo>
                <a:cubicBezTo>
                  <a:pt x="4870931" y="-16877"/>
                  <a:pt x="5094988" y="2389"/>
                  <a:pt x="5304865" y="0"/>
                </a:cubicBezTo>
                <a:cubicBezTo>
                  <a:pt x="5514742" y="-2389"/>
                  <a:pt x="5706882" y="65718"/>
                  <a:pt x="5894294" y="0"/>
                </a:cubicBezTo>
                <a:cubicBezTo>
                  <a:pt x="5934309" y="298755"/>
                  <a:pt x="5850159" y="393209"/>
                  <a:pt x="5894294" y="614235"/>
                </a:cubicBezTo>
                <a:cubicBezTo>
                  <a:pt x="5938429" y="835262"/>
                  <a:pt x="5859187" y="946891"/>
                  <a:pt x="5894294" y="1181221"/>
                </a:cubicBezTo>
                <a:cubicBezTo>
                  <a:pt x="5732357" y="1221255"/>
                  <a:pt x="5675354" y="1177218"/>
                  <a:pt x="5481693" y="1181221"/>
                </a:cubicBezTo>
                <a:cubicBezTo>
                  <a:pt x="5288032" y="1185224"/>
                  <a:pt x="4974119" y="1112474"/>
                  <a:pt x="4774378" y="1181221"/>
                </a:cubicBezTo>
                <a:cubicBezTo>
                  <a:pt x="4574638" y="1249968"/>
                  <a:pt x="4471894" y="1131805"/>
                  <a:pt x="4302835" y="1181221"/>
                </a:cubicBezTo>
                <a:cubicBezTo>
                  <a:pt x="4133776" y="1230637"/>
                  <a:pt x="3950120" y="1174167"/>
                  <a:pt x="3713405" y="1181221"/>
                </a:cubicBezTo>
                <a:cubicBezTo>
                  <a:pt x="3476690" y="1188275"/>
                  <a:pt x="3277793" y="1109791"/>
                  <a:pt x="3006090" y="1181221"/>
                </a:cubicBezTo>
                <a:cubicBezTo>
                  <a:pt x="2734388" y="1252651"/>
                  <a:pt x="2596887" y="1135313"/>
                  <a:pt x="2416661" y="1181221"/>
                </a:cubicBezTo>
                <a:cubicBezTo>
                  <a:pt x="2236435" y="1227129"/>
                  <a:pt x="2108447" y="1152444"/>
                  <a:pt x="2004060" y="1181221"/>
                </a:cubicBezTo>
                <a:cubicBezTo>
                  <a:pt x="1899673" y="1209998"/>
                  <a:pt x="1659797" y="1166018"/>
                  <a:pt x="1532516" y="1181221"/>
                </a:cubicBezTo>
                <a:cubicBezTo>
                  <a:pt x="1405235" y="1196424"/>
                  <a:pt x="1081870" y="1131600"/>
                  <a:pt x="825201" y="1181221"/>
                </a:cubicBezTo>
                <a:cubicBezTo>
                  <a:pt x="568533" y="1230842"/>
                  <a:pt x="264525" y="1117920"/>
                  <a:pt x="0" y="1181221"/>
                </a:cubicBezTo>
                <a:cubicBezTo>
                  <a:pt x="-26387" y="1011993"/>
                  <a:pt x="58319" y="895184"/>
                  <a:pt x="0" y="614235"/>
                </a:cubicBezTo>
                <a:cubicBezTo>
                  <a:pt x="-58319" y="333286"/>
                  <a:pt x="33988" y="243332"/>
                  <a:pt x="0" y="0"/>
                </a:cubicBezTo>
                <a:close/>
              </a:path>
            </a:pathLst>
          </a:custGeom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cs typeface="Arial" panose="020B0604020202020204" pitchFamily="34" charset="0"/>
              </a:rPr>
              <a:t>𝚽</a:t>
            </a:r>
            <a:r>
              <a:rPr lang="en-SG" sz="2000" baseline="-25000" dirty="0">
                <a:cs typeface="Arial" panose="020B0604020202020204" pitchFamily="34" charset="0"/>
              </a:rPr>
              <a:t>pre</a:t>
            </a:r>
            <a:r>
              <a:rPr lang="en-SG" sz="2000" dirty="0">
                <a:cs typeface="Arial" panose="020B0604020202020204" pitchFamily="34" charset="0"/>
              </a:rPr>
              <a:t>  = 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True</a:t>
            </a:r>
            <a:r>
              <a:rPr lang="en-SG" sz="2000" dirty="0">
                <a:cs typeface="Arial" panose="020B0604020202020204" pitchFamily="34" charset="0"/>
              </a:rPr>
              <a:t>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∧</a:t>
            </a:r>
            <a:r>
              <a:rPr lang="en-SG" sz="2000" dirty="0">
                <a:cs typeface="Arial" panose="020B0604020202020204" pitchFamily="34" charset="0"/>
              </a:rPr>
              <a:t> Ready ・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_*</a:t>
            </a:r>
            <a:r>
              <a:rPr lang="en-SG" sz="2000" dirty="0"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cs typeface="Arial" panose="020B0604020202020204" pitchFamily="34" charset="0"/>
              </a:rPr>
              <a:t>𝚽</a:t>
            </a:r>
            <a:r>
              <a:rPr lang="en-SG" sz="2000" baseline="-25000" dirty="0">
                <a:cs typeface="Arial" panose="020B0604020202020204" pitchFamily="34" charset="0"/>
              </a:rPr>
              <a:t>post</a:t>
            </a:r>
            <a:r>
              <a:rPr lang="en-SG" sz="2000" dirty="0">
                <a:cs typeface="Arial" panose="020B0604020202020204" pitchFamily="34" charset="0"/>
              </a:rPr>
              <a:t>(n) = (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Send</a:t>
            </a:r>
            <a:r>
              <a:rPr lang="en-SG" sz="20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・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Done) </a:t>
            </a:r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000" dirty="0">
                <a:cs typeface="Arial" panose="020B0604020202020204" pitchFamily="34" charset="0"/>
              </a:rPr>
              <a:t>  (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n &lt; 0 ∧ </a:t>
            </a:r>
            <a:r>
              <a:rPr lang="en-SG" sz="2000" dirty="0">
                <a:cs typeface="Arial" panose="020B0604020202020204" pitchFamily="34" charset="0"/>
              </a:rPr>
              <a:t>Send</a:t>
            </a:r>
            <a:r>
              <a:rPr lang="en-SG" sz="20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000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77588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917-0F4B-1543-AEDC-22198D13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Forward Verifier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19-34E0-F748-8263-273B6A94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80" y="1453665"/>
            <a:ext cx="10515600" cy="58150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send n =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{True ∧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Ready ・ _*}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  	</a:t>
            </a:r>
            <a:r>
              <a:rPr lang="en-SG" sz="2000" b="1" dirty="0">
                <a:cs typeface="Arial" panose="020B0604020202020204" pitchFamily="34" charset="0"/>
              </a:rPr>
              <a:t>if n == 0 then event [</a:t>
            </a:r>
            <a:r>
              <a:rPr lang="en-SG" sz="20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000" b="1" dirty="0">
                <a:cs typeface="Arial" panose="020B0604020202020204" pitchFamily="34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	{n=0 ∧ Ready ・ _* ・ Done}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</a:t>
            </a:r>
            <a:r>
              <a:rPr lang="en-SG" sz="2000" b="1" dirty="0">
                <a:cs typeface="Arial" panose="020B0604020202020204" pitchFamily="34" charset="0"/>
              </a:rPr>
              <a:t>else event [</a:t>
            </a:r>
            <a:r>
              <a:rPr lang="en-SG" sz="20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000" b="1" dirty="0">
                <a:cs typeface="Arial" panose="020B0604020202020204" pitchFamily="34" charset="0"/>
              </a:rPr>
              <a:t>];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                         </a:t>
            </a:r>
            <a:r>
              <a:rPr lang="en-SG" sz="2000" b="1" dirty="0">
                <a:cs typeface="Arial" panose="020B0604020202020204" pitchFamily="34" charset="0"/>
              </a:rPr>
              <a:t>send (n - 1);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3430B0D-3CDF-9042-B09A-9308A2DBB2FB}"/>
              </a:ext>
            </a:extLst>
          </p:cNvPr>
          <p:cNvSpPr/>
          <p:nvPr/>
        </p:nvSpPr>
        <p:spPr>
          <a:xfrm>
            <a:off x="464946" y="2247256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9EDF4E4-E0F6-8347-B1C9-68C470908CC4}"/>
              </a:ext>
            </a:extLst>
          </p:cNvPr>
          <p:cNvSpPr/>
          <p:nvPr/>
        </p:nvSpPr>
        <p:spPr>
          <a:xfrm>
            <a:off x="2244671" y="3391543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5A87E-A618-514C-86C4-B10B7BE329AF}"/>
              </a:ext>
            </a:extLst>
          </p:cNvPr>
          <p:cNvSpPr/>
          <p:nvPr/>
        </p:nvSpPr>
        <p:spPr>
          <a:xfrm>
            <a:off x="5459506" y="775208"/>
            <a:ext cx="5894294" cy="1181221"/>
          </a:xfrm>
          <a:custGeom>
            <a:avLst/>
            <a:gdLst>
              <a:gd name="connsiteX0" fmla="*/ 0 w 5894294"/>
              <a:gd name="connsiteY0" fmla="*/ 0 h 1181221"/>
              <a:gd name="connsiteX1" fmla="*/ 412601 w 5894294"/>
              <a:gd name="connsiteY1" fmla="*/ 0 h 1181221"/>
              <a:gd name="connsiteX2" fmla="*/ 1119916 w 5894294"/>
              <a:gd name="connsiteY2" fmla="*/ 0 h 1181221"/>
              <a:gd name="connsiteX3" fmla="*/ 1768288 w 5894294"/>
              <a:gd name="connsiteY3" fmla="*/ 0 h 1181221"/>
              <a:gd name="connsiteX4" fmla="*/ 2180889 w 5894294"/>
              <a:gd name="connsiteY4" fmla="*/ 0 h 1181221"/>
              <a:gd name="connsiteX5" fmla="*/ 2711375 w 5894294"/>
              <a:gd name="connsiteY5" fmla="*/ 0 h 1181221"/>
              <a:gd name="connsiteX6" fmla="*/ 3418691 w 5894294"/>
              <a:gd name="connsiteY6" fmla="*/ 0 h 1181221"/>
              <a:gd name="connsiteX7" fmla="*/ 4008120 w 5894294"/>
              <a:gd name="connsiteY7" fmla="*/ 0 h 1181221"/>
              <a:gd name="connsiteX8" fmla="*/ 4656492 w 5894294"/>
              <a:gd name="connsiteY8" fmla="*/ 0 h 1181221"/>
              <a:gd name="connsiteX9" fmla="*/ 5186979 w 5894294"/>
              <a:gd name="connsiteY9" fmla="*/ 0 h 1181221"/>
              <a:gd name="connsiteX10" fmla="*/ 5894294 w 5894294"/>
              <a:gd name="connsiteY10" fmla="*/ 0 h 1181221"/>
              <a:gd name="connsiteX11" fmla="*/ 5894294 w 5894294"/>
              <a:gd name="connsiteY11" fmla="*/ 614235 h 1181221"/>
              <a:gd name="connsiteX12" fmla="*/ 5894294 w 5894294"/>
              <a:gd name="connsiteY12" fmla="*/ 1181221 h 1181221"/>
              <a:gd name="connsiteX13" fmla="*/ 5481693 w 5894294"/>
              <a:gd name="connsiteY13" fmla="*/ 1181221 h 1181221"/>
              <a:gd name="connsiteX14" fmla="*/ 5069093 w 5894294"/>
              <a:gd name="connsiteY14" fmla="*/ 1181221 h 1181221"/>
              <a:gd name="connsiteX15" fmla="*/ 4420721 w 5894294"/>
              <a:gd name="connsiteY15" fmla="*/ 1181221 h 1181221"/>
              <a:gd name="connsiteX16" fmla="*/ 4008120 w 5894294"/>
              <a:gd name="connsiteY16" fmla="*/ 1181221 h 1181221"/>
              <a:gd name="connsiteX17" fmla="*/ 3418691 w 5894294"/>
              <a:gd name="connsiteY17" fmla="*/ 1181221 h 1181221"/>
              <a:gd name="connsiteX18" fmla="*/ 2947147 w 5894294"/>
              <a:gd name="connsiteY18" fmla="*/ 1181221 h 1181221"/>
              <a:gd name="connsiteX19" fmla="*/ 2357718 w 5894294"/>
              <a:gd name="connsiteY19" fmla="*/ 1181221 h 1181221"/>
              <a:gd name="connsiteX20" fmla="*/ 1768288 w 5894294"/>
              <a:gd name="connsiteY20" fmla="*/ 1181221 h 1181221"/>
              <a:gd name="connsiteX21" fmla="*/ 1178859 w 5894294"/>
              <a:gd name="connsiteY21" fmla="*/ 1181221 h 1181221"/>
              <a:gd name="connsiteX22" fmla="*/ 589429 w 5894294"/>
              <a:gd name="connsiteY22" fmla="*/ 1181221 h 1181221"/>
              <a:gd name="connsiteX23" fmla="*/ 0 w 5894294"/>
              <a:gd name="connsiteY23" fmla="*/ 1181221 h 1181221"/>
              <a:gd name="connsiteX24" fmla="*/ 0 w 5894294"/>
              <a:gd name="connsiteY24" fmla="*/ 578798 h 1181221"/>
              <a:gd name="connsiteX25" fmla="*/ 0 w 5894294"/>
              <a:gd name="connsiteY25" fmla="*/ 0 h 118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94294" h="1181221" fill="none" extrusionOk="0">
                <a:moveTo>
                  <a:pt x="0" y="0"/>
                </a:moveTo>
                <a:cubicBezTo>
                  <a:pt x="186052" y="-23437"/>
                  <a:pt x="258538" y="29068"/>
                  <a:pt x="412601" y="0"/>
                </a:cubicBezTo>
                <a:cubicBezTo>
                  <a:pt x="566664" y="-29068"/>
                  <a:pt x="843710" y="66735"/>
                  <a:pt x="1119916" y="0"/>
                </a:cubicBezTo>
                <a:cubicBezTo>
                  <a:pt x="1396122" y="-66735"/>
                  <a:pt x="1546609" y="42216"/>
                  <a:pt x="1768288" y="0"/>
                </a:cubicBezTo>
                <a:cubicBezTo>
                  <a:pt x="1989967" y="-42216"/>
                  <a:pt x="2001323" y="22221"/>
                  <a:pt x="2180889" y="0"/>
                </a:cubicBezTo>
                <a:cubicBezTo>
                  <a:pt x="2360455" y="-22221"/>
                  <a:pt x="2446579" y="36606"/>
                  <a:pt x="2711375" y="0"/>
                </a:cubicBezTo>
                <a:cubicBezTo>
                  <a:pt x="2976171" y="-36606"/>
                  <a:pt x="3147179" y="35926"/>
                  <a:pt x="3418691" y="0"/>
                </a:cubicBezTo>
                <a:cubicBezTo>
                  <a:pt x="3690203" y="-35926"/>
                  <a:pt x="3833306" y="28195"/>
                  <a:pt x="4008120" y="0"/>
                </a:cubicBezTo>
                <a:cubicBezTo>
                  <a:pt x="4182934" y="-28195"/>
                  <a:pt x="4507135" y="64379"/>
                  <a:pt x="4656492" y="0"/>
                </a:cubicBezTo>
                <a:cubicBezTo>
                  <a:pt x="4805849" y="-64379"/>
                  <a:pt x="5062573" y="50906"/>
                  <a:pt x="5186979" y="0"/>
                </a:cubicBezTo>
                <a:cubicBezTo>
                  <a:pt x="5311385" y="-50906"/>
                  <a:pt x="5677356" y="21152"/>
                  <a:pt x="5894294" y="0"/>
                </a:cubicBezTo>
                <a:cubicBezTo>
                  <a:pt x="5910453" y="168544"/>
                  <a:pt x="5878202" y="423700"/>
                  <a:pt x="5894294" y="614235"/>
                </a:cubicBezTo>
                <a:cubicBezTo>
                  <a:pt x="5910386" y="804770"/>
                  <a:pt x="5835875" y="1047346"/>
                  <a:pt x="5894294" y="1181221"/>
                </a:cubicBezTo>
                <a:cubicBezTo>
                  <a:pt x="5691848" y="1209997"/>
                  <a:pt x="5635495" y="1138569"/>
                  <a:pt x="5481693" y="1181221"/>
                </a:cubicBezTo>
                <a:cubicBezTo>
                  <a:pt x="5327891" y="1223873"/>
                  <a:pt x="5240036" y="1174977"/>
                  <a:pt x="5069093" y="1181221"/>
                </a:cubicBezTo>
                <a:cubicBezTo>
                  <a:pt x="4898150" y="1187465"/>
                  <a:pt x="4616044" y="1160892"/>
                  <a:pt x="4420721" y="1181221"/>
                </a:cubicBezTo>
                <a:cubicBezTo>
                  <a:pt x="4225398" y="1201550"/>
                  <a:pt x="4170360" y="1138891"/>
                  <a:pt x="4008120" y="1181221"/>
                </a:cubicBezTo>
                <a:cubicBezTo>
                  <a:pt x="3845880" y="1223551"/>
                  <a:pt x="3577851" y="1169542"/>
                  <a:pt x="3418691" y="1181221"/>
                </a:cubicBezTo>
                <a:cubicBezTo>
                  <a:pt x="3259531" y="1192900"/>
                  <a:pt x="3063123" y="1157055"/>
                  <a:pt x="2947147" y="1181221"/>
                </a:cubicBezTo>
                <a:cubicBezTo>
                  <a:pt x="2831171" y="1205387"/>
                  <a:pt x="2632789" y="1150812"/>
                  <a:pt x="2357718" y="1181221"/>
                </a:cubicBezTo>
                <a:cubicBezTo>
                  <a:pt x="2082647" y="1211630"/>
                  <a:pt x="2047713" y="1130250"/>
                  <a:pt x="1768288" y="1181221"/>
                </a:cubicBezTo>
                <a:cubicBezTo>
                  <a:pt x="1488863" y="1232192"/>
                  <a:pt x="1315327" y="1165694"/>
                  <a:pt x="1178859" y="1181221"/>
                </a:cubicBezTo>
                <a:cubicBezTo>
                  <a:pt x="1042391" y="1196748"/>
                  <a:pt x="733312" y="1177350"/>
                  <a:pt x="589429" y="1181221"/>
                </a:cubicBezTo>
                <a:cubicBezTo>
                  <a:pt x="445546" y="1185092"/>
                  <a:pt x="233577" y="1137128"/>
                  <a:pt x="0" y="1181221"/>
                </a:cubicBezTo>
                <a:cubicBezTo>
                  <a:pt x="-45903" y="905242"/>
                  <a:pt x="47097" y="861326"/>
                  <a:pt x="0" y="578798"/>
                </a:cubicBezTo>
                <a:cubicBezTo>
                  <a:pt x="-47097" y="296270"/>
                  <a:pt x="4976" y="228747"/>
                  <a:pt x="0" y="0"/>
                </a:cubicBezTo>
                <a:close/>
              </a:path>
              <a:path w="5894294" h="1181221" stroke="0" extrusionOk="0">
                <a:moveTo>
                  <a:pt x="0" y="0"/>
                </a:moveTo>
                <a:cubicBezTo>
                  <a:pt x="143830" y="-40903"/>
                  <a:pt x="406593" y="35507"/>
                  <a:pt x="530486" y="0"/>
                </a:cubicBezTo>
                <a:cubicBezTo>
                  <a:pt x="654379" y="-35507"/>
                  <a:pt x="739693" y="678"/>
                  <a:pt x="943087" y="0"/>
                </a:cubicBezTo>
                <a:cubicBezTo>
                  <a:pt x="1146481" y="-678"/>
                  <a:pt x="1446003" y="18177"/>
                  <a:pt x="1650402" y="0"/>
                </a:cubicBezTo>
                <a:cubicBezTo>
                  <a:pt x="1854801" y="-18177"/>
                  <a:pt x="1932657" y="58854"/>
                  <a:pt x="2180889" y="0"/>
                </a:cubicBezTo>
                <a:cubicBezTo>
                  <a:pt x="2429121" y="-58854"/>
                  <a:pt x="2578636" y="57473"/>
                  <a:pt x="2711375" y="0"/>
                </a:cubicBezTo>
                <a:cubicBezTo>
                  <a:pt x="2844114" y="-57473"/>
                  <a:pt x="3226249" y="30852"/>
                  <a:pt x="3418691" y="0"/>
                </a:cubicBezTo>
                <a:cubicBezTo>
                  <a:pt x="3611133" y="-30852"/>
                  <a:pt x="3691371" y="46179"/>
                  <a:pt x="3890234" y="0"/>
                </a:cubicBezTo>
                <a:cubicBezTo>
                  <a:pt x="4089097" y="-46179"/>
                  <a:pt x="4324167" y="16877"/>
                  <a:pt x="4597549" y="0"/>
                </a:cubicBezTo>
                <a:cubicBezTo>
                  <a:pt x="4870931" y="-16877"/>
                  <a:pt x="5094988" y="2389"/>
                  <a:pt x="5304865" y="0"/>
                </a:cubicBezTo>
                <a:cubicBezTo>
                  <a:pt x="5514742" y="-2389"/>
                  <a:pt x="5706882" y="65718"/>
                  <a:pt x="5894294" y="0"/>
                </a:cubicBezTo>
                <a:cubicBezTo>
                  <a:pt x="5934309" y="298755"/>
                  <a:pt x="5850159" y="393209"/>
                  <a:pt x="5894294" y="614235"/>
                </a:cubicBezTo>
                <a:cubicBezTo>
                  <a:pt x="5938429" y="835262"/>
                  <a:pt x="5859187" y="946891"/>
                  <a:pt x="5894294" y="1181221"/>
                </a:cubicBezTo>
                <a:cubicBezTo>
                  <a:pt x="5732357" y="1221255"/>
                  <a:pt x="5675354" y="1177218"/>
                  <a:pt x="5481693" y="1181221"/>
                </a:cubicBezTo>
                <a:cubicBezTo>
                  <a:pt x="5288032" y="1185224"/>
                  <a:pt x="4974119" y="1112474"/>
                  <a:pt x="4774378" y="1181221"/>
                </a:cubicBezTo>
                <a:cubicBezTo>
                  <a:pt x="4574638" y="1249968"/>
                  <a:pt x="4471894" y="1131805"/>
                  <a:pt x="4302835" y="1181221"/>
                </a:cubicBezTo>
                <a:cubicBezTo>
                  <a:pt x="4133776" y="1230637"/>
                  <a:pt x="3950120" y="1174167"/>
                  <a:pt x="3713405" y="1181221"/>
                </a:cubicBezTo>
                <a:cubicBezTo>
                  <a:pt x="3476690" y="1188275"/>
                  <a:pt x="3277793" y="1109791"/>
                  <a:pt x="3006090" y="1181221"/>
                </a:cubicBezTo>
                <a:cubicBezTo>
                  <a:pt x="2734388" y="1252651"/>
                  <a:pt x="2596887" y="1135313"/>
                  <a:pt x="2416661" y="1181221"/>
                </a:cubicBezTo>
                <a:cubicBezTo>
                  <a:pt x="2236435" y="1227129"/>
                  <a:pt x="2108447" y="1152444"/>
                  <a:pt x="2004060" y="1181221"/>
                </a:cubicBezTo>
                <a:cubicBezTo>
                  <a:pt x="1899673" y="1209998"/>
                  <a:pt x="1659797" y="1166018"/>
                  <a:pt x="1532516" y="1181221"/>
                </a:cubicBezTo>
                <a:cubicBezTo>
                  <a:pt x="1405235" y="1196424"/>
                  <a:pt x="1081870" y="1131600"/>
                  <a:pt x="825201" y="1181221"/>
                </a:cubicBezTo>
                <a:cubicBezTo>
                  <a:pt x="568533" y="1230842"/>
                  <a:pt x="264525" y="1117920"/>
                  <a:pt x="0" y="1181221"/>
                </a:cubicBezTo>
                <a:cubicBezTo>
                  <a:pt x="-26387" y="1011993"/>
                  <a:pt x="58319" y="895184"/>
                  <a:pt x="0" y="614235"/>
                </a:cubicBezTo>
                <a:cubicBezTo>
                  <a:pt x="-58319" y="333286"/>
                  <a:pt x="33988" y="243332"/>
                  <a:pt x="0" y="0"/>
                </a:cubicBezTo>
                <a:close/>
              </a:path>
            </a:pathLst>
          </a:custGeom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cs typeface="Arial" panose="020B0604020202020204" pitchFamily="34" charset="0"/>
              </a:rPr>
              <a:t>𝚽</a:t>
            </a:r>
            <a:r>
              <a:rPr lang="en-SG" sz="2000" baseline="-25000" dirty="0">
                <a:cs typeface="Arial" panose="020B0604020202020204" pitchFamily="34" charset="0"/>
              </a:rPr>
              <a:t>pre</a:t>
            </a:r>
            <a:r>
              <a:rPr lang="en-SG" sz="2000" dirty="0">
                <a:cs typeface="Arial" panose="020B0604020202020204" pitchFamily="34" charset="0"/>
              </a:rPr>
              <a:t>  = 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True</a:t>
            </a:r>
            <a:r>
              <a:rPr lang="en-SG" sz="2000" dirty="0">
                <a:cs typeface="Arial" panose="020B0604020202020204" pitchFamily="34" charset="0"/>
              </a:rPr>
              <a:t>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∧</a:t>
            </a:r>
            <a:r>
              <a:rPr lang="en-SG" sz="2000" dirty="0">
                <a:cs typeface="Arial" panose="020B0604020202020204" pitchFamily="34" charset="0"/>
              </a:rPr>
              <a:t> Ready ・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_*</a:t>
            </a:r>
            <a:r>
              <a:rPr lang="en-SG" sz="2000" dirty="0"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cs typeface="Arial" panose="020B0604020202020204" pitchFamily="34" charset="0"/>
              </a:rPr>
              <a:t>𝚽</a:t>
            </a:r>
            <a:r>
              <a:rPr lang="en-SG" sz="2000" baseline="-25000" dirty="0">
                <a:cs typeface="Arial" panose="020B0604020202020204" pitchFamily="34" charset="0"/>
              </a:rPr>
              <a:t>post</a:t>
            </a:r>
            <a:r>
              <a:rPr lang="en-SG" sz="2000" dirty="0">
                <a:cs typeface="Arial" panose="020B0604020202020204" pitchFamily="34" charset="0"/>
              </a:rPr>
              <a:t>(n) = (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Send</a:t>
            </a:r>
            <a:r>
              <a:rPr lang="en-SG" sz="20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・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Done) </a:t>
            </a:r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000" dirty="0">
                <a:cs typeface="Arial" panose="020B0604020202020204" pitchFamily="34" charset="0"/>
              </a:rPr>
              <a:t>  (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n &lt; 0 ∧ </a:t>
            </a:r>
            <a:r>
              <a:rPr lang="en-SG" sz="2000" dirty="0">
                <a:cs typeface="Arial" panose="020B0604020202020204" pitchFamily="34" charset="0"/>
              </a:rPr>
              <a:t>Send</a:t>
            </a:r>
            <a:r>
              <a:rPr lang="en-SG" sz="20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000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70799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917-0F4B-1543-AEDC-22198D13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Forward Verifier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19-34E0-F748-8263-273B6A94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80" y="1453665"/>
            <a:ext cx="10515600" cy="58150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send n =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{True ∧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Ready ・ _*}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  	</a:t>
            </a:r>
            <a:r>
              <a:rPr lang="en-SG" sz="2000" b="1" dirty="0">
                <a:cs typeface="Arial" panose="020B0604020202020204" pitchFamily="34" charset="0"/>
              </a:rPr>
              <a:t>if n == 0 then event [</a:t>
            </a:r>
            <a:r>
              <a:rPr lang="en-SG" sz="20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000" b="1" dirty="0">
                <a:cs typeface="Arial" panose="020B0604020202020204" pitchFamily="34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	{n=0 ∧ Ready ・ _* ・ Done}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</a:t>
            </a:r>
            <a:r>
              <a:rPr lang="en-SG" sz="2000" b="1" dirty="0">
                <a:cs typeface="Arial" panose="020B0604020202020204" pitchFamily="34" charset="0"/>
              </a:rPr>
              <a:t>else event [</a:t>
            </a:r>
            <a:r>
              <a:rPr lang="en-SG" sz="20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000" b="1" dirty="0">
                <a:cs typeface="Arial" panose="020B0604020202020204" pitchFamily="34" charset="0"/>
              </a:rPr>
              <a:t>];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	{n!=0 ∧ Ready ・ _* ・ Send}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                         </a:t>
            </a:r>
            <a:r>
              <a:rPr lang="en-SG" sz="2000" b="1" dirty="0">
                <a:cs typeface="Arial" panose="020B0604020202020204" pitchFamily="34" charset="0"/>
              </a:rPr>
              <a:t>send (n - 1);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	{n!=0 ∧ Ready ・ _* ・ Send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・((n &gt; 0 ∧ Send</a:t>
            </a:r>
            <a:r>
              <a:rPr lang="en-SG" sz="2000" baseline="30000" dirty="0">
                <a:solidFill>
                  <a:srgbClr val="C00000"/>
                </a:solidFill>
                <a:cs typeface="Arial" panose="020B0604020202020204" pitchFamily="34" charset="0"/>
              </a:rPr>
              <a:t>n-1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 ・ Done) </a:t>
            </a:r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  (n &lt; 0 ∧ Send</a:t>
            </a:r>
            <a:r>
              <a:rPr lang="en-SG" sz="2000" baseline="30000" dirty="0">
                <a:solidFill>
                  <a:srgbClr val="C00000"/>
                </a:solidFill>
                <a:cs typeface="Arial" panose="020B0604020202020204" pitchFamily="34" charset="0"/>
              </a:rPr>
              <a:t>ω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))</a:t>
            </a:r>
            <a:r>
              <a:rPr lang="en-SG" sz="2000" dirty="0"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33365B8-DBED-A14C-8D4C-2B857DA369C6}"/>
              </a:ext>
            </a:extLst>
          </p:cNvPr>
          <p:cNvSpPr/>
          <p:nvPr/>
        </p:nvSpPr>
        <p:spPr>
          <a:xfrm>
            <a:off x="2244671" y="4584912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389FC7C-450A-0F44-8C18-963BF6166041}"/>
              </a:ext>
            </a:extLst>
          </p:cNvPr>
          <p:cNvSpPr/>
          <p:nvPr/>
        </p:nvSpPr>
        <p:spPr>
          <a:xfrm>
            <a:off x="2242091" y="5744702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F9F498-A235-4A4F-AE98-BD38A8B3C7A0}"/>
              </a:ext>
            </a:extLst>
          </p:cNvPr>
          <p:cNvSpPr/>
          <p:nvPr/>
        </p:nvSpPr>
        <p:spPr>
          <a:xfrm>
            <a:off x="5459506" y="775208"/>
            <a:ext cx="5894294" cy="1181221"/>
          </a:xfrm>
          <a:custGeom>
            <a:avLst/>
            <a:gdLst>
              <a:gd name="connsiteX0" fmla="*/ 0 w 5894294"/>
              <a:gd name="connsiteY0" fmla="*/ 0 h 1181221"/>
              <a:gd name="connsiteX1" fmla="*/ 412601 w 5894294"/>
              <a:gd name="connsiteY1" fmla="*/ 0 h 1181221"/>
              <a:gd name="connsiteX2" fmla="*/ 1119916 w 5894294"/>
              <a:gd name="connsiteY2" fmla="*/ 0 h 1181221"/>
              <a:gd name="connsiteX3" fmla="*/ 1768288 w 5894294"/>
              <a:gd name="connsiteY3" fmla="*/ 0 h 1181221"/>
              <a:gd name="connsiteX4" fmla="*/ 2180889 w 5894294"/>
              <a:gd name="connsiteY4" fmla="*/ 0 h 1181221"/>
              <a:gd name="connsiteX5" fmla="*/ 2711375 w 5894294"/>
              <a:gd name="connsiteY5" fmla="*/ 0 h 1181221"/>
              <a:gd name="connsiteX6" fmla="*/ 3418691 w 5894294"/>
              <a:gd name="connsiteY6" fmla="*/ 0 h 1181221"/>
              <a:gd name="connsiteX7" fmla="*/ 4008120 w 5894294"/>
              <a:gd name="connsiteY7" fmla="*/ 0 h 1181221"/>
              <a:gd name="connsiteX8" fmla="*/ 4656492 w 5894294"/>
              <a:gd name="connsiteY8" fmla="*/ 0 h 1181221"/>
              <a:gd name="connsiteX9" fmla="*/ 5186979 w 5894294"/>
              <a:gd name="connsiteY9" fmla="*/ 0 h 1181221"/>
              <a:gd name="connsiteX10" fmla="*/ 5894294 w 5894294"/>
              <a:gd name="connsiteY10" fmla="*/ 0 h 1181221"/>
              <a:gd name="connsiteX11" fmla="*/ 5894294 w 5894294"/>
              <a:gd name="connsiteY11" fmla="*/ 614235 h 1181221"/>
              <a:gd name="connsiteX12" fmla="*/ 5894294 w 5894294"/>
              <a:gd name="connsiteY12" fmla="*/ 1181221 h 1181221"/>
              <a:gd name="connsiteX13" fmla="*/ 5481693 w 5894294"/>
              <a:gd name="connsiteY13" fmla="*/ 1181221 h 1181221"/>
              <a:gd name="connsiteX14" fmla="*/ 5069093 w 5894294"/>
              <a:gd name="connsiteY14" fmla="*/ 1181221 h 1181221"/>
              <a:gd name="connsiteX15" fmla="*/ 4420721 w 5894294"/>
              <a:gd name="connsiteY15" fmla="*/ 1181221 h 1181221"/>
              <a:gd name="connsiteX16" fmla="*/ 4008120 w 5894294"/>
              <a:gd name="connsiteY16" fmla="*/ 1181221 h 1181221"/>
              <a:gd name="connsiteX17" fmla="*/ 3418691 w 5894294"/>
              <a:gd name="connsiteY17" fmla="*/ 1181221 h 1181221"/>
              <a:gd name="connsiteX18" fmla="*/ 2947147 w 5894294"/>
              <a:gd name="connsiteY18" fmla="*/ 1181221 h 1181221"/>
              <a:gd name="connsiteX19" fmla="*/ 2357718 w 5894294"/>
              <a:gd name="connsiteY19" fmla="*/ 1181221 h 1181221"/>
              <a:gd name="connsiteX20" fmla="*/ 1768288 w 5894294"/>
              <a:gd name="connsiteY20" fmla="*/ 1181221 h 1181221"/>
              <a:gd name="connsiteX21" fmla="*/ 1178859 w 5894294"/>
              <a:gd name="connsiteY21" fmla="*/ 1181221 h 1181221"/>
              <a:gd name="connsiteX22" fmla="*/ 589429 w 5894294"/>
              <a:gd name="connsiteY22" fmla="*/ 1181221 h 1181221"/>
              <a:gd name="connsiteX23" fmla="*/ 0 w 5894294"/>
              <a:gd name="connsiteY23" fmla="*/ 1181221 h 1181221"/>
              <a:gd name="connsiteX24" fmla="*/ 0 w 5894294"/>
              <a:gd name="connsiteY24" fmla="*/ 578798 h 1181221"/>
              <a:gd name="connsiteX25" fmla="*/ 0 w 5894294"/>
              <a:gd name="connsiteY25" fmla="*/ 0 h 118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94294" h="1181221" fill="none" extrusionOk="0">
                <a:moveTo>
                  <a:pt x="0" y="0"/>
                </a:moveTo>
                <a:cubicBezTo>
                  <a:pt x="186052" y="-23437"/>
                  <a:pt x="258538" y="29068"/>
                  <a:pt x="412601" y="0"/>
                </a:cubicBezTo>
                <a:cubicBezTo>
                  <a:pt x="566664" y="-29068"/>
                  <a:pt x="843710" y="66735"/>
                  <a:pt x="1119916" y="0"/>
                </a:cubicBezTo>
                <a:cubicBezTo>
                  <a:pt x="1396122" y="-66735"/>
                  <a:pt x="1546609" y="42216"/>
                  <a:pt x="1768288" y="0"/>
                </a:cubicBezTo>
                <a:cubicBezTo>
                  <a:pt x="1989967" y="-42216"/>
                  <a:pt x="2001323" y="22221"/>
                  <a:pt x="2180889" y="0"/>
                </a:cubicBezTo>
                <a:cubicBezTo>
                  <a:pt x="2360455" y="-22221"/>
                  <a:pt x="2446579" y="36606"/>
                  <a:pt x="2711375" y="0"/>
                </a:cubicBezTo>
                <a:cubicBezTo>
                  <a:pt x="2976171" y="-36606"/>
                  <a:pt x="3147179" y="35926"/>
                  <a:pt x="3418691" y="0"/>
                </a:cubicBezTo>
                <a:cubicBezTo>
                  <a:pt x="3690203" y="-35926"/>
                  <a:pt x="3833306" y="28195"/>
                  <a:pt x="4008120" y="0"/>
                </a:cubicBezTo>
                <a:cubicBezTo>
                  <a:pt x="4182934" y="-28195"/>
                  <a:pt x="4507135" y="64379"/>
                  <a:pt x="4656492" y="0"/>
                </a:cubicBezTo>
                <a:cubicBezTo>
                  <a:pt x="4805849" y="-64379"/>
                  <a:pt x="5062573" y="50906"/>
                  <a:pt x="5186979" y="0"/>
                </a:cubicBezTo>
                <a:cubicBezTo>
                  <a:pt x="5311385" y="-50906"/>
                  <a:pt x="5677356" y="21152"/>
                  <a:pt x="5894294" y="0"/>
                </a:cubicBezTo>
                <a:cubicBezTo>
                  <a:pt x="5910453" y="168544"/>
                  <a:pt x="5878202" y="423700"/>
                  <a:pt x="5894294" y="614235"/>
                </a:cubicBezTo>
                <a:cubicBezTo>
                  <a:pt x="5910386" y="804770"/>
                  <a:pt x="5835875" y="1047346"/>
                  <a:pt x="5894294" y="1181221"/>
                </a:cubicBezTo>
                <a:cubicBezTo>
                  <a:pt x="5691848" y="1209997"/>
                  <a:pt x="5635495" y="1138569"/>
                  <a:pt x="5481693" y="1181221"/>
                </a:cubicBezTo>
                <a:cubicBezTo>
                  <a:pt x="5327891" y="1223873"/>
                  <a:pt x="5240036" y="1174977"/>
                  <a:pt x="5069093" y="1181221"/>
                </a:cubicBezTo>
                <a:cubicBezTo>
                  <a:pt x="4898150" y="1187465"/>
                  <a:pt x="4616044" y="1160892"/>
                  <a:pt x="4420721" y="1181221"/>
                </a:cubicBezTo>
                <a:cubicBezTo>
                  <a:pt x="4225398" y="1201550"/>
                  <a:pt x="4170360" y="1138891"/>
                  <a:pt x="4008120" y="1181221"/>
                </a:cubicBezTo>
                <a:cubicBezTo>
                  <a:pt x="3845880" y="1223551"/>
                  <a:pt x="3577851" y="1169542"/>
                  <a:pt x="3418691" y="1181221"/>
                </a:cubicBezTo>
                <a:cubicBezTo>
                  <a:pt x="3259531" y="1192900"/>
                  <a:pt x="3063123" y="1157055"/>
                  <a:pt x="2947147" y="1181221"/>
                </a:cubicBezTo>
                <a:cubicBezTo>
                  <a:pt x="2831171" y="1205387"/>
                  <a:pt x="2632789" y="1150812"/>
                  <a:pt x="2357718" y="1181221"/>
                </a:cubicBezTo>
                <a:cubicBezTo>
                  <a:pt x="2082647" y="1211630"/>
                  <a:pt x="2047713" y="1130250"/>
                  <a:pt x="1768288" y="1181221"/>
                </a:cubicBezTo>
                <a:cubicBezTo>
                  <a:pt x="1488863" y="1232192"/>
                  <a:pt x="1315327" y="1165694"/>
                  <a:pt x="1178859" y="1181221"/>
                </a:cubicBezTo>
                <a:cubicBezTo>
                  <a:pt x="1042391" y="1196748"/>
                  <a:pt x="733312" y="1177350"/>
                  <a:pt x="589429" y="1181221"/>
                </a:cubicBezTo>
                <a:cubicBezTo>
                  <a:pt x="445546" y="1185092"/>
                  <a:pt x="233577" y="1137128"/>
                  <a:pt x="0" y="1181221"/>
                </a:cubicBezTo>
                <a:cubicBezTo>
                  <a:pt x="-45903" y="905242"/>
                  <a:pt x="47097" y="861326"/>
                  <a:pt x="0" y="578798"/>
                </a:cubicBezTo>
                <a:cubicBezTo>
                  <a:pt x="-47097" y="296270"/>
                  <a:pt x="4976" y="228747"/>
                  <a:pt x="0" y="0"/>
                </a:cubicBezTo>
                <a:close/>
              </a:path>
              <a:path w="5894294" h="1181221" stroke="0" extrusionOk="0">
                <a:moveTo>
                  <a:pt x="0" y="0"/>
                </a:moveTo>
                <a:cubicBezTo>
                  <a:pt x="143830" y="-40903"/>
                  <a:pt x="406593" y="35507"/>
                  <a:pt x="530486" y="0"/>
                </a:cubicBezTo>
                <a:cubicBezTo>
                  <a:pt x="654379" y="-35507"/>
                  <a:pt x="739693" y="678"/>
                  <a:pt x="943087" y="0"/>
                </a:cubicBezTo>
                <a:cubicBezTo>
                  <a:pt x="1146481" y="-678"/>
                  <a:pt x="1446003" y="18177"/>
                  <a:pt x="1650402" y="0"/>
                </a:cubicBezTo>
                <a:cubicBezTo>
                  <a:pt x="1854801" y="-18177"/>
                  <a:pt x="1932657" y="58854"/>
                  <a:pt x="2180889" y="0"/>
                </a:cubicBezTo>
                <a:cubicBezTo>
                  <a:pt x="2429121" y="-58854"/>
                  <a:pt x="2578636" y="57473"/>
                  <a:pt x="2711375" y="0"/>
                </a:cubicBezTo>
                <a:cubicBezTo>
                  <a:pt x="2844114" y="-57473"/>
                  <a:pt x="3226249" y="30852"/>
                  <a:pt x="3418691" y="0"/>
                </a:cubicBezTo>
                <a:cubicBezTo>
                  <a:pt x="3611133" y="-30852"/>
                  <a:pt x="3691371" y="46179"/>
                  <a:pt x="3890234" y="0"/>
                </a:cubicBezTo>
                <a:cubicBezTo>
                  <a:pt x="4089097" y="-46179"/>
                  <a:pt x="4324167" y="16877"/>
                  <a:pt x="4597549" y="0"/>
                </a:cubicBezTo>
                <a:cubicBezTo>
                  <a:pt x="4870931" y="-16877"/>
                  <a:pt x="5094988" y="2389"/>
                  <a:pt x="5304865" y="0"/>
                </a:cubicBezTo>
                <a:cubicBezTo>
                  <a:pt x="5514742" y="-2389"/>
                  <a:pt x="5706882" y="65718"/>
                  <a:pt x="5894294" y="0"/>
                </a:cubicBezTo>
                <a:cubicBezTo>
                  <a:pt x="5934309" y="298755"/>
                  <a:pt x="5850159" y="393209"/>
                  <a:pt x="5894294" y="614235"/>
                </a:cubicBezTo>
                <a:cubicBezTo>
                  <a:pt x="5938429" y="835262"/>
                  <a:pt x="5859187" y="946891"/>
                  <a:pt x="5894294" y="1181221"/>
                </a:cubicBezTo>
                <a:cubicBezTo>
                  <a:pt x="5732357" y="1221255"/>
                  <a:pt x="5675354" y="1177218"/>
                  <a:pt x="5481693" y="1181221"/>
                </a:cubicBezTo>
                <a:cubicBezTo>
                  <a:pt x="5288032" y="1185224"/>
                  <a:pt x="4974119" y="1112474"/>
                  <a:pt x="4774378" y="1181221"/>
                </a:cubicBezTo>
                <a:cubicBezTo>
                  <a:pt x="4574638" y="1249968"/>
                  <a:pt x="4471894" y="1131805"/>
                  <a:pt x="4302835" y="1181221"/>
                </a:cubicBezTo>
                <a:cubicBezTo>
                  <a:pt x="4133776" y="1230637"/>
                  <a:pt x="3950120" y="1174167"/>
                  <a:pt x="3713405" y="1181221"/>
                </a:cubicBezTo>
                <a:cubicBezTo>
                  <a:pt x="3476690" y="1188275"/>
                  <a:pt x="3277793" y="1109791"/>
                  <a:pt x="3006090" y="1181221"/>
                </a:cubicBezTo>
                <a:cubicBezTo>
                  <a:pt x="2734388" y="1252651"/>
                  <a:pt x="2596887" y="1135313"/>
                  <a:pt x="2416661" y="1181221"/>
                </a:cubicBezTo>
                <a:cubicBezTo>
                  <a:pt x="2236435" y="1227129"/>
                  <a:pt x="2108447" y="1152444"/>
                  <a:pt x="2004060" y="1181221"/>
                </a:cubicBezTo>
                <a:cubicBezTo>
                  <a:pt x="1899673" y="1209998"/>
                  <a:pt x="1659797" y="1166018"/>
                  <a:pt x="1532516" y="1181221"/>
                </a:cubicBezTo>
                <a:cubicBezTo>
                  <a:pt x="1405235" y="1196424"/>
                  <a:pt x="1081870" y="1131600"/>
                  <a:pt x="825201" y="1181221"/>
                </a:cubicBezTo>
                <a:cubicBezTo>
                  <a:pt x="568533" y="1230842"/>
                  <a:pt x="264525" y="1117920"/>
                  <a:pt x="0" y="1181221"/>
                </a:cubicBezTo>
                <a:cubicBezTo>
                  <a:pt x="-26387" y="1011993"/>
                  <a:pt x="58319" y="895184"/>
                  <a:pt x="0" y="614235"/>
                </a:cubicBezTo>
                <a:cubicBezTo>
                  <a:pt x="-58319" y="333286"/>
                  <a:pt x="33988" y="243332"/>
                  <a:pt x="0" y="0"/>
                </a:cubicBezTo>
                <a:close/>
              </a:path>
            </a:pathLst>
          </a:custGeom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cs typeface="Arial" panose="020B0604020202020204" pitchFamily="34" charset="0"/>
              </a:rPr>
              <a:t>𝚽</a:t>
            </a:r>
            <a:r>
              <a:rPr lang="en-SG" sz="2000" baseline="-25000" dirty="0">
                <a:cs typeface="Arial" panose="020B0604020202020204" pitchFamily="34" charset="0"/>
              </a:rPr>
              <a:t>pre</a:t>
            </a:r>
            <a:r>
              <a:rPr lang="en-SG" sz="2000" dirty="0">
                <a:cs typeface="Arial" panose="020B0604020202020204" pitchFamily="34" charset="0"/>
              </a:rPr>
              <a:t>  = 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True</a:t>
            </a:r>
            <a:r>
              <a:rPr lang="en-SG" sz="2000" dirty="0">
                <a:cs typeface="Arial" panose="020B0604020202020204" pitchFamily="34" charset="0"/>
              </a:rPr>
              <a:t>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∧</a:t>
            </a:r>
            <a:r>
              <a:rPr lang="en-SG" sz="2000" dirty="0">
                <a:cs typeface="Arial" panose="020B0604020202020204" pitchFamily="34" charset="0"/>
              </a:rPr>
              <a:t> Ready ・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_*</a:t>
            </a:r>
            <a:r>
              <a:rPr lang="en-SG" sz="2000" dirty="0"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cs typeface="Arial" panose="020B0604020202020204" pitchFamily="34" charset="0"/>
              </a:rPr>
              <a:t>𝚽</a:t>
            </a:r>
            <a:r>
              <a:rPr lang="en-SG" sz="2000" baseline="-25000" dirty="0">
                <a:cs typeface="Arial" panose="020B0604020202020204" pitchFamily="34" charset="0"/>
              </a:rPr>
              <a:t>post</a:t>
            </a:r>
            <a:r>
              <a:rPr lang="en-SG" sz="2000" dirty="0">
                <a:cs typeface="Arial" panose="020B0604020202020204" pitchFamily="34" charset="0"/>
              </a:rPr>
              <a:t>(n) = (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Send</a:t>
            </a:r>
            <a:r>
              <a:rPr lang="en-SG" sz="20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・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Done) </a:t>
            </a:r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000" dirty="0">
                <a:cs typeface="Arial" panose="020B0604020202020204" pitchFamily="34" charset="0"/>
              </a:rPr>
              <a:t>  (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n &lt; 0 ∧ </a:t>
            </a:r>
            <a:r>
              <a:rPr lang="en-SG" sz="2000" dirty="0">
                <a:cs typeface="Arial" panose="020B0604020202020204" pitchFamily="34" charset="0"/>
              </a:rPr>
              <a:t>Send</a:t>
            </a:r>
            <a:r>
              <a:rPr lang="en-SG" sz="20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000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SG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C4838-2776-EE4A-A3E4-AEC436DF0FA2}"/>
              </a:ext>
            </a:extLst>
          </p:cNvPr>
          <p:cNvSpPr txBox="1"/>
          <p:nvPr/>
        </p:nvSpPr>
        <p:spPr>
          <a:xfrm>
            <a:off x="6432122" y="3506790"/>
            <a:ext cx="2821413" cy="1295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b="1" dirty="0">
                <a:solidFill>
                  <a:schemeClr val="bg1"/>
                </a:solidFill>
                <a:cs typeface="Arial" panose="020B0604020202020204" pitchFamily="34" charset="0"/>
              </a:rPr>
              <a:t>n!=0 ∧ Ready ・ _* ・ Send</a:t>
            </a:r>
          </a:p>
          <a:p>
            <a:pPr algn="ctr">
              <a:lnSpc>
                <a:spcPct val="150000"/>
              </a:lnSpc>
            </a:pPr>
            <a:r>
              <a:rPr lang="en-SG" b="1" dirty="0">
                <a:solidFill>
                  <a:schemeClr val="bg1"/>
                </a:solidFill>
              </a:rPr>
              <a:t>⊑</a:t>
            </a:r>
          </a:p>
          <a:p>
            <a:pPr algn="ctr">
              <a:lnSpc>
                <a:spcPct val="150000"/>
              </a:lnSpc>
            </a:pPr>
            <a:r>
              <a:rPr lang="en-SG" b="1" dirty="0">
                <a:solidFill>
                  <a:schemeClr val="bg1"/>
                </a:solidFill>
                <a:cs typeface="Arial" panose="020B0604020202020204" pitchFamily="34" charset="0"/>
              </a:rPr>
              <a:t>True ∧ Ready ・ _*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0AD016-D92D-AF49-9F77-848E3C9008B9}"/>
              </a:ext>
            </a:extLst>
          </p:cNvPr>
          <p:cNvCxnSpPr/>
          <p:nvPr/>
        </p:nvCxnSpPr>
        <p:spPr>
          <a:xfrm flipH="1">
            <a:off x="3743325" y="4801888"/>
            <a:ext cx="2671763" cy="298750"/>
          </a:xfrm>
          <a:prstGeom prst="line">
            <a:avLst/>
          </a:prstGeom>
          <a:ln w="15875">
            <a:solidFill>
              <a:schemeClr val="accent6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1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917-0F4B-1543-AEDC-22198D13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Forward Verifier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E319-34E0-F748-8263-273B6A94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80" y="1453665"/>
            <a:ext cx="10515600" cy="58150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SG" sz="2000" b="1" dirty="0">
                <a:cs typeface="Arial" panose="020B0604020202020204" pitchFamily="34" charset="0"/>
              </a:rPr>
              <a:t>send n =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{True ∧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Ready ・ _*}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  	</a:t>
            </a:r>
            <a:r>
              <a:rPr lang="en-SG" sz="2000" b="1" dirty="0">
                <a:cs typeface="Arial" panose="020B0604020202020204" pitchFamily="34" charset="0"/>
              </a:rPr>
              <a:t>if n == 0 then event [</a:t>
            </a:r>
            <a:r>
              <a:rPr lang="en-SG" sz="20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000" b="1" dirty="0">
                <a:cs typeface="Arial" panose="020B0604020202020204" pitchFamily="34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	{n=0 ∧ Ready ・ _* ・ Done}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</a:t>
            </a:r>
            <a:r>
              <a:rPr lang="en-SG" sz="2000" b="1" dirty="0">
                <a:cs typeface="Arial" panose="020B0604020202020204" pitchFamily="34" charset="0"/>
              </a:rPr>
              <a:t>else event [</a:t>
            </a:r>
            <a:r>
              <a:rPr lang="en-SG" sz="20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000" b="1" dirty="0">
                <a:cs typeface="Arial" panose="020B0604020202020204" pitchFamily="34" charset="0"/>
              </a:rPr>
              <a:t>];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	{n!=0 ∧ Ready ・ _* ・ Send}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                         </a:t>
            </a:r>
            <a:r>
              <a:rPr lang="en-SG" sz="2000" b="1" dirty="0">
                <a:cs typeface="Arial" panose="020B0604020202020204" pitchFamily="34" charset="0"/>
              </a:rPr>
              <a:t>send (n - 1);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		{n!=0 ∧ Ready ・ _* ・ Send ・((n &gt; 0 ∧ Send</a:t>
            </a:r>
            <a:r>
              <a:rPr lang="en-SG" sz="2000" baseline="30000" dirty="0">
                <a:cs typeface="Arial" panose="020B0604020202020204" pitchFamily="34" charset="0"/>
              </a:rPr>
              <a:t>n-1</a:t>
            </a:r>
            <a:r>
              <a:rPr lang="en-SG" sz="2000" dirty="0">
                <a:cs typeface="Arial" panose="020B0604020202020204" pitchFamily="34" charset="0"/>
              </a:rPr>
              <a:t> ・ Done) </a:t>
            </a:r>
            <a:r>
              <a:rPr lang="en-US" altLang="zh-CN" sz="2000" dirty="0">
                <a:cs typeface="Arial" panose="020B0604020202020204" pitchFamily="34" charset="0"/>
              </a:rPr>
              <a:t>∨</a:t>
            </a:r>
            <a:r>
              <a:rPr lang="en-SG" sz="2000" dirty="0">
                <a:cs typeface="Arial" panose="020B0604020202020204" pitchFamily="34" charset="0"/>
              </a:rPr>
              <a:t>  (n &lt; 0 ∧ Send</a:t>
            </a:r>
            <a:r>
              <a:rPr lang="en-SG" sz="2000" baseline="30000" dirty="0">
                <a:cs typeface="Arial" panose="020B0604020202020204" pitchFamily="34" charset="0"/>
              </a:rPr>
              <a:t>ω</a:t>
            </a:r>
            <a:r>
              <a:rPr lang="en-SG" sz="2000" dirty="0">
                <a:cs typeface="Arial" panose="020B0604020202020204" pitchFamily="34" charset="0"/>
              </a:rPr>
              <a:t>))}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SG" sz="2000" dirty="0">
                <a:cs typeface="Arial" panose="020B0604020202020204" pitchFamily="34" charset="0"/>
              </a:rPr>
              <a:t>{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Ready ・ _* ・ </a:t>
            </a:r>
            <a:r>
              <a:rPr lang="en-SG" sz="2000" dirty="0">
                <a:cs typeface="Arial" panose="020B0604020202020204" pitchFamily="34" charset="0"/>
              </a:rPr>
              <a:t>((n=0 ∧ Done)  </a:t>
            </a:r>
            <a:r>
              <a:rPr lang="en-US" altLang="zh-CN" sz="2000" dirty="0">
                <a:cs typeface="Arial" panose="020B0604020202020204" pitchFamily="34" charset="0"/>
              </a:rPr>
              <a:t>∨  (</a:t>
            </a:r>
            <a:r>
              <a:rPr lang="en-SG" sz="2000" dirty="0">
                <a:cs typeface="Arial" panose="020B0604020202020204" pitchFamily="34" charset="0"/>
              </a:rPr>
              <a:t>n &gt; 0 ∧ Send ・ Send</a:t>
            </a:r>
            <a:r>
              <a:rPr lang="en-SG" sz="2000" baseline="30000" dirty="0">
                <a:cs typeface="Arial" panose="020B0604020202020204" pitchFamily="34" charset="0"/>
              </a:rPr>
              <a:t>n-1</a:t>
            </a:r>
            <a:r>
              <a:rPr lang="en-SG" sz="2000" dirty="0">
                <a:cs typeface="Arial" panose="020B0604020202020204" pitchFamily="34" charset="0"/>
              </a:rPr>
              <a:t> ・ Done)  </a:t>
            </a:r>
            <a:r>
              <a:rPr lang="en-US" altLang="zh-CN" sz="2000" dirty="0">
                <a:cs typeface="Arial" panose="020B0604020202020204" pitchFamily="34" charset="0"/>
              </a:rPr>
              <a:t>∨</a:t>
            </a:r>
            <a:r>
              <a:rPr lang="en-SG" sz="2000" dirty="0">
                <a:cs typeface="Arial" panose="020B0604020202020204" pitchFamily="34" charset="0"/>
              </a:rPr>
              <a:t>  (n &lt; 0 ∧ Send ・ Send</a:t>
            </a:r>
            <a:r>
              <a:rPr lang="en-SG" sz="2000" baseline="30000" dirty="0">
                <a:cs typeface="Arial" panose="020B0604020202020204" pitchFamily="34" charset="0"/>
              </a:rPr>
              <a:t>ω</a:t>
            </a:r>
            <a:r>
              <a:rPr lang="en-SG" sz="2000" dirty="0">
                <a:cs typeface="Arial" panose="020B0604020202020204" pitchFamily="34" charset="0"/>
              </a:rPr>
              <a:t>))}</a:t>
            </a:r>
          </a:p>
          <a:p>
            <a:pPr marL="0" indent="0">
              <a:lnSpc>
                <a:spcPct val="150000"/>
              </a:lnSpc>
              <a:buNone/>
            </a:pPr>
            <a:endParaRPr lang="en-SG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61622-B504-BA4F-9955-90D465FC5816}"/>
              </a:ext>
            </a:extLst>
          </p:cNvPr>
          <p:cNvSpPr txBox="1"/>
          <p:nvPr/>
        </p:nvSpPr>
        <p:spPr>
          <a:xfrm>
            <a:off x="6891573" y="2937606"/>
            <a:ext cx="4081228" cy="1609480"/>
          </a:xfrm>
          <a:custGeom>
            <a:avLst/>
            <a:gdLst>
              <a:gd name="connsiteX0" fmla="*/ 0 w 4081228"/>
              <a:gd name="connsiteY0" fmla="*/ 0 h 1609480"/>
              <a:gd name="connsiteX1" fmla="*/ 4081228 w 4081228"/>
              <a:gd name="connsiteY1" fmla="*/ 0 h 1609480"/>
              <a:gd name="connsiteX2" fmla="*/ 4081228 w 4081228"/>
              <a:gd name="connsiteY2" fmla="*/ 1609480 h 1609480"/>
              <a:gd name="connsiteX3" fmla="*/ 0 w 4081228"/>
              <a:gd name="connsiteY3" fmla="*/ 1609480 h 1609480"/>
              <a:gd name="connsiteX4" fmla="*/ 0 w 4081228"/>
              <a:gd name="connsiteY4" fmla="*/ 0 h 160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1228" h="1609480" fill="none" extrusionOk="0">
                <a:moveTo>
                  <a:pt x="0" y="0"/>
                </a:moveTo>
                <a:cubicBezTo>
                  <a:pt x="1090275" y="-49533"/>
                  <a:pt x="2186520" y="-14809"/>
                  <a:pt x="4081228" y="0"/>
                </a:cubicBezTo>
                <a:cubicBezTo>
                  <a:pt x="4023324" y="476654"/>
                  <a:pt x="3960150" y="1241896"/>
                  <a:pt x="4081228" y="1609480"/>
                </a:cubicBezTo>
                <a:cubicBezTo>
                  <a:pt x="3303995" y="1561249"/>
                  <a:pt x="1121791" y="1693935"/>
                  <a:pt x="0" y="1609480"/>
                </a:cubicBezTo>
                <a:cubicBezTo>
                  <a:pt x="138652" y="897773"/>
                  <a:pt x="19773" y="422589"/>
                  <a:pt x="0" y="0"/>
                </a:cubicBezTo>
                <a:close/>
              </a:path>
              <a:path w="4081228" h="1609480" stroke="0" extrusionOk="0">
                <a:moveTo>
                  <a:pt x="0" y="0"/>
                </a:moveTo>
                <a:cubicBezTo>
                  <a:pt x="1300404" y="118645"/>
                  <a:pt x="3504360" y="116012"/>
                  <a:pt x="4081228" y="0"/>
                </a:cubicBezTo>
                <a:cubicBezTo>
                  <a:pt x="4116342" y="443849"/>
                  <a:pt x="4205931" y="1373280"/>
                  <a:pt x="4081228" y="1609480"/>
                </a:cubicBezTo>
                <a:cubicBezTo>
                  <a:pt x="2750247" y="1744080"/>
                  <a:pt x="1031477" y="1452284"/>
                  <a:pt x="0" y="1609480"/>
                </a:cubicBezTo>
                <a:cubicBezTo>
                  <a:pt x="115529" y="1423921"/>
                  <a:pt x="17607" y="35234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b="1" dirty="0">
                <a:solidFill>
                  <a:srgbClr val="C00000"/>
                </a:solidFill>
              </a:rPr>
              <a:t>Goal:     </a:t>
            </a:r>
            <a:r>
              <a:rPr lang="en-SG" sz="2200" dirty="0"/>
              <a:t>𝚽</a:t>
            </a:r>
            <a:r>
              <a:rPr lang="en-SG" sz="2200" baseline="-25000" dirty="0"/>
              <a:t>body</a:t>
            </a:r>
            <a:r>
              <a:rPr lang="en-SG" sz="2200" dirty="0"/>
              <a:t>  ⊑ </a:t>
            </a:r>
            <a:r>
              <a:rPr lang="en-SG" sz="24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SG" sz="2200" dirty="0"/>
              <a:t>𝚽</a:t>
            </a:r>
            <a:r>
              <a:rPr lang="en-SG" sz="2200" baseline="-25000" dirty="0"/>
              <a:t>post</a:t>
            </a:r>
            <a:r>
              <a:rPr lang="en-SG" sz="2200" dirty="0"/>
              <a:t>(n)</a:t>
            </a:r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Ø"/>
            </a:pPr>
            <a:r>
              <a:rPr lang="en-SG" sz="2200" dirty="0"/>
              <a:t>Mix</a:t>
            </a:r>
            <a:r>
              <a:rPr lang="zh-CN" altLang="en-US" sz="2200" dirty="0"/>
              <a:t> </a:t>
            </a:r>
            <a:r>
              <a:rPr lang="en-SG" sz="2200" dirty="0"/>
              <a:t>Finite &amp; Infinite </a:t>
            </a:r>
            <a:r>
              <a:rPr lang="en-US" sz="2200" dirty="0"/>
              <a:t>traces</a:t>
            </a:r>
            <a:endParaRPr lang="en-SG" sz="2200" dirty="0"/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Ø"/>
            </a:pPr>
            <a:r>
              <a:rPr lang="en-SG" sz="2200" dirty="0"/>
              <a:t>Branching Properties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BE54513-E9D1-BE43-9D4A-2D2951839178}"/>
              </a:ext>
            </a:extLst>
          </p:cNvPr>
          <p:cNvSpPr/>
          <p:nvPr/>
        </p:nvSpPr>
        <p:spPr>
          <a:xfrm>
            <a:off x="464946" y="6323308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BF9157-D7C9-854A-B26F-AA2060C777EE}"/>
              </a:ext>
            </a:extLst>
          </p:cNvPr>
          <p:cNvSpPr/>
          <p:nvPr/>
        </p:nvSpPr>
        <p:spPr>
          <a:xfrm>
            <a:off x="5459506" y="775208"/>
            <a:ext cx="5894294" cy="1181221"/>
          </a:xfrm>
          <a:custGeom>
            <a:avLst/>
            <a:gdLst>
              <a:gd name="connsiteX0" fmla="*/ 0 w 5894294"/>
              <a:gd name="connsiteY0" fmla="*/ 0 h 1181221"/>
              <a:gd name="connsiteX1" fmla="*/ 412601 w 5894294"/>
              <a:gd name="connsiteY1" fmla="*/ 0 h 1181221"/>
              <a:gd name="connsiteX2" fmla="*/ 1119916 w 5894294"/>
              <a:gd name="connsiteY2" fmla="*/ 0 h 1181221"/>
              <a:gd name="connsiteX3" fmla="*/ 1768288 w 5894294"/>
              <a:gd name="connsiteY3" fmla="*/ 0 h 1181221"/>
              <a:gd name="connsiteX4" fmla="*/ 2180889 w 5894294"/>
              <a:gd name="connsiteY4" fmla="*/ 0 h 1181221"/>
              <a:gd name="connsiteX5" fmla="*/ 2711375 w 5894294"/>
              <a:gd name="connsiteY5" fmla="*/ 0 h 1181221"/>
              <a:gd name="connsiteX6" fmla="*/ 3418691 w 5894294"/>
              <a:gd name="connsiteY6" fmla="*/ 0 h 1181221"/>
              <a:gd name="connsiteX7" fmla="*/ 4008120 w 5894294"/>
              <a:gd name="connsiteY7" fmla="*/ 0 h 1181221"/>
              <a:gd name="connsiteX8" fmla="*/ 4656492 w 5894294"/>
              <a:gd name="connsiteY8" fmla="*/ 0 h 1181221"/>
              <a:gd name="connsiteX9" fmla="*/ 5186979 w 5894294"/>
              <a:gd name="connsiteY9" fmla="*/ 0 h 1181221"/>
              <a:gd name="connsiteX10" fmla="*/ 5894294 w 5894294"/>
              <a:gd name="connsiteY10" fmla="*/ 0 h 1181221"/>
              <a:gd name="connsiteX11" fmla="*/ 5894294 w 5894294"/>
              <a:gd name="connsiteY11" fmla="*/ 614235 h 1181221"/>
              <a:gd name="connsiteX12" fmla="*/ 5894294 w 5894294"/>
              <a:gd name="connsiteY12" fmla="*/ 1181221 h 1181221"/>
              <a:gd name="connsiteX13" fmla="*/ 5481693 w 5894294"/>
              <a:gd name="connsiteY13" fmla="*/ 1181221 h 1181221"/>
              <a:gd name="connsiteX14" fmla="*/ 5069093 w 5894294"/>
              <a:gd name="connsiteY14" fmla="*/ 1181221 h 1181221"/>
              <a:gd name="connsiteX15" fmla="*/ 4420721 w 5894294"/>
              <a:gd name="connsiteY15" fmla="*/ 1181221 h 1181221"/>
              <a:gd name="connsiteX16" fmla="*/ 4008120 w 5894294"/>
              <a:gd name="connsiteY16" fmla="*/ 1181221 h 1181221"/>
              <a:gd name="connsiteX17" fmla="*/ 3418691 w 5894294"/>
              <a:gd name="connsiteY17" fmla="*/ 1181221 h 1181221"/>
              <a:gd name="connsiteX18" fmla="*/ 2947147 w 5894294"/>
              <a:gd name="connsiteY18" fmla="*/ 1181221 h 1181221"/>
              <a:gd name="connsiteX19" fmla="*/ 2357718 w 5894294"/>
              <a:gd name="connsiteY19" fmla="*/ 1181221 h 1181221"/>
              <a:gd name="connsiteX20" fmla="*/ 1768288 w 5894294"/>
              <a:gd name="connsiteY20" fmla="*/ 1181221 h 1181221"/>
              <a:gd name="connsiteX21" fmla="*/ 1178859 w 5894294"/>
              <a:gd name="connsiteY21" fmla="*/ 1181221 h 1181221"/>
              <a:gd name="connsiteX22" fmla="*/ 589429 w 5894294"/>
              <a:gd name="connsiteY22" fmla="*/ 1181221 h 1181221"/>
              <a:gd name="connsiteX23" fmla="*/ 0 w 5894294"/>
              <a:gd name="connsiteY23" fmla="*/ 1181221 h 1181221"/>
              <a:gd name="connsiteX24" fmla="*/ 0 w 5894294"/>
              <a:gd name="connsiteY24" fmla="*/ 578798 h 1181221"/>
              <a:gd name="connsiteX25" fmla="*/ 0 w 5894294"/>
              <a:gd name="connsiteY25" fmla="*/ 0 h 118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94294" h="1181221" fill="none" extrusionOk="0">
                <a:moveTo>
                  <a:pt x="0" y="0"/>
                </a:moveTo>
                <a:cubicBezTo>
                  <a:pt x="186052" y="-23437"/>
                  <a:pt x="258538" y="29068"/>
                  <a:pt x="412601" y="0"/>
                </a:cubicBezTo>
                <a:cubicBezTo>
                  <a:pt x="566664" y="-29068"/>
                  <a:pt x="843710" y="66735"/>
                  <a:pt x="1119916" y="0"/>
                </a:cubicBezTo>
                <a:cubicBezTo>
                  <a:pt x="1396122" y="-66735"/>
                  <a:pt x="1546609" y="42216"/>
                  <a:pt x="1768288" y="0"/>
                </a:cubicBezTo>
                <a:cubicBezTo>
                  <a:pt x="1989967" y="-42216"/>
                  <a:pt x="2001323" y="22221"/>
                  <a:pt x="2180889" y="0"/>
                </a:cubicBezTo>
                <a:cubicBezTo>
                  <a:pt x="2360455" y="-22221"/>
                  <a:pt x="2446579" y="36606"/>
                  <a:pt x="2711375" y="0"/>
                </a:cubicBezTo>
                <a:cubicBezTo>
                  <a:pt x="2976171" y="-36606"/>
                  <a:pt x="3147179" y="35926"/>
                  <a:pt x="3418691" y="0"/>
                </a:cubicBezTo>
                <a:cubicBezTo>
                  <a:pt x="3690203" y="-35926"/>
                  <a:pt x="3833306" y="28195"/>
                  <a:pt x="4008120" y="0"/>
                </a:cubicBezTo>
                <a:cubicBezTo>
                  <a:pt x="4182934" y="-28195"/>
                  <a:pt x="4507135" y="64379"/>
                  <a:pt x="4656492" y="0"/>
                </a:cubicBezTo>
                <a:cubicBezTo>
                  <a:pt x="4805849" y="-64379"/>
                  <a:pt x="5062573" y="50906"/>
                  <a:pt x="5186979" y="0"/>
                </a:cubicBezTo>
                <a:cubicBezTo>
                  <a:pt x="5311385" y="-50906"/>
                  <a:pt x="5677356" y="21152"/>
                  <a:pt x="5894294" y="0"/>
                </a:cubicBezTo>
                <a:cubicBezTo>
                  <a:pt x="5910453" y="168544"/>
                  <a:pt x="5878202" y="423700"/>
                  <a:pt x="5894294" y="614235"/>
                </a:cubicBezTo>
                <a:cubicBezTo>
                  <a:pt x="5910386" y="804770"/>
                  <a:pt x="5835875" y="1047346"/>
                  <a:pt x="5894294" y="1181221"/>
                </a:cubicBezTo>
                <a:cubicBezTo>
                  <a:pt x="5691848" y="1209997"/>
                  <a:pt x="5635495" y="1138569"/>
                  <a:pt x="5481693" y="1181221"/>
                </a:cubicBezTo>
                <a:cubicBezTo>
                  <a:pt x="5327891" y="1223873"/>
                  <a:pt x="5240036" y="1174977"/>
                  <a:pt x="5069093" y="1181221"/>
                </a:cubicBezTo>
                <a:cubicBezTo>
                  <a:pt x="4898150" y="1187465"/>
                  <a:pt x="4616044" y="1160892"/>
                  <a:pt x="4420721" y="1181221"/>
                </a:cubicBezTo>
                <a:cubicBezTo>
                  <a:pt x="4225398" y="1201550"/>
                  <a:pt x="4170360" y="1138891"/>
                  <a:pt x="4008120" y="1181221"/>
                </a:cubicBezTo>
                <a:cubicBezTo>
                  <a:pt x="3845880" y="1223551"/>
                  <a:pt x="3577851" y="1169542"/>
                  <a:pt x="3418691" y="1181221"/>
                </a:cubicBezTo>
                <a:cubicBezTo>
                  <a:pt x="3259531" y="1192900"/>
                  <a:pt x="3063123" y="1157055"/>
                  <a:pt x="2947147" y="1181221"/>
                </a:cubicBezTo>
                <a:cubicBezTo>
                  <a:pt x="2831171" y="1205387"/>
                  <a:pt x="2632789" y="1150812"/>
                  <a:pt x="2357718" y="1181221"/>
                </a:cubicBezTo>
                <a:cubicBezTo>
                  <a:pt x="2082647" y="1211630"/>
                  <a:pt x="2047713" y="1130250"/>
                  <a:pt x="1768288" y="1181221"/>
                </a:cubicBezTo>
                <a:cubicBezTo>
                  <a:pt x="1488863" y="1232192"/>
                  <a:pt x="1315327" y="1165694"/>
                  <a:pt x="1178859" y="1181221"/>
                </a:cubicBezTo>
                <a:cubicBezTo>
                  <a:pt x="1042391" y="1196748"/>
                  <a:pt x="733312" y="1177350"/>
                  <a:pt x="589429" y="1181221"/>
                </a:cubicBezTo>
                <a:cubicBezTo>
                  <a:pt x="445546" y="1185092"/>
                  <a:pt x="233577" y="1137128"/>
                  <a:pt x="0" y="1181221"/>
                </a:cubicBezTo>
                <a:cubicBezTo>
                  <a:pt x="-45903" y="905242"/>
                  <a:pt x="47097" y="861326"/>
                  <a:pt x="0" y="578798"/>
                </a:cubicBezTo>
                <a:cubicBezTo>
                  <a:pt x="-47097" y="296270"/>
                  <a:pt x="4976" y="228747"/>
                  <a:pt x="0" y="0"/>
                </a:cubicBezTo>
                <a:close/>
              </a:path>
              <a:path w="5894294" h="1181221" stroke="0" extrusionOk="0">
                <a:moveTo>
                  <a:pt x="0" y="0"/>
                </a:moveTo>
                <a:cubicBezTo>
                  <a:pt x="143830" y="-40903"/>
                  <a:pt x="406593" y="35507"/>
                  <a:pt x="530486" y="0"/>
                </a:cubicBezTo>
                <a:cubicBezTo>
                  <a:pt x="654379" y="-35507"/>
                  <a:pt x="739693" y="678"/>
                  <a:pt x="943087" y="0"/>
                </a:cubicBezTo>
                <a:cubicBezTo>
                  <a:pt x="1146481" y="-678"/>
                  <a:pt x="1446003" y="18177"/>
                  <a:pt x="1650402" y="0"/>
                </a:cubicBezTo>
                <a:cubicBezTo>
                  <a:pt x="1854801" y="-18177"/>
                  <a:pt x="1932657" y="58854"/>
                  <a:pt x="2180889" y="0"/>
                </a:cubicBezTo>
                <a:cubicBezTo>
                  <a:pt x="2429121" y="-58854"/>
                  <a:pt x="2578636" y="57473"/>
                  <a:pt x="2711375" y="0"/>
                </a:cubicBezTo>
                <a:cubicBezTo>
                  <a:pt x="2844114" y="-57473"/>
                  <a:pt x="3226249" y="30852"/>
                  <a:pt x="3418691" y="0"/>
                </a:cubicBezTo>
                <a:cubicBezTo>
                  <a:pt x="3611133" y="-30852"/>
                  <a:pt x="3691371" y="46179"/>
                  <a:pt x="3890234" y="0"/>
                </a:cubicBezTo>
                <a:cubicBezTo>
                  <a:pt x="4089097" y="-46179"/>
                  <a:pt x="4324167" y="16877"/>
                  <a:pt x="4597549" y="0"/>
                </a:cubicBezTo>
                <a:cubicBezTo>
                  <a:pt x="4870931" y="-16877"/>
                  <a:pt x="5094988" y="2389"/>
                  <a:pt x="5304865" y="0"/>
                </a:cubicBezTo>
                <a:cubicBezTo>
                  <a:pt x="5514742" y="-2389"/>
                  <a:pt x="5706882" y="65718"/>
                  <a:pt x="5894294" y="0"/>
                </a:cubicBezTo>
                <a:cubicBezTo>
                  <a:pt x="5934309" y="298755"/>
                  <a:pt x="5850159" y="393209"/>
                  <a:pt x="5894294" y="614235"/>
                </a:cubicBezTo>
                <a:cubicBezTo>
                  <a:pt x="5938429" y="835262"/>
                  <a:pt x="5859187" y="946891"/>
                  <a:pt x="5894294" y="1181221"/>
                </a:cubicBezTo>
                <a:cubicBezTo>
                  <a:pt x="5732357" y="1221255"/>
                  <a:pt x="5675354" y="1177218"/>
                  <a:pt x="5481693" y="1181221"/>
                </a:cubicBezTo>
                <a:cubicBezTo>
                  <a:pt x="5288032" y="1185224"/>
                  <a:pt x="4974119" y="1112474"/>
                  <a:pt x="4774378" y="1181221"/>
                </a:cubicBezTo>
                <a:cubicBezTo>
                  <a:pt x="4574638" y="1249968"/>
                  <a:pt x="4471894" y="1131805"/>
                  <a:pt x="4302835" y="1181221"/>
                </a:cubicBezTo>
                <a:cubicBezTo>
                  <a:pt x="4133776" y="1230637"/>
                  <a:pt x="3950120" y="1174167"/>
                  <a:pt x="3713405" y="1181221"/>
                </a:cubicBezTo>
                <a:cubicBezTo>
                  <a:pt x="3476690" y="1188275"/>
                  <a:pt x="3277793" y="1109791"/>
                  <a:pt x="3006090" y="1181221"/>
                </a:cubicBezTo>
                <a:cubicBezTo>
                  <a:pt x="2734388" y="1252651"/>
                  <a:pt x="2596887" y="1135313"/>
                  <a:pt x="2416661" y="1181221"/>
                </a:cubicBezTo>
                <a:cubicBezTo>
                  <a:pt x="2236435" y="1227129"/>
                  <a:pt x="2108447" y="1152444"/>
                  <a:pt x="2004060" y="1181221"/>
                </a:cubicBezTo>
                <a:cubicBezTo>
                  <a:pt x="1899673" y="1209998"/>
                  <a:pt x="1659797" y="1166018"/>
                  <a:pt x="1532516" y="1181221"/>
                </a:cubicBezTo>
                <a:cubicBezTo>
                  <a:pt x="1405235" y="1196424"/>
                  <a:pt x="1081870" y="1131600"/>
                  <a:pt x="825201" y="1181221"/>
                </a:cubicBezTo>
                <a:cubicBezTo>
                  <a:pt x="568533" y="1230842"/>
                  <a:pt x="264525" y="1117920"/>
                  <a:pt x="0" y="1181221"/>
                </a:cubicBezTo>
                <a:cubicBezTo>
                  <a:pt x="-26387" y="1011993"/>
                  <a:pt x="58319" y="895184"/>
                  <a:pt x="0" y="614235"/>
                </a:cubicBezTo>
                <a:cubicBezTo>
                  <a:pt x="-58319" y="333286"/>
                  <a:pt x="33988" y="243332"/>
                  <a:pt x="0" y="0"/>
                </a:cubicBezTo>
                <a:close/>
              </a:path>
            </a:pathLst>
          </a:custGeom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cs typeface="Arial" panose="020B0604020202020204" pitchFamily="34" charset="0"/>
              </a:rPr>
              <a:t>𝚽</a:t>
            </a:r>
            <a:r>
              <a:rPr lang="en-SG" sz="2000" baseline="-25000" dirty="0">
                <a:cs typeface="Arial" panose="020B0604020202020204" pitchFamily="34" charset="0"/>
              </a:rPr>
              <a:t>pre</a:t>
            </a:r>
            <a:r>
              <a:rPr lang="en-SG" sz="2000" dirty="0">
                <a:cs typeface="Arial" panose="020B0604020202020204" pitchFamily="34" charset="0"/>
              </a:rPr>
              <a:t>  = 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True</a:t>
            </a:r>
            <a:r>
              <a:rPr lang="en-SG" sz="2000" dirty="0">
                <a:cs typeface="Arial" panose="020B0604020202020204" pitchFamily="34" charset="0"/>
              </a:rPr>
              <a:t>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∧</a:t>
            </a:r>
            <a:r>
              <a:rPr lang="en-SG" sz="2000" dirty="0">
                <a:cs typeface="Arial" panose="020B0604020202020204" pitchFamily="34" charset="0"/>
              </a:rPr>
              <a:t> Ready ・ 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_*</a:t>
            </a:r>
            <a:r>
              <a:rPr lang="en-SG" sz="2000" dirty="0"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cs typeface="Arial" panose="020B0604020202020204" pitchFamily="34" charset="0"/>
              </a:rPr>
              <a:t>𝚽</a:t>
            </a:r>
            <a:r>
              <a:rPr lang="en-SG" sz="2000" baseline="-25000" dirty="0">
                <a:cs typeface="Arial" panose="020B0604020202020204" pitchFamily="34" charset="0"/>
              </a:rPr>
              <a:t>post</a:t>
            </a:r>
            <a:r>
              <a:rPr lang="en-SG" sz="2000" dirty="0">
                <a:cs typeface="Arial" panose="020B0604020202020204" pitchFamily="34" charset="0"/>
              </a:rPr>
              <a:t>(n) = (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Send</a:t>
            </a:r>
            <a:r>
              <a:rPr lang="en-SG" sz="20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・</a:t>
            </a:r>
            <a:r>
              <a:rPr lang="en-SG" sz="20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000" dirty="0">
                <a:cs typeface="Arial" panose="020B0604020202020204" pitchFamily="34" charset="0"/>
              </a:rPr>
              <a:t>Done) </a:t>
            </a:r>
            <a:r>
              <a:rPr lang="en-US" altLang="zh-CN" sz="20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000" dirty="0">
                <a:cs typeface="Arial" panose="020B0604020202020204" pitchFamily="34" charset="0"/>
              </a:rPr>
              <a:t>  (</a:t>
            </a:r>
            <a:r>
              <a:rPr lang="en-SG" sz="2000" dirty="0">
                <a:solidFill>
                  <a:srgbClr val="C00000"/>
                </a:solidFill>
                <a:cs typeface="Arial" panose="020B0604020202020204" pitchFamily="34" charset="0"/>
              </a:rPr>
              <a:t>n &lt; 0 ∧ </a:t>
            </a:r>
            <a:r>
              <a:rPr lang="en-SG" sz="2000" dirty="0">
                <a:cs typeface="Arial" panose="020B0604020202020204" pitchFamily="34" charset="0"/>
              </a:rPr>
              <a:t>Send</a:t>
            </a:r>
            <a:r>
              <a:rPr lang="en-SG" sz="20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000" dirty="0"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114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F55D-ABC2-7D45-8032-AE11FFB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 Containment Problem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2A3437-20D8-C74C-AC5A-D4FC32FAA00B}"/>
              </a:ext>
            </a:extLst>
          </p:cNvPr>
          <p:cNvSpPr/>
          <p:nvPr/>
        </p:nvSpPr>
        <p:spPr>
          <a:xfrm>
            <a:off x="5880084" y="1598197"/>
            <a:ext cx="5588662" cy="16758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Translation of r, s into DFAs/NFAs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        (gives rise to an exponential blow-up)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73976-5FA5-7A46-9F7A-0C0CB5F63F32}"/>
              </a:ext>
            </a:extLst>
          </p:cNvPr>
          <p:cNvSpPr txBox="1"/>
          <p:nvPr/>
        </p:nvSpPr>
        <p:spPr>
          <a:xfrm>
            <a:off x="838201" y="2217298"/>
            <a:ext cx="4681414" cy="2458494"/>
          </a:xfrm>
          <a:custGeom>
            <a:avLst/>
            <a:gdLst>
              <a:gd name="connsiteX0" fmla="*/ 0 w 4681414"/>
              <a:gd name="connsiteY0" fmla="*/ 0 h 2458494"/>
              <a:gd name="connsiteX1" fmla="*/ 621959 w 4681414"/>
              <a:gd name="connsiteY1" fmla="*/ 0 h 2458494"/>
              <a:gd name="connsiteX2" fmla="*/ 1150290 w 4681414"/>
              <a:gd name="connsiteY2" fmla="*/ 0 h 2458494"/>
              <a:gd name="connsiteX3" fmla="*/ 1912692 w 4681414"/>
              <a:gd name="connsiteY3" fmla="*/ 0 h 2458494"/>
              <a:gd name="connsiteX4" fmla="*/ 2534651 w 4681414"/>
              <a:gd name="connsiteY4" fmla="*/ 0 h 2458494"/>
              <a:gd name="connsiteX5" fmla="*/ 3156611 w 4681414"/>
              <a:gd name="connsiteY5" fmla="*/ 0 h 2458494"/>
              <a:gd name="connsiteX6" fmla="*/ 3919012 w 4681414"/>
              <a:gd name="connsiteY6" fmla="*/ 0 h 2458494"/>
              <a:gd name="connsiteX7" fmla="*/ 4681414 w 4681414"/>
              <a:gd name="connsiteY7" fmla="*/ 0 h 2458494"/>
              <a:gd name="connsiteX8" fmla="*/ 4681414 w 4681414"/>
              <a:gd name="connsiteY8" fmla="*/ 663793 h 2458494"/>
              <a:gd name="connsiteX9" fmla="*/ 4681414 w 4681414"/>
              <a:gd name="connsiteY9" fmla="*/ 1229247 h 2458494"/>
              <a:gd name="connsiteX10" fmla="*/ 4681414 w 4681414"/>
              <a:gd name="connsiteY10" fmla="*/ 1794701 h 2458494"/>
              <a:gd name="connsiteX11" fmla="*/ 4681414 w 4681414"/>
              <a:gd name="connsiteY11" fmla="*/ 2458494 h 2458494"/>
              <a:gd name="connsiteX12" fmla="*/ 3965826 w 4681414"/>
              <a:gd name="connsiteY12" fmla="*/ 2458494 h 2458494"/>
              <a:gd name="connsiteX13" fmla="*/ 3203425 w 4681414"/>
              <a:gd name="connsiteY13" fmla="*/ 2458494 h 2458494"/>
              <a:gd name="connsiteX14" fmla="*/ 2441023 w 4681414"/>
              <a:gd name="connsiteY14" fmla="*/ 2458494 h 2458494"/>
              <a:gd name="connsiteX15" fmla="*/ 1865878 w 4681414"/>
              <a:gd name="connsiteY15" fmla="*/ 2458494 h 2458494"/>
              <a:gd name="connsiteX16" fmla="*/ 1197104 w 4681414"/>
              <a:gd name="connsiteY16" fmla="*/ 2458494 h 2458494"/>
              <a:gd name="connsiteX17" fmla="*/ 0 w 4681414"/>
              <a:gd name="connsiteY17" fmla="*/ 2458494 h 2458494"/>
              <a:gd name="connsiteX18" fmla="*/ 0 w 4681414"/>
              <a:gd name="connsiteY18" fmla="*/ 1843871 h 2458494"/>
              <a:gd name="connsiteX19" fmla="*/ 0 w 4681414"/>
              <a:gd name="connsiteY19" fmla="*/ 1278417 h 2458494"/>
              <a:gd name="connsiteX20" fmla="*/ 0 w 4681414"/>
              <a:gd name="connsiteY20" fmla="*/ 712963 h 2458494"/>
              <a:gd name="connsiteX21" fmla="*/ 0 w 4681414"/>
              <a:gd name="connsiteY21" fmla="*/ 0 h 245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81414" h="2458494" extrusionOk="0">
                <a:moveTo>
                  <a:pt x="0" y="0"/>
                </a:moveTo>
                <a:cubicBezTo>
                  <a:pt x="154400" y="6175"/>
                  <a:pt x="373196" y="6609"/>
                  <a:pt x="621959" y="0"/>
                </a:cubicBezTo>
                <a:cubicBezTo>
                  <a:pt x="870722" y="-6609"/>
                  <a:pt x="994609" y="6800"/>
                  <a:pt x="1150290" y="0"/>
                </a:cubicBezTo>
                <a:cubicBezTo>
                  <a:pt x="1305971" y="-6800"/>
                  <a:pt x="1641944" y="22435"/>
                  <a:pt x="1912692" y="0"/>
                </a:cubicBezTo>
                <a:cubicBezTo>
                  <a:pt x="2183440" y="-22435"/>
                  <a:pt x="2293215" y="23216"/>
                  <a:pt x="2534651" y="0"/>
                </a:cubicBezTo>
                <a:cubicBezTo>
                  <a:pt x="2776087" y="-23216"/>
                  <a:pt x="3021554" y="14335"/>
                  <a:pt x="3156611" y="0"/>
                </a:cubicBezTo>
                <a:cubicBezTo>
                  <a:pt x="3291668" y="-14335"/>
                  <a:pt x="3637082" y="-26529"/>
                  <a:pt x="3919012" y="0"/>
                </a:cubicBezTo>
                <a:cubicBezTo>
                  <a:pt x="4200942" y="26529"/>
                  <a:pt x="4384897" y="-14893"/>
                  <a:pt x="4681414" y="0"/>
                </a:cubicBezTo>
                <a:cubicBezTo>
                  <a:pt x="4675160" y="164364"/>
                  <a:pt x="4674026" y="336918"/>
                  <a:pt x="4681414" y="663793"/>
                </a:cubicBezTo>
                <a:cubicBezTo>
                  <a:pt x="4688802" y="990668"/>
                  <a:pt x="4698969" y="959787"/>
                  <a:pt x="4681414" y="1229247"/>
                </a:cubicBezTo>
                <a:cubicBezTo>
                  <a:pt x="4663859" y="1498707"/>
                  <a:pt x="4690497" y="1587205"/>
                  <a:pt x="4681414" y="1794701"/>
                </a:cubicBezTo>
                <a:cubicBezTo>
                  <a:pt x="4672331" y="2002197"/>
                  <a:pt x="4696387" y="2239520"/>
                  <a:pt x="4681414" y="2458494"/>
                </a:cubicBezTo>
                <a:cubicBezTo>
                  <a:pt x="4418194" y="2485113"/>
                  <a:pt x="4111254" y="2442682"/>
                  <a:pt x="3965826" y="2458494"/>
                </a:cubicBezTo>
                <a:cubicBezTo>
                  <a:pt x="3820398" y="2474306"/>
                  <a:pt x="3488965" y="2441888"/>
                  <a:pt x="3203425" y="2458494"/>
                </a:cubicBezTo>
                <a:cubicBezTo>
                  <a:pt x="2917885" y="2475100"/>
                  <a:pt x="2798672" y="2442974"/>
                  <a:pt x="2441023" y="2458494"/>
                </a:cubicBezTo>
                <a:cubicBezTo>
                  <a:pt x="2083374" y="2474014"/>
                  <a:pt x="2140428" y="2446970"/>
                  <a:pt x="1865878" y="2458494"/>
                </a:cubicBezTo>
                <a:cubicBezTo>
                  <a:pt x="1591329" y="2470018"/>
                  <a:pt x="1424002" y="2443783"/>
                  <a:pt x="1197104" y="2458494"/>
                </a:cubicBezTo>
                <a:cubicBezTo>
                  <a:pt x="970206" y="2473205"/>
                  <a:pt x="426056" y="2491016"/>
                  <a:pt x="0" y="2458494"/>
                </a:cubicBezTo>
                <a:cubicBezTo>
                  <a:pt x="-8534" y="2263386"/>
                  <a:pt x="-9006" y="2052628"/>
                  <a:pt x="0" y="1843871"/>
                </a:cubicBezTo>
                <a:cubicBezTo>
                  <a:pt x="9006" y="1635114"/>
                  <a:pt x="8693" y="1559989"/>
                  <a:pt x="0" y="1278417"/>
                </a:cubicBezTo>
                <a:cubicBezTo>
                  <a:pt x="-8693" y="996845"/>
                  <a:pt x="-14698" y="974685"/>
                  <a:pt x="0" y="712963"/>
                </a:cubicBezTo>
                <a:cubicBezTo>
                  <a:pt x="14698" y="451241"/>
                  <a:pt x="-19751" y="25256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200" dirty="0"/>
              <a:t> A : a finite set of alphabet, </a:t>
            </a:r>
            <a:r>
              <a:rPr lang="el-GR" sz="2400" dirty="0"/>
              <a:t>Σ</a:t>
            </a:r>
            <a:endParaRPr lang="en-SG" sz="2200" dirty="0"/>
          </a:p>
          <a:p>
            <a:pPr>
              <a:lnSpc>
                <a:spcPct val="200000"/>
              </a:lnSpc>
            </a:pPr>
            <a:r>
              <a:rPr lang="en-SG" sz="2200" dirty="0"/>
              <a:t> E  =  𝝓 | emp | </a:t>
            </a:r>
            <a:r>
              <a:rPr lang="en-SG" sz="2200" u="sng" dirty="0"/>
              <a:t>a</a:t>
            </a:r>
            <a:r>
              <a:rPr lang="en-SG" sz="2200" dirty="0"/>
              <a:t> (a ∈ </a:t>
            </a:r>
            <a:r>
              <a:rPr lang="el-GR" sz="2400" dirty="0"/>
              <a:t>Σ</a:t>
            </a:r>
            <a:r>
              <a:rPr lang="en-SG" sz="2200" dirty="0"/>
              <a:t>) |</a:t>
            </a:r>
            <a:r>
              <a:rPr lang="zh-CN" altLang="en-US" sz="2200" dirty="0"/>
              <a:t> </a:t>
            </a:r>
            <a:r>
              <a:rPr lang="en-US" altLang="zh-CN" sz="2200" dirty="0"/>
              <a:t>E ∨</a:t>
            </a:r>
            <a:r>
              <a:rPr lang="zh-CN" altLang="en-US" sz="2200" dirty="0"/>
              <a:t> </a:t>
            </a:r>
            <a:r>
              <a:rPr lang="en-US" altLang="zh-CN" sz="2200" dirty="0"/>
              <a:t>E</a:t>
            </a:r>
            <a:r>
              <a:rPr lang="zh-CN" altLang="en-US" sz="2200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altLang="zh-CN" sz="2200" dirty="0"/>
              <a:t>E</a:t>
            </a:r>
            <a:r>
              <a:rPr lang="en-SG" sz="2200" dirty="0"/>
              <a:t>・E</a:t>
            </a:r>
          </a:p>
          <a:p>
            <a:pPr>
              <a:lnSpc>
                <a:spcPct val="200000"/>
              </a:lnSpc>
            </a:pPr>
            <a:r>
              <a:rPr lang="en-SG" sz="2200" dirty="0"/>
              <a:t> For r, s ∊ E, to check  if r ≤ s is valid </a:t>
            </a:r>
          </a:p>
          <a:p>
            <a:pPr>
              <a:lnSpc>
                <a:spcPct val="200000"/>
              </a:lnSpc>
            </a:pPr>
            <a:endParaRPr lang="en-SG" sz="800" u="sng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2D6775A-B990-A143-9456-04C3A30C3742}"/>
              </a:ext>
            </a:extLst>
          </p:cNvPr>
          <p:cNvSpPr/>
          <p:nvPr/>
        </p:nvSpPr>
        <p:spPr>
          <a:xfrm rot="1711682">
            <a:off x="1673783" y="5235195"/>
            <a:ext cx="2785359" cy="593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PSPACE-</a:t>
            </a:r>
          </a:p>
          <a:p>
            <a:pPr algn="ctr"/>
            <a:r>
              <a:rPr lang="en-US" sz="2600" b="1" dirty="0">
                <a:solidFill>
                  <a:schemeClr val="bg1"/>
                </a:solidFill>
              </a:rPr>
              <a:t>complete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CCB93FE-F993-2649-A773-B03AE7CA4B23}"/>
              </a:ext>
            </a:extLst>
          </p:cNvPr>
          <p:cNvSpPr/>
          <p:nvPr/>
        </p:nvSpPr>
        <p:spPr>
          <a:xfrm>
            <a:off x="5531711" y="2683565"/>
            <a:ext cx="888967" cy="13731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82416DB-1B00-344C-AE6F-4B4592FA5AEA}"/>
              </a:ext>
            </a:extLst>
          </p:cNvPr>
          <p:cNvSpPr/>
          <p:nvPr/>
        </p:nvSpPr>
        <p:spPr>
          <a:xfrm>
            <a:off x="5551589" y="4067551"/>
            <a:ext cx="888967" cy="13731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8A4A143-A0BF-A543-BC24-34D89E9B063F}"/>
              </a:ext>
            </a:extLst>
          </p:cNvPr>
          <p:cNvSpPr/>
          <p:nvPr/>
        </p:nvSpPr>
        <p:spPr>
          <a:xfrm>
            <a:off x="5907403" y="3498420"/>
            <a:ext cx="5308768" cy="13842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Symbolic decision procedure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- a term rewriting system (</a:t>
            </a:r>
            <a:r>
              <a:rPr lang="en-US" sz="2400" dirty="0" err="1">
                <a:solidFill>
                  <a:schemeClr val="tx1"/>
                </a:solidFill>
              </a:rPr>
              <a:t>t.r.s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" name="Graphic 9" descr="Tick">
            <a:extLst>
              <a:ext uri="{FF2B5EF4-FFF2-40B4-BE49-F238E27FC236}">
                <a16:creationId xmlns:a16="http://schemas.microsoft.com/office/drawing/2014/main" id="{E3C90E93-2970-9648-8835-4CDF06CC8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8857" y="3950654"/>
            <a:ext cx="716669" cy="7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7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F55D-ABC2-7D45-8032-AE11FFB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 Containment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7F9BA-9B11-4D46-BCBA-9673CC884EE0}"/>
              </a:ext>
            </a:extLst>
          </p:cNvPr>
          <p:cNvSpPr txBox="1"/>
          <p:nvPr/>
        </p:nvSpPr>
        <p:spPr>
          <a:xfrm>
            <a:off x="838201" y="2217298"/>
            <a:ext cx="4681414" cy="2458494"/>
          </a:xfrm>
          <a:custGeom>
            <a:avLst/>
            <a:gdLst>
              <a:gd name="connsiteX0" fmla="*/ 0 w 4681414"/>
              <a:gd name="connsiteY0" fmla="*/ 0 h 2458494"/>
              <a:gd name="connsiteX1" fmla="*/ 621959 w 4681414"/>
              <a:gd name="connsiteY1" fmla="*/ 0 h 2458494"/>
              <a:gd name="connsiteX2" fmla="*/ 1150290 w 4681414"/>
              <a:gd name="connsiteY2" fmla="*/ 0 h 2458494"/>
              <a:gd name="connsiteX3" fmla="*/ 1912692 w 4681414"/>
              <a:gd name="connsiteY3" fmla="*/ 0 h 2458494"/>
              <a:gd name="connsiteX4" fmla="*/ 2534651 w 4681414"/>
              <a:gd name="connsiteY4" fmla="*/ 0 h 2458494"/>
              <a:gd name="connsiteX5" fmla="*/ 3156611 w 4681414"/>
              <a:gd name="connsiteY5" fmla="*/ 0 h 2458494"/>
              <a:gd name="connsiteX6" fmla="*/ 3919012 w 4681414"/>
              <a:gd name="connsiteY6" fmla="*/ 0 h 2458494"/>
              <a:gd name="connsiteX7" fmla="*/ 4681414 w 4681414"/>
              <a:gd name="connsiteY7" fmla="*/ 0 h 2458494"/>
              <a:gd name="connsiteX8" fmla="*/ 4681414 w 4681414"/>
              <a:gd name="connsiteY8" fmla="*/ 663793 h 2458494"/>
              <a:gd name="connsiteX9" fmla="*/ 4681414 w 4681414"/>
              <a:gd name="connsiteY9" fmla="*/ 1229247 h 2458494"/>
              <a:gd name="connsiteX10" fmla="*/ 4681414 w 4681414"/>
              <a:gd name="connsiteY10" fmla="*/ 1794701 h 2458494"/>
              <a:gd name="connsiteX11" fmla="*/ 4681414 w 4681414"/>
              <a:gd name="connsiteY11" fmla="*/ 2458494 h 2458494"/>
              <a:gd name="connsiteX12" fmla="*/ 3965826 w 4681414"/>
              <a:gd name="connsiteY12" fmla="*/ 2458494 h 2458494"/>
              <a:gd name="connsiteX13" fmla="*/ 3203425 w 4681414"/>
              <a:gd name="connsiteY13" fmla="*/ 2458494 h 2458494"/>
              <a:gd name="connsiteX14" fmla="*/ 2441023 w 4681414"/>
              <a:gd name="connsiteY14" fmla="*/ 2458494 h 2458494"/>
              <a:gd name="connsiteX15" fmla="*/ 1865878 w 4681414"/>
              <a:gd name="connsiteY15" fmla="*/ 2458494 h 2458494"/>
              <a:gd name="connsiteX16" fmla="*/ 1197104 w 4681414"/>
              <a:gd name="connsiteY16" fmla="*/ 2458494 h 2458494"/>
              <a:gd name="connsiteX17" fmla="*/ 0 w 4681414"/>
              <a:gd name="connsiteY17" fmla="*/ 2458494 h 2458494"/>
              <a:gd name="connsiteX18" fmla="*/ 0 w 4681414"/>
              <a:gd name="connsiteY18" fmla="*/ 1843871 h 2458494"/>
              <a:gd name="connsiteX19" fmla="*/ 0 w 4681414"/>
              <a:gd name="connsiteY19" fmla="*/ 1278417 h 2458494"/>
              <a:gd name="connsiteX20" fmla="*/ 0 w 4681414"/>
              <a:gd name="connsiteY20" fmla="*/ 712963 h 2458494"/>
              <a:gd name="connsiteX21" fmla="*/ 0 w 4681414"/>
              <a:gd name="connsiteY21" fmla="*/ 0 h 245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81414" h="2458494" extrusionOk="0">
                <a:moveTo>
                  <a:pt x="0" y="0"/>
                </a:moveTo>
                <a:cubicBezTo>
                  <a:pt x="154400" y="6175"/>
                  <a:pt x="373196" y="6609"/>
                  <a:pt x="621959" y="0"/>
                </a:cubicBezTo>
                <a:cubicBezTo>
                  <a:pt x="870722" y="-6609"/>
                  <a:pt x="994609" y="6800"/>
                  <a:pt x="1150290" y="0"/>
                </a:cubicBezTo>
                <a:cubicBezTo>
                  <a:pt x="1305971" y="-6800"/>
                  <a:pt x="1641944" y="22435"/>
                  <a:pt x="1912692" y="0"/>
                </a:cubicBezTo>
                <a:cubicBezTo>
                  <a:pt x="2183440" y="-22435"/>
                  <a:pt x="2293215" y="23216"/>
                  <a:pt x="2534651" y="0"/>
                </a:cubicBezTo>
                <a:cubicBezTo>
                  <a:pt x="2776087" y="-23216"/>
                  <a:pt x="3021554" y="14335"/>
                  <a:pt x="3156611" y="0"/>
                </a:cubicBezTo>
                <a:cubicBezTo>
                  <a:pt x="3291668" y="-14335"/>
                  <a:pt x="3637082" y="-26529"/>
                  <a:pt x="3919012" y="0"/>
                </a:cubicBezTo>
                <a:cubicBezTo>
                  <a:pt x="4200942" y="26529"/>
                  <a:pt x="4384897" y="-14893"/>
                  <a:pt x="4681414" y="0"/>
                </a:cubicBezTo>
                <a:cubicBezTo>
                  <a:pt x="4675160" y="164364"/>
                  <a:pt x="4674026" y="336918"/>
                  <a:pt x="4681414" y="663793"/>
                </a:cubicBezTo>
                <a:cubicBezTo>
                  <a:pt x="4688802" y="990668"/>
                  <a:pt x="4698969" y="959787"/>
                  <a:pt x="4681414" y="1229247"/>
                </a:cubicBezTo>
                <a:cubicBezTo>
                  <a:pt x="4663859" y="1498707"/>
                  <a:pt x="4690497" y="1587205"/>
                  <a:pt x="4681414" y="1794701"/>
                </a:cubicBezTo>
                <a:cubicBezTo>
                  <a:pt x="4672331" y="2002197"/>
                  <a:pt x="4696387" y="2239520"/>
                  <a:pt x="4681414" y="2458494"/>
                </a:cubicBezTo>
                <a:cubicBezTo>
                  <a:pt x="4418194" y="2485113"/>
                  <a:pt x="4111254" y="2442682"/>
                  <a:pt x="3965826" y="2458494"/>
                </a:cubicBezTo>
                <a:cubicBezTo>
                  <a:pt x="3820398" y="2474306"/>
                  <a:pt x="3488965" y="2441888"/>
                  <a:pt x="3203425" y="2458494"/>
                </a:cubicBezTo>
                <a:cubicBezTo>
                  <a:pt x="2917885" y="2475100"/>
                  <a:pt x="2798672" y="2442974"/>
                  <a:pt x="2441023" y="2458494"/>
                </a:cubicBezTo>
                <a:cubicBezTo>
                  <a:pt x="2083374" y="2474014"/>
                  <a:pt x="2140428" y="2446970"/>
                  <a:pt x="1865878" y="2458494"/>
                </a:cubicBezTo>
                <a:cubicBezTo>
                  <a:pt x="1591329" y="2470018"/>
                  <a:pt x="1424002" y="2443783"/>
                  <a:pt x="1197104" y="2458494"/>
                </a:cubicBezTo>
                <a:cubicBezTo>
                  <a:pt x="970206" y="2473205"/>
                  <a:pt x="426056" y="2491016"/>
                  <a:pt x="0" y="2458494"/>
                </a:cubicBezTo>
                <a:cubicBezTo>
                  <a:pt x="-8534" y="2263386"/>
                  <a:pt x="-9006" y="2052628"/>
                  <a:pt x="0" y="1843871"/>
                </a:cubicBezTo>
                <a:cubicBezTo>
                  <a:pt x="9006" y="1635114"/>
                  <a:pt x="8693" y="1559989"/>
                  <a:pt x="0" y="1278417"/>
                </a:cubicBezTo>
                <a:cubicBezTo>
                  <a:pt x="-8693" y="996845"/>
                  <a:pt x="-14698" y="974685"/>
                  <a:pt x="0" y="712963"/>
                </a:cubicBezTo>
                <a:cubicBezTo>
                  <a:pt x="14698" y="451241"/>
                  <a:pt x="-19751" y="25256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SG" sz="2200" dirty="0"/>
              <a:t> A : a finite set of alphabet, </a:t>
            </a:r>
            <a:r>
              <a:rPr lang="el-GR" sz="2400" dirty="0"/>
              <a:t>Σ</a:t>
            </a:r>
            <a:endParaRPr lang="en-SG" sz="2200" dirty="0"/>
          </a:p>
          <a:p>
            <a:pPr>
              <a:lnSpc>
                <a:spcPct val="200000"/>
              </a:lnSpc>
            </a:pPr>
            <a:r>
              <a:rPr lang="en-SG" sz="2200" dirty="0"/>
              <a:t> E  =  𝝓 | emp | </a:t>
            </a:r>
            <a:r>
              <a:rPr lang="en-SG" sz="2200" u="sng" dirty="0"/>
              <a:t>a</a:t>
            </a:r>
            <a:r>
              <a:rPr lang="en-SG" sz="2200" dirty="0"/>
              <a:t> (a ∈ </a:t>
            </a:r>
            <a:r>
              <a:rPr lang="el-GR" sz="2400" dirty="0"/>
              <a:t>Σ</a:t>
            </a:r>
            <a:r>
              <a:rPr lang="en-SG" sz="2200" dirty="0"/>
              <a:t>) |</a:t>
            </a:r>
            <a:r>
              <a:rPr lang="zh-CN" altLang="en-US" sz="2200" dirty="0"/>
              <a:t> </a:t>
            </a:r>
            <a:r>
              <a:rPr lang="en-US" altLang="zh-CN" sz="2200" dirty="0"/>
              <a:t>E ∨</a:t>
            </a:r>
            <a:r>
              <a:rPr lang="zh-CN" altLang="en-US" sz="2200" dirty="0"/>
              <a:t> </a:t>
            </a:r>
            <a:r>
              <a:rPr lang="en-US" altLang="zh-CN" sz="2200" dirty="0"/>
              <a:t>E</a:t>
            </a:r>
            <a:r>
              <a:rPr lang="zh-CN" altLang="en-US" sz="2200" dirty="0"/>
              <a:t> </a:t>
            </a:r>
            <a:r>
              <a:rPr lang="en-US" altLang="zh-CN" sz="2200" dirty="0"/>
              <a:t>|</a:t>
            </a:r>
            <a:r>
              <a:rPr lang="zh-CN" altLang="en-US" sz="2200" dirty="0"/>
              <a:t> </a:t>
            </a:r>
            <a:r>
              <a:rPr lang="en-US" altLang="zh-CN" sz="2200" dirty="0"/>
              <a:t>E</a:t>
            </a:r>
            <a:r>
              <a:rPr lang="en-SG" sz="2200" dirty="0"/>
              <a:t>・E</a:t>
            </a:r>
          </a:p>
          <a:p>
            <a:pPr>
              <a:lnSpc>
                <a:spcPct val="200000"/>
              </a:lnSpc>
            </a:pPr>
            <a:r>
              <a:rPr lang="en-SG" sz="2200" dirty="0"/>
              <a:t> For r, s ∊ E, to check  if r ≤ s is valid </a:t>
            </a:r>
          </a:p>
          <a:p>
            <a:pPr>
              <a:lnSpc>
                <a:spcPct val="200000"/>
              </a:lnSpc>
            </a:pPr>
            <a:endParaRPr lang="en-SG" sz="800" u="sng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841514-BB61-FB44-9FAF-733F451210C3}"/>
              </a:ext>
            </a:extLst>
          </p:cNvPr>
          <p:cNvSpPr/>
          <p:nvPr/>
        </p:nvSpPr>
        <p:spPr>
          <a:xfrm>
            <a:off x="5524555" y="4853505"/>
            <a:ext cx="5820208" cy="13842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(The worse-case complexity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is still exponential)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Graphic 5" descr="Tag">
            <a:extLst>
              <a:ext uri="{FF2B5EF4-FFF2-40B4-BE49-F238E27FC236}">
                <a16:creationId xmlns:a16="http://schemas.microsoft.com/office/drawing/2014/main" id="{F5093E41-510D-6F44-A947-FA577FDC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90690">
            <a:off x="1285013" y="4125225"/>
            <a:ext cx="3170961" cy="269329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74DE917-941C-2046-84E6-794269B128F4}"/>
              </a:ext>
            </a:extLst>
          </p:cNvPr>
          <p:cNvSpPr/>
          <p:nvPr/>
        </p:nvSpPr>
        <p:spPr>
          <a:xfrm rot="1711682">
            <a:off x="1673783" y="5235195"/>
            <a:ext cx="2785359" cy="5938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PSPACE-</a:t>
            </a:r>
          </a:p>
          <a:p>
            <a:pPr algn="ctr"/>
            <a:r>
              <a:rPr lang="en-US" sz="2600" b="1" dirty="0">
                <a:solidFill>
                  <a:schemeClr val="bg1"/>
                </a:solidFill>
              </a:rPr>
              <a:t>complete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ED0074-696B-974B-B906-69044AD196D0}"/>
              </a:ext>
            </a:extLst>
          </p:cNvPr>
          <p:cNvSpPr/>
          <p:nvPr/>
        </p:nvSpPr>
        <p:spPr>
          <a:xfrm>
            <a:off x="5880084" y="1598197"/>
            <a:ext cx="5588662" cy="16758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Translation of r, s into DFAs/NFAs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        (gives rise to an exponential blow-up)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85C054-EE33-7449-8B43-85DCEC1F3C8A}"/>
              </a:ext>
            </a:extLst>
          </p:cNvPr>
          <p:cNvSpPr/>
          <p:nvPr/>
        </p:nvSpPr>
        <p:spPr>
          <a:xfrm>
            <a:off x="5907403" y="3498420"/>
            <a:ext cx="5308768" cy="13842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Symbolic decision procedure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- a term rewriting system (</a:t>
            </a:r>
            <a:r>
              <a:rPr lang="en-US" sz="2400" dirty="0" err="1">
                <a:solidFill>
                  <a:schemeClr val="tx1"/>
                </a:solidFill>
              </a:rPr>
              <a:t>t.r.s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7" name="Graphic 16" descr="Tick">
            <a:extLst>
              <a:ext uri="{FF2B5EF4-FFF2-40B4-BE49-F238E27FC236}">
                <a16:creationId xmlns:a16="http://schemas.microsoft.com/office/drawing/2014/main" id="{0D03D337-CA06-0C40-A77F-8FC1ACAB0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8857" y="3950654"/>
            <a:ext cx="716669" cy="716669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EE90E0D8-5A03-FF4A-A040-3D3751169D9B}"/>
              </a:ext>
            </a:extLst>
          </p:cNvPr>
          <p:cNvSpPr/>
          <p:nvPr/>
        </p:nvSpPr>
        <p:spPr>
          <a:xfrm>
            <a:off x="5531711" y="2683565"/>
            <a:ext cx="888967" cy="13731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F9B2689-A513-9B43-9E2D-899A1A8094E2}"/>
              </a:ext>
            </a:extLst>
          </p:cNvPr>
          <p:cNvSpPr/>
          <p:nvPr/>
        </p:nvSpPr>
        <p:spPr>
          <a:xfrm>
            <a:off x="5551589" y="4067551"/>
            <a:ext cx="888967" cy="13731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74B2-6972-4844-BC91-9687C331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cs typeface="Calibri" panose="020F0502020204030204" pitchFamily="34" charset="0"/>
              </a:rPr>
              <a:t>Formal Specification &amp; Entailment Rules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9F468-99DF-8D44-8711-B2FBCE2B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00586" y="1713310"/>
            <a:ext cx="8790827" cy="30904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AB1734-F057-6349-81D2-EAD33FD24F40}"/>
              </a:ext>
            </a:extLst>
          </p:cNvPr>
          <p:cNvSpPr/>
          <p:nvPr/>
        </p:nvSpPr>
        <p:spPr>
          <a:xfrm>
            <a:off x="8570563" y="1989060"/>
            <a:ext cx="1797803" cy="49529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DCD9A-3EAC-794C-8D79-A64DFE865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085985"/>
            <a:ext cx="8051800" cy="4114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685EFF-B3CF-8F47-82B2-FCD9C3FBB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2935747" y="2526481"/>
            <a:ext cx="6320507" cy="3974040"/>
          </a:xfrm>
          <a:ln w="28575">
            <a:solidFill>
              <a:schemeClr val="tx1"/>
            </a:solidFill>
          </a:ln>
        </p:spPr>
      </p:pic>
      <p:pic>
        <p:nvPicPr>
          <p:cNvPr id="7" name="Graphic 6" descr="Devil face with no fill">
            <a:extLst>
              <a:ext uri="{FF2B5EF4-FFF2-40B4-BE49-F238E27FC236}">
                <a16:creationId xmlns:a16="http://schemas.microsoft.com/office/drawing/2014/main" id="{D0C352F6-8AD9-8340-A0B7-36FB9CD2A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8517" y="5621251"/>
            <a:ext cx="442370" cy="442370"/>
          </a:xfrm>
          <a:prstGeom prst="rect">
            <a:avLst/>
          </a:prstGeom>
        </p:spPr>
      </p:pic>
      <p:pic>
        <p:nvPicPr>
          <p:cNvPr id="8" name="Graphic 7" descr="Devil face with no fill">
            <a:extLst>
              <a:ext uri="{FF2B5EF4-FFF2-40B4-BE49-F238E27FC236}">
                <a16:creationId xmlns:a16="http://schemas.microsoft.com/office/drawing/2014/main" id="{34740F75-C151-BA42-ADFB-E5EEE51F9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1098" y="4821120"/>
            <a:ext cx="442370" cy="4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1A4C4-FEF1-0840-8B70-DB1715A69686}"/>
              </a:ext>
            </a:extLst>
          </p:cNvPr>
          <p:cNvSpPr txBox="1"/>
          <p:nvPr/>
        </p:nvSpPr>
        <p:spPr>
          <a:xfrm>
            <a:off x="4212836" y="1709616"/>
            <a:ext cx="3611346" cy="1563313"/>
          </a:xfrm>
          <a:custGeom>
            <a:avLst/>
            <a:gdLst>
              <a:gd name="connsiteX0" fmla="*/ 0 w 3611346"/>
              <a:gd name="connsiteY0" fmla="*/ 0 h 1563313"/>
              <a:gd name="connsiteX1" fmla="*/ 3611346 w 3611346"/>
              <a:gd name="connsiteY1" fmla="*/ 0 h 1563313"/>
              <a:gd name="connsiteX2" fmla="*/ 3611346 w 3611346"/>
              <a:gd name="connsiteY2" fmla="*/ 1563313 h 1563313"/>
              <a:gd name="connsiteX3" fmla="*/ 0 w 3611346"/>
              <a:gd name="connsiteY3" fmla="*/ 1563313 h 1563313"/>
              <a:gd name="connsiteX4" fmla="*/ 0 w 3611346"/>
              <a:gd name="connsiteY4" fmla="*/ 0 h 156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346" h="1563313" fill="none" extrusionOk="0">
                <a:moveTo>
                  <a:pt x="0" y="0"/>
                </a:moveTo>
                <a:cubicBezTo>
                  <a:pt x="1292868" y="-49533"/>
                  <a:pt x="3205996" y="-14809"/>
                  <a:pt x="3611346" y="0"/>
                </a:cubicBezTo>
                <a:cubicBezTo>
                  <a:pt x="3554815" y="460957"/>
                  <a:pt x="3746746" y="934051"/>
                  <a:pt x="3611346" y="1563313"/>
                </a:cubicBezTo>
                <a:cubicBezTo>
                  <a:pt x="3060945" y="1515082"/>
                  <a:pt x="1551758" y="1647768"/>
                  <a:pt x="0" y="1563313"/>
                </a:cubicBezTo>
                <a:cubicBezTo>
                  <a:pt x="109507" y="1018048"/>
                  <a:pt x="63008" y="420766"/>
                  <a:pt x="0" y="0"/>
                </a:cubicBezTo>
                <a:close/>
              </a:path>
              <a:path w="3611346" h="1563313" stroke="0" extrusionOk="0">
                <a:moveTo>
                  <a:pt x="0" y="0"/>
                </a:moveTo>
                <a:cubicBezTo>
                  <a:pt x="1619042" y="118645"/>
                  <a:pt x="2911054" y="116012"/>
                  <a:pt x="3611346" y="0"/>
                </a:cubicBezTo>
                <a:cubicBezTo>
                  <a:pt x="3581978" y="638922"/>
                  <a:pt x="3666998" y="1225708"/>
                  <a:pt x="3611346" y="1563313"/>
                </a:cubicBezTo>
                <a:cubicBezTo>
                  <a:pt x="2867683" y="1697913"/>
                  <a:pt x="1512842" y="1406117"/>
                  <a:pt x="0" y="1563313"/>
                </a:cubicBezTo>
                <a:cubicBezTo>
                  <a:pt x="137450" y="847610"/>
                  <a:pt x="49504" y="4147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b="1" dirty="0">
                <a:solidFill>
                  <a:srgbClr val="C00000"/>
                </a:solidFill>
              </a:rPr>
              <a:t>Goal:     </a:t>
            </a:r>
            <a:r>
              <a:rPr lang="en-SG" sz="2200" dirty="0"/>
              <a:t>𝚽</a:t>
            </a:r>
            <a:r>
              <a:rPr lang="en-SG" sz="2200" baseline="-25000" dirty="0"/>
              <a:t>body</a:t>
            </a:r>
            <a:r>
              <a:rPr lang="en-SG" sz="2200" dirty="0"/>
              <a:t>  ⊑  𝚽</a:t>
            </a:r>
            <a:r>
              <a:rPr lang="en-SG" sz="2200" baseline="-25000" dirty="0"/>
              <a:t>post</a:t>
            </a:r>
            <a:r>
              <a:rPr lang="en-SG" sz="2200" dirty="0"/>
              <a:t>(n)</a:t>
            </a:r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Ø"/>
            </a:pPr>
            <a:r>
              <a:rPr lang="en-SG" sz="2200" dirty="0"/>
              <a:t>Mix</a:t>
            </a:r>
            <a:r>
              <a:rPr lang="zh-CN" altLang="en-US" sz="2200" dirty="0"/>
              <a:t> </a:t>
            </a:r>
            <a:r>
              <a:rPr lang="en-SG" sz="2200" dirty="0"/>
              <a:t>Finite &amp; Infinite </a:t>
            </a:r>
            <a:r>
              <a:rPr lang="en-US" sz="2200" dirty="0"/>
              <a:t>traces</a:t>
            </a:r>
            <a:endParaRPr lang="en-SG" sz="2200" dirty="0"/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Ø"/>
            </a:pPr>
            <a:r>
              <a:rPr lang="en-SG" sz="2200" dirty="0"/>
              <a:t>Branching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21621-F17F-4F4F-8ECF-3D1C871F5EE2}"/>
              </a:ext>
            </a:extLst>
          </p:cNvPr>
          <p:cNvSpPr txBox="1"/>
          <p:nvPr/>
        </p:nvSpPr>
        <p:spPr>
          <a:xfrm>
            <a:off x="989729" y="3661685"/>
            <a:ext cx="10057561" cy="1695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2400" dirty="0">
                <a:cs typeface="Arial" panose="020B0604020202020204" pitchFamily="34" charset="0"/>
              </a:rPr>
              <a:t>(n=0 ∧ Done)  </a:t>
            </a:r>
            <a:r>
              <a:rPr lang="en-US" altLang="zh-CN" sz="2400" dirty="0">
                <a:cs typeface="Arial" panose="020B0604020202020204" pitchFamily="34" charset="0"/>
              </a:rPr>
              <a:t>∨  (</a:t>
            </a:r>
            <a:r>
              <a:rPr lang="en-SG" sz="2400" dirty="0">
                <a:cs typeface="Arial" panose="020B0604020202020204" pitchFamily="34" charset="0"/>
              </a:rPr>
              <a:t>n &gt; 0 ∧ Send ・ Send</a:t>
            </a:r>
            <a:r>
              <a:rPr lang="en-SG" sz="2400" baseline="30000" dirty="0">
                <a:cs typeface="Arial" panose="020B0604020202020204" pitchFamily="34" charset="0"/>
              </a:rPr>
              <a:t>n-1</a:t>
            </a:r>
            <a:r>
              <a:rPr lang="en-SG" sz="2400" dirty="0">
                <a:cs typeface="Arial" panose="020B0604020202020204" pitchFamily="34" charset="0"/>
              </a:rPr>
              <a:t> ・ Done)  </a:t>
            </a:r>
            <a:r>
              <a:rPr lang="en-US" altLang="zh-CN" sz="2400" dirty="0">
                <a:cs typeface="Arial" panose="020B0604020202020204" pitchFamily="34" charset="0"/>
              </a:rPr>
              <a:t>∨</a:t>
            </a:r>
            <a:r>
              <a:rPr lang="en-SG" sz="2400" dirty="0">
                <a:cs typeface="Arial" panose="020B0604020202020204" pitchFamily="34" charset="0"/>
              </a:rPr>
              <a:t>  (n &lt; 0 ∧ Send ・ Send</a:t>
            </a:r>
            <a:r>
              <a:rPr lang="en-SG" sz="2400" baseline="30000" dirty="0">
                <a:cs typeface="Arial" panose="020B0604020202020204" pitchFamily="34" charset="0"/>
              </a:rPr>
              <a:t>ω</a:t>
            </a:r>
            <a:r>
              <a:rPr lang="en-SG" sz="2400" dirty="0">
                <a:cs typeface="Arial" panose="020B0604020202020204" pitchFamily="34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SG" sz="2400" dirty="0"/>
              <a:t>⊑</a:t>
            </a:r>
          </a:p>
          <a:p>
            <a:pPr algn="ctr">
              <a:lnSpc>
                <a:spcPct val="150000"/>
              </a:lnSpc>
            </a:pPr>
            <a:r>
              <a:rPr lang="en-SG" sz="2400" dirty="0">
                <a:cs typeface="Arial" panose="020B0604020202020204" pitchFamily="34" charset="0"/>
              </a:rPr>
              <a:t>𝚽</a:t>
            </a:r>
            <a:r>
              <a:rPr lang="en-SG" sz="2400" baseline="-25000" dirty="0">
                <a:cs typeface="Arial" panose="020B0604020202020204" pitchFamily="34" charset="0"/>
              </a:rPr>
              <a:t>post</a:t>
            </a:r>
            <a:r>
              <a:rPr lang="en-SG" sz="2400" dirty="0">
                <a:cs typeface="Arial" panose="020B0604020202020204" pitchFamily="34" charset="0"/>
              </a:rPr>
              <a:t>(n) = (n ≥ 0 ∧ Send</a:t>
            </a:r>
            <a:r>
              <a:rPr lang="en-SG" sz="2400" b="1" baseline="30000" dirty="0">
                <a:cs typeface="Arial" panose="020B0604020202020204" pitchFamily="34" charset="0"/>
              </a:rPr>
              <a:t>n</a:t>
            </a:r>
            <a:r>
              <a:rPr lang="en-SG" sz="2400" dirty="0">
                <a:cs typeface="Arial" panose="020B0604020202020204" pitchFamily="34" charset="0"/>
              </a:rPr>
              <a:t> ・ Done) </a:t>
            </a:r>
            <a:r>
              <a:rPr lang="en-US" altLang="zh-CN" sz="2400" dirty="0">
                <a:cs typeface="Arial" panose="020B0604020202020204" pitchFamily="34" charset="0"/>
              </a:rPr>
              <a:t>∨</a:t>
            </a:r>
            <a:r>
              <a:rPr lang="en-SG" sz="2400" dirty="0">
                <a:cs typeface="Arial" panose="020B0604020202020204" pitchFamily="34" charset="0"/>
              </a:rPr>
              <a:t>  (n &lt; 0 ∧ Send</a:t>
            </a:r>
            <a:r>
              <a:rPr lang="en-SG" sz="2400" baseline="30000" dirty="0">
                <a:cs typeface="Arial" panose="020B0604020202020204" pitchFamily="34" charset="0"/>
              </a:rPr>
              <a:t>ω</a:t>
            </a:r>
            <a:r>
              <a:rPr lang="en-SG" sz="2400" dirty="0">
                <a:cs typeface="Arial" panose="020B0604020202020204" pitchFamily="34" charset="0"/>
              </a:rPr>
              <a:t>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0426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D21621-F17F-4F4F-8ECF-3D1C871F5EE2}"/>
              </a:ext>
            </a:extLst>
          </p:cNvPr>
          <p:cNvSpPr txBox="1"/>
          <p:nvPr/>
        </p:nvSpPr>
        <p:spPr>
          <a:xfrm>
            <a:off x="989729" y="3661685"/>
            <a:ext cx="10057561" cy="1695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sz="2400" dirty="0">
                <a:cs typeface="Arial" panose="020B0604020202020204" pitchFamily="34" charset="0"/>
              </a:rPr>
              <a:t>(n=0 ∧ Done)  </a:t>
            </a:r>
            <a:r>
              <a:rPr lang="en-US" altLang="zh-CN" sz="2400" dirty="0">
                <a:cs typeface="Arial" panose="020B0604020202020204" pitchFamily="34" charset="0"/>
              </a:rPr>
              <a:t>∨  </a:t>
            </a:r>
            <a:r>
              <a:rPr lang="en-US" altLang="zh-CN" sz="2400" b="1" dirty="0">
                <a:solidFill>
                  <a:srgbClr val="C00000"/>
                </a:solidFill>
                <a:cs typeface="Arial" panose="020B0604020202020204" pitchFamily="34" charset="0"/>
              </a:rPr>
              <a:t>(</a:t>
            </a:r>
            <a:r>
              <a:rPr lang="en-SG" sz="2400" b="1" dirty="0">
                <a:solidFill>
                  <a:srgbClr val="C00000"/>
                </a:solidFill>
                <a:cs typeface="Arial" panose="020B0604020202020204" pitchFamily="34" charset="0"/>
              </a:rPr>
              <a:t>n &gt; 0 ∧ Send ・ Send</a:t>
            </a:r>
            <a:r>
              <a:rPr lang="en-SG" sz="24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n-1</a:t>
            </a:r>
            <a:r>
              <a:rPr lang="en-SG" sz="2400" b="1" dirty="0">
                <a:solidFill>
                  <a:srgbClr val="C00000"/>
                </a:solidFill>
                <a:cs typeface="Arial" panose="020B0604020202020204" pitchFamily="34" charset="0"/>
              </a:rPr>
              <a:t> ・ Done)  </a:t>
            </a:r>
            <a:r>
              <a:rPr lang="en-US" altLang="zh-CN" sz="2400" dirty="0">
                <a:cs typeface="Arial" panose="020B0604020202020204" pitchFamily="34" charset="0"/>
              </a:rPr>
              <a:t>∨</a:t>
            </a:r>
            <a:r>
              <a:rPr lang="en-SG" sz="2400" dirty="0">
                <a:cs typeface="Arial" panose="020B0604020202020204" pitchFamily="34" charset="0"/>
              </a:rPr>
              <a:t>  (n &lt; 0 ∧ Send ・ Send</a:t>
            </a:r>
            <a:r>
              <a:rPr lang="en-SG" sz="2400" baseline="30000" dirty="0">
                <a:cs typeface="Arial" panose="020B0604020202020204" pitchFamily="34" charset="0"/>
              </a:rPr>
              <a:t>ω</a:t>
            </a:r>
            <a:r>
              <a:rPr lang="en-SG" sz="2400" dirty="0">
                <a:cs typeface="Arial" panose="020B0604020202020204" pitchFamily="34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SG" sz="2400" dirty="0">
                <a:solidFill>
                  <a:srgbClr val="C00000"/>
                </a:solidFill>
              </a:rPr>
              <a:t>⊑</a:t>
            </a:r>
          </a:p>
          <a:p>
            <a:pPr algn="ctr">
              <a:lnSpc>
                <a:spcPct val="150000"/>
              </a:lnSpc>
            </a:pPr>
            <a:r>
              <a:rPr lang="en-SG" sz="2400" dirty="0">
                <a:cs typeface="Arial" panose="020B0604020202020204" pitchFamily="34" charset="0"/>
              </a:rPr>
              <a:t>𝚽</a:t>
            </a:r>
            <a:r>
              <a:rPr lang="en-SG" sz="2400" baseline="-25000" dirty="0">
                <a:cs typeface="Arial" panose="020B0604020202020204" pitchFamily="34" charset="0"/>
              </a:rPr>
              <a:t>post</a:t>
            </a:r>
            <a:r>
              <a:rPr lang="en-SG" sz="2400" dirty="0">
                <a:cs typeface="Arial" panose="020B0604020202020204" pitchFamily="34" charset="0"/>
              </a:rPr>
              <a:t>(n) = </a:t>
            </a:r>
            <a:r>
              <a:rPr lang="en-SG" sz="2400" b="1" dirty="0">
                <a:solidFill>
                  <a:srgbClr val="C00000"/>
                </a:solidFill>
                <a:cs typeface="Arial" panose="020B0604020202020204" pitchFamily="34" charset="0"/>
              </a:rPr>
              <a:t>(n ≥ 0 ∧ Send</a:t>
            </a:r>
            <a:r>
              <a:rPr lang="en-SG" sz="24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400" b="1" dirty="0">
                <a:solidFill>
                  <a:srgbClr val="C00000"/>
                </a:solidFill>
                <a:cs typeface="Arial" panose="020B0604020202020204" pitchFamily="34" charset="0"/>
              </a:rPr>
              <a:t> ・ Done) </a:t>
            </a:r>
            <a:r>
              <a:rPr lang="en-US" altLang="zh-CN" sz="2400" dirty="0">
                <a:cs typeface="Arial" panose="020B0604020202020204" pitchFamily="34" charset="0"/>
              </a:rPr>
              <a:t>∨</a:t>
            </a:r>
            <a:r>
              <a:rPr lang="en-SG" sz="2400" dirty="0">
                <a:cs typeface="Arial" panose="020B0604020202020204" pitchFamily="34" charset="0"/>
              </a:rPr>
              <a:t>  (n &lt; 0 ∧ Send</a:t>
            </a:r>
            <a:r>
              <a:rPr lang="en-SG" sz="2400" baseline="30000" dirty="0">
                <a:cs typeface="Arial" panose="020B0604020202020204" pitchFamily="34" charset="0"/>
              </a:rPr>
              <a:t>ω</a:t>
            </a:r>
            <a:r>
              <a:rPr lang="en-SG" sz="2400" dirty="0">
                <a:cs typeface="Arial" panose="020B0604020202020204" pitchFamily="34" charset="0"/>
              </a:rPr>
              <a:t>)</a:t>
            </a:r>
            <a:endParaRPr lang="en-S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3EB4F-70C7-FB44-BA21-65041A4C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9" y="271472"/>
            <a:ext cx="8051800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987AB-7C3D-C145-830B-8EAC88B1536E}"/>
              </a:ext>
            </a:extLst>
          </p:cNvPr>
          <p:cNvSpPr txBox="1"/>
          <p:nvPr/>
        </p:nvSpPr>
        <p:spPr>
          <a:xfrm>
            <a:off x="4212836" y="1709616"/>
            <a:ext cx="3611346" cy="1563313"/>
          </a:xfrm>
          <a:custGeom>
            <a:avLst/>
            <a:gdLst>
              <a:gd name="connsiteX0" fmla="*/ 0 w 3611346"/>
              <a:gd name="connsiteY0" fmla="*/ 0 h 1563313"/>
              <a:gd name="connsiteX1" fmla="*/ 3611346 w 3611346"/>
              <a:gd name="connsiteY1" fmla="*/ 0 h 1563313"/>
              <a:gd name="connsiteX2" fmla="*/ 3611346 w 3611346"/>
              <a:gd name="connsiteY2" fmla="*/ 1563313 h 1563313"/>
              <a:gd name="connsiteX3" fmla="*/ 0 w 3611346"/>
              <a:gd name="connsiteY3" fmla="*/ 1563313 h 1563313"/>
              <a:gd name="connsiteX4" fmla="*/ 0 w 3611346"/>
              <a:gd name="connsiteY4" fmla="*/ 0 h 156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1346" h="1563313" fill="none" extrusionOk="0">
                <a:moveTo>
                  <a:pt x="0" y="0"/>
                </a:moveTo>
                <a:cubicBezTo>
                  <a:pt x="1292868" y="-49533"/>
                  <a:pt x="3205996" y="-14809"/>
                  <a:pt x="3611346" y="0"/>
                </a:cubicBezTo>
                <a:cubicBezTo>
                  <a:pt x="3554815" y="460957"/>
                  <a:pt x="3746746" y="934051"/>
                  <a:pt x="3611346" y="1563313"/>
                </a:cubicBezTo>
                <a:cubicBezTo>
                  <a:pt x="3060945" y="1515082"/>
                  <a:pt x="1551758" y="1647768"/>
                  <a:pt x="0" y="1563313"/>
                </a:cubicBezTo>
                <a:cubicBezTo>
                  <a:pt x="109507" y="1018048"/>
                  <a:pt x="63008" y="420766"/>
                  <a:pt x="0" y="0"/>
                </a:cubicBezTo>
                <a:close/>
              </a:path>
              <a:path w="3611346" h="1563313" stroke="0" extrusionOk="0">
                <a:moveTo>
                  <a:pt x="0" y="0"/>
                </a:moveTo>
                <a:cubicBezTo>
                  <a:pt x="1619042" y="118645"/>
                  <a:pt x="2911054" y="116012"/>
                  <a:pt x="3611346" y="0"/>
                </a:cubicBezTo>
                <a:cubicBezTo>
                  <a:pt x="3581978" y="638922"/>
                  <a:pt x="3666998" y="1225708"/>
                  <a:pt x="3611346" y="1563313"/>
                </a:cubicBezTo>
                <a:cubicBezTo>
                  <a:pt x="2867683" y="1697913"/>
                  <a:pt x="1512842" y="1406117"/>
                  <a:pt x="0" y="1563313"/>
                </a:cubicBezTo>
                <a:cubicBezTo>
                  <a:pt x="137450" y="847610"/>
                  <a:pt x="49504" y="4147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b="1" dirty="0">
                <a:solidFill>
                  <a:srgbClr val="C00000"/>
                </a:solidFill>
              </a:rPr>
              <a:t>Goal:     </a:t>
            </a:r>
            <a:r>
              <a:rPr lang="en-SG" sz="2200" dirty="0"/>
              <a:t>𝚽</a:t>
            </a:r>
            <a:r>
              <a:rPr lang="en-SG" sz="2200" baseline="-25000" dirty="0"/>
              <a:t>body</a:t>
            </a:r>
            <a:r>
              <a:rPr lang="en-SG" sz="2200" dirty="0"/>
              <a:t>  ⊑  𝚽</a:t>
            </a:r>
            <a:r>
              <a:rPr lang="en-SG" sz="2200" baseline="-25000" dirty="0"/>
              <a:t>post</a:t>
            </a:r>
            <a:r>
              <a:rPr lang="en-SG" sz="2200" dirty="0"/>
              <a:t>(n)</a:t>
            </a:r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Ø"/>
            </a:pPr>
            <a:r>
              <a:rPr lang="en-SG" sz="2200" dirty="0"/>
              <a:t>Mix</a:t>
            </a:r>
            <a:r>
              <a:rPr lang="zh-CN" altLang="en-US" sz="2200" dirty="0"/>
              <a:t> </a:t>
            </a:r>
            <a:r>
              <a:rPr lang="en-SG" sz="2200" dirty="0"/>
              <a:t>Finite &amp; Infinite </a:t>
            </a:r>
            <a:r>
              <a:rPr lang="en-US" sz="2200" dirty="0"/>
              <a:t>traces</a:t>
            </a:r>
            <a:endParaRPr lang="en-SG" sz="2200" dirty="0"/>
          </a:p>
          <a:p>
            <a:pPr marL="257175" indent="-257175">
              <a:lnSpc>
                <a:spcPct val="150000"/>
              </a:lnSpc>
              <a:buFont typeface="Wingdings" pitchFamily="2" charset="2"/>
              <a:buChar char="Ø"/>
            </a:pPr>
            <a:r>
              <a:rPr lang="en-SG" sz="2200" dirty="0"/>
              <a:t>Branching Properties</a:t>
            </a:r>
          </a:p>
        </p:txBody>
      </p:sp>
    </p:spTree>
    <p:extLst>
      <p:ext uri="{BB962C8B-B14F-4D97-AF65-F5344CB8AC3E}">
        <p14:creationId xmlns:p14="http://schemas.microsoft.com/office/powerpoint/2010/main" val="28049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BB4-0EA7-CA44-8A81-4C08C149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Term Rewriting System - Example </a:t>
            </a:r>
            <a:endParaRPr 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61BAD-B7A6-004F-B198-CC65F51B99F6}"/>
              </a:ext>
            </a:extLst>
          </p:cNvPr>
          <p:cNvSpPr txBox="1"/>
          <p:nvPr/>
        </p:nvSpPr>
        <p:spPr>
          <a:xfrm>
            <a:off x="8681660" y="6106596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halkboard SE" panose="03050602040202020205" pitchFamily="66" charset="77"/>
              </a:rPr>
              <a:t>Online Demo</a:t>
            </a:r>
          </a:p>
        </p:txBody>
      </p:sp>
      <p:pic>
        <p:nvPicPr>
          <p:cNvPr id="39" name="Graphic 38" descr="Right pointing backhand index">
            <a:extLst>
              <a:ext uri="{FF2B5EF4-FFF2-40B4-BE49-F238E27FC236}">
                <a16:creationId xmlns:a16="http://schemas.microsoft.com/office/drawing/2014/main" id="{944ADA9F-5CD1-3648-90F1-D9C808A9B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51FD2A-9DC1-4949-925D-F3AA96421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5616333-65AB-AC4F-B0A9-D5CEDC0BF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36" y="1747840"/>
            <a:ext cx="10241172" cy="38946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10322-9E39-4C48-830E-2AE1A621FBF6}"/>
              </a:ext>
            </a:extLst>
          </p:cNvPr>
          <p:cNvSpPr/>
          <p:nvPr/>
        </p:nvSpPr>
        <p:spPr>
          <a:xfrm>
            <a:off x="457200" y="1443039"/>
            <a:ext cx="11287125" cy="25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5233472F-2EDF-B14C-973C-D9673BDBAFB8}"/>
              </a:ext>
            </a:extLst>
          </p:cNvPr>
          <p:cNvSpPr/>
          <p:nvPr/>
        </p:nvSpPr>
        <p:spPr>
          <a:xfrm>
            <a:off x="2265171" y="4268488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04EA13-1624-D94D-9DFE-5BCB76ED37F1}"/>
              </a:ext>
            </a:extLst>
          </p:cNvPr>
          <p:cNvCxnSpPr/>
          <p:nvPr/>
        </p:nvCxnSpPr>
        <p:spPr>
          <a:xfrm>
            <a:off x="3857625" y="4485464"/>
            <a:ext cx="542925" cy="357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C952FC-93D9-7346-A575-44E2DF9BC704}"/>
              </a:ext>
            </a:extLst>
          </p:cNvPr>
          <p:cNvCxnSpPr/>
          <p:nvPr/>
        </p:nvCxnSpPr>
        <p:spPr>
          <a:xfrm>
            <a:off x="6411491" y="4485463"/>
            <a:ext cx="542925" cy="357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9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4C3E-403B-9746-8E00-175663CAC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592" y="1323981"/>
            <a:ext cx="9548813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b="1" dirty="0"/>
              <a:t>Automated </a:t>
            </a:r>
            <a:r>
              <a:rPr lang="en-SG" b="1" u="sng" dirty="0">
                <a:solidFill>
                  <a:srgbClr val="C00000"/>
                </a:solidFill>
              </a:rPr>
              <a:t>Temporal Verification</a:t>
            </a:r>
            <a:r>
              <a:rPr lang="en-SG" b="1" dirty="0"/>
              <a:t> </a:t>
            </a:r>
            <a:br>
              <a:rPr lang="en-SG" b="1" dirty="0"/>
            </a:br>
            <a:r>
              <a:rPr lang="en-SG" b="1" dirty="0"/>
              <a:t>of Integrated Dependent </a:t>
            </a:r>
            <a:r>
              <a:rPr lang="en-SG" b="1" u="sng" dirty="0">
                <a:solidFill>
                  <a:srgbClr val="C00000"/>
                </a:solidFill>
              </a:rPr>
              <a:t>Effects</a:t>
            </a:r>
            <a:r>
              <a:rPr lang="en-SG" b="1" dirty="0"/>
              <a:t>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C03C4-C363-EC4A-8A17-60EB185B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02781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Presented by Yahui Song</a:t>
            </a:r>
          </a:p>
          <a:p>
            <a:pPr>
              <a:lnSpc>
                <a:spcPct val="150000"/>
              </a:lnSpc>
            </a:pPr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Feb 2020</a:t>
            </a:r>
          </a:p>
        </p:txBody>
      </p:sp>
      <p:pic>
        <p:nvPicPr>
          <p:cNvPr id="4" name="Picture 3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AF4C68A-5BD1-414D-B1F6-1ECFC0D6F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5" t="11039" r="11637" b="19870"/>
          <a:stretch/>
        </p:blipFill>
        <p:spPr>
          <a:xfrm>
            <a:off x="-35815" y="-6646"/>
            <a:ext cx="3208521" cy="1557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6B4A1-EA65-4F42-B3A5-79600A4D06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27028" y="5635421"/>
            <a:ext cx="1212357" cy="1042024"/>
          </a:xfrm>
          <a:prstGeom prst="rect">
            <a:avLst/>
          </a:prstGeom>
        </p:spPr>
      </p:pic>
      <p:pic>
        <p:nvPicPr>
          <p:cNvPr id="10" name="Graphic 9" descr="Right pointing backhand index">
            <a:extLst>
              <a:ext uri="{FF2B5EF4-FFF2-40B4-BE49-F238E27FC236}">
                <a16:creationId xmlns:a16="http://schemas.microsoft.com/office/drawing/2014/main" id="{9C925682-C54F-444B-80EF-1E6879FA9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333A4-6D5C-884F-8C67-0F0DF8339F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6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95616333-65AB-AC4F-B0A9-D5CEDC0BF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36" y="1747840"/>
            <a:ext cx="10241172" cy="3894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97FBB4-0EA7-CA44-8A81-4C08C149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Term Rewriting System - Example </a:t>
            </a:r>
            <a:endParaRPr 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61BAD-B7A6-004F-B198-CC65F51B99F6}"/>
              </a:ext>
            </a:extLst>
          </p:cNvPr>
          <p:cNvSpPr txBox="1"/>
          <p:nvPr/>
        </p:nvSpPr>
        <p:spPr>
          <a:xfrm>
            <a:off x="8681660" y="6106596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halkboard SE" panose="03050602040202020205" pitchFamily="66" charset="77"/>
              </a:rPr>
              <a:t>Online Demo</a:t>
            </a:r>
          </a:p>
        </p:txBody>
      </p:sp>
      <p:pic>
        <p:nvPicPr>
          <p:cNvPr id="39" name="Graphic 38" descr="Right pointing backhand index">
            <a:extLst>
              <a:ext uri="{FF2B5EF4-FFF2-40B4-BE49-F238E27FC236}">
                <a16:creationId xmlns:a16="http://schemas.microsoft.com/office/drawing/2014/main" id="{944ADA9F-5CD1-3648-90F1-D9C808A9B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51FD2A-9DC1-4949-925D-F3AA96421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10322-9E39-4C48-830E-2AE1A621FBF6}"/>
              </a:ext>
            </a:extLst>
          </p:cNvPr>
          <p:cNvSpPr/>
          <p:nvPr/>
        </p:nvSpPr>
        <p:spPr>
          <a:xfrm>
            <a:off x="457200" y="1443039"/>
            <a:ext cx="11287125" cy="210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7E66E77-A398-6A45-93EA-AFC6A183684F}"/>
              </a:ext>
            </a:extLst>
          </p:cNvPr>
          <p:cNvSpPr/>
          <p:nvPr/>
        </p:nvSpPr>
        <p:spPr>
          <a:xfrm>
            <a:off x="1579371" y="3771901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0A5B26-A06F-E44F-8F51-6A2FBE3059F4}"/>
              </a:ext>
            </a:extLst>
          </p:cNvPr>
          <p:cNvSpPr/>
          <p:nvPr/>
        </p:nvSpPr>
        <p:spPr>
          <a:xfrm>
            <a:off x="4514849" y="3843336"/>
            <a:ext cx="457200" cy="41433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666285-B244-7F4F-8F8F-84C41B62B662}"/>
              </a:ext>
            </a:extLst>
          </p:cNvPr>
          <p:cNvSpPr/>
          <p:nvPr/>
        </p:nvSpPr>
        <p:spPr>
          <a:xfrm>
            <a:off x="6411491" y="3849147"/>
            <a:ext cx="457200" cy="41433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BB4-0EA7-CA44-8A81-4C08C149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Term Rewriting System - Example </a:t>
            </a:r>
            <a:endParaRPr 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61BAD-B7A6-004F-B198-CC65F51B99F6}"/>
              </a:ext>
            </a:extLst>
          </p:cNvPr>
          <p:cNvSpPr txBox="1"/>
          <p:nvPr/>
        </p:nvSpPr>
        <p:spPr>
          <a:xfrm>
            <a:off x="8681660" y="6106596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halkboard SE" panose="03050602040202020205" pitchFamily="66" charset="77"/>
              </a:rPr>
              <a:t>Online Demo</a:t>
            </a:r>
          </a:p>
        </p:txBody>
      </p:sp>
      <p:pic>
        <p:nvPicPr>
          <p:cNvPr id="39" name="Graphic 38" descr="Right pointing backhand index">
            <a:extLst>
              <a:ext uri="{FF2B5EF4-FFF2-40B4-BE49-F238E27FC236}">
                <a16:creationId xmlns:a16="http://schemas.microsoft.com/office/drawing/2014/main" id="{944ADA9F-5CD1-3648-90F1-D9C808A9B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51FD2A-9DC1-4949-925D-F3AA96421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5616333-65AB-AC4F-B0A9-D5CEDC0BF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36" y="1747840"/>
            <a:ext cx="10241172" cy="38946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10322-9E39-4C48-830E-2AE1A621FBF6}"/>
              </a:ext>
            </a:extLst>
          </p:cNvPr>
          <p:cNvSpPr/>
          <p:nvPr/>
        </p:nvSpPr>
        <p:spPr>
          <a:xfrm>
            <a:off x="457200" y="1443039"/>
            <a:ext cx="11287125" cy="1643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7E66E77-A398-6A45-93EA-AFC6A183684F}"/>
              </a:ext>
            </a:extLst>
          </p:cNvPr>
          <p:cNvSpPr/>
          <p:nvPr/>
        </p:nvSpPr>
        <p:spPr>
          <a:xfrm>
            <a:off x="464919" y="3320512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BC0E41-D195-C749-8EB2-0C093919FE38}"/>
              </a:ext>
            </a:extLst>
          </p:cNvPr>
          <p:cNvSpPr/>
          <p:nvPr/>
        </p:nvSpPr>
        <p:spPr>
          <a:xfrm>
            <a:off x="953008" y="3014662"/>
            <a:ext cx="1161541" cy="41433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0B1585-DFBD-894E-B28C-62F90A8D55D7}"/>
              </a:ext>
            </a:extLst>
          </p:cNvPr>
          <p:cNvSpPr/>
          <p:nvPr/>
        </p:nvSpPr>
        <p:spPr>
          <a:xfrm>
            <a:off x="5277358" y="3010424"/>
            <a:ext cx="1161541" cy="41433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8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BB4-0EA7-CA44-8A81-4C08C149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Term Rewriting System - Example </a:t>
            </a:r>
            <a:endParaRPr 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61BAD-B7A6-004F-B198-CC65F51B99F6}"/>
              </a:ext>
            </a:extLst>
          </p:cNvPr>
          <p:cNvSpPr txBox="1"/>
          <p:nvPr/>
        </p:nvSpPr>
        <p:spPr>
          <a:xfrm>
            <a:off x="8681660" y="6106596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halkboard SE" panose="03050602040202020205" pitchFamily="66" charset="77"/>
              </a:rPr>
              <a:t>Online Demo</a:t>
            </a:r>
          </a:p>
        </p:txBody>
      </p:sp>
      <p:pic>
        <p:nvPicPr>
          <p:cNvPr id="39" name="Graphic 38" descr="Right pointing backhand index">
            <a:extLst>
              <a:ext uri="{FF2B5EF4-FFF2-40B4-BE49-F238E27FC236}">
                <a16:creationId xmlns:a16="http://schemas.microsoft.com/office/drawing/2014/main" id="{944ADA9F-5CD1-3648-90F1-D9C808A9B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51FD2A-9DC1-4949-925D-F3AA96421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5616333-65AB-AC4F-B0A9-D5CEDC0BF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36" y="1747840"/>
            <a:ext cx="10241172" cy="38946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B10322-9E39-4C48-830E-2AE1A621FBF6}"/>
              </a:ext>
            </a:extLst>
          </p:cNvPr>
          <p:cNvSpPr/>
          <p:nvPr/>
        </p:nvSpPr>
        <p:spPr>
          <a:xfrm>
            <a:off x="3786188" y="1443039"/>
            <a:ext cx="7958137" cy="1643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480340C-6038-C740-9A2C-01A74072A5E8}"/>
              </a:ext>
            </a:extLst>
          </p:cNvPr>
          <p:cNvSpPr/>
          <p:nvPr/>
        </p:nvSpPr>
        <p:spPr>
          <a:xfrm>
            <a:off x="419746" y="2663287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BB4-0EA7-CA44-8A81-4C08C149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Term Rewriting System - Example </a:t>
            </a:r>
            <a:endParaRPr 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61BAD-B7A6-004F-B198-CC65F51B99F6}"/>
              </a:ext>
            </a:extLst>
          </p:cNvPr>
          <p:cNvSpPr txBox="1"/>
          <p:nvPr/>
        </p:nvSpPr>
        <p:spPr>
          <a:xfrm>
            <a:off x="8681660" y="6106596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halkboard SE" panose="03050602040202020205" pitchFamily="66" charset="77"/>
              </a:rPr>
              <a:t>Online Demo</a:t>
            </a:r>
          </a:p>
        </p:txBody>
      </p:sp>
      <p:pic>
        <p:nvPicPr>
          <p:cNvPr id="39" name="Graphic 38" descr="Right pointing backhand index">
            <a:extLst>
              <a:ext uri="{FF2B5EF4-FFF2-40B4-BE49-F238E27FC236}">
                <a16:creationId xmlns:a16="http://schemas.microsoft.com/office/drawing/2014/main" id="{944ADA9F-5CD1-3648-90F1-D9C808A9B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51FD2A-9DC1-4949-925D-F3AA96421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5616333-65AB-AC4F-B0A9-D5CEDC0BF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36" y="1747840"/>
            <a:ext cx="10241172" cy="3894683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BF918F82-1ECB-F647-8015-38289633E736}"/>
              </a:ext>
            </a:extLst>
          </p:cNvPr>
          <p:cNvSpPr/>
          <p:nvPr/>
        </p:nvSpPr>
        <p:spPr>
          <a:xfrm>
            <a:off x="4520259" y="2913317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24DFDB-B94A-FD43-B6D7-E8CF7CE63D52}"/>
              </a:ext>
            </a:extLst>
          </p:cNvPr>
          <p:cNvSpPr/>
          <p:nvPr/>
        </p:nvSpPr>
        <p:spPr>
          <a:xfrm>
            <a:off x="3786188" y="1443039"/>
            <a:ext cx="7958137" cy="1183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F4F858-35E0-1B41-9409-5ED6EDB57BB6}"/>
              </a:ext>
            </a:extLst>
          </p:cNvPr>
          <p:cNvCxnSpPr/>
          <p:nvPr/>
        </p:nvCxnSpPr>
        <p:spPr>
          <a:xfrm>
            <a:off x="6411490" y="3090986"/>
            <a:ext cx="542925" cy="357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BAF67F-18DC-DF41-A67D-078B356450A4}"/>
              </a:ext>
            </a:extLst>
          </p:cNvPr>
          <p:cNvCxnSpPr/>
          <p:nvPr/>
        </p:nvCxnSpPr>
        <p:spPr>
          <a:xfrm>
            <a:off x="8286114" y="3090985"/>
            <a:ext cx="542925" cy="3579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BB4-0EA7-CA44-8A81-4C08C149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cs typeface="Calibri" panose="020F0502020204030204" pitchFamily="34" charset="0"/>
              </a:rPr>
              <a:t>Term Rewriting System - Example </a:t>
            </a:r>
            <a:endParaRPr 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61BAD-B7A6-004F-B198-CC65F51B99F6}"/>
              </a:ext>
            </a:extLst>
          </p:cNvPr>
          <p:cNvSpPr txBox="1"/>
          <p:nvPr/>
        </p:nvSpPr>
        <p:spPr>
          <a:xfrm>
            <a:off x="8681660" y="6106596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halkboard SE" panose="03050602040202020205" pitchFamily="66" charset="77"/>
              </a:rPr>
              <a:t>Online Demo</a:t>
            </a:r>
          </a:p>
        </p:txBody>
      </p:sp>
      <p:pic>
        <p:nvPicPr>
          <p:cNvPr id="39" name="Graphic 38" descr="Right pointing backhand index">
            <a:extLst>
              <a:ext uri="{FF2B5EF4-FFF2-40B4-BE49-F238E27FC236}">
                <a16:creationId xmlns:a16="http://schemas.microsoft.com/office/drawing/2014/main" id="{944ADA9F-5CD1-3648-90F1-D9C808A9B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7147" y="5985165"/>
            <a:ext cx="573940" cy="57394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651FD2A-9DC1-4949-925D-F3AA96421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8019" y="5534019"/>
            <a:ext cx="1323981" cy="13239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5616333-65AB-AC4F-B0A9-D5CEDC0BF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036" y="1747840"/>
            <a:ext cx="10241172" cy="3894683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C1A595D5-7DCF-1643-B259-04FB44A627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81660" y="2285999"/>
            <a:ext cx="2672142" cy="1471613"/>
          </a:xfrm>
          <a:prstGeom prst="curvedConnector3">
            <a:avLst>
              <a:gd name="adj1" fmla="val -21648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F918F82-1ECB-F647-8015-38289633E736}"/>
              </a:ext>
            </a:extLst>
          </p:cNvPr>
          <p:cNvSpPr/>
          <p:nvPr/>
        </p:nvSpPr>
        <p:spPr>
          <a:xfrm>
            <a:off x="3301114" y="2189938"/>
            <a:ext cx="418454" cy="2169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CF1A-C25E-3F46-B761-B7CA6269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(T.r.s  vs.  NFA + efficient Antichain)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869C-E193-C54F-8D12-675AECA03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5" y="1447942"/>
            <a:ext cx="11174895" cy="60064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SG" dirty="0"/>
              <a:t>REs Generation: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/>
              <a:t>Fix the input alphabet </a:t>
            </a:r>
            <a:r>
              <a:rPr lang="el-GR" dirty="0"/>
              <a:t>Σ </a:t>
            </a:r>
            <a:r>
              <a:rPr lang="en-SG" dirty="0"/>
              <a:t>to {</a:t>
            </a:r>
            <a:r>
              <a:rPr lang="en-SG" dirty="0" err="1"/>
              <a:t>a,b</a:t>
            </a:r>
            <a:r>
              <a:rPr lang="en-SG" dirty="0"/>
              <a:t>}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/>
              <a:t>Randomly and recursively generate REs of a certain height.</a:t>
            </a:r>
          </a:p>
          <a:p>
            <a:pPr>
              <a:lnSpc>
                <a:spcPct val="150000"/>
              </a:lnSpc>
            </a:pPr>
            <a:r>
              <a:rPr lang="en-SG" dirty="0"/>
              <a:t>NFA Construction: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/>
              <a:t>Glushkov’s algorithm (without any </a:t>
            </a:r>
            <a:r>
              <a:rPr lang="el-GR" dirty="0"/>
              <a:t>ε-</a:t>
            </a:r>
            <a:r>
              <a:rPr lang="en-SG" dirty="0"/>
              <a:t>transitions)</a:t>
            </a:r>
          </a:p>
          <a:p>
            <a:pPr>
              <a:lnSpc>
                <a:spcPct val="150000"/>
              </a:lnSpc>
            </a:pPr>
            <a:r>
              <a:rPr lang="en-SG" dirty="0"/>
              <a:t>Inclusion Pairs Generation: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/>
              <a:t>33.3% valid, 33.3% invalid, and leave the rest 33.3% unsure.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/>
              <a:t>Generate two Res: re</a:t>
            </a:r>
            <a:r>
              <a:rPr lang="en-SG" baseline="-25000" dirty="0"/>
              <a:t>1</a:t>
            </a:r>
            <a:r>
              <a:rPr lang="en-SG" dirty="0"/>
              <a:t> re</a:t>
            </a:r>
            <a:r>
              <a:rPr lang="en-SG" baseline="-25000" dirty="0"/>
              <a:t>2</a:t>
            </a:r>
            <a:r>
              <a:rPr lang="en-SG" dirty="0"/>
              <a:t>, build their union re</a:t>
            </a:r>
            <a:r>
              <a:rPr lang="en-SG" baseline="-25000" dirty="0"/>
              <a:t>3</a:t>
            </a:r>
            <a:r>
              <a:rPr lang="en-SG" dirty="0"/>
              <a:t>=re</a:t>
            </a:r>
            <a:r>
              <a:rPr lang="en-SG" baseline="-25000" dirty="0"/>
              <a:t>1</a:t>
            </a:r>
            <a:r>
              <a:rPr lang="en-SG" dirty="0"/>
              <a:t> ∨ re</a:t>
            </a:r>
            <a:r>
              <a:rPr lang="en-SG" baseline="-25000" dirty="0"/>
              <a:t>2</a:t>
            </a:r>
            <a:r>
              <a:rPr lang="en-SG" dirty="0"/>
              <a:t> and test re</a:t>
            </a:r>
            <a:r>
              <a:rPr lang="en-SG" baseline="-25000" dirty="0"/>
              <a:t>1</a:t>
            </a:r>
            <a:r>
              <a:rPr lang="en-SG" dirty="0"/>
              <a:t> ≤ re</a:t>
            </a:r>
            <a:r>
              <a:rPr lang="en-SG" baseline="-25000" dirty="0"/>
              <a:t>3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19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D4C5D4-528F-0D42-B92D-B55265F3C298}"/>
              </a:ext>
            </a:extLst>
          </p:cNvPr>
          <p:cNvSpPr txBox="1">
            <a:spLocks/>
          </p:cNvSpPr>
          <p:nvPr/>
        </p:nvSpPr>
        <p:spPr>
          <a:xfrm>
            <a:off x="579785" y="1447942"/>
            <a:ext cx="11174895" cy="600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SG" dirty="0"/>
              <a:t>REs Generation: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/>
              <a:t>Fix the input alphabet </a:t>
            </a:r>
            <a:r>
              <a:rPr lang="el-GR" dirty="0"/>
              <a:t>Σ </a:t>
            </a:r>
            <a:r>
              <a:rPr lang="en-SG" dirty="0"/>
              <a:t>to {</a:t>
            </a:r>
            <a:r>
              <a:rPr lang="en-SG" dirty="0" err="1"/>
              <a:t>a,b</a:t>
            </a:r>
            <a:r>
              <a:rPr lang="en-SG" dirty="0"/>
              <a:t>}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/>
              <a:t>Randomly and recursively generate REs of a certain height.</a:t>
            </a:r>
          </a:p>
          <a:p>
            <a:pPr>
              <a:lnSpc>
                <a:spcPct val="150000"/>
              </a:lnSpc>
            </a:pPr>
            <a:r>
              <a:rPr lang="en-SG" dirty="0"/>
              <a:t>NFA Construction: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 err="1"/>
              <a:t>Glushkov’s</a:t>
            </a:r>
            <a:r>
              <a:rPr lang="en-SG" dirty="0"/>
              <a:t> algorithm (without any </a:t>
            </a:r>
            <a:r>
              <a:rPr lang="el-GR" dirty="0"/>
              <a:t>ε-</a:t>
            </a:r>
            <a:r>
              <a:rPr lang="en-SG" dirty="0"/>
              <a:t>transitions)</a:t>
            </a:r>
          </a:p>
          <a:p>
            <a:pPr>
              <a:lnSpc>
                <a:spcPct val="150000"/>
              </a:lnSpc>
            </a:pPr>
            <a:r>
              <a:rPr lang="en-SG" dirty="0"/>
              <a:t>Inclusion Pairs Generation: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/>
              <a:t>33.3% valid, 33.3% invalid, and leave the rest 33.3% unsure.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SG" dirty="0"/>
              <a:t>Generate two Res: re</a:t>
            </a:r>
            <a:r>
              <a:rPr lang="en-SG" baseline="-25000" dirty="0"/>
              <a:t>1</a:t>
            </a:r>
            <a:r>
              <a:rPr lang="en-SG" dirty="0"/>
              <a:t> re</a:t>
            </a:r>
            <a:r>
              <a:rPr lang="en-SG" baseline="-25000" dirty="0"/>
              <a:t>2</a:t>
            </a:r>
            <a:r>
              <a:rPr lang="en-SG" dirty="0"/>
              <a:t>, build their union re</a:t>
            </a:r>
            <a:r>
              <a:rPr lang="en-SG" baseline="-25000" dirty="0"/>
              <a:t>3</a:t>
            </a:r>
            <a:r>
              <a:rPr lang="en-SG" dirty="0"/>
              <a:t>=re</a:t>
            </a:r>
            <a:r>
              <a:rPr lang="en-SG" baseline="-25000" dirty="0"/>
              <a:t>1</a:t>
            </a:r>
            <a:r>
              <a:rPr lang="en-SG" dirty="0"/>
              <a:t> ∨ re</a:t>
            </a:r>
            <a:r>
              <a:rPr lang="en-SG" baseline="-25000" dirty="0"/>
              <a:t>2</a:t>
            </a:r>
            <a:r>
              <a:rPr lang="en-SG" dirty="0"/>
              <a:t> and test re</a:t>
            </a:r>
            <a:r>
              <a:rPr lang="en-SG" baseline="-25000" dirty="0"/>
              <a:t>1</a:t>
            </a:r>
            <a:r>
              <a:rPr lang="en-SG" dirty="0"/>
              <a:t> ≤ re</a:t>
            </a:r>
            <a:r>
              <a:rPr lang="en-SG" baseline="-25000" dirty="0"/>
              <a:t>3</a:t>
            </a:r>
            <a:r>
              <a:rPr lang="en-SG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FCF1A-C25E-3F46-B761-B7CA6269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(T.r.s  vs.  NFA + efficient Antichain)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99AAED-B35D-8246-AA50-BF233D260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188" y="1471744"/>
            <a:ext cx="5508812" cy="4208596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4793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CF1A-C25E-3F46-B761-B7CA6269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(T.r.s  vs.  NFA + efficient Antichain)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0EBC4-ADB5-9144-8DF0-F654EB4B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690688"/>
            <a:ext cx="9283700" cy="40386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DD3B68-F346-2F4D-A785-B68F0165E5B8}"/>
              </a:ext>
            </a:extLst>
          </p:cNvPr>
          <p:cNvSpPr/>
          <p:nvPr/>
        </p:nvSpPr>
        <p:spPr>
          <a:xfrm>
            <a:off x="5844209" y="3180522"/>
            <a:ext cx="4234069" cy="157038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61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CF1A-C25E-3F46-B761-B7CA6269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(T.r.s  vs.  NFA + efficient Antichain)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0EBC4-ADB5-9144-8DF0-F654EB4B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1690688"/>
            <a:ext cx="9283700" cy="403860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7BCFE8-5656-5546-9356-2EB3FE75A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4" y="2639845"/>
            <a:ext cx="5521325" cy="421815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38C45D-214B-114B-8ECF-34CF014EED2A}"/>
              </a:ext>
            </a:extLst>
          </p:cNvPr>
          <p:cNvSpPr/>
          <p:nvPr/>
        </p:nvSpPr>
        <p:spPr>
          <a:xfrm>
            <a:off x="5844209" y="3180522"/>
            <a:ext cx="4234069" cy="157038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6751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CF1A-C25E-3F46-B761-B7CA6269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(T.r.s  vs.  NFA + efficient Antichain)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0EBC4-ADB5-9144-8DF0-F654EB4B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1690688"/>
            <a:ext cx="9283700" cy="403860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7BCFE8-5656-5546-9356-2EB3FE75A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4" y="2639845"/>
            <a:ext cx="5521325" cy="421815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38C45D-214B-114B-8ECF-34CF014EED2A}"/>
              </a:ext>
            </a:extLst>
          </p:cNvPr>
          <p:cNvSpPr/>
          <p:nvPr/>
        </p:nvSpPr>
        <p:spPr>
          <a:xfrm>
            <a:off x="5844209" y="3180522"/>
            <a:ext cx="4234069" cy="157038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DFEE9-3D70-D242-9478-8E9F798C3DFF}"/>
              </a:ext>
            </a:extLst>
          </p:cNvPr>
          <p:cNvSpPr txBox="1"/>
          <p:nvPr/>
        </p:nvSpPr>
        <p:spPr>
          <a:xfrm>
            <a:off x="5635629" y="5756759"/>
            <a:ext cx="4912820" cy="967957"/>
          </a:xfrm>
          <a:custGeom>
            <a:avLst/>
            <a:gdLst>
              <a:gd name="connsiteX0" fmla="*/ 0 w 4912820"/>
              <a:gd name="connsiteY0" fmla="*/ 0 h 967957"/>
              <a:gd name="connsiteX1" fmla="*/ 4912820 w 4912820"/>
              <a:gd name="connsiteY1" fmla="*/ 0 h 967957"/>
              <a:gd name="connsiteX2" fmla="*/ 4912820 w 4912820"/>
              <a:gd name="connsiteY2" fmla="*/ 967957 h 967957"/>
              <a:gd name="connsiteX3" fmla="*/ 0 w 4912820"/>
              <a:gd name="connsiteY3" fmla="*/ 967957 h 967957"/>
              <a:gd name="connsiteX4" fmla="*/ 0 w 4912820"/>
              <a:gd name="connsiteY4" fmla="*/ 0 h 96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2820" h="967957" extrusionOk="0">
                <a:moveTo>
                  <a:pt x="0" y="0"/>
                </a:moveTo>
                <a:cubicBezTo>
                  <a:pt x="1844794" y="118645"/>
                  <a:pt x="3548589" y="116012"/>
                  <a:pt x="4912820" y="0"/>
                </a:cubicBezTo>
                <a:cubicBezTo>
                  <a:pt x="4859147" y="435472"/>
                  <a:pt x="4954752" y="499047"/>
                  <a:pt x="4912820" y="967957"/>
                </a:cubicBezTo>
                <a:cubicBezTo>
                  <a:pt x="4232722" y="1102557"/>
                  <a:pt x="1273772" y="810761"/>
                  <a:pt x="0" y="967957"/>
                </a:cubicBezTo>
                <a:cubicBezTo>
                  <a:pt x="-25471" y="865691"/>
                  <a:pt x="-59104" y="47816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/>
              <a:t>For the invalid cases, the </a:t>
            </a:r>
            <a:r>
              <a:rPr lang="en-SG" sz="2000" dirty="0" err="1"/>
              <a:t>t.r.s</a:t>
            </a:r>
            <a:r>
              <a:rPr lang="en-SG" sz="2000" dirty="0"/>
              <a:t> disproves them </a:t>
            </a:r>
          </a:p>
          <a:p>
            <a:pPr>
              <a:lnSpc>
                <a:spcPct val="150000"/>
              </a:lnSpc>
            </a:pPr>
            <a:r>
              <a:rPr lang="en-SG" sz="2000" dirty="0"/>
              <a:t>earlier without constructing the whole NFAs.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2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E66C-BFFB-C241-A9E1-05D4B65F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Integrated Dependent Effects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9253A-B102-7741-9D61-50773E239ACE}"/>
              </a:ext>
            </a:extLst>
          </p:cNvPr>
          <p:cNvSpPr txBox="1"/>
          <p:nvPr/>
        </p:nvSpPr>
        <p:spPr>
          <a:xfrm>
            <a:off x="955221" y="1643194"/>
            <a:ext cx="4562176" cy="2238883"/>
          </a:xfrm>
          <a:custGeom>
            <a:avLst/>
            <a:gdLst>
              <a:gd name="connsiteX0" fmla="*/ 0 w 4562176"/>
              <a:gd name="connsiteY0" fmla="*/ 0 h 2238883"/>
              <a:gd name="connsiteX1" fmla="*/ 4562176 w 4562176"/>
              <a:gd name="connsiteY1" fmla="*/ 0 h 2238883"/>
              <a:gd name="connsiteX2" fmla="*/ 4562176 w 4562176"/>
              <a:gd name="connsiteY2" fmla="*/ 2238883 h 2238883"/>
              <a:gd name="connsiteX3" fmla="*/ 0 w 4562176"/>
              <a:gd name="connsiteY3" fmla="*/ 2238883 h 2238883"/>
              <a:gd name="connsiteX4" fmla="*/ 0 w 4562176"/>
              <a:gd name="connsiteY4" fmla="*/ 0 h 223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176" h="2238883" fill="none" extrusionOk="0">
                <a:moveTo>
                  <a:pt x="0" y="0"/>
                </a:moveTo>
                <a:cubicBezTo>
                  <a:pt x="959938" y="-49533"/>
                  <a:pt x="2804456" y="-14809"/>
                  <a:pt x="4562176" y="0"/>
                </a:cubicBezTo>
                <a:cubicBezTo>
                  <a:pt x="4649815" y="856628"/>
                  <a:pt x="4489497" y="1346291"/>
                  <a:pt x="4562176" y="2238883"/>
                </a:cubicBezTo>
                <a:cubicBezTo>
                  <a:pt x="3755674" y="2190652"/>
                  <a:pt x="1828349" y="2323338"/>
                  <a:pt x="0" y="2238883"/>
                </a:cubicBezTo>
                <a:cubicBezTo>
                  <a:pt x="-38581" y="1711091"/>
                  <a:pt x="63341" y="1107347"/>
                  <a:pt x="0" y="0"/>
                </a:cubicBezTo>
                <a:close/>
              </a:path>
              <a:path w="4562176" h="2238883" stroke="0" extrusionOk="0">
                <a:moveTo>
                  <a:pt x="0" y="0"/>
                </a:moveTo>
                <a:cubicBezTo>
                  <a:pt x="1360027" y="118645"/>
                  <a:pt x="3004441" y="116012"/>
                  <a:pt x="4562176" y="0"/>
                </a:cubicBezTo>
                <a:cubicBezTo>
                  <a:pt x="4429294" y="1032542"/>
                  <a:pt x="4647127" y="1272274"/>
                  <a:pt x="4562176" y="2238883"/>
                </a:cubicBezTo>
                <a:cubicBezTo>
                  <a:pt x="2499162" y="2373483"/>
                  <a:pt x="1581471" y="2081687"/>
                  <a:pt x="0" y="2238883"/>
                </a:cubicBezTo>
                <a:cubicBezTo>
                  <a:pt x="-20187" y="1905376"/>
                  <a:pt x="-152480" y="74280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send n =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	if n == 0 then event [</a:t>
            </a:r>
            <a:r>
              <a:rPr lang="en-SG" sz="21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100" dirty="0"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	else event [</a:t>
            </a:r>
            <a:r>
              <a:rPr lang="en-SG" sz="21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100" dirty="0">
                <a:cs typeface="Arial" panose="020B0604020202020204" pitchFamily="34" charset="0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                     send (n - 1);  </a:t>
            </a:r>
          </a:p>
          <a:p>
            <a:pPr>
              <a:lnSpc>
                <a:spcPct val="150000"/>
              </a:lnSpc>
            </a:pPr>
            <a:endParaRPr lang="en-SG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30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9F45-B123-5544-A6AB-5338287D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cs typeface="Calibri" panose="020F0502020204030204" pitchFamily="34" charset="0"/>
              </a:rPr>
              <a:t>Summary</a:t>
            </a:r>
            <a:r>
              <a:rPr lang="zh-CN" altLang="en-US" b="1" dirty="0">
                <a:cs typeface="Calibri" panose="020F0502020204030204" pitchFamily="34" charset="0"/>
              </a:rPr>
              <a:t> </a:t>
            </a:r>
            <a:r>
              <a:rPr lang="en-US" altLang="zh-CN" b="1" dirty="0">
                <a:cs typeface="Calibri" panose="020F0502020204030204" pitchFamily="34" charset="0"/>
              </a:rPr>
              <a:t>&amp;</a:t>
            </a:r>
            <a:r>
              <a:rPr lang="zh-CN" altLang="en-US" b="1" dirty="0">
                <a:cs typeface="Calibri" panose="020F0502020204030204" pitchFamily="34" charset="0"/>
              </a:rPr>
              <a:t> </a:t>
            </a:r>
            <a:r>
              <a:rPr lang="en-US" altLang="zh-CN" b="1" dirty="0">
                <a:cs typeface="Calibri" panose="020F0502020204030204" pitchFamily="34" charset="0"/>
              </a:rPr>
              <a:t>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F4BE-3E00-E54B-BCCA-C83E5F17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33"/>
            <a:ext cx="10515600" cy="53895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Enhance the expressiveness of temporal effects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Define the syntax and semantics of the integrated dependent effects 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Automate the modular local verification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Front-end: Hoare-style forward verifier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Back-end: effects inclusion checking procedure (the proven sound t.r.s)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Implementation and Evaluation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Prototype system; and experimental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F3418-150B-4B43-B4E3-4F4C8768E88B}"/>
              </a:ext>
            </a:extLst>
          </p:cNvPr>
          <p:cNvSpPr txBox="1"/>
          <p:nvPr/>
        </p:nvSpPr>
        <p:spPr>
          <a:xfrm>
            <a:off x="8756823" y="581630"/>
            <a:ext cx="30921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77"/>
              </a:rPr>
              <a:t>Thank you</a:t>
            </a:r>
            <a:r>
              <a:rPr lang="zh-CN" altLang="en-US" sz="26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77"/>
              </a:rPr>
              <a:t>for your attention! </a:t>
            </a:r>
          </a:p>
        </p:txBody>
      </p:sp>
    </p:spTree>
    <p:extLst>
      <p:ext uri="{BB962C8B-B14F-4D97-AF65-F5344CB8AC3E}">
        <p14:creationId xmlns:p14="http://schemas.microsoft.com/office/powerpoint/2010/main" val="7757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E66C-BFFB-C241-A9E1-05D4B65F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Integrated Dependent Effects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C09EB-2EB3-9E42-BCB4-4C3126287359}"/>
              </a:ext>
            </a:extLst>
          </p:cNvPr>
          <p:cNvSpPr/>
          <p:nvPr/>
        </p:nvSpPr>
        <p:spPr>
          <a:xfrm>
            <a:off x="559236" y="4109933"/>
            <a:ext cx="5772150" cy="105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/>
              <a:t>𝚽’  =  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Send* ・ Done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 </a:t>
            </a:r>
            <a:r>
              <a:rPr lang="en-SG" sz="2200" dirty="0">
                <a:solidFill>
                  <a:srgbClr val="7030A0"/>
                </a:solidFill>
                <a:cs typeface="Arial" panose="020B0604020202020204" pitchFamily="34" charset="0"/>
              </a:rPr>
              <a:t>Send</a:t>
            </a: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)</a:t>
            </a:r>
            <a:r>
              <a:rPr lang="en-SG" sz="2200" dirty="0"/>
              <a:t>     </a:t>
            </a:r>
            <a:r>
              <a:rPr lang="en-SG" sz="2200" i="1" dirty="0"/>
              <a:t>[Martain 2014]</a:t>
            </a:r>
          </a:p>
          <a:p>
            <a:pPr>
              <a:lnSpc>
                <a:spcPct val="150000"/>
              </a:lnSpc>
            </a:pPr>
            <a:endParaRPr lang="en-SG" sz="2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0A9DF-7450-7E4E-960E-68DA98F96174}"/>
              </a:ext>
            </a:extLst>
          </p:cNvPr>
          <p:cNvSpPr txBox="1"/>
          <p:nvPr/>
        </p:nvSpPr>
        <p:spPr>
          <a:xfrm>
            <a:off x="955221" y="1643194"/>
            <a:ext cx="4562176" cy="2238883"/>
          </a:xfrm>
          <a:custGeom>
            <a:avLst/>
            <a:gdLst>
              <a:gd name="connsiteX0" fmla="*/ 0 w 4562176"/>
              <a:gd name="connsiteY0" fmla="*/ 0 h 2238883"/>
              <a:gd name="connsiteX1" fmla="*/ 4562176 w 4562176"/>
              <a:gd name="connsiteY1" fmla="*/ 0 h 2238883"/>
              <a:gd name="connsiteX2" fmla="*/ 4562176 w 4562176"/>
              <a:gd name="connsiteY2" fmla="*/ 2238883 h 2238883"/>
              <a:gd name="connsiteX3" fmla="*/ 0 w 4562176"/>
              <a:gd name="connsiteY3" fmla="*/ 2238883 h 2238883"/>
              <a:gd name="connsiteX4" fmla="*/ 0 w 4562176"/>
              <a:gd name="connsiteY4" fmla="*/ 0 h 223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176" h="2238883" fill="none" extrusionOk="0">
                <a:moveTo>
                  <a:pt x="0" y="0"/>
                </a:moveTo>
                <a:cubicBezTo>
                  <a:pt x="959938" y="-49533"/>
                  <a:pt x="2804456" y="-14809"/>
                  <a:pt x="4562176" y="0"/>
                </a:cubicBezTo>
                <a:cubicBezTo>
                  <a:pt x="4649815" y="856628"/>
                  <a:pt x="4489497" y="1346291"/>
                  <a:pt x="4562176" y="2238883"/>
                </a:cubicBezTo>
                <a:cubicBezTo>
                  <a:pt x="3755674" y="2190652"/>
                  <a:pt x="1828349" y="2323338"/>
                  <a:pt x="0" y="2238883"/>
                </a:cubicBezTo>
                <a:cubicBezTo>
                  <a:pt x="-38581" y="1711091"/>
                  <a:pt x="63341" y="1107347"/>
                  <a:pt x="0" y="0"/>
                </a:cubicBezTo>
                <a:close/>
              </a:path>
              <a:path w="4562176" h="2238883" stroke="0" extrusionOk="0">
                <a:moveTo>
                  <a:pt x="0" y="0"/>
                </a:moveTo>
                <a:cubicBezTo>
                  <a:pt x="1360027" y="118645"/>
                  <a:pt x="3004441" y="116012"/>
                  <a:pt x="4562176" y="0"/>
                </a:cubicBezTo>
                <a:cubicBezTo>
                  <a:pt x="4429294" y="1032542"/>
                  <a:pt x="4647127" y="1272274"/>
                  <a:pt x="4562176" y="2238883"/>
                </a:cubicBezTo>
                <a:cubicBezTo>
                  <a:pt x="2499162" y="2373483"/>
                  <a:pt x="1581471" y="2081687"/>
                  <a:pt x="0" y="2238883"/>
                </a:cubicBezTo>
                <a:cubicBezTo>
                  <a:pt x="-20187" y="1905376"/>
                  <a:pt x="-152480" y="74280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send n =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	if n == 0 then event [</a:t>
            </a:r>
            <a:r>
              <a:rPr lang="en-SG" sz="21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100" dirty="0"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	else event [</a:t>
            </a:r>
            <a:r>
              <a:rPr lang="en-SG" sz="21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100" dirty="0">
                <a:cs typeface="Arial" panose="020B0604020202020204" pitchFamily="34" charset="0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                     send (n - 1);  </a:t>
            </a:r>
          </a:p>
          <a:p>
            <a:pPr>
              <a:lnSpc>
                <a:spcPct val="150000"/>
              </a:lnSpc>
            </a:pPr>
            <a:endParaRPr lang="en-SG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4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E66C-BFFB-C241-A9E1-05D4B65F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Integrated Dependent Effects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C09EB-2EB3-9E42-BCB4-4C3126287359}"/>
              </a:ext>
            </a:extLst>
          </p:cNvPr>
          <p:cNvSpPr/>
          <p:nvPr/>
        </p:nvSpPr>
        <p:spPr>
          <a:xfrm>
            <a:off x="559236" y="4109933"/>
            <a:ext cx="5772150" cy="1563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/>
              <a:t>𝚽’  =  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Send* ・ Done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 </a:t>
            </a:r>
            <a:r>
              <a:rPr lang="en-SG" sz="2200" dirty="0">
                <a:solidFill>
                  <a:srgbClr val="7030A0"/>
                </a:solidFill>
                <a:cs typeface="Arial" panose="020B0604020202020204" pitchFamily="34" charset="0"/>
              </a:rPr>
              <a:t>Send</a:t>
            </a: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)</a:t>
            </a:r>
            <a:r>
              <a:rPr lang="en-SG" sz="2200" dirty="0"/>
              <a:t>     </a:t>
            </a:r>
            <a:r>
              <a:rPr lang="en-SG" sz="2200" i="1" dirty="0"/>
              <a:t>[Martain 2014]</a:t>
            </a:r>
          </a:p>
          <a:p>
            <a:pPr>
              <a:lnSpc>
                <a:spcPct val="150000"/>
              </a:lnSpc>
            </a:pPr>
            <a:r>
              <a:rPr lang="en-SG" sz="2200" dirty="0"/>
              <a:t>𝚽’’ =  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Send</a:t>
            </a:r>
            <a:r>
              <a:rPr lang="en-SG" sz="22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・ Done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,  </a:t>
            </a:r>
            <a:r>
              <a:rPr lang="en-SG" sz="2200" dirty="0">
                <a:solidFill>
                  <a:srgbClr val="7030A0"/>
                </a:solidFill>
                <a:cs typeface="Arial" panose="020B0604020202020204" pitchFamily="34" charset="0"/>
              </a:rPr>
              <a:t>Send</a:t>
            </a: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)</a:t>
            </a:r>
            <a:r>
              <a:rPr lang="en-SG" sz="2200" dirty="0"/>
              <a:t>     </a:t>
            </a:r>
            <a:r>
              <a:rPr lang="en-SG" sz="2200" i="1" dirty="0"/>
              <a:t>[Yoji 2018]</a:t>
            </a:r>
          </a:p>
          <a:p>
            <a:pPr>
              <a:lnSpc>
                <a:spcPct val="150000"/>
              </a:lnSpc>
            </a:pPr>
            <a:endParaRPr lang="en-SG" sz="2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E0C0A-CCFE-2A42-B6CC-88F8414E6CCC}"/>
              </a:ext>
            </a:extLst>
          </p:cNvPr>
          <p:cNvSpPr txBox="1"/>
          <p:nvPr/>
        </p:nvSpPr>
        <p:spPr>
          <a:xfrm>
            <a:off x="955221" y="1643194"/>
            <a:ext cx="4562176" cy="2238883"/>
          </a:xfrm>
          <a:custGeom>
            <a:avLst/>
            <a:gdLst>
              <a:gd name="connsiteX0" fmla="*/ 0 w 4562176"/>
              <a:gd name="connsiteY0" fmla="*/ 0 h 2238883"/>
              <a:gd name="connsiteX1" fmla="*/ 4562176 w 4562176"/>
              <a:gd name="connsiteY1" fmla="*/ 0 h 2238883"/>
              <a:gd name="connsiteX2" fmla="*/ 4562176 w 4562176"/>
              <a:gd name="connsiteY2" fmla="*/ 2238883 h 2238883"/>
              <a:gd name="connsiteX3" fmla="*/ 0 w 4562176"/>
              <a:gd name="connsiteY3" fmla="*/ 2238883 h 2238883"/>
              <a:gd name="connsiteX4" fmla="*/ 0 w 4562176"/>
              <a:gd name="connsiteY4" fmla="*/ 0 h 223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176" h="2238883" fill="none" extrusionOk="0">
                <a:moveTo>
                  <a:pt x="0" y="0"/>
                </a:moveTo>
                <a:cubicBezTo>
                  <a:pt x="959938" y="-49533"/>
                  <a:pt x="2804456" y="-14809"/>
                  <a:pt x="4562176" y="0"/>
                </a:cubicBezTo>
                <a:cubicBezTo>
                  <a:pt x="4649815" y="856628"/>
                  <a:pt x="4489497" y="1346291"/>
                  <a:pt x="4562176" y="2238883"/>
                </a:cubicBezTo>
                <a:cubicBezTo>
                  <a:pt x="3755674" y="2190652"/>
                  <a:pt x="1828349" y="2323338"/>
                  <a:pt x="0" y="2238883"/>
                </a:cubicBezTo>
                <a:cubicBezTo>
                  <a:pt x="-38581" y="1711091"/>
                  <a:pt x="63341" y="1107347"/>
                  <a:pt x="0" y="0"/>
                </a:cubicBezTo>
                <a:close/>
              </a:path>
              <a:path w="4562176" h="2238883" stroke="0" extrusionOk="0">
                <a:moveTo>
                  <a:pt x="0" y="0"/>
                </a:moveTo>
                <a:cubicBezTo>
                  <a:pt x="1360027" y="118645"/>
                  <a:pt x="3004441" y="116012"/>
                  <a:pt x="4562176" y="0"/>
                </a:cubicBezTo>
                <a:cubicBezTo>
                  <a:pt x="4429294" y="1032542"/>
                  <a:pt x="4647127" y="1272274"/>
                  <a:pt x="4562176" y="2238883"/>
                </a:cubicBezTo>
                <a:cubicBezTo>
                  <a:pt x="2499162" y="2373483"/>
                  <a:pt x="1581471" y="2081687"/>
                  <a:pt x="0" y="2238883"/>
                </a:cubicBezTo>
                <a:cubicBezTo>
                  <a:pt x="-20187" y="1905376"/>
                  <a:pt x="-152480" y="74280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send n =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	if n == 0 then event [</a:t>
            </a:r>
            <a:r>
              <a:rPr lang="en-SG" sz="21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100" dirty="0"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	else event [</a:t>
            </a:r>
            <a:r>
              <a:rPr lang="en-SG" sz="21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100" dirty="0">
                <a:cs typeface="Arial" panose="020B0604020202020204" pitchFamily="34" charset="0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                     send (n - 1);  </a:t>
            </a:r>
          </a:p>
          <a:p>
            <a:pPr>
              <a:lnSpc>
                <a:spcPct val="150000"/>
              </a:lnSpc>
            </a:pPr>
            <a:endParaRPr lang="en-SG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8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E66C-BFFB-C241-A9E1-05D4B65F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Integrated Dependent Effects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C09EB-2EB3-9E42-BCB4-4C3126287359}"/>
              </a:ext>
            </a:extLst>
          </p:cNvPr>
          <p:cNvSpPr/>
          <p:nvPr/>
        </p:nvSpPr>
        <p:spPr>
          <a:xfrm>
            <a:off x="559235" y="4109933"/>
            <a:ext cx="6105041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𝚽’  =  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(Send* ・ Done,  Send</a:t>
            </a:r>
            <a:r>
              <a:rPr lang="en-SG" sz="2200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)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SG" sz="2200" i="1" dirty="0">
                <a:solidFill>
                  <a:schemeClr val="bg1">
                    <a:lumMod val="65000"/>
                  </a:schemeClr>
                </a:solidFill>
              </a:rPr>
              <a:t>[Martain 2014]</a:t>
            </a:r>
          </a:p>
          <a:p>
            <a:pPr>
              <a:lnSpc>
                <a:spcPct val="150000"/>
              </a:lnSpc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𝚽’’ =  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(Send</a:t>
            </a:r>
            <a:r>
              <a:rPr lang="en-SG" sz="2200" b="1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・ Done,  Send</a:t>
            </a:r>
            <a:r>
              <a:rPr lang="en-SG" sz="2200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)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SG" sz="2200" i="1" dirty="0">
                <a:solidFill>
                  <a:schemeClr val="bg1">
                    <a:lumMod val="65000"/>
                  </a:schemeClr>
                </a:solidFill>
              </a:rPr>
              <a:t>[Yoji 2018]</a:t>
            </a:r>
          </a:p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pre</a:t>
            </a:r>
            <a:r>
              <a:rPr lang="en-SG" sz="2200" dirty="0">
                <a:cs typeface="Arial" panose="020B0604020202020204" pitchFamily="34" charset="0"/>
              </a:rPr>
              <a:t>  = 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True</a:t>
            </a:r>
            <a:r>
              <a:rPr lang="en-SG" sz="2200" dirty="0">
                <a:cs typeface="Arial" panose="020B0604020202020204" pitchFamily="34" charset="0"/>
              </a:rPr>
              <a:t>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∧</a:t>
            </a:r>
            <a:r>
              <a:rPr lang="en-SG" sz="2200" dirty="0">
                <a:cs typeface="Arial" panose="020B0604020202020204" pitchFamily="34" charset="0"/>
              </a:rPr>
              <a:t> Ready ・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_*</a:t>
            </a:r>
            <a:r>
              <a:rPr lang="en-SG" sz="2200" dirty="0">
                <a:cs typeface="Arial" panose="020B0604020202020204" pitchFamily="34" charset="0"/>
              </a:rPr>
              <a:t>  </a:t>
            </a:r>
            <a:endParaRPr lang="en-SG" sz="22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post</a:t>
            </a:r>
            <a:r>
              <a:rPr lang="en-SG" sz="2200" dirty="0">
                <a:cs typeface="Arial" panose="020B0604020202020204" pitchFamily="34" charset="0"/>
              </a:rPr>
              <a:t>(n) =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(Send</a:t>
            </a:r>
            <a:r>
              <a:rPr lang="en-SG" sz="22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・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Done) </a:t>
            </a:r>
            <a:r>
              <a:rPr lang="en-US" altLang="zh-CN" sz="22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200" dirty="0">
                <a:cs typeface="Arial" panose="020B0604020202020204" pitchFamily="34" charset="0"/>
              </a:rPr>
              <a:t> 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&lt; 0 ∧ </a:t>
            </a:r>
            <a:r>
              <a:rPr lang="en-SG" sz="2200" dirty="0">
                <a:cs typeface="Arial" panose="020B0604020202020204" pitchFamily="34" charset="0"/>
              </a:rPr>
              <a:t>(Send</a:t>
            </a: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cs typeface="Arial" panose="020B0604020202020204" pitchFamily="34" charset="0"/>
              </a:rPr>
              <a:t>)</a:t>
            </a:r>
            <a:endParaRPr lang="en-SG" sz="2200" dirty="0"/>
          </a:p>
          <a:p>
            <a:pPr>
              <a:lnSpc>
                <a:spcPct val="150000"/>
              </a:lnSpc>
            </a:pPr>
            <a:endParaRPr lang="en-SG" sz="2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F1D74-292A-364B-A695-6B521AFE5547}"/>
              </a:ext>
            </a:extLst>
          </p:cNvPr>
          <p:cNvSpPr txBox="1"/>
          <p:nvPr/>
        </p:nvSpPr>
        <p:spPr>
          <a:xfrm>
            <a:off x="955221" y="1643194"/>
            <a:ext cx="4562176" cy="2238883"/>
          </a:xfrm>
          <a:custGeom>
            <a:avLst/>
            <a:gdLst>
              <a:gd name="connsiteX0" fmla="*/ 0 w 4562176"/>
              <a:gd name="connsiteY0" fmla="*/ 0 h 2238883"/>
              <a:gd name="connsiteX1" fmla="*/ 4562176 w 4562176"/>
              <a:gd name="connsiteY1" fmla="*/ 0 h 2238883"/>
              <a:gd name="connsiteX2" fmla="*/ 4562176 w 4562176"/>
              <a:gd name="connsiteY2" fmla="*/ 2238883 h 2238883"/>
              <a:gd name="connsiteX3" fmla="*/ 0 w 4562176"/>
              <a:gd name="connsiteY3" fmla="*/ 2238883 h 2238883"/>
              <a:gd name="connsiteX4" fmla="*/ 0 w 4562176"/>
              <a:gd name="connsiteY4" fmla="*/ 0 h 223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176" h="2238883" fill="none" extrusionOk="0">
                <a:moveTo>
                  <a:pt x="0" y="0"/>
                </a:moveTo>
                <a:cubicBezTo>
                  <a:pt x="959938" y="-49533"/>
                  <a:pt x="2804456" y="-14809"/>
                  <a:pt x="4562176" y="0"/>
                </a:cubicBezTo>
                <a:cubicBezTo>
                  <a:pt x="4649815" y="856628"/>
                  <a:pt x="4489497" y="1346291"/>
                  <a:pt x="4562176" y="2238883"/>
                </a:cubicBezTo>
                <a:cubicBezTo>
                  <a:pt x="3755674" y="2190652"/>
                  <a:pt x="1828349" y="2323338"/>
                  <a:pt x="0" y="2238883"/>
                </a:cubicBezTo>
                <a:cubicBezTo>
                  <a:pt x="-38581" y="1711091"/>
                  <a:pt x="63341" y="1107347"/>
                  <a:pt x="0" y="0"/>
                </a:cubicBezTo>
                <a:close/>
              </a:path>
              <a:path w="4562176" h="2238883" stroke="0" extrusionOk="0">
                <a:moveTo>
                  <a:pt x="0" y="0"/>
                </a:moveTo>
                <a:cubicBezTo>
                  <a:pt x="1360027" y="118645"/>
                  <a:pt x="3004441" y="116012"/>
                  <a:pt x="4562176" y="0"/>
                </a:cubicBezTo>
                <a:cubicBezTo>
                  <a:pt x="4429294" y="1032542"/>
                  <a:pt x="4647127" y="1272274"/>
                  <a:pt x="4562176" y="2238883"/>
                </a:cubicBezTo>
                <a:cubicBezTo>
                  <a:pt x="2499162" y="2373483"/>
                  <a:pt x="1581471" y="2081687"/>
                  <a:pt x="0" y="2238883"/>
                </a:cubicBezTo>
                <a:cubicBezTo>
                  <a:pt x="-20187" y="1905376"/>
                  <a:pt x="-152480" y="74280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send n =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	if n == 0 then event [</a:t>
            </a:r>
            <a:r>
              <a:rPr lang="en-SG" sz="21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100" dirty="0"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	else event [</a:t>
            </a:r>
            <a:r>
              <a:rPr lang="en-SG" sz="21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100" dirty="0">
                <a:cs typeface="Arial" panose="020B0604020202020204" pitchFamily="34" charset="0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                     send (n - 1);  </a:t>
            </a:r>
          </a:p>
          <a:p>
            <a:pPr>
              <a:lnSpc>
                <a:spcPct val="150000"/>
              </a:lnSpc>
            </a:pPr>
            <a:endParaRPr lang="en-SG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E66C-BFFB-C241-A9E1-05D4B65F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Integrated Dependent Effects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C09EB-2EB3-9E42-BCB4-4C3126287359}"/>
              </a:ext>
            </a:extLst>
          </p:cNvPr>
          <p:cNvSpPr/>
          <p:nvPr/>
        </p:nvSpPr>
        <p:spPr>
          <a:xfrm>
            <a:off x="559235" y="4109933"/>
            <a:ext cx="6105041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𝚽’  =  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(Send* ・ Done,  Send</a:t>
            </a:r>
            <a:r>
              <a:rPr lang="en-SG" sz="2200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)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SG" sz="2200" i="1" dirty="0">
                <a:solidFill>
                  <a:schemeClr val="bg1">
                    <a:lumMod val="65000"/>
                  </a:schemeClr>
                </a:solidFill>
              </a:rPr>
              <a:t>[Martain 2014]</a:t>
            </a:r>
          </a:p>
          <a:p>
            <a:pPr>
              <a:lnSpc>
                <a:spcPct val="150000"/>
              </a:lnSpc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𝚽’’ =  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(Send</a:t>
            </a:r>
            <a:r>
              <a:rPr lang="en-SG" sz="2200" b="1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・ Done,  Send</a:t>
            </a:r>
            <a:r>
              <a:rPr lang="en-SG" sz="2200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)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SG" sz="2200" i="1" dirty="0">
                <a:solidFill>
                  <a:schemeClr val="bg1">
                    <a:lumMod val="65000"/>
                  </a:schemeClr>
                </a:solidFill>
              </a:rPr>
              <a:t>[Yoji 2018]</a:t>
            </a:r>
          </a:p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pre</a:t>
            </a:r>
            <a:r>
              <a:rPr lang="en-SG" sz="2200" dirty="0">
                <a:cs typeface="Arial" panose="020B0604020202020204" pitchFamily="34" charset="0"/>
              </a:rPr>
              <a:t>  = 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True</a:t>
            </a:r>
            <a:r>
              <a:rPr lang="en-SG" sz="2200" dirty="0">
                <a:cs typeface="Arial" panose="020B0604020202020204" pitchFamily="34" charset="0"/>
              </a:rPr>
              <a:t>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∧</a:t>
            </a:r>
            <a:r>
              <a:rPr lang="en-SG" sz="2200" dirty="0">
                <a:cs typeface="Arial" panose="020B0604020202020204" pitchFamily="34" charset="0"/>
              </a:rPr>
              <a:t> Ready ・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_*</a:t>
            </a:r>
            <a:r>
              <a:rPr lang="en-SG" sz="2200" dirty="0">
                <a:cs typeface="Arial" panose="020B0604020202020204" pitchFamily="34" charset="0"/>
              </a:rPr>
              <a:t>  </a:t>
            </a:r>
            <a:endParaRPr lang="en-SG" sz="22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post</a:t>
            </a:r>
            <a:r>
              <a:rPr lang="en-SG" sz="2200" dirty="0">
                <a:cs typeface="Arial" panose="020B0604020202020204" pitchFamily="34" charset="0"/>
              </a:rPr>
              <a:t>(n) =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(Send</a:t>
            </a:r>
            <a:r>
              <a:rPr lang="en-SG" sz="22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・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Done) </a:t>
            </a:r>
            <a:r>
              <a:rPr lang="en-US" altLang="zh-CN" sz="22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200" dirty="0">
                <a:cs typeface="Arial" panose="020B0604020202020204" pitchFamily="34" charset="0"/>
              </a:rPr>
              <a:t> 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&lt; 0 ∧ </a:t>
            </a:r>
            <a:r>
              <a:rPr lang="en-SG" sz="2200" dirty="0">
                <a:cs typeface="Arial" panose="020B0604020202020204" pitchFamily="34" charset="0"/>
              </a:rPr>
              <a:t>(Send</a:t>
            </a: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cs typeface="Arial" panose="020B0604020202020204" pitchFamily="34" charset="0"/>
              </a:rPr>
              <a:t>)</a:t>
            </a:r>
            <a:endParaRPr lang="en-SG" sz="2200" dirty="0"/>
          </a:p>
          <a:p>
            <a:pPr>
              <a:lnSpc>
                <a:spcPct val="150000"/>
              </a:lnSpc>
            </a:pPr>
            <a:endParaRPr lang="en-SG" sz="2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A8F5-538F-9A41-8435-2CCCE702CA24}"/>
              </a:ext>
            </a:extLst>
          </p:cNvPr>
          <p:cNvSpPr txBox="1"/>
          <p:nvPr/>
        </p:nvSpPr>
        <p:spPr>
          <a:xfrm>
            <a:off x="6943240" y="1628625"/>
            <a:ext cx="4293539" cy="2238883"/>
          </a:xfrm>
          <a:custGeom>
            <a:avLst/>
            <a:gdLst>
              <a:gd name="connsiteX0" fmla="*/ 0 w 4293539"/>
              <a:gd name="connsiteY0" fmla="*/ 0 h 2238883"/>
              <a:gd name="connsiteX1" fmla="*/ 4293539 w 4293539"/>
              <a:gd name="connsiteY1" fmla="*/ 0 h 2238883"/>
              <a:gd name="connsiteX2" fmla="*/ 4293539 w 4293539"/>
              <a:gd name="connsiteY2" fmla="*/ 2238883 h 2238883"/>
              <a:gd name="connsiteX3" fmla="*/ 0 w 4293539"/>
              <a:gd name="connsiteY3" fmla="*/ 2238883 h 2238883"/>
              <a:gd name="connsiteX4" fmla="*/ 0 w 4293539"/>
              <a:gd name="connsiteY4" fmla="*/ 0 h 223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3539" h="2238883" fill="none" extrusionOk="0">
                <a:moveTo>
                  <a:pt x="0" y="0"/>
                </a:moveTo>
                <a:cubicBezTo>
                  <a:pt x="672533" y="-49533"/>
                  <a:pt x="3525069" y="-14809"/>
                  <a:pt x="4293539" y="0"/>
                </a:cubicBezTo>
                <a:cubicBezTo>
                  <a:pt x="4381178" y="856628"/>
                  <a:pt x="4220860" y="1346291"/>
                  <a:pt x="4293539" y="2238883"/>
                </a:cubicBezTo>
                <a:cubicBezTo>
                  <a:pt x="3226006" y="2190652"/>
                  <a:pt x="556235" y="2323338"/>
                  <a:pt x="0" y="2238883"/>
                </a:cubicBezTo>
                <a:cubicBezTo>
                  <a:pt x="-38581" y="1711091"/>
                  <a:pt x="63341" y="1107347"/>
                  <a:pt x="0" y="0"/>
                </a:cubicBezTo>
                <a:close/>
              </a:path>
              <a:path w="4293539" h="2238883" stroke="0" extrusionOk="0">
                <a:moveTo>
                  <a:pt x="0" y="0"/>
                </a:moveTo>
                <a:cubicBezTo>
                  <a:pt x="2115110" y="118645"/>
                  <a:pt x="2320264" y="116012"/>
                  <a:pt x="4293539" y="0"/>
                </a:cubicBezTo>
                <a:cubicBezTo>
                  <a:pt x="4160657" y="1032542"/>
                  <a:pt x="4378490" y="1272274"/>
                  <a:pt x="4293539" y="2238883"/>
                </a:cubicBezTo>
                <a:cubicBezTo>
                  <a:pt x="3088687" y="2373483"/>
                  <a:pt x="801550" y="2081687"/>
                  <a:pt x="0" y="2238883"/>
                </a:cubicBezTo>
                <a:cubicBezTo>
                  <a:pt x="-20187" y="1905376"/>
                  <a:pt x="-152480" y="74280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server n =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	event [</a:t>
            </a:r>
            <a:r>
              <a:rPr lang="en-SG" sz="2100" b="1" u="sng" dirty="0">
                <a:solidFill>
                  <a:schemeClr val="accent2"/>
                </a:solidFill>
                <a:cs typeface="Arial" panose="020B0604020202020204" pitchFamily="34" charset="0"/>
              </a:rPr>
              <a:t>Ready</a:t>
            </a:r>
            <a:r>
              <a:rPr lang="en-SG" sz="2100" dirty="0"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	send (n);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             server (n); </a:t>
            </a:r>
          </a:p>
          <a:p>
            <a:pPr>
              <a:lnSpc>
                <a:spcPct val="150000"/>
              </a:lnSpc>
            </a:pPr>
            <a:endParaRPr lang="en-SG" sz="1000" dirty="0"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EFB5FE-1CF2-2F46-A898-35EA429ADDA8}"/>
              </a:ext>
            </a:extLst>
          </p:cNvPr>
          <p:cNvSpPr/>
          <p:nvPr/>
        </p:nvSpPr>
        <p:spPr>
          <a:xfrm>
            <a:off x="6726268" y="4109933"/>
            <a:ext cx="6105041" cy="1563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pre</a:t>
            </a:r>
            <a:r>
              <a:rPr lang="en-SG" sz="2200" dirty="0">
                <a:cs typeface="Arial" panose="020B0604020202020204" pitchFamily="34" charset="0"/>
              </a:rPr>
              <a:t>  =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≥ 0</a:t>
            </a:r>
            <a:r>
              <a:rPr lang="en-SG" sz="2200" dirty="0">
                <a:cs typeface="Arial" panose="020B0604020202020204" pitchFamily="34" charset="0"/>
              </a:rPr>
              <a:t>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∧ </a:t>
            </a:r>
            <a:r>
              <a:rPr lang="en-SG" sz="2200" dirty="0">
                <a:cs typeface="Arial" panose="020B0604020202020204" pitchFamily="34" charset="0"/>
              </a:rPr>
              <a:t>𝜖</a:t>
            </a:r>
            <a:endParaRPr lang="en-SG" sz="2200" i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post</a:t>
            </a:r>
            <a:r>
              <a:rPr lang="en-SG" sz="2200" dirty="0">
                <a:cs typeface="Arial" panose="020B0604020202020204" pitchFamily="34" charset="0"/>
              </a:rPr>
              <a:t>(n) =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(Ready・ Send</a:t>
            </a:r>
            <a:r>
              <a:rPr lang="en-SG" sz="22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・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Done)</a:t>
            </a: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</a:p>
          <a:p>
            <a:pPr>
              <a:lnSpc>
                <a:spcPct val="150000"/>
              </a:lnSpc>
            </a:pPr>
            <a:endParaRPr lang="en-SG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4DB9C-D027-8745-880A-B5A3FF319B9E}"/>
              </a:ext>
            </a:extLst>
          </p:cNvPr>
          <p:cNvSpPr txBox="1"/>
          <p:nvPr/>
        </p:nvSpPr>
        <p:spPr>
          <a:xfrm>
            <a:off x="955221" y="1643194"/>
            <a:ext cx="4562176" cy="2238883"/>
          </a:xfrm>
          <a:custGeom>
            <a:avLst/>
            <a:gdLst>
              <a:gd name="connsiteX0" fmla="*/ 0 w 4562176"/>
              <a:gd name="connsiteY0" fmla="*/ 0 h 2238883"/>
              <a:gd name="connsiteX1" fmla="*/ 4562176 w 4562176"/>
              <a:gd name="connsiteY1" fmla="*/ 0 h 2238883"/>
              <a:gd name="connsiteX2" fmla="*/ 4562176 w 4562176"/>
              <a:gd name="connsiteY2" fmla="*/ 2238883 h 2238883"/>
              <a:gd name="connsiteX3" fmla="*/ 0 w 4562176"/>
              <a:gd name="connsiteY3" fmla="*/ 2238883 h 2238883"/>
              <a:gd name="connsiteX4" fmla="*/ 0 w 4562176"/>
              <a:gd name="connsiteY4" fmla="*/ 0 h 223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176" h="2238883" fill="none" extrusionOk="0">
                <a:moveTo>
                  <a:pt x="0" y="0"/>
                </a:moveTo>
                <a:cubicBezTo>
                  <a:pt x="959938" y="-49533"/>
                  <a:pt x="2804456" y="-14809"/>
                  <a:pt x="4562176" y="0"/>
                </a:cubicBezTo>
                <a:cubicBezTo>
                  <a:pt x="4649815" y="856628"/>
                  <a:pt x="4489497" y="1346291"/>
                  <a:pt x="4562176" y="2238883"/>
                </a:cubicBezTo>
                <a:cubicBezTo>
                  <a:pt x="3755674" y="2190652"/>
                  <a:pt x="1828349" y="2323338"/>
                  <a:pt x="0" y="2238883"/>
                </a:cubicBezTo>
                <a:cubicBezTo>
                  <a:pt x="-38581" y="1711091"/>
                  <a:pt x="63341" y="1107347"/>
                  <a:pt x="0" y="0"/>
                </a:cubicBezTo>
                <a:close/>
              </a:path>
              <a:path w="4562176" h="2238883" stroke="0" extrusionOk="0">
                <a:moveTo>
                  <a:pt x="0" y="0"/>
                </a:moveTo>
                <a:cubicBezTo>
                  <a:pt x="1360027" y="118645"/>
                  <a:pt x="3004441" y="116012"/>
                  <a:pt x="4562176" y="0"/>
                </a:cubicBezTo>
                <a:cubicBezTo>
                  <a:pt x="4429294" y="1032542"/>
                  <a:pt x="4647127" y="1272274"/>
                  <a:pt x="4562176" y="2238883"/>
                </a:cubicBezTo>
                <a:cubicBezTo>
                  <a:pt x="2499162" y="2373483"/>
                  <a:pt x="1581471" y="2081687"/>
                  <a:pt x="0" y="2238883"/>
                </a:cubicBezTo>
                <a:cubicBezTo>
                  <a:pt x="-20187" y="1905376"/>
                  <a:pt x="-152480" y="74280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send n =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	if n == 0 then event [</a:t>
            </a:r>
            <a:r>
              <a:rPr lang="en-SG" sz="21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100" dirty="0"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	else event [</a:t>
            </a:r>
            <a:r>
              <a:rPr lang="en-SG" sz="21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100" dirty="0">
                <a:cs typeface="Arial" panose="020B0604020202020204" pitchFamily="34" charset="0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                     send (n - 1);  </a:t>
            </a:r>
          </a:p>
          <a:p>
            <a:pPr>
              <a:lnSpc>
                <a:spcPct val="150000"/>
              </a:lnSpc>
            </a:pPr>
            <a:endParaRPr lang="en-SG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E66C-BFFB-C241-A9E1-05D4B65F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Integrated Dependent Effects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C09EB-2EB3-9E42-BCB4-4C3126287359}"/>
              </a:ext>
            </a:extLst>
          </p:cNvPr>
          <p:cNvSpPr/>
          <p:nvPr/>
        </p:nvSpPr>
        <p:spPr>
          <a:xfrm>
            <a:off x="559235" y="4109933"/>
            <a:ext cx="6105041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𝚽’  =  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(Send* ・ Done,  Send</a:t>
            </a:r>
            <a:r>
              <a:rPr lang="en-SG" sz="2200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)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SG" sz="2200" i="1" dirty="0">
                <a:solidFill>
                  <a:schemeClr val="bg1">
                    <a:lumMod val="65000"/>
                  </a:schemeClr>
                </a:solidFill>
              </a:rPr>
              <a:t>[Martain 2014]</a:t>
            </a:r>
          </a:p>
          <a:p>
            <a:pPr>
              <a:lnSpc>
                <a:spcPct val="150000"/>
              </a:lnSpc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𝚽’’ =  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(Send</a:t>
            </a:r>
            <a:r>
              <a:rPr lang="en-SG" sz="2200" b="1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・ Done,  Send</a:t>
            </a:r>
            <a:r>
              <a:rPr lang="en-SG" sz="2200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)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SG" sz="2200" i="1" dirty="0">
                <a:solidFill>
                  <a:schemeClr val="bg1">
                    <a:lumMod val="65000"/>
                  </a:schemeClr>
                </a:solidFill>
              </a:rPr>
              <a:t>[Yoji 2018]</a:t>
            </a:r>
          </a:p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pre</a:t>
            </a:r>
            <a:r>
              <a:rPr lang="en-SG" sz="2200" dirty="0">
                <a:cs typeface="Arial" panose="020B0604020202020204" pitchFamily="34" charset="0"/>
              </a:rPr>
              <a:t>  = 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True</a:t>
            </a:r>
            <a:r>
              <a:rPr lang="en-SG" sz="2200" dirty="0">
                <a:cs typeface="Arial" panose="020B0604020202020204" pitchFamily="34" charset="0"/>
              </a:rPr>
              <a:t>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∧</a:t>
            </a:r>
            <a:r>
              <a:rPr lang="en-SG" sz="2200" dirty="0">
                <a:cs typeface="Arial" panose="020B0604020202020204" pitchFamily="34" charset="0"/>
              </a:rPr>
              <a:t> Ready ・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_*</a:t>
            </a:r>
            <a:r>
              <a:rPr lang="en-SG" sz="2200" dirty="0">
                <a:cs typeface="Arial" panose="020B0604020202020204" pitchFamily="34" charset="0"/>
              </a:rPr>
              <a:t>  </a:t>
            </a:r>
            <a:endParaRPr lang="en-SG" sz="22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post</a:t>
            </a:r>
            <a:r>
              <a:rPr lang="en-SG" sz="2200" dirty="0">
                <a:cs typeface="Arial" panose="020B0604020202020204" pitchFamily="34" charset="0"/>
              </a:rPr>
              <a:t>(n) =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(Send</a:t>
            </a:r>
            <a:r>
              <a:rPr lang="en-SG" sz="22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・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Done) </a:t>
            </a:r>
            <a:r>
              <a:rPr lang="en-US" altLang="zh-CN" sz="22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200" dirty="0">
                <a:cs typeface="Arial" panose="020B0604020202020204" pitchFamily="34" charset="0"/>
              </a:rPr>
              <a:t> 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&lt; 0 ∧ </a:t>
            </a:r>
            <a:r>
              <a:rPr lang="en-SG" sz="2200" dirty="0">
                <a:cs typeface="Arial" panose="020B0604020202020204" pitchFamily="34" charset="0"/>
              </a:rPr>
              <a:t>(Send</a:t>
            </a: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cs typeface="Arial" panose="020B0604020202020204" pitchFamily="34" charset="0"/>
              </a:rPr>
              <a:t>)</a:t>
            </a:r>
            <a:endParaRPr lang="en-SG" sz="2200" dirty="0"/>
          </a:p>
          <a:p>
            <a:pPr>
              <a:lnSpc>
                <a:spcPct val="150000"/>
              </a:lnSpc>
            </a:pPr>
            <a:endParaRPr lang="en-SG" sz="2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A8F5-538F-9A41-8435-2CCCE702CA24}"/>
              </a:ext>
            </a:extLst>
          </p:cNvPr>
          <p:cNvSpPr txBox="1"/>
          <p:nvPr/>
        </p:nvSpPr>
        <p:spPr>
          <a:xfrm>
            <a:off x="6943240" y="1628625"/>
            <a:ext cx="4293539" cy="2238883"/>
          </a:xfrm>
          <a:custGeom>
            <a:avLst/>
            <a:gdLst>
              <a:gd name="connsiteX0" fmla="*/ 0 w 4293539"/>
              <a:gd name="connsiteY0" fmla="*/ 0 h 2238883"/>
              <a:gd name="connsiteX1" fmla="*/ 4293539 w 4293539"/>
              <a:gd name="connsiteY1" fmla="*/ 0 h 2238883"/>
              <a:gd name="connsiteX2" fmla="*/ 4293539 w 4293539"/>
              <a:gd name="connsiteY2" fmla="*/ 2238883 h 2238883"/>
              <a:gd name="connsiteX3" fmla="*/ 0 w 4293539"/>
              <a:gd name="connsiteY3" fmla="*/ 2238883 h 2238883"/>
              <a:gd name="connsiteX4" fmla="*/ 0 w 4293539"/>
              <a:gd name="connsiteY4" fmla="*/ 0 h 223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3539" h="2238883" fill="none" extrusionOk="0">
                <a:moveTo>
                  <a:pt x="0" y="0"/>
                </a:moveTo>
                <a:cubicBezTo>
                  <a:pt x="672533" y="-49533"/>
                  <a:pt x="3525069" y="-14809"/>
                  <a:pt x="4293539" y="0"/>
                </a:cubicBezTo>
                <a:cubicBezTo>
                  <a:pt x="4381178" y="856628"/>
                  <a:pt x="4220860" y="1346291"/>
                  <a:pt x="4293539" y="2238883"/>
                </a:cubicBezTo>
                <a:cubicBezTo>
                  <a:pt x="3226006" y="2190652"/>
                  <a:pt x="556235" y="2323338"/>
                  <a:pt x="0" y="2238883"/>
                </a:cubicBezTo>
                <a:cubicBezTo>
                  <a:pt x="-38581" y="1711091"/>
                  <a:pt x="63341" y="1107347"/>
                  <a:pt x="0" y="0"/>
                </a:cubicBezTo>
                <a:close/>
              </a:path>
              <a:path w="4293539" h="2238883" stroke="0" extrusionOk="0">
                <a:moveTo>
                  <a:pt x="0" y="0"/>
                </a:moveTo>
                <a:cubicBezTo>
                  <a:pt x="2115110" y="118645"/>
                  <a:pt x="2320264" y="116012"/>
                  <a:pt x="4293539" y="0"/>
                </a:cubicBezTo>
                <a:cubicBezTo>
                  <a:pt x="4160657" y="1032542"/>
                  <a:pt x="4378490" y="1272274"/>
                  <a:pt x="4293539" y="2238883"/>
                </a:cubicBezTo>
                <a:cubicBezTo>
                  <a:pt x="3088687" y="2373483"/>
                  <a:pt x="801550" y="2081687"/>
                  <a:pt x="0" y="2238883"/>
                </a:cubicBezTo>
                <a:cubicBezTo>
                  <a:pt x="-20187" y="1905376"/>
                  <a:pt x="-152480" y="74280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server n =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	event [</a:t>
            </a:r>
            <a:r>
              <a:rPr lang="en-SG" sz="2100" b="1" u="sng" dirty="0">
                <a:solidFill>
                  <a:schemeClr val="accent2"/>
                </a:solidFill>
                <a:cs typeface="Arial" panose="020B0604020202020204" pitchFamily="34" charset="0"/>
              </a:rPr>
              <a:t>Ready</a:t>
            </a:r>
            <a:r>
              <a:rPr lang="en-SG" sz="2100" dirty="0"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	send (n);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             server (n); </a:t>
            </a:r>
          </a:p>
          <a:p>
            <a:pPr>
              <a:lnSpc>
                <a:spcPct val="150000"/>
              </a:lnSpc>
            </a:pPr>
            <a:endParaRPr lang="en-SG" sz="1000" dirty="0"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EFB5FE-1CF2-2F46-A898-35EA429ADDA8}"/>
              </a:ext>
            </a:extLst>
          </p:cNvPr>
          <p:cNvSpPr/>
          <p:nvPr/>
        </p:nvSpPr>
        <p:spPr>
          <a:xfrm>
            <a:off x="6726268" y="4109933"/>
            <a:ext cx="6105041" cy="308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pre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 = n ≥ 0 ∧ 𝜖</a:t>
            </a:r>
            <a:endParaRPr lang="en-SG" sz="2200" i="1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post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(n) = n ≥ 0 ∧ (Ready・ Send</a:t>
            </a:r>
            <a:r>
              <a:rPr lang="en-SG" sz="2200" b="1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・ Done)</a:t>
            </a:r>
            <a:r>
              <a:rPr lang="en-SG" sz="2200" baseline="300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ω</a:t>
            </a:r>
          </a:p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pre</a:t>
            </a:r>
            <a:r>
              <a:rPr lang="en-SG" sz="2200" dirty="0">
                <a:cs typeface="Arial" panose="020B0604020202020204" pitchFamily="34" charset="0"/>
              </a:rPr>
              <a:t>  =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True ∧ </a:t>
            </a:r>
            <a:r>
              <a:rPr lang="en-SG" sz="2200" dirty="0">
                <a:cs typeface="Arial" panose="020B0604020202020204" pitchFamily="34" charset="0"/>
              </a:rPr>
              <a:t>𝜖</a:t>
            </a:r>
            <a:endParaRPr lang="en-SG" sz="2200" i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post</a:t>
            </a:r>
            <a:r>
              <a:rPr lang="en-SG" sz="2200" dirty="0">
                <a:cs typeface="Arial" panose="020B0604020202020204" pitchFamily="34" charset="0"/>
              </a:rPr>
              <a:t>(n) =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(Ready・ Send</a:t>
            </a:r>
            <a:r>
              <a:rPr lang="en-SG" sz="22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・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Done)</a:t>
            </a: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</a:p>
          <a:p>
            <a:pPr>
              <a:lnSpc>
                <a:spcPct val="150000"/>
              </a:lnSpc>
            </a:pP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                           </a:t>
            </a:r>
            <a:r>
              <a:rPr lang="en-US" altLang="zh-CN" sz="22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200" dirty="0">
                <a:cs typeface="Arial" panose="020B0604020202020204" pitchFamily="34" charset="0"/>
              </a:rPr>
              <a:t> 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&lt; 0 ∧ </a:t>
            </a:r>
            <a:r>
              <a:rPr lang="en-SG" sz="2200" dirty="0">
                <a:cs typeface="Arial" panose="020B0604020202020204" pitchFamily="34" charset="0"/>
              </a:rPr>
              <a:t>(Ready・ Send</a:t>
            </a:r>
            <a:r>
              <a:rPr lang="en-SG" sz="2200" baseline="30000" dirty="0">
                <a:solidFill>
                  <a:srgbClr val="7030A0"/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cs typeface="Arial" panose="020B0604020202020204" pitchFamily="34" charset="0"/>
              </a:rPr>
              <a:t>)</a:t>
            </a:r>
            <a:endParaRPr lang="en-SG" sz="2200" dirty="0"/>
          </a:p>
          <a:p>
            <a:pPr>
              <a:lnSpc>
                <a:spcPct val="150000"/>
              </a:lnSpc>
            </a:pPr>
            <a:endParaRPr lang="en-SG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4DB9C-D027-8745-880A-B5A3FF319B9E}"/>
              </a:ext>
            </a:extLst>
          </p:cNvPr>
          <p:cNvSpPr txBox="1"/>
          <p:nvPr/>
        </p:nvSpPr>
        <p:spPr>
          <a:xfrm>
            <a:off x="955221" y="1643194"/>
            <a:ext cx="4562176" cy="2238883"/>
          </a:xfrm>
          <a:custGeom>
            <a:avLst/>
            <a:gdLst>
              <a:gd name="connsiteX0" fmla="*/ 0 w 4562176"/>
              <a:gd name="connsiteY0" fmla="*/ 0 h 2238883"/>
              <a:gd name="connsiteX1" fmla="*/ 4562176 w 4562176"/>
              <a:gd name="connsiteY1" fmla="*/ 0 h 2238883"/>
              <a:gd name="connsiteX2" fmla="*/ 4562176 w 4562176"/>
              <a:gd name="connsiteY2" fmla="*/ 2238883 h 2238883"/>
              <a:gd name="connsiteX3" fmla="*/ 0 w 4562176"/>
              <a:gd name="connsiteY3" fmla="*/ 2238883 h 2238883"/>
              <a:gd name="connsiteX4" fmla="*/ 0 w 4562176"/>
              <a:gd name="connsiteY4" fmla="*/ 0 h 223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176" h="2238883" fill="none" extrusionOk="0">
                <a:moveTo>
                  <a:pt x="0" y="0"/>
                </a:moveTo>
                <a:cubicBezTo>
                  <a:pt x="959938" y="-49533"/>
                  <a:pt x="2804456" y="-14809"/>
                  <a:pt x="4562176" y="0"/>
                </a:cubicBezTo>
                <a:cubicBezTo>
                  <a:pt x="4649815" y="856628"/>
                  <a:pt x="4489497" y="1346291"/>
                  <a:pt x="4562176" y="2238883"/>
                </a:cubicBezTo>
                <a:cubicBezTo>
                  <a:pt x="3755674" y="2190652"/>
                  <a:pt x="1828349" y="2323338"/>
                  <a:pt x="0" y="2238883"/>
                </a:cubicBezTo>
                <a:cubicBezTo>
                  <a:pt x="-38581" y="1711091"/>
                  <a:pt x="63341" y="1107347"/>
                  <a:pt x="0" y="0"/>
                </a:cubicBezTo>
                <a:close/>
              </a:path>
              <a:path w="4562176" h="2238883" stroke="0" extrusionOk="0">
                <a:moveTo>
                  <a:pt x="0" y="0"/>
                </a:moveTo>
                <a:cubicBezTo>
                  <a:pt x="1360027" y="118645"/>
                  <a:pt x="3004441" y="116012"/>
                  <a:pt x="4562176" y="0"/>
                </a:cubicBezTo>
                <a:cubicBezTo>
                  <a:pt x="4429294" y="1032542"/>
                  <a:pt x="4647127" y="1272274"/>
                  <a:pt x="4562176" y="2238883"/>
                </a:cubicBezTo>
                <a:cubicBezTo>
                  <a:pt x="2499162" y="2373483"/>
                  <a:pt x="1581471" y="2081687"/>
                  <a:pt x="0" y="2238883"/>
                </a:cubicBezTo>
                <a:cubicBezTo>
                  <a:pt x="-20187" y="1905376"/>
                  <a:pt x="-152480" y="74280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send n =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	if n == 0 then event [</a:t>
            </a:r>
            <a:r>
              <a:rPr lang="en-SG" sz="21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100" dirty="0"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	else event [</a:t>
            </a:r>
            <a:r>
              <a:rPr lang="en-SG" sz="21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100" dirty="0">
                <a:cs typeface="Arial" panose="020B0604020202020204" pitchFamily="34" charset="0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                     send (n - 1);  </a:t>
            </a:r>
          </a:p>
          <a:p>
            <a:pPr>
              <a:lnSpc>
                <a:spcPct val="150000"/>
              </a:lnSpc>
            </a:pPr>
            <a:endParaRPr lang="en-SG" sz="1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EA0D-B493-5A4D-9DAE-FEAAF223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Integrated Dependent Effects – Summary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197B4-1A6D-0749-BB43-ACA2C7746012}"/>
              </a:ext>
            </a:extLst>
          </p:cNvPr>
          <p:cNvSpPr txBox="1"/>
          <p:nvPr/>
        </p:nvSpPr>
        <p:spPr>
          <a:xfrm>
            <a:off x="955221" y="1643194"/>
            <a:ext cx="4562176" cy="2238305"/>
          </a:xfrm>
          <a:custGeom>
            <a:avLst/>
            <a:gdLst>
              <a:gd name="connsiteX0" fmla="*/ 0 w 4562176"/>
              <a:gd name="connsiteY0" fmla="*/ 0 h 2238305"/>
              <a:gd name="connsiteX1" fmla="*/ 4562176 w 4562176"/>
              <a:gd name="connsiteY1" fmla="*/ 0 h 2238305"/>
              <a:gd name="connsiteX2" fmla="*/ 4562176 w 4562176"/>
              <a:gd name="connsiteY2" fmla="*/ 2238305 h 2238305"/>
              <a:gd name="connsiteX3" fmla="*/ 0 w 4562176"/>
              <a:gd name="connsiteY3" fmla="*/ 2238305 h 2238305"/>
              <a:gd name="connsiteX4" fmla="*/ 0 w 4562176"/>
              <a:gd name="connsiteY4" fmla="*/ 0 h 22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176" h="2238305" fill="none" extrusionOk="0">
                <a:moveTo>
                  <a:pt x="0" y="0"/>
                </a:moveTo>
                <a:cubicBezTo>
                  <a:pt x="959938" y="-49533"/>
                  <a:pt x="2804456" y="-14809"/>
                  <a:pt x="4562176" y="0"/>
                </a:cubicBezTo>
                <a:cubicBezTo>
                  <a:pt x="4649815" y="630803"/>
                  <a:pt x="4489497" y="1653036"/>
                  <a:pt x="4562176" y="2238305"/>
                </a:cubicBezTo>
                <a:cubicBezTo>
                  <a:pt x="3755674" y="2190074"/>
                  <a:pt x="1828349" y="2322760"/>
                  <a:pt x="0" y="2238305"/>
                </a:cubicBezTo>
                <a:cubicBezTo>
                  <a:pt x="-38581" y="1498099"/>
                  <a:pt x="63341" y="459930"/>
                  <a:pt x="0" y="0"/>
                </a:cubicBezTo>
                <a:close/>
              </a:path>
              <a:path w="4562176" h="2238305" stroke="0" extrusionOk="0">
                <a:moveTo>
                  <a:pt x="0" y="0"/>
                </a:moveTo>
                <a:cubicBezTo>
                  <a:pt x="1360027" y="118645"/>
                  <a:pt x="3004441" y="116012"/>
                  <a:pt x="4562176" y="0"/>
                </a:cubicBezTo>
                <a:cubicBezTo>
                  <a:pt x="4429294" y="825444"/>
                  <a:pt x="4647127" y="1202971"/>
                  <a:pt x="4562176" y="2238305"/>
                </a:cubicBezTo>
                <a:cubicBezTo>
                  <a:pt x="2499162" y="2372905"/>
                  <a:pt x="1581471" y="2081109"/>
                  <a:pt x="0" y="2238305"/>
                </a:cubicBezTo>
                <a:cubicBezTo>
                  <a:pt x="-20187" y="1534243"/>
                  <a:pt x="-152480" y="109267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send n =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	if  ( . . . ) then event [</a:t>
            </a:r>
            <a:r>
              <a:rPr lang="en-SG" sz="2100" b="1" u="sng" dirty="0">
                <a:solidFill>
                  <a:schemeClr val="accent2"/>
                </a:solidFill>
                <a:cs typeface="Arial" panose="020B0604020202020204" pitchFamily="34" charset="0"/>
              </a:rPr>
              <a:t>Done</a:t>
            </a:r>
            <a:r>
              <a:rPr lang="en-SG" sz="2100" dirty="0">
                <a:cs typeface="Arial" panose="020B0604020202020204" pitchFamily="34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	else event [</a:t>
            </a:r>
            <a:r>
              <a:rPr lang="en-SG" sz="2100" b="1" dirty="0">
                <a:solidFill>
                  <a:schemeClr val="accent2"/>
                </a:solidFill>
                <a:cs typeface="Arial" panose="020B0604020202020204" pitchFamily="34" charset="0"/>
              </a:rPr>
              <a:t>Send</a:t>
            </a:r>
            <a:r>
              <a:rPr lang="en-SG" sz="2100" dirty="0">
                <a:cs typeface="Arial" panose="020B0604020202020204" pitchFamily="34" charset="0"/>
              </a:rPr>
              <a:t>]; </a:t>
            </a:r>
          </a:p>
          <a:p>
            <a:pPr>
              <a:lnSpc>
                <a:spcPct val="150000"/>
              </a:lnSpc>
            </a:pPr>
            <a:r>
              <a:rPr lang="en-SG" sz="2100" dirty="0">
                <a:cs typeface="Arial" panose="020B0604020202020204" pitchFamily="34" charset="0"/>
              </a:rPr>
              <a:t>                       send (n - 1);  </a:t>
            </a:r>
          </a:p>
          <a:p>
            <a:pPr>
              <a:lnSpc>
                <a:spcPct val="150000"/>
              </a:lnSpc>
            </a:pPr>
            <a:endParaRPr lang="en-SG" sz="1000" dirty="0"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3A3E4-5415-7042-8144-C5F9873C255F}"/>
              </a:ext>
            </a:extLst>
          </p:cNvPr>
          <p:cNvSpPr txBox="1"/>
          <p:nvPr/>
        </p:nvSpPr>
        <p:spPr>
          <a:xfrm>
            <a:off x="5773272" y="1751159"/>
            <a:ext cx="5785558" cy="4286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SG" sz="2400" dirty="0"/>
              <a:t>Aware of </a:t>
            </a:r>
            <a:r>
              <a:rPr lang="en-US" sz="2400" dirty="0"/>
              <a:t>termination (mixed</a:t>
            </a:r>
            <a:r>
              <a:rPr lang="zh-CN" altLang="en-US" sz="2400" dirty="0"/>
              <a:t> </a:t>
            </a:r>
            <a:r>
              <a:rPr lang="en-US" altLang="zh-CN" sz="2400" dirty="0"/>
              <a:t>definition</a:t>
            </a:r>
            <a:r>
              <a:rPr lang="en-US" sz="2400" dirty="0"/>
              <a:t>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SG" sz="2200" dirty="0">
                <a:cs typeface="Arial" panose="020B0604020202020204" pitchFamily="34" charset="0"/>
              </a:rPr>
              <a:t>(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≥ 0 ∧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Send</a:t>
            </a:r>
            <a:r>
              <a:rPr lang="en-SG" sz="2200" b="1" baseline="30000" dirty="0">
                <a:solidFill>
                  <a:srgbClr val="C00000"/>
                </a:solidFill>
                <a:cs typeface="Arial" panose="020B0604020202020204" pitchFamily="34" charset="0"/>
              </a:rPr>
              <a:t>n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・</a:t>
            </a:r>
            <a:r>
              <a:rPr lang="en-SG" sz="2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SG" sz="2200" dirty="0">
                <a:cs typeface="Arial" panose="020B0604020202020204" pitchFamily="34" charset="0"/>
              </a:rPr>
              <a:t>Done) </a:t>
            </a:r>
            <a:r>
              <a:rPr lang="en-US" altLang="zh-CN" sz="2200" dirty="0">
                <a:solidFill>
                  <a:srgbClr val="C00000"/>
                </a:solidFill>
                <a:cs typeface="Arial" panose="020B0604020202020204" pitchFamily="34" charset="0"/>
              </a:rPr>
              <a:t>∨</a:t>
            </a:r>
            <a:r>
              <a:rPr lang="en-SG" sz="2200" dirty="0">
                <a:cs typeface="Arial" panose="020B0604020202020204" pitchFamily="34" charset="0"/>
              </a:rPr>
              <a:t>  (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n &lt; 0 ∧ </a:t>
            </a:r>
            <a:r>
              <a:rPr lang="en-SG" sz="2200" dirty="0">
                <a:cs typeface="Arial" panose="020B0604020202020204" pitchFamily="34" charset="0"/>
              </a:rPr>
              <a:t>Send</a:t>
            </a:r>
            <a:r>
              <a:rPr lang="en-SG" sz="2200" baseline="30000" dirty="0">
                <a:solidFill>
                  <a:srgbClr val="C00000"/>
                </a:solidFill>
                <a:cs typeface="Arial" panose="020B0604020202020204" pitchFamily="34" charset="0"/>
              </a:rPr>
              <a:t>ω</a:t>
            </a:r>
            <a:r>
              <a:rPr lang="en-SG" sz="2200" dirty="0">
                <a:cs typeface="Arial" panose="020B0604020202020204" pitchFamily="34" charset="0"/>
              </a:rPr>
              <a:t>)</a:t>
            </a:r>
            <a:endParaRPr lang="en-SG" sz="22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dirty="0"/>
              <a:t>Beyond the context-free grammar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SG" sz="2200" dirty="0"/>
              <a:t>a</a:t>
            </a:r>
            <a:r>
              <a:rPr lang="en-SG" sz="2200" b="1" baseline="30000" dirty="0">
                <a:solidFill>
                  <a:srgbClr val="C00000"/>
                </a:solidFill>
              </a:rPr>
              <a:t>n</a:t>
            </a:r>
            <a:r>
              <a:rPr lang="en-SG" sz="2200" dirty="0">
                <a:solidFill>
                  <a:srgbClr val="C00000"/>
                </a:solidFill>
              </a:rPr>
              <a:t> </a:t>
            </a:r>
            <a:r>
              <a:rPr lang="en-SG" sz="2200" dirty="0"/>
              <a:t>· b</a:t>
            </a:r>
            <a:r>
              <a:rPr lang="en-SG" sz="2200" b="1" baseline="30000" dirty="0">
                <a:solidFill>
                  <a:srgbClr val="C00000"/>
                </a:solidFill>
              </a:rPr>
              <a:t>n</a:t>
            </a:r>
            <a:r>
              <a:rPr lang="zh-CN" altLang="en-US" sz="2200" b="1" baseline="30000" dirty="0">
                <a:solidFill>
                  <a:srgbClr val="C00000"/>
                </a:solidFill>
              </a:rPr>
              <a:t>  </a:t>
            </a:r>
            <a:r>
              <a:rPr lang="en-SG" sz="2200" dirty="0"/>
              <a:t>· c</a:t>
            </a:r>
            <a:r>
              <a:rPr lang="en-SG" sz="2200" b="1" baseline="30000" dirty="0">
                <a:solidFill>
                  <a:srgbClr val="C00000"/>
                </a:solidFill>
              </a:rPr>
              <a:t>n</a:t>
            </a:r>
            <a:r>
              <a:rPr lang="en-SG" sz="220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E</a:t>
            </a:r>
            <a:r>
              <a:rPr lang="en-SG" sz="2400" dirty="0"/>
              <a:t>ffects in precondition is new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SG" sz="2200" dirty="0">
                <a:cs typeface="Arial" panose="020B0604020202020204" pitchFamily="34" charset="0"/>
              </a:rPr>
              <a:t>𝚽</a:t>
            </a:r>
            <a:r>
              <a:rPr lang="en-SG" sz="2200" baseline="-25000" dirty="0">
                <a:cs typeface="Arial" panose="020B0604020202020204" pitchFamily="34" charset="0"/>
              </a:rPr>
              <a:t>pre</a:t>
            </a:r>
            <a:r>
              <a:rPr lang="en-SG" sz="2200" dirty="0">
                <a:cs typeface="Arial" panose="020B0604020202020204" pitchFamily="34" charset="0"/>
              </a:rPr>
              <a:t>  =  True ∧ Ready ・ </a:t>
            </a:r>
            <a:r>
              <a:rPr lang="en-SG" sz="2200" dirty="0">
                <a:solidFill>
                  <a:srgbClr val="C00000"/>
                </a:solidFill>
                <a:cs typeface="Arial" panose="020B0604020202020204" pitchFamily="34" charset="0"/>
              </a:rPr>
              <a:t>_*</a:t>
            </a:r>
            <a:r>
              <a:rPr lang="en-SG" sz="2200" dirty="0">
                <a:cs typeface="Arial" panose="020B0604020202020204" pitchFamily="34" charset="0"/>
              </a:rPr>
              <a:t>  </a:t>
            </a:r>
            <a:endParaRPr lang="en-SG" sz="22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SG" sz="2400" dirty="0">
                <a:cs typeface="Arial" panose="020B0604020202020204" pitchFamily="34" charset="0"/>
              </a:rPr>
              <a:t>Undetermined termination </a:t>
            </a:r>
            <a:r>
              <a:rPr lang="en-US" sz="2400" dirty="0">
                <a:cs typeface="Arial" panose="020B0604020202020204" pitchFamily="34" charset="0"/>
              </a:rPr>
              <a:t>(Kleene Star)</a:t>
            </a:r>
            <a:endParaRPr lang="en-SG" sz="2400" dirty="0"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SG" sz="2200" dirty="0"/>
              <a:t>True ∧  Send* ・ Done</a:t>
            </a:r>
          </a:p>
        </p:txBody>
      </p:sp>
    </p:spTree>
    <p:extLst>
      <p:ext uri="{BB962C8B-B14F-4D97-AF65-F5344CB8AC3E}">
        <p14:creationId xmlns:p14="http://schemas.microsoft.com/office/powerpoint/2010/main" val="324759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2312</Words>
  <Application>Microsoft Macintosh PowerPoint</Application>
  <PresentationFormat>Widescreen</PresentationFormat>
  <Paragraphs>254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Chalkboard SE</vt:lpstr>
      <vt:lpstr>Wingdings</vt:lpstr>
      <vt:lpstr>Office Theme</vt:lpstr>
      <vt:lpstr>Automated Temporal Verification  of Integrated Dependent Effects </vt:lpstr>
      <vt:lpstr>Automated Temporal Verification  of Integrated Dependent Effects </vt:lpstr>
      <vt:lpstr>Integrated Dependent Effects </vt:lpstr>
      <vt:lpstr>Integrated Dependent Effects </vt:lpstr>
      <vt:lpstr>Integrated Dependent Effects </vt:lpstr>
      <vt:lpstr>Integrated Dependent Effects </vt:lpstr>
      <vt:lpstr>Integrated Dependent Effects </vt:lpstr>
      <vt:lpstr>Integrated Dependent Effects </vt:lpstr>
      <vt:lpstr>Integrated Dependent Effects – Summary </vt:lpstr>
      <vt:lpstr>Forward Verifier </vt:lpstr>
      <vt:lpstr>Forward Verifier </vt:lpstr>
      <vt:lpstr>Forward Verifier </vt:lpstr>
      <vt:lpstr>Forward Verifier </vt:lpstr>
      <vt:lpstr>Regular Expressions Containment Problem</vt:lpstr>
      <vt:lpstr>Regular Expressions Containment Problem</vt:lpstr>
      <vt:lpstr>Formal Specification &amp; Entailment Rules</vt:lpstr>
      <vt:lpstr>PowerPoint Presentation</vt:lpstr>
      <vt:lpstr>PowerPoint Presentation</vt:lpstr>
      <vt:lpstr>Term Rewriting System - Example </vt:lpstr>
      <vt:lpstr>Term Rewriting System - Example </vt:lpstr>
      <vt:lpstr>Term Rewriting System - Example </vt:lpstr>
      <vt:lpstr>Term Rewriting System - Example </vt:lpstr>
      <vt:lpstr>Term Rewriting System - Example </vt:lpstr>
      <vt:lpstr>Term Rewriting System - Example </vt:lpstr>
      <vt:lpstr>Evaluation (T.r.s  vs.  NFA + efficient Antichain) </vt:lpstr>
      <vt:lpstr>Evaluation (T.r.s  vs.  NFA + efficient Antichain) </vt:lpstr>
      <vt:lpstr>Evaluation (T.r.s  vs.  NFA + efficient Antichain) </vt:lpstr>
      <vt:lpstr>Evaluation (T.r.s  vs.  NFA + efficient Antichain) </vt:lpstr>
      <vt:lpstr>Evaluation (T.r.s  vs.  NFA + efficient Antichain) </vt:lpstr>
      <vt:lpstr>Summary &amp;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Yahui</dc:creator>
  <cp:lastModifiedBy>Song Yahui</cp:lastModifiedBy>
  <cp:revision>426</cp:revision>
  <dcterms:created xsi:type="dcterms:W3CDTF">2020-02-22T09:27:01Z</dcterms:created>
  <dcterms:modified xsi:type="dcterms:W3CDTF">2020-02-26T05:56:53Z</dcterms:modified>
</cp:coreProperties>
</file>