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404" r:id="rId2"/>
    <p:sldId id="387" r:id="rId3"/>
    <p:sldId id="408" r:id="rId4"/>
    <p:sldId id="388" r:id="rId5"/>
    <p:sldId id="394" r:id="rId6"/>
    <p:sldId id="406" r:id="rId7"/>
    <p:sldId id="405" r:id="rId8"/>
    <p:sldId id="395" r:id="rId9"/>
    <p:sldId id="390" r:id="rId10"/>
    <p:sldId id="397" r:id="rId11"/>
    <p:sldId id="407" r:id="rId12"/>
    <p:sldId id="398" r:id="rId13"/>
    <p:sldId id="409" r:id="rId14"/>
    <p:sldId id="3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867"/>
    <a:srgbClr val="A2B9C9"/>
    <a:srgbClr val="E54C4F"/>
    <a:srgbClr val="A17D60"/>
    <a:srgbClr val="AED1D3"/>
    <a:srgbClr val="FBCA92"/>
    <a:srgbClr val="FAB56A"/>
    <a:srgbClr val="FABD7A"/>
    <a:srgbClr val="FF7C80"/>
    <a:srgbClr val="F7A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AE-44CF-9E9C-56EC4FFE0783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AE-44CF-9E9C-56EC4FFE0783}"/>
              </c:ext>
            </c:extLst>
          </c:dPt>
          <c:dPt>
            <c:idx val="2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AE-44CF-9E9C-56EC4FFE0783}"/>
              </c:ext>
            </c:extLst>
          </c:dPt>
          <c:dPt>
            <c:idx val="3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AE-44CF-9E9C-56EC4FFE0783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30.4%</a:t>
                    </a:r>
                    <a:endPara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EAE-44CF-9E9C-56EC4FFE0783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20.2%</a:t>
                    </a:r>
                    <a:endPara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EAE-44CF-9E9C-56EC4FFE0783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41.3%</a:t>
                    </a:r>
                    <a:endPara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8EAE-44CF-9E9C-56EC4FFE0783}"/>
                </c:ext>
              </c:extLst>
            </c:dLbl>
            <c:dLbl>
              <c:idx val="3"/>
              <c:layout>
                <c:manualLayout>
                  <c:x val="7.4332417290656275E-2"/>
                  <c:y val="8.4858870001666989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18.1%</a:t>
                    </a:r>
                    <a:endPara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8EAE-44CF-9E9C-56EC4FFE07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0.2</c:v>
                </c:pt>
                <c:pt idx="2">
                  <c:v>0.38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AE-44CF-9E9C-56EC4FFE0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원대</a:t>
            </a:r>
            <a:endParaRPr lang="ko-KR" altLang="en-US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  <a:solidFill>
            <a:srgbClr val="214867"/>
          </a:solidFill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-151204" y="1928143"/>
            <a:ext cx="9655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기반 졸음 검출을 위한 심장변이도의 </a:t>
            </a:r>
            <a:endParaRPr lang="en-US" altLang="ko-KR" sz="28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 </a:t>
            </a:r>
            <a:r>
              <a:rPr lang="ko-KR" altLang="en-US" sz="2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기법 연구</a:t>
            </a:r>
            <a:endParaRPr lang="en-US" altLang="ko-KR" sz="28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21977" y="3664184"/>
            <a:ext cx="3193813" cy="3193813"/>
            <a:chOff x="9919316" y="4585315"/>
            <a:chExt cx="2272684" cy="2272684"/>
          </a:xfrm>
        </p:grpSpPr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49019" y="4860982"/>
            <a:ext cx="3254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수원대학교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김송연</a:t>
            </a:r>
            <a:endParaRPr lang="ko-KR" altLang="en-US" sz="2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0" y="5261091"/>
            <a:ext cx="8921977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773808" y="1399430"/>
            <a:ext cx="6232661" cy="5191374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1656" y="77653"/>
            <a:ext cx="6362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기법에 따른 정확도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29057" y="1423069"/>
            <a:ext cx="414219" cy="5191374"/>
            <a:chOff x="581527" y="419993"/>
            <a:chExt cx="358273" cy="6018014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8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5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2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4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3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37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0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4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pic>
        <p:nvPicPr>
          <p:cNvPr id="48" name="그림 47" descr="선택변수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85" y="1399430"/>
            <a:ext cx="5252253" cy="193520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12789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기법에 따른 정확도</a:t>
            </a:r>
            <a:endParaRPr lang="en-US" altLang="ko-KR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68407"/>
            <a:chOff x="9919316" y="4585314"/>
            <a:chExt cx="2272685" cy="1136343"/>
          </a:xfrm>
        </p:grpSpPr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81984" y="3395932"/>
            <a:ext cx="398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학습에 선택된 독립 변수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3" name="그림 52" descr="wjdwj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" y="3918596"/>
            <a:ext cx="5271249" cy="245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/>
          <p:cNvSpPr txBox="1"/>
          <p:nvPr/>
        </p:nvSpPr>
        <p:spPr>
          <a:xfrm>
            <a:off x="1464201" y="6460555"/>
            <a:ext cx="430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기법에 따른 정확도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8027" y="1461437"/>
            <a:ext cx="58184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sz="1600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데이터를 모델 학습에 사용하는 것은 시간적</a:t>
            </a:r>
            <a:r>
              <a:rPr lang="en-US" altLang="ko-KR" sz="1600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 적으로 비효율적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방법이므로 졸음운전을 판별하는데 기여도가 낮은 변수는 제거 후 분석을 진행하는 것이 모델의 효율성을 높일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Selectkbest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</a:t>
            </a:r>
            <a:r>
              <a:rPr lang="en-US" altLang="ko-KR" sz="16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F </a:t>
            </a:r>
            <a:r>
              <a:rPr lang="ko-KR" altLang="en-US" sz="16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통계량 분석을 통해 얻은</a:t>
            </a:r>
            <a:endParaRPr lang="en-US" altLang="ko-KR" sz="1600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p-value </a:t>
            </a:r>
            <a:r>
              <a:rPr lang="ko-KR" altLang="en-US" sz="16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값의 크기 순서대로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독립 변수를 선택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독립변수의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특성을 독립적으로 평가한다는 특징 존재한다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importances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특정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600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의사결정 트리를 분할하는데 기여한 기여도에 따라 중요도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부여하고 중요도 크기순서대로 변수 선택하는 방법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특히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트리기반의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앙상블 모델에 사용할 때 높은 성능을 보인다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2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64679" y="3804777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641084" y="3942563"/>
            <a:ext cx="90187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659823" y="3804773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FINISH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54230" y="2349835"/>
            <a:ext cx="1179037" cy="1281469"/>
            <a:chOff x="1941534" y="1991667"/>
            <a:chExt cx="864296" cy="939384"/>
          </a:xfrm>
        </p:grpSpPr>
        <p:sp>
          <p:nvSpPr>
            <p:cNvPr id="15" name="타원 14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연구배경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원호 17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2489749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093613" y="2099878"/>
            <a:ext cx="1533331" cy="1704895"/>
            <a:chOff x="1941534" y="1991667"/>
            <a:chExt cx="864296" cy="939384"/>
          </a:xfrm>
        </p:grpSpPr>
        <p:sp>
          <p:nvSpPr>
            <p:cNvPr id="21" name="타원 20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연구결과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6824811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04804" y="4263559"/>
            <a:ext cx="1179037" cy="1286188"/>
            <a:chOff x="1941534" y="1913120"/>
            <a:chExt cx="864296" cy="942843"/>
          </a:xfrm>
        </p:grpSpPr>
        <p:sp>
          <p:nvSpPr>
            <p:cNvPr id="27" name="타원 26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연구내용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원호 29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4340320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317611" y="4263559"/>
            <a:ext cx="1179037" cy="1286188"/>
            <a:chOff x="1941534" y="1913120"/>
            <a:chExt cx="864296" cy="942843"/>
          </a:xfrm>
        </p:grpSpPr>
        <p:sp>
          <p:nvSpPr>
            <p:cNvPr id="33" name="타원 32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결론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원호 3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8853127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18002" y="4191421"/>
            <a:ext cx="2435125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연구결과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4493" y="134627"/>
            <a:ext cx="4162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56" y="85015"/>
            <a:ext cx="684000" cy="684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28556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결과</a:t>
            </a:r>
            <a:endParaRPr lang="en-US" altLang="ko-KR" sz="36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22164"/>
            <a:ext cx="2164081" cy="1068407"/>
            <a:chOff x="9919316" y="4585314"/>
            <a:chExt cx="2272685" cy="1136343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1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208677" y="1253070"/>
            <a:ext cx="5805933" cy="5372073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1235" y="5145700"/>
            <a:ext cx="5400000" cy="393700"/>
          </a:xfrm>
          <a:prstGeom prst="rect">
            <a:avLst/>
          </a:prstGeom>
          <a:solidFill>
            <a:srgbClr val="F0EEF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81.87%</a:t>
            </a:r>
            <a:endParaRPr lang="ko-KR" altLang="en-US" sz="11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1235" y="2184229"/>
            <a:ext cx="5382000" cy="393700"/>
          </a:xfrm>
          <a:prstGeom prst="rect">
            <a:avLst/>
          </a:prstGeom>
          <a:solidFill>
            <a:srgbClr val="F0EEF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80.11%</a:t>
            </a:r>
            <a:endParaRPr lang="ko-KR" altLang="en-US" sz="1100" b="1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235" y="2192526"/>
            <a:ext cx="4409879" cy="393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평균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1235" y="2813216"/>
            <a:ext cx="5400000" cy="393700"/>
          </a:xfrm>
          <a:prstGeom prst="rect">
            <a:avLst/>
          </a:prstGeom>
          <a:solidFill>
            <a:srgbClr val="F0EEF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82.69</a:t>
            </a:r>
            <a:r>
              <a:rPr lang="en-US" altLang="ko-KR" sz="11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endParaRPr lang="ko-KR" altLang="en-US" sz="11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1235" y="2822366"/>
            <a:ext cx="4511148" cy="393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Importances_16</a:t>
            </a:r>
            <a:endParaRPr lang="ko-KR" altLang="en-US" sz="12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73104" y="1452001"/>
            <a:ext cx="574150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발견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Feature_importances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이용해 변수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⇨ 정확도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endParaRPr lang="en-US" altLang="ko-KR" sz="1600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Selectkbest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이용해 변수선택 ⇨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정확도 </a:t>
            </a:r>
            <a:r>
              <a:rPr lang="ko-KR" altLang="en-US" sz="16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하락</a:t>
            </a:r>
            <a:endParaRPr lang="en-US" altLang="ko-KR" sz="1600" dirty="0" smtClean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⇒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불순도를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최소화 할 수 있는 변수를 선택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모델을 학습시키는 것이 효율적인 변수 선택 방법임을 확인함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변수를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선택하여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학습진행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⇨ 정확도 상승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소폭하락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선택하여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학습진행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⇨  정확도 하락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⇒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 수준 이상으로 변수를 줄이면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종속변수를 예측하는 데 필요한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중요 정보가 삭제되어 모델의 정확도를 하락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시킬 수 있다는 사실 확인하고 변수 삭제 전 제거할 변수와 제거하지 말아야할 변수를 구별해 내는 과정의 필요성을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알게됨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1235" y="4496601"/>
            <a:ext cx="5400000" cy="393700"/>
          </a:xfrm>
          <a:prstGeom prst="rect">
            <a:avLst/>
          </a:prstGeom>
          <a:solidFill>
            <a:srgbClr val="F0EEF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80.11%</a:t>
            </a:r>
            <a:endParaRPr lang="ko-KR" altLang="en-US" sz="1100" b="1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31235" y="4491976"/>
            <a:ext cx="4391878" cy="393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평균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1235" y="5791798"/>
            <a:ext cx="5400000" cy="393700"/>
          </a:xfrm>
          <a:prstGeom prst="rect">
            <a:avLst/>
          </a:prstGeom>
          <a:solidFill>
            <a:srgbClr val="F0EEF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69.55%</a:t>
            </a:r>
            <a:endParaRPr lang="ko-KR" altLang="en-US" sz="11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33262" y="5791798"/>
            <a:ext cx="4111556" cy="393700"/>
          </a:xfrm>
          <a:prstGeom prst="rect">
            <a:avLst/>
          </a:prstGeom>
          <a:solidFill>
            <a:srgbClr val="010B3C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Selectkbeest_9</a:t>
            </a:r>
            <a:endParaRPr lang="ko-KR" altLang="en-US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72287" y="3683136"/>
            <a:ext cx="39504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발견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28329" y="80742"/>
            <a:ext cx="2459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결과</a:t>
            </a:r>
            <a:endParaRPr lang="ko-KR" altLang="en-US" sz="32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1235" y="3459314"/>
            <a:ext cx="5400000" cy="393700"/>
          </a:xfrm>
          <a:prstGeom prst="rect">
            <a:avLst/>
          </a:prstGeom>
          <a:solidFill>
            <a:srgbClr val="F0EEF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79.61%</a:t>
            </a:r>
            <a:endParaRPr lang="ko-KR" altLang="en-US" sz="11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1235" y="3459358"/>
            <a:ext cx="4328268" cy="393700"/>
          </a:xfrm>
          <a:prstGeom prst="rect">
            <a:avLst/>
          </a:prstGeom>
          <a:solidFill>
            <a:srgbClr val="010B3C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Selectkbeest_16</a:t>
            </a:r>
            <a:endParaRPr lang="ko-KR" altLang="en-US" sz="1200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1235" y="5154850"/>
            <a:ext cx="4447538" cy="393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Importances_9</a:t>
            </a:r>
            <a:endParaRPr lang="ko-KR" altLang="en-US" b="1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12789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결과</a:t>
            </a:r>
            <a:endParaRPr lang="en-US" altLang="ko-KR" sz="36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12789"/>
            <a:ext cx="2164081" cy="1068407"/>
            <a:chOff x="9919316" y="4585314"/>
            <a:chExt cx="2272685" cy="1136343"/>
          </a:xfrm>
        </p:grpSpPr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40324" y="1445799"/>
            <a:ext cx="533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변수 선택 기법에 따른 정확도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7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64679" y="3804777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641084" y="3942563"/>
            <a:ext cx="90187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659823" y="3804773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FINISH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54233" y="2335382"/>
            <a:ext cx="1179037" cy="1281469"/>
            <a:chOff x="1941534" y="1991667"/>
            <a:chExt cx="864296" cy="939384"/>
          </a:xfrm>
        </p:grpSpPr>
        <p:sp>
          <p:nvSpPr>
            <p:cNvPr id="15" name="타원 14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연구배경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원호 17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2489749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98704" y="2347642"/>
            <a:ext cx="1179037" cy="1281469"/>
            <a:chOff x="1941534" y="1991667"/>
            <a:chExt cx="864296" cy="939384"/>
          </a:xfrm>
        </p:grpSpPr>
        <p:sp>
          <p:nvSpPr>
            <p:cNvPr id="21" name="타원 20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연구결과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6824811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04804" y="4263559"/>
            <a:ext cx="1179037" cy="1286188"/>
            <a:chOff x="1941534" y="1913120"/>
            <a:chExt cx="864296" cy="942843"/>
          </a:xfrm>
        </p:grpSpPr>
        <p:sp>
          <p:nvSpPr>
            <p:cNvPr id="27" name="타원 26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연구내용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원호 29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4340320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170245" y="4324680"/>
            <a:ext cx="1581763" cy="1724340"/>
            <a:chOff x="1941534" y="1913120"/>
            <a:chExt cx="864296" cy="942843"/>
          </a:xfrm>
        </p:grpSpPr>
        <p:sp>
          <p:nvSpPr>
            <p:cNvPr id="33" name="타원 32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결론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원호 3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8853127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27300" y="3321175"/>
            <a:ext cx="2435125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최종결론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기대효과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4493" y="134627"/>
            <a:ext cx="4162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56" y="85015"/>
            <a:ext cx="684000" cy="684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28556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36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22164"/>
            <a:ext cx="2164081" cy="1068407"/>
            <a:chOff x="9919316" y="4585314"/>
            <a:chExt cx="2272685" cy="1136343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7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9455" y="116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0187" y="1444413"/>
            <a:ext cx="11248777" cy="5142185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방법의 특성 우선순위 선택에 대한 연구를 통해 최적화 모델에 가까워질 수 있었음</a:t>
            </a:r>
            <a:endParaRPr lang="en-US" altLang="ko-KR" sz="2000" kern="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latinLnBrk="0">
              <a:lnSpc>
                <a:spcPct val="150000"/>
              </a:lnSpc>
              <a:defRPr/>
            </a:pPr>
            <a:endParaRPr lang="en-US" altLang="ko-KR" sz="2000" kern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2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 </a:t>
            </a:r>
            <a:r>
              <a:rPr lang="ko-KR" altLang="en-US" sz="2000" kern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워치와</a:t>
            </a:r>
            <a:r>
              <a:rPr lang="ko-KR" altLang="en-US" sz="2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같은 </a:t>
            </a:r>
            <a:r>
              <a:rPr lang="ko-KR" altLang="en-US" sz="2000" kern="0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심박수</a:t>
            </a:r>
            <a:r>
              <a:rPr lang="ko-KR" altLang="en-US" sz="20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측정이 가능한 휴대용 전자기기에 졸음운전을 구별해내는 시스템을 결합하여 상용화한다면 졸음운전으로 인해 발생하는  교통사고 예방할 수 있을 것이라 기대됨</a:t>
            </a:r>
            <a:endParaRPr lang="ko-KR" altLang="en-US" sz="2000" kern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56132" y="1291138"/>
            <a:ext cx="449886" cy="5309374"/>
            <a:chOff x="581527" y="419993"/>
            <a:chExt cx="358273" cy="6018014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6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7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0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1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25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2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23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956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결론 및 기대효과</a:t>
            </a:r>
            <a:endParaRPr lang="en-US" altLang="ko-KR" sz="3600" b="1" kern="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3"/>
            <a:ext cx="2164081" cy="1068407"/>
            <a:chOff x="9919316" y="4585314"/>
            <a:chExt cx="2272685" cy="1136343"/>
          </a:xfrm>
        </p:grpSpPr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63" y="4023360"/>
            <a:ext cx="2946549" cy="25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64679" y="3804777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641084" y="3942563"/>
            <a:ext cx="90187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659823" y="3804773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FINISH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954233" y="2335382"/>
            <a:ext cx="1179037" cy="1281469"/>
            <a:chOff x="1941534" y="1991667"/>
            <a:chExt cx="864296" cy="939384"/>
          </a:xfrm>
        </p:grpSpPr>
        <p:sp>
          <p:nvSpPr>
            <p:cNvPr id="15" name="타원 14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연구배경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원호 17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2489749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98704" y="2347642"/>
            <a:ext cx="1179037" cy="1281469"/>
            <a:chOff x="1941534" y="1991667"/>
            <a:chExt cx="864296" cy="939384"/>
          </a:xfrm>
        </p:grpSpPr>
        <p:sp>
          <p:nvSpPr>
            <p:cNvPr id="21" name="타원 20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연구결과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6824811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04804" y="4263559"/>
            <a:ext cx="1179037" cy="1286188"/>
            <a:chOff x="1941534" y="1913120"/>
            <a:chExt cx="864296" cy="942843"/>
          </a:xfrm>
        </p:grpSpPr>
        <p:sp>
          <p:nvSpPr>
            <p:cNvPr id="27" name="타원 26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연구내용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원호 29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4340320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317611" y="4263559"/>
            <a:ext cx="1179037" cy="1286188"/>
            <a:chOff x="1941534" y="1913120"/>
            <a:chExt cx="864296" cy="942843"/>
          </a:xfrm>
        </p:grpSpPr>
        <p:sp>
          <p:nvSpPr>
            <p:cNvPr id="33" name="타원 32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결론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원호 3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8853127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9060" y="2327445"/>
            <a:ext cx="29334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독립변수 생성</a:t>
            </a:r>
            <a:endParaRPr lang="en-US" altLang="ko-KR" sz="15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종속변수 생성</a:t>
            </a:r>
            <a:endParaRPr lang="en-US" altLang="ko-KR" sz="15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기법에 따른 정확도</a:t>
            </a:r>
            <a:endParaRPr lang="en-US" altLang="ko-KR" sz="15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기법에 따른 정확도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1435" y="4254690"/>
            <a:ext cx="2435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계기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실험 설계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18002" y="4191421"/>
            <a:ext cx="2435125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연구결과</a:t>
            </a:r>
            <a:endParaRPr lang="ko-KR" altLang="en-US" sz="1500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27300" y="3321175"/>
            <a:ext cx="2435125" cy="398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최종결론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기대효과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4493" y="134627"/>
            <a:ext cx="4162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56" y="85015"/>
            <a:ext cx="684000" cy="684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28556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36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22164"/>
            <a:ext cx="2164081" cy="1068407"/>
            <a:chOff x="9919316" y="4585314"/>
            <a:chExt cx="2272685" cy="1136343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4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64679" y="3804777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641084" y="3942563"/>
            <a:ext cx="90187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659823" y="3804773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FINISH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865335" y="2083243"/>
            <a:ext cx="1553726" cy="1667532"/>
            <a:chOff x="1941534" y="1991667"/>
            <a:chExt cx="864296" cy="939384"/>
          </a:xfrm>
        </p:grpSpPr>
        <p:sp>
          <p:nvSpPr>
            <p:cNvPr id="15" name="타원 14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연구배경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원호 17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2489749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98704" y="2347642"/>
            <a:ext cx="1179037" cy="1281469"/>
            <a:chOff x="1941534" y="1991667"/>
            <a:chExt cx="864296" cy="939384"/>
          </a:xfrm>
        </p:grpSpPr>
        <p:sp>
          <p:nvSpPr>
            <p:cNvPr id="21" name="타원 20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연구결과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6824811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804804" y="4263559"/>
            <a:ext cx="1179037" cy="1286188"/>
            <a:chOff x="1941534" y="1913120"/>
            <a:chExt cx="864296" cy="942843"/>
          </a:xfrm>
        </p:grpSpPr>
        <p:sp>
          <p:nvSpPr>
            <p:cNvPr id="27" name="타원 26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연구내용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원호 29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4340320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317611" y="4263559"/>
            <a:ext cx="1179037" cy="1286188"/>
            <a:chOff x="1941534" y="1913120"/>
            <a:chExt cx="864296" cy="942843"/>
          </a:xfrm>
        </p:grpSpPr>
        <p:sp>
          <p:nvSpPr>
            <p:cNvPr id="33" name="타원 32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결론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원호 3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8853127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1435" y="4254690"/>
            <a:ext cx="2435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계기</a:t>
            </a: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실험 설계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4493" y="134627"/>
            <a:ext cx="4162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56" y="85015"/>
            <a:ext cx="684000" cy="684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28556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배경</a:t>
            </a:r>
            <a:endParaRPr lang="en-US" altLang="ko-KR" sz="36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22164"/>
            <a:ext cx="2164081" cy="1068407"/>
            <a:chOff x="9919316" y="4585314"/>
            <a:chExt cx="2272685" cy="1136343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1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형 42"/>
          <p:cNvSpPr/>
          <p:nvPr/>
        </p:nvSpPr>
        <p:spPr>
          <a:xfrm>
            <a:off x="156245" y="1473944"/>
            <a:ext cx="4702628" cy="4702628"/>
          </a:xfrm>
          <a:prstGeom prst="pie">
            <a:avLst>
              <a:gd name="adj1" fmla="val 13609845"/>
              <a:gd name="adj2" fmla="val 16200000"/>
            </a:avLst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2" name="차트 41"/>
          <p:cNvGraphicFramePr/>
          <p:nvPr>
            <p:extLst>
              <p:ext uri="{D42A27DB-BD31-4B8C-83A1-F6EECF244321}">
                <p14:modId xmlns:p14="http://schemas.microsoft.com/office/powerpoint/2010/main" val="3518036170"/>
              </p:ext>
            </p:extLst>
          </p:nvPr>
        </p:nvGraphicFramePr>
        <p:xfrm>
          <a:off x="-978535" y="1827890"/>
          <a:ext cx="7175066" cy="4445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타원 43"/>
          <p:cNvSpPr/>
          <p:nvPr/>
        </p:nvSpPr>
        <p:spPr>
          <a:xfrm>
            <a:off x="4860000" y="5369935"/>
            <a:ext cx="144000" cy="144000"/>
          </a:xfrm>
          <a:prstGeom prst="ellipse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60000" y="5670000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60000" y="5911200"/>
            <a:ext cx="144000" cy="144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860000" y="6206400"/>
            <a:ext cx="144000" cy="14400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2960338" y="1205128"/>
            <a:ext cx="2497277" cy="482600"/>
          </a:xfrm>
          <a:prstGeom prst="wedgeRoundRectCallout">
            <a:avLst>
              <a:gd name="adj1" fmla="val -83382"/>
              <a:gd name="adj2" fmla="val 72085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A17D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교통사고 사망률 </a:t>
            </a:r>
            <a:r>
              <a:rPr lang="en-US" altLang="ko-KR" b="1" dirty="0" smtClean="0">
                <a:solidFill>
                  <a:srgbClr val="A17D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A17D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b="1" dirty="0" smtClean="0">
                <a:solidFill>
                  <a:srgbClr val="A17D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b="1" dirty="0">
              <a:solidFill>
                <a:srgbClr val="A17D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550248" y="6289709"/>
            <a:ext cx="4202969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고속도로 교통사고 원인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8847" y="137444"/>
            <a:ext cx="628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계기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96530" y="1388927"/>
            <a:ext cx="5728587" cy="5241822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ko-KR" altLang="en-US" sz="4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5428" y="5305959"/>
            <a:ext cx="10382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졸음운전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333954" y="1388927"/>
            <a:ext cx="428701" cy="5241822"/>
            <a:chOff x="581527" y="419993"/>
            <a:chExt cx="358273" cy="6018014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7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8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1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2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3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4966299" y="5619175"/>
            <a:ext cx="11620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주시태만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8302" y="5864006"/>
            <a:ext cx="8953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과속운전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3984" y="6159510"/>
            <a:ext cx="11239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892" y="1824514"/>
            <a:ext cx="5066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졸음운전이 지난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동안 고속도로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교통사고 사망률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위로 선정됨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운전자의 졸음운전을 구별하여 졸음운전 사고를 예방할 수 있는 시스템 출현의 필요성 제기됨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운전자에게 가장 적은 제약조건으로 생체리듬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신호를 파악할 수 있는 </a:t>
            </a:r>
            <a:r>
              <a:rPr lang="en-US" altLang="ko-KR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ECG(</a:t>
            </a:r>
            <a:r>
              <a:rPr lang="ko-KR" altLang="en-US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심전도</a:t>
            </a:r>
            <a:r>
              <a:rPr lang="en-US" altLang="ko-KR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신호를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이용하여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졸음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운전 여부를 구별해내는 모델을 구현해보고 자 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12789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계기</a:t>
            </a:r>
            <a:endParaRPr lang="en-US" altLang="ko-KR" sz="36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68407"/>
            <a:chOff x="9919316" y="4585314"/>
            <a:chExt cx="2272685" cy="1136343"/>
          </a:xfrm>
        </p:grpSpPr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6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7906" y="100703"/>
            <a:ext cx="628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방법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2373" y="1427291"/>
            <a:ext cx="6300000" cy="5241822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ko-KR" altLang="en-US" sz="4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772418" y="1413658"/>
            <a:ext cx="358273" cy="5157379"/>
            <a:chOff x="581527" y="419993"/>
            <a:chExt cx="358273" cy="6018014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7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8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1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2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3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387021" y="1671523"/>
            <a:ext cx="54206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심리적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신경학적 장애가 없는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실험자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(25~32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세 남성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실험 전 실험에 영향을 줄 수 있는 요소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화학물질 섭취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배고픔으로 인한 졸음 억제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제거 후 실험 시행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실험전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 동안 연습 시간을 가지도록 하여 장비에 익숙해지는 시간을 가짐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MP150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데이터수집시스템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(BIOPAC Systems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USA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실험자들의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ECG(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심전도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3" y="1873913"/>
            <a:ext cx="3716865" cy="39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010" y="6044005"/>
            <a:ext cx="478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MP150</a:t>
            </a:r>
            <a:r>
              <a:rPr lang="ko-KR" altLang="ko-KR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데이터수집시스템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(BIOPAC Systems </a:t>
            </a:r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USA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활용한 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ECG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신호 측정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12789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실험 설계</a:t>
            </a:r>
            <a:endParaRPr lang="en-US" altLang="ko-KR" sz="36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68407"/>
            <a:chOff x="9919316" y="4585314"/>
            <a:chExt cx="2272685" cy="1136343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1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954233" y="2335382"/>
            <a:ext cx="1179037" cy="1281469"/>
            <a:chOff x="1941534" y="1991667"/>
            <a:chExt cx="864296" cy="939384"/>
          </a:xfrm>
        </p:grpSpPr>
        <p:sp>
          <p:nvSpPr>
            <p:cNvPr id="15" name="타원 14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연구배경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원호 17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64679" y="3804777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START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641084" y="3942563"/>
            <a:ext cx="901873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659823" y="3804773"/>
            <a:ext cx="676405" cy="2755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FINISH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89749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298704" y="2347642"/>
            <a:ext cx="1179037" cy="1281469"/>
            <a:chOff x="1941534" y="1991667"/>
            <a:chExt cx="864296" cy="939384"/>
          </a:xfrm>
        </p:grpSpPr>
        <p:sp>
          <p:nvSpPr>
            <p:cNvPr id="21" name="타원 20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연구결과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이등변 삼각형 21"/>
            <p:cNvSpPr/>
            <p:nvPr/>
          </p:nvSpPr>
          <p:spPr>
            <a:xfrm flipV="1">
              <a:off x="2255728" y="2695144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6824811" y="3888559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596144" y="4256016"/>
            <a:ext cx="1596352" cy="1636309"/>
            <a:chOff x="1941534" y="1913120"/>
            <a:chExt cx="864296" cy="942843"/>
          </a:xfrm>
        </p:grpSpPr>
        <p:sp>
          <p:nvSpPr>
            <p:cNvPr id="27" name="타원 26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연구내용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원호 29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4340320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317611" y="4263559"/>
            <a:ext cx="1179037" cy="1286188"/>
            <a:chOff x="1941534" y="1913120"/>
            <a:chExt cx="864296" cy="942843"/>
          </a:xfrm>
        </p:grpSpPr>
        <p:sp>
          <p:nvSpPr>
            <p:cNvPr id="33" name="타원 32"/>
            <p:cNvSpPr/>
            <p:nvPr/>
          </p:nvSpPr>
          <p:spPr>
            <a:xfrm>
              <a:off x="1941534" y="1991667"/>
              <a:ext cx="864296" cy="86429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결론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 flipV="1">
              <a:off x="2255729" y="1913120"/>
              <a:ext cx="235907" cy="235907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원호 3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8853127" y="3890968"/>
            <a:ext cx="108000" cy="10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19060" y="2327445"/>
            <a:ext cx="29334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독립변수 생성</a:t>
            </a:r>
            <a:endParaRPr lang="en-US" altLang="ko-KR" sz="15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종속변수 </a:t>
            </a:r>
            <a:r>
              <a:rPr lang="ko-KR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5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기법에 따른 정확도</a:t>
            </a:r>
            <a:endParaRPr lang="en-US" altLang="ko-KR" sz="1500" b="1" dirty="0" smtClean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선택 기법에 따른 정확도</a:t>
            </a:r>
            <a:endParaRPr lang="ko-KR" altLang="en-US" sz="15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4493" y="134627"/>
            <a:ext cx="4162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 차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56" y="85015"/>
            <a:ext cx="684000" cy="684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28556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내용</a:t>
            </a:r>
            <a:endParaRPr lang="en-US" altLang="ko-KR" sz="36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19" y="-22164"/>
            <a:ext cx="2164081" cy="1068407"/>
            <a:chOff x="9919316" y="4585314"/>
            <a:chExt cx="2272685" cy="1136343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7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7906" y="100703"/>
            <a:ext cx="628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 방법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620080" y="1443087"/>
            <a:ext cx="6300000" cy="5241822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ko-KR" altLang="en-US" sz="4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772418" y="1413658"/>
            <a:ext cx="358273" cy="5157379"/>
            <a:chOff x="581527" y="419993"/>
            <a:chExt cx="358273" cy="6018014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7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8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1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2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3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6189353" y="1619940"/>
            <a:ext cx="57421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b="1" u="sng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심박변이도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HRV)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시간에 따른 심장 박동의 주기적인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5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분동안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관측된 데이터를 시간 영역 분석과 주파수 분석을 이용하여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심박변이도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분석 진행함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영역과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주파수 분석을 사용하여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실험자들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ECG(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심전도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속에서 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R-peak </a:t>
            </a:r>
            <a:r>
              <a:rPr lang="ko-KR" altLang="en-US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심실이 수축하느라 발생된 가장 큰 전기신호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R-R 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interval </a:t>
            </a:r>
            <a:r>
              <a:rPr lang="ko-KR" altLang="en-US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R-peak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점들 간의 간격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도출함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HRV </a:t>
            </a:r>
            <a:r>
              <a:rPr lang="en-US" altLang="ko-KR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r>
              <a:rPr lang="ko-KR" altLang="en-US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심박수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가변성 분석 모듈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대입하여 심장 박동과 졸음운전 간의 상관관계를 유추하는데 유의미한 독립 변수를 도출함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12789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심박변이도를 통해 독립변수 추출</a:t>
            </a:r>
            <a:endParaRPr lang="en-US" altLang="ko-KR" sz="36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68407"/>
            <a:chOff x="9919316" y="4585314"/>
            <a:chExt cx="2272685" cy="1136343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4" y="1451634"/>
            <a:ext cx="3889194" cy="2251214"/>
          </a:xfrm>
          <a:prstGeom prst="rect">
            <a:avLst/>
          </a:prstGeom>
        </p:spPr>
      </p:pic>
      <p:pic>
        <p:nvPicPr>
          <p:cNvPr id="46" name="그림 45" descr="C:\Users\Owner\AppData\Local\Microsoft\Windows\INetCache\Content.Word\도메인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4" y="4374497"/>
            <a:ext cx="4908316" cy="17052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79046" y="3805157"/>
            <a:ext cx="367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R-peak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 검출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35" y="6152436"/>
            <a:ext cx="40019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HRV</a:t>
            </a:r>
            <a:r>
              <a:rPr lang="ko-KR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분석으로 도출된 독립 변수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658098" y="1246567"/>
            <a:ext cx="6300000" cy="5482223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ko-KR" altLang="en-US" sz="4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885012" y="1246568"/>
            <a:ext cx="358273" cy="5157379"/>
            <a:chOff x="581527" y="419993"/>
            <a:chExt cx="358273" cy="6018014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7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8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1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2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3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2234316" y="6071764"/>
            <a:ext cx="443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반응 시간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1" y="-23099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40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68407"/>
            <a:chOff x="9919316" y="4585314"/>
            <a:chExt cx="2272685" cy="1136343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36385" y="233567"/>
            <a:ext cx="7442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반응시간을 통해 종속변수 생성</a:t>
            </a: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8614" y="1325069"/>
            <a:ext cx="560943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반응시간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운전자가 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상황을 인지하고 반응하기까지의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</a:t>
            </a:r>
            <a:r>
              <a:rPr lang="ko-KR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과정에 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걸리는 </a:t>
            </a:r>
            <a:r>
              <a:rPr lang="ko-KR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의미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축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초당 반응시간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Y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축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평균 반응시간 값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초당 반응시간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 반응시간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 초과                                          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초당 반응시간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 반응시간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 미만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반응시간을 기준으로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종속변수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생성하고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데이터의 신뢰성 상승을 위해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균형 맞추는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과정 진행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평균적으로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46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겹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교차검증을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진행하고  모델의  평균정확도를 구한 결과 약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80.11%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정확도를 보임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7" y="1811463"/>
            <a:ext cx="4310515" cy="411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659938" y="1301063"/>
            <a:ext cx="6300000" cy="5400000"/>
          </a:xfrm>
          <a:prstGeom prst="rect">
            <a:avLst/>
          </a:prstGeom>
          <a:solidFill>
            <a:schemeClr val="bg1"/>
          </a:solidFill>
          <a:ln w="187325">
            <a:noFill/>
          </a:ln>
          <a:effectLst>
            <a:outerShdw blurRad="431800" dist="2413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118788"/>
            <a:ext cx="6362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기법에 따른 정확도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4" y="1318033"/>
            <a:ext cx="4154511" cy="1896459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5871058" y="1338422"/>
            <a:ext cx="449886" cy="5476561"/>
            <a:chOff x="581527" y="419993"/>
            <a:chExt cx="358273" cy="6018014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939800" y="419993"/>
              <a:ext cx="0" cy="6018014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12262" y="1494240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8" name="Group 12"/>
            <p:cNvGrpSpPr>
              <a:grpSpLocks noChangeAspect="1"/>
            </p:cNvGrpSpPr>
            <p:nvPr/>
          </p:nvGrpSpPr>
          <p:grpSpPr bwMode="auto">
            <a:xfrm>
              <a:off x="581527" y="787428"/>
              <a:ext cx="193117" cy="153620"/>
              <a:chOff x="6124" y="305"/>
              <a:chExt cx="841" cy="669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45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6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9" name="Freeform 36"/>
            <p:cNvSpPr>
              <a:spLocks noEditPoints="1"/>
            </p:cNvSpPr>
            <p:nvPr/>
          </p:nvSpPr>
          <p:spPr bwMode="auto">
            <a:xfrm>
              <a:off x="625397" y="4336406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 bwMode="auto">
            <a:xfrm>
              <a:off x="598771" y="3644382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10800000" flipH="1" flipV="1">
              <a:off x="597941" y="2949079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2" name="Group 20"/>
            <p:cNvGrpSpPr>
              <a:grpSpLocks noChangeAspect="1"/>
            </p:cNvGrpSpPr>
            <p:nvPr/>
          </p:nvGrpSpPr>
          <p:grpSpPr bwMode="auto">
            <a:xfrm>
              <a:off x="614039" y="2221163"/>
              <a:ext cx="128093" cy="174724"/>
              <a:chOff x="2597" y="4163"/>
              <a:chExt cx="217" cy="296"/>
            </a:xfrm>
            <a:solidFill>
              <a:schemeClr val="bg1">
                <a:lumMod val="85000"/>
              </a:schemeClr>
            </a:solidFill>
          </p:grpSpPr>
          <p:sp>
            <p:nvSpPr>
              <p:cNvPr id="41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3" name="Group 16"/>
            <p:cNvGrpSpPr>
              <a:grpSpLocks noChangeAspect="1"/>
            </p:cNvGrpSpPr>
            <p:nvPr/>
          </p:nvGrpSpPr>
          <p:grpSpPr bwMode="auto">
            <a:xfrm>
              <a:off x="596845" y="5823027"/>
              <a:ext cx="162480" cy="186754"/>
              <a:chOff x="1039" y="1681"/>
              <a:chExt cx="1071" cy="1231"/>
            </a:xfrm>
            <a:solidFill>
              <a:schemeClr val="bg1">
                <a:lumMod val="85000"/>
              </a:schemeClr>
            </a:solidFill>
          </p:grpSpPr>
          <p:sp>
            <p:nvSpPr>
              <p:cNvPr id="37" name="Freeform 17"/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Freeform 18"/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Freeform 19"/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0" name="Freeform 20"/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34" name="Group 31"/>
            <p:cNvGrpSpPr>
              <a:grpSpLocks noChangeAspect="1"/>
            </p:cNvGrpSpPr>
            <p:nvPr/>
          </p:nvGrpSpPr>
          <p:grpSpPr bwMode="auto">
            <a:xfrm>
              <a:off x="594443" y="5066831"/>
              <a:ext cx="167284" cy="203007"/>
              <a:chOff x="2647" y="1727"/>
              <a:chExt cx="192" cy="233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160316" y="3307586"/>
            <a:ext cx="462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Bagging(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배깅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Boosting(</a:t>
            </a: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부스팅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1" y="-44567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4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45080"/>
            <a:ext cx="2164081" cy="1068407"/>
            <a:chOff x="9919316" y="4585314"/>
            <a:chExt cx="2272685" cy="1136343"/>
          </a:xfrm>
        </p:grpSpPr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49081" y="128874"/>
            <a:ext cx="694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기법에 따른 정확도</a:t>
            </a:r>
            <a:endParaRPr lang="en-US" altLang="ko-KR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9963" y="1304087"/>
            <a:ext cx="537258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앙상블 모델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높은 정확도를 보이는 모델을 사용하는 것보다 낮은 정확도를 가지는 여러 모델을 조합하는 것이 더 높은 성능을 보일 수 있다는 이론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Bagging: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부트스트랩 방식을 이용하여 데이터   셋을  생성하고 그 결과를 앙상블 하는 방법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분산을 줄이고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과적합을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방지해준다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Ex) Random Forest(Ran)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Boosting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학습을 진행함에 있어 약한 성능을 보이는 모델에 가중치를 부여하며 학습을 진행하는 방법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정확도를 높일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Ex)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AdaBoost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(Ada) ,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Xgb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Gradient Boosting Classifier(GBC) 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6" y="3770283"/>
            <a:ext cx="4834393" cy="2485051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575447" y="6391035"/>
            <a:ext cx="4309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기법에 따른 정확도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1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845</Words>
  <Application>Microsoft Office PowerPoint</Application>
  <PresentationFormat>와이드스크린</PresentationFormat>
  <Paragraphs>191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Owner</cp:lastModifiedBy>
  <cp:revision>407</cp:revision>
  <dcterms:created xsi:type="dcterms:W3CDTF">2019-02-08T07:37:09Z</dcterms:created>
  <dcterms:modified xsi:type="dcterms:W3CDTF">2021-06-04T06:07:45Z</dcterms:modified>
</cp:coreProperties>
</file>