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301" r:id="rId4"/>
    <p:sldId id="299" r:id="rId5"/>
    <p:sldId id="258" r:id="rId6"/>
    <p:sldId id="264" r:id="rId7"/>
    <p:sldId id="300" r:id="rId8"/>
    <p:sldId id="269" r:id="rId9"/>
    <p:sldId id="262" r:id="rId10"/>
    <p:sldId id="276" r:id="rId11"/>
    <p:sldId id="268" r:id="rId12"/>
    <p:sldId id="277" r:id="rId13"/>
    <p:sldId id="273" r:id="rId14"/>
    <p:sldId id="274" r:id="rId15"/>
    <p:sldId id="275" r:id="rId16"/>
    <p:sldId id="302" r:id="rId17"/>
    <p:sldId id="303" r:id="rId18"/>
    <p:sldId id="295" r:id="rId19"/>
    <p:sldId id="294" r:id="rId20"/>
    <p:sldId id="290" r:id="rId21"/>
    <p:sldId id="272" r:id="rId22"/>
    <p:sldId id="286" r:id="rId23"/>
    <p:sldId id="287" r:id="rId24"/>
    <p:sldId id="312" r:id="rId25"/>
    <p:sldId id="289" r:id="rId26"/>
    <p:sldId id="310" r:id="rId27"/>
    <p:sldId id="308" r:id="rId28"/>
    <p:sldId id="311" r:id="rId29"/>
    <p:sldId id="306" r:id="rId30"/>
    <p:sldId id="307" r:id="rId31"/>
    <p:sldId id="263" r:id="rId32"/>
    <p:sldId id="285" r:id="rId33"/>
    <p:sldId id="260" r:id="rId34"/>
    <p:sldId id="267" r:id="rId35"/>
    <p:sldId id="279" r:id="rId36"/>
    <p:sldId id="280" r:id="rId37"/>
    <p:sldId id="281" r:id="rId38"/>
    <p:sldId id="282" r:id="rId39"/>
    <p:sldId id="283" r:id="rId40"/>
    <p:sldId id="284" r:id="rId41"/>
    <p:sldId id="261" r:id="rId42"/>
    <p:sldId id="265"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D1EF"/>
    <a:srgbClr val="CCECFF"/>
    <a:srgbClr val="3366CC"/>
    <a:srgbClr val="B0C9EE"/>
    <a:srgbClr val="95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711" autoAdjust="0"/>
  </p:normalViewPr>
  <p:slideViewPr>
    <p:cSldViewPr>
      <p:cViewPr varScale="1">
        <p:scale>
          <a:sx n="108" d="100"/>
          <a:sy n="108" d="100"/>
        </p:scale>
        <p:origin x="190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3" Type="http://schemas.openxmlformats.org/officeDocument/2006/relationships/slide" Target="slides/slide9.xml"/><Relationship Id="rId7" Type="http://schemas.openxmlformats.org/officeDocument/2006/relationships/slide" Target="slides/slide15.xml"/><Relationship Id="rId12" Type="http://schemas.openxmlformats.org/officeDocument/2006/relationships/slide" Target="slides/slide41.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4.xml"/><Relationship Id="rId11" Type="http://schemas.openxmlformats.org/officeDocument/2006/relationships/slide" Target="slides/slide40.xml"/><Relationship Id="rId5" Type="http://schemas.openxmlformats.org/officeDocument/2006/relationships/slide" Target="slides/slide13.xml"/><Relationship Id="rId10" Type="http://schemas.openxmlformats.org/officeDocument/2006/relationships/slide" Target="slides/slide37.xml"/><Relationship Id="rId4" Type="http://schemas.openxmlformats.org/officeDocument/2006/relationships/slide" Target="slides/slide10.xml"/><Relationship Id="rId9"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78933A8F-33F5-42E4-B888-5469F6A126DB}"/>
              </a:ext>
            </a:extLst>
          </p:cNvPr>
          <p:cNvSpPr>
            <a:spLocks noChangeArrowheads="1"/>
          </p:cNvSpPr>
          <p:nvPr userDrawn="1"/>
        </p:nvSpPr>
        <p:spPr bwMode="auto">
          <a:xfrm>
            <a:off x="0" y="0"/>
            <a:ext cx="9144000" cy="6858000"/>
          </a:xfrm>
          <a:prstGeom prst="rect">
            <a:avLst/>
          </a:prstGeom>
          <a:solidFill>
            <a:srgbClr val="003280"/>
          </a:solidFill>
          <a:ln>
            <a:noFill/>
          </a:ln>
          <a:effec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defRPr/>
            </a:pPr>
            <a:endParaRPr lang="zh-CN" altLang="en-US" sz="1800">
              <a:ea typeface="宋体" pitchFamily="2" charset="-122"/>
            </a:endParaRPr>
          </a:p>
        </p:txBody>
      </p:sp>
      <p:pic>
        <p:nvPicPr>
          <p:cNvPr id="5" name="Picture 21" descr="Logo and Title White">
            <a:extLst>
              <a:ext uri="{FF2B5EF4-FFF2-40B4-BE49-F238E27FC236}">
                <a16:creationId xmlns:a16="http://schemas.microsoft.com/office/drawing/2014/main" id="{0510362A-5CD9-4112-AB61-39DE3FFAF6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40200" y="5445125"/>
            <a:ext cx="42052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14"/>
          <p:cNvSpPr>
            <a:spLocks noGrp="1" noChangeArrowheads="1"/>
          </p:cNvSpPr>
          <p:nvPr>
            <p:ph type="ctrTitle"/>
          </p:nvPr>
        </p:nvSpPr>
        <p:spPr>
          <a:xfrm>
            <a:off x="5562600" y="2286000"/>
            <a:ext cx="3352800" cy="1143000"/>
          </a:xfrm>
        </p:spPr>
        <p:txBody>
          <a:bodyPr/>
          <a:lstStyle>
            <a:lvl1pPr>
              <a:defRPr sz="1500">
                <a:solidFill>
                  <a:schemeClr val="bg1"/>
                </a:solidFill>
              </a:defRPr>
            </a:lvl1pPr>
          </a:lstStyle>
          <a:p>
            <a:pPr lvl="0"/>
            <a:r>
              <a:rPr lang="en-US" altLang="zh-CN" noProof="0"/>
              <a:t>Click to edit Master title style</a:t>
            </a:r>
          </a:p>
        </p:txBody>
      </p:sp>
      <p:sp>
        <p:nvSpPr>
          <p:cNvPr id="3087" name="Rectangle 15"/>
          <p:cNvSpPr>
            <a:spLocks noGrp="1" noChangeArrowheads="1"/>
          </p:cNvSpPr>
          <p:nvPr>
            <p:ph type="subTitle" idx="1"/>
          </p:nvPr>
        </p:nvSpPr>
        <p:spPr>
          <a:xfrm>
            <a:off x="5562600" y="3505200"/>
            <a:ext cx="3352800" cy="1752600"/>
          </a:xfrm>
        </p:spPr>
        <p:txBody>
          <a:bodyPr/>
          <a:lstStyle>
            <a:lvl1pPr marL="0" indent="0">
              <a:defRPr sz="1200">
                <a:solidFill>
                  <a:schemeClr val="bg1"/>
                </a:solidFill>
              </a:defRPr>
            </a:lvl1pPr>
          </a:lstStyle>
          <a:p>
            <a:pPr lvl="0"/>
            <a:r>
              <a:rPr lang="en-US" altLang="zh-CN" noProof="0"/>
              <a:t>Click to edit Master subtitle style</a:t>
            </a:r>
          </a:p>
        </p:txBody>
      </p:sp>
    </p:spTree>
    <p:extLst>
      <p:ext uri="{BB962C8B-B14F-4D97-AF65-F5344CB8AC3E}">
        <p14:creationId xmlns:p14="http://schemas.microsoft.com/office/powerpoint/2010/main" val="16301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297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60350"/>
            <a:ext cx="1852613" cy="54006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258888" y="260350"/>
            <a:ext cx="5408612" cy="54006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8111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95946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31125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258888" y="1844675"/>
            <a:ext cx="3595687"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06975" y="1844675"/>
            <a:ext cx="3597275"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90454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81563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99862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7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413988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75227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DECA35-0551-4BB7-ABD6-6A8D8C98573A}"/>
              </a:ext>
            </a:extLst>
          </p:cNvPr>
          <p:cNvSpPr>
            <a:spLocks noGrp="1" noChangeArrowheads="1"/>
          </p:cNvSpPr>
          <p:nvPr>
            <p:ph type="title"/>
          </p:nvPr>
        </p:nvSpPr>
        <p:spPr bwMode="auto">
          <a:xfrm>
            <a:off x="1258888" y="260350"/>
            <a:ext cx="74136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48951AF3-76A2-436E-A7FD-D52BA0661B71}"/>
              </a:ext>
            </a:extLst>
          </p:cNvPr>
          <p:cNvSpPr>
            <a:spLocks noGrp="1" noChangeArrowheads="1"/>
          </p:cNvSpPr>
          <p:nvPr>
            <p:ph type="body" idx="1"/>
          </p:nvPr>
        </p:nvSpPr>
        <p:spPr bwMode="auto">
          <a:xfrm>
            <a:off x="1258888" y="1844675"/>
            <a:ext cx="7345362"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7">
            <a:extLst>
              <a:ext uri="{FF2B5EF4-FFF2-40B4-BE49-F238E27FC236}">
                <a16:creationId xmlns:a16="http://schemas.microsoft.com/office/drawing/2014/main" id="{18CC0F17-205C-4498-BE20-11CC5C66B76B}"/>
              </a:ext>
            </a:extLst>
          </p:cNvPr>
          <p:cNvSpPr>
            <a:spLocks noChangeArrowheads="1"/>
          </p:cNvSpPr>
          <p:nvPr userDrawn="1"/>
        </p:nvSpPr>
        <p:spPr bwMode="auto">
          <a:xfrm>
            <a:off x="0" y="0"/>
            <a:ext cx="755650" cy="6858000"/>
          </a:xfrm>
          <a:prstGeom prst="rect">
            <a:avLst/>
          </a:prstGeom>
          <a:solidFill>
            <a:srgbClr val="003280"/>
          </a:solidFill>
          <a:ln>
            <a:noFill/>
          </a:ln>
          <a:effec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endParaRPr lang="zh-CN" altLang="en-US"/>
          </a:p>
        </p:txBody>
      </p:sp>
      <p:sp>
        <p:nvSpPr>
          <p:cNvPr id="1029" name="Rectangle 8">
            <a:extLst>
              <a:ext uri="{FF2B5EF4-FFF2-40B4-BE49-F238E27FC236}">
                <a16:creationId xmlns:a16="http://schemas.microsoft.com/office/drawing/2014/main" id="{F27E16CB-7159-49EA-B648-5193524BA12B}"/>
              </a:ext>
            </a:extLst>
          </p:cNvPr>
          <p:cNvSpPr>
            <a:spLocks noChangeArrowheads="1"/>
          </p:cNvSpPr>
          <p:nvPr userDrawn="1"/>
        </p:nvSpPr>
        <p:spPr bwMode="auto">
          <a:xfrm>
            <a:off x="395288" y="0"/>
            <a:ext cx="215900" cy="6858000"/>
          </a:xfrm>
          <a:prstGeom prst="rect">
            <a:avLst/>
          </a:prstGeom>
          <a:gradFill rotWithShape="1">
            <a:gsLst>
              <a:gs pos="0">
                <a:srgbClr val="AED1EF">
                  <a:alpha val="70000"/>
                </a:srgbClr>
              </a:gs>
              <a:gs pos="100000">
                <a:srgbClr val="51616F">
                  <a:alpha val="0"/>
                </a:srgbClr>
              </a:gs>
            </a:gsLst>
            <a:lin ang="5400000" scaled="1"/>
          </a:gradFill>
          <a:ln>
            <a:noFill/>
          </a:ln>
          <a:effec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endParaRPr lang="zh-CN" altLang="en-US"/>
          </a:p>
        </p:txBody>
      </p:sp>
      <p:sp>
        <p:nvSpPr>
          <p:cNvPr id="1030" name="Rectangle 12">
            <a:extLst>
              <a:ext uri="{FF2B5EF4-FFF2-40B4-BE49-F238E27FC236}">
                <a16:creationId xmlns:a16="http://schemas.microsoft.com/office/drawing/2014/main" id="{4C52B87F-F109-4810-8D4F-4538B26F6C9E}"/>
              </a:ext>
            </a:extLst>
          </p:cNvPr>
          <p:cNvSpPr>
            <a:spLocks noChangeArrowheads="1"/>
          </p:cNvSpPr>
          <p:nvPr userDrawn="1"/>
        </p:nvSpPr>
        <p:spPr bwMode="auto">
          <a:xfrm rot="-5400000">
            <a:off x="4464050" y="-3195637"/>
            <a:ext cx="215900" cy="9144000"/>
          </a:xfrm>
          <a:prstGeom prst="rect">
            <a:avLst/>
          </a:prstGeom>
          <a:gradFill rotWithShape="1">
            <a:gsLst>
              <a:gs pos="0">
                <a:srgbClr val="AED1EF">
                  <a:alpha val="60001"/>
                </a:srgbClr>
              </a:gs>
              <a:gs pos="100000">
                <a:srgbClr val="51616F">
                  <a:alpha val="0"/>
                </a:srgbClr>
              </a:gs>
            </a:gsLst>
            <a:lin ang="5400000" scaled="1"/>
          </a:gradFill>
          <a:ln>
            <a:noFill/>
          </a:ln>
          <a:effec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endParaRPr lang="zh-CN" altLang="en-US"/>
          </a:p>
        </p:txBody>
      </p:sp>
      <p:pic>
        <p:nvPicPr>
          <p:cNvPr id="1031" name="Picture 13" descr="Logo and Title">
            <a:extLst>
              <a:ext uri="{FF2B5EF4-FFF2-40B4-BE49-F238E27FC236}">
                <a16:creationId xmlns:a16="http://schemas.microsoft.com/office/drawing/2014/main" id="{DDCE3464-4117-4DB4-A16A-4727F1D7121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40425" y="5876925"/>
            <a:ext cx="2659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rtl="0" eaLnBrk="0" fontAlgn="base" hangingPunct="0">
        <a:spcBef>
          <a:spcPct val="0"/>
        </a:spcBef>
        <a:spcAft>
          <a:spcPct val="0"/>
        </a:spcAft>
        <a:defRPr sz="3000">
          <a:solidFill>
            <a:schemeClr val="accent2"/>
          </a:solidFill>
          <a:latin typeface="+mj-lt"/>
          <a:ea typeface="MS PGothic" pitchFamily="34" charset="-128"/>
          <a:cs typeface="+mj-cs"/>
        </a:defRPr>
      </a:lvl1pPr>
      <a:lvl2pPr algn="l" rtl="0" eaLnBrk="0" fontAlgn="base" hangingPunct="0">
        <a:spcBef>
          <a:spcPct val="0"/>
        </a:spcBef>
        <a:spcAft>
          <a:spcPct val="0"/>
        </a:spcAft>
        <a:defRPr sz="3000">
          <a:solidFill>
            <a:schemeClr val="accent2"/>
          </a:solidFill>
          <a:latin typeface="Arial" charset="0"/>
          <a:ea typeface="MS PGothic" pitchFamily="34" charset="-128"/>
        </a:defRPr>
      </a:lvl2pPr>
      <a:lvl3pPr algn="l" rtl="0" eaLnBrk="0" fontAlgn="base" hangingPunct="0">
        <a:spcBef>
          <a:spcPct val="0"/>
        </a:spcBef>
        <a:spcAft>
          <a:spcPct val="0"/>
        </a:spcAft>
        <a:defRPr sz="3000">
          <a:solidFill>
            <a:schemeClr val="accent2"/>
          </a:solidFill>
          <a:latin typeface="Arial" charset="0"/>
          <a:ea typeface="MS PGothic" pitchFamily="34" charset="-128"/>
        </a:defRPr>
      </a:lvl3pPr>
      <a:lvl4pPr algn="l" rtl="0" eaLnBrk="0" fontAlgn="base" hangingPunct="0">
        <a:spcBef>
          <a:spcPct val="0"/>
        </a:spcBef>
        <a:spcAft>
          <a:spcPct val="0"/>
        </a:spcAft>
        <a:defRPr sz="3000">
          <a:solidFill>
            <a:schemeClr val="accent2"/>
          </a:solidFill>
          <a:latin typeface="Arial" charset="0"/>
          <a:ea typeface="MS PGothic" pitchFamily="34" charset="-128"/>
        </a:defRPr>
      </a:lvl4pPr>
      <a:lvl5pPr algn="l" rtl="0" eaLnBrk="0" fontAlgn="base" hangingPunct="0">
        <a:spcBef>
          <a:spcPct val="0"/>
        </a:spcBef>
        <a:spcAft>
          <a:spcPct val="0"/>
        </a:spcAft>
        <a:defRPr sz="3000">
          <a:solidFill>
            <a:schemeClr val="accent2"/>
          </a:solidFill>
          <a:latin typeface="Arial" charset="0"/>
          <a:ea typeface="MS PGothic" pitchFamily="34" charset="-128"/>
        </a:defRPr>
      </a:lvl5pPr>
      <a:lvl6pPr marL="457200" algn="l" rtl="0" fontAlgn="base">
        <a:spcBef>
          <a:spcPct val="0"/>
        </a:spcBef>
        <a:spcAft>
          <a:spcPct val="0"/>
        </a:spcAft>
        <a:defRPr sz="3000">
          <a:solidFill>
            <a:schemeClr val="accent2"/>
          </a:solidFill>
          <a:latin typeface="Arial" charset="0"/>
          <a:ea typeface="ＭＳ Ｐゴシック" pitchFamily="34" charset="-128"/>
        </a:defRPr>
      </a:lvl6pPr>
      <a:lvl7pPr marL="914400" algn="l" rtl="0" fontAlgn="base">
        <a:spcBef>
          <a:spcPct val="0"/>
        </a:spcBef>
        <a:spcAft>
          <a:spcPct val="0"/>
        </a:spcAft>
        <a:defRPr sz="3000">
          <a:solidFill>
            <a:schemeClr val="accent2"/>
          </a:solidFill>
          <a:latin typeface="Arial" charset="0"/>
          <a:ea typeface="ＭＳ Ｐゴシック" pitchFamily="34" charset="-128"/>
        </a:defRPr>
      </a:lvl7pPr>
      <a:lvl8pPr marL="1371600" algn="l" rtl="0" fontAlgn="base">
        <a:spcBef>
          <a:spcPct val="0"/>
        </a:spcBef>
        <a:spcAft>
          <a:spcPct val="0"/>
        </a:spcAft>
        <a:defRPr sz="3000">
          <a:solidFill>
            <a:schemeClr val="accent2"/>
          </a:solidFill>
          <a:latin typeface="Arial" charset="0"/>
          <a:ea typeface="ＭＳ Ｐゴシック" pitchFamily="34" charset="-128"/>
        </a:defRPr>
      </a:lvl8pPr>
      <a:lvl9pPr marL="1828800" algn="l" rtl="0" fontAlgn="base">
        <a:spcBef>
          <a:spcPct val="0"/>
        </a:spcBef>
        <a:spcAft>
          <a:spcPct val="0"/>
        </a:spcAft>
        <a:defRPr sz="3000">
          <a:solidFill>
            <a:schemeClr val="accent2"/>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defRPr>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defRPr sz="1400">
          <a:solidFill>
            <a:schemeClr val="tx1"/>
          </a:solidFill>
          <a:latin typeface="+mn-lt"/>
          <a:ea typeface="MS PGothic" pitchFamily="34" charset="-128"/>
        </a:defRPr>
      </a:lvl3pPr>
      <a:lvl4pPr marL="1600200" indent="-228600" algn="l" rtl="0" eaLnBrk="0" fontAlgn="base" hangingPunct="0">
        <a:spcBef>
          <a:spcPct val="20000"/>
        </a:spcBef>
        <a:spcAft>
          <a:spcPct val="0"/>
        </a:spcAft>
        <a:defRPr sz="1200">
          <a:solidFill>
            <a:schemeClr val="tx1"/>
          </a:solidFill>
          <a:latin typeface="+mn-lt"/>
          <a:ea typeface="MS PGothic" pitchFamily="34" charset="-128"/>
        </a:defRPr>
      </a:lvl4pPr>
      <a:lvl5pPr marL="2057400" indent="-228600" algn="l" rtl="0" eaLnBrk="0" fontAlgn="base" hangingPunct="0">
        <a:spcBef>
          <a:spcPct val="20000"/>
        </a:spcBef>
        <a:spcAft>
          <a:spcPct val="0"/>
        </a:spcAft>
        <a:defRPr sz="1000">
          <a:solidFill>
            <a:schemeClr val="tx1"/>
          </a:solidFill>
          <a:latin typeface="+mn-lt"/>
          <a:ea typeface="MS PGothic" pitchFamily="34" charset="-128"/>
        </a:defRPr>
      </a:lvl5pPr>
      <a:lvl6pPr marL="2514600" indent="-228600" algn="l" rtl="0" fontAlgn="base">
        <a:spcBef>
          <a:spcPct val="20000"/>
        </a:spcBef>
        <a:spcAft>
          <a:spcPct val="0"/>
        </a:spcAft>
        <a:defRPr sz="1000">
          <a:solidFill>
            <a:schemeClr val="tx1"/>
          </a:solidFill>
          <a:latin typeface="+mn-lt"/>
          <a:ea typeface="+mn-ea"/>
        </a:defRPr>
      </a:lvl6pPr>
      <a:lvl7pPr marL="2971800" indent="-228600" algn="l" rtl="0" fontAlgn="base">
        <a:spcBef>
          <a:spcPct val="20000"/>
        </a:spcBef>
        <a:spcAft>
          <a:spcPct val="0"/>
        </a:spcAft>
        <a:defRPr sz="1000">
          <a:solidFill>
            <a:schemeClr val="tx1"/>
          </a:solidFill>
          <a:latin typeface="+mn-lt"/>
          <a:ea typeface="+mn-ea"/>
        </a:defRPr>
      </a:lvl7pPr>
      <a:lvl8pPr marL="3429000" indent="-228600" algn="l" rtl="0" fontAlgn="base">
        <a:spcBef>
          <a:spcPct val="20000"/>
        </a:spcBef>
        <a:spcAft>
          <a:spcPct val="0"/>
        </a:spcAft>
        <a:defRPr sz="1000">
          <a:solidFill>
            <a:schemeClr val="tx1"/>
          </a:solidFill>
          <a:latin typeface="+mn-lt"/>
          <a:ea typeface="+mn-ea"/>
        </a:defRPr>
      </a:lvl8pPr>
      <a:lvl9pPr marL="3886200" indent="-228600" algn="l" rtl="0" fontAlgn="base">
        <a:spcBef>
          <a:spcPct val="20000"/>
        </a:spcBef>
        <a:spcAft>
          <a:spcPct val="0"/>
        </a:spcAft>
        <a:defRPr sz="1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
            <a:extLst>
              <a:ext uri="{FF2B5EF4-FFF2-40B4-BE49-F238E27FC236}">
                <a16:creationId xmlns:a16="http://schemas.microsoft.com/office/drawing/2014/main" id="{029BECF3-2423-4663-8698-A56438935730}"/>
              </a:ext>
            </a:extLst>
          </p:cNvPr>
          <p:cNvSpPr>
            <a:spLocks noChangeArrowheads="1"/>
          </p:cNvSpPr>
          <p:nvPr/>
        </p:nvSpPr>
        <p:spPr bwMode="auto">
          <a:xfrm>
            <a:off x="1544638" y="1484313"/>
            <a:ext cx="97257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r>
              <a:rPr lang="en-US" altLang="zh-CN" sz="4400" dirty="0">
                <a:solidFill>
                  <a:schemeClr val="bg1"/>
                </a:solidFill>
              </a:rPr>
              <a:t>Byte Pair Encoding</a:t>
            </a:r>
            <a:r>
              <a:rPr lang="zh-CN" altLang="en-US" sz="4400" dirty="0">
                <a:solidFill>
                  <a:schemeClr val="bg1"/>
                </a:solidFill>
              </a:rPr>
              <a:t> for Chinese Model</a:t>
            </a:r>
          </a:p>
        </p:txBody>
      </p:sp>
      <p:sp>
        <p:nvSpPr>
          <p:cNvPr id="2" name="矩形 1">
            <a:extLst>
              <a:ext uri="{FF2B5EF4-FFF2-40B4-BE49-F238E27FC236}">
                <a16:creationId xmlns:a16="http://schemas.microsoft.com/office/drawing/2014/main" id="{FF28F6B0-38DC-4A8D-8121-FEDC906587F9}"/>
              </a:ext>
            </a:extLst>
          </p:cNvPr>
          <p:cNvSpPr/>
          <p:nvPr/>
        </p:nvSpPr>
        <p:spPr>
          <a:xfrm>
            <a:off x="3131840" y="3198167"/>
            <a:ext cx="1934953" cy="461665"/>
          </a:xfrm>
          <a:prstGeom prst="rect">
            <a:avLst/>
          </a:prstGeom>
        </p:spPr>
        <p:txBody>
          <a:bodyPr wrap="none">
            <a:spAutoFit/>
          </a:bodyPr>
          <a:lstStyle/>
          <a:p>
            <a:r>
              <a:rPr lang="en-US" altLang="zh-CN" dirty="0">
                <a:solidFill>
                  <a:schemeClr val="bg1"/>
                </a:solidFill>
              </a:rPr>
              <a:t>Yizuo SONG</a:t>
            </a:r>
          </a:p>
        </p:txBody>
      </p:sp>
      <p:sp>
        <p:nvSpPr>
          <p:cNvPr id="5" name="矩形 4">
            <a:extLst>
              <a:ext uri="{FF2B5EF4-FFF2-40B4-BE49-F238E27FC236}">
                <a16:creationId xmlns:a16="http://schemas.microsoft.com/office/drawing/2014/main" id="{BC353989-AACE-4795-9A0F-38CDEE6B01B3}"/>
              </a:ext>
            </a:extLst>
          </p:cNvPr>
          <p:cNvSpPr/>
          <p:nvPr/>
        </p:nvSpPr>
        <p:spPr>
          <a:xfrm>
            <a:off x="2226142" y="3861048"/>
            <a:ext cx="3746347" cy="461665"/>
          </a:xfrm>
          <a:prstGeom prst="rect">
            <a:avLst/>
          </a:prstGeom>
        </p:spPr>
        <p:txBody>
          <a:bodyPr wrap="none">
            <a:spAutoFit/>
          </a:bodyPr>
          <a:lstStyle/>
          <a:p>
            <a:r>
              <a:rPr lang="en-US" altLang="zh-CN" dirty="0">
                <a:solidFill>
                  <a:schemeClr val="bg1"/>
                </a:solidFill>
              </a:rPr>
              <a:t>Instructor: Qiufeng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BCB45705-4325-4614-9D20-33B6D784A812}"/>
              </a:ext>
            </a:extLst>
          </p:cNvPr>
          <p:cNvSpPr>
            <a:spLocks noGrp="1" noChangeArrowheads="1"/>
          </p:cNvSpPr>
          <p:nvPr>
            <p:ph idx="1"/>
          </p:nvPr>
        </p:nvSpPr>
        <p:spPr/>
        <p:txBody>
          <a:bodyPr/>
          <a:lstStyle/>
          <a:p>
            <a:pPr indent="0"/>
            <a:r>
              <a:rPr lang="en-GB" altLang="zh-CN" dirty="0"/>
              <a:t>Trains from raw sentences, while other BPE algorithm need to train from tokenized text. </a:t>
            </a:r>
          </a:p>
          <a:p>
            <a:pPr indent="0"/>
            <a:endParaRPr lang="en-GB" altLang="zh-CN" dirty="0"/>
          </a:p>
          <a:p>
            <a:pPr indent="0"/>
            <a:r>
              <a:rPr lang="en-US" altLang="zh-CN" dirty="0"/>
              <a:t>Opensource project</a:t>
            </a:r>
          </a:p>
          <a:p>
            <a:pPr indent="0"/>
            <a:endParaRPr lang="en-GB" altLang="zh-CN" dirty="0"/>
          </a:p>
          <a:p>
            <a:pPr indent="0"/>
            <a:r>
              <a:rPr lang="en-GB" altLang="zh-CN" dirty="0"/>
              <a:t>Still uses original Subword algorithms. But Sentence-piece should perform better in </a:t>
            </a:r>
            <a:r>
              <a:rPr lang="en-GB" altLang="zh-CN" dirty="0" err="1"/>
              <a:t>en-zh</a:t>
            </a:r>
            <a:r>
              <a:rPr lang="en-GB" altLang="zh-CN" dirty="0"/>
              <a:t> model since sentence-piece encoding all symbols in Unicode and support language with large vocabularies better.</a:t>
            </a:r>
            <a:endParaRPr lang="zh-CN" altLang="en-US" dirty="0"/>
          </a:p>
        </p:txBody>
      </p:sp>
      <p:sp>
        <p:nvSpPr>
          <p:cNvPr id="10243" name="标题 2">
            <a:extLst>
              <a:ext uri="{FF2B5EF4-FFF2-40B4-BE49-F238E27FC236}">
                <a16:creationId xmlns:a16="http://schemas.microsoft.com/office/drawing/2014/main" id="{BC8C5180-E6DB-4DD5-8441-59A08F30AB4F}"/>
              </a:ext>
            </a:extLst>
          </p:cNvPr>
          <p:cNvSpPr>
            <a:spLocks noGrp="1" noChangeArrowheads="1"/>
          </p:cNvSpPr>
          <p:nvPr>
            <p:ph type="title"/>
          </p:nvPr>
        </p:nvSpPr>
        <p:spPr/>
        <p:txBody>
          <a:bodyPr/>
          <a:lstStyle/>
          <a:p>
            <a:r>
              <a:rPr lang="en-US" altLang="zh-CN" dirty="0"/>
              <a:t>Sentence-Piece</a:t>
            </a:r>
            <a:endParaRPr lang="zh-CN" altLang="en-US" dirty="0"/>
          </a:p>
        </p:txBody>
      </p:sp>
    </p:spTree>
    <p:extLst>
      <p:ext uri="{BB962C8B-B14F-4D97-AF65-F5344CB8AC3E}">
        <p14:creationId xmlns:p14="http://schemas.microsoft.com/office/powerpoint/2010/main" val="41964709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3FD79817-2234-4CD6-B695-AC4B7D7F5C81}"/>
              </a:ext>
            </a:extLst>
          </p:cNvPr>
          <p:cNvSpPr>
            <a:spLocks noGrp="1" noChangeArrowheads="1"/>
          </p:cNvSpPr>
          <p:nvPr>
            <p:ph type="title"/>
          </p:nvPr>
        </p:nvSpPr>
        <p:spPr/>
        <p:txBody>
          <a:bodyPr/>
          <a:lstStyle/>
          <a:p>
            <a:r>
              <a:rPr lang="en-US" altLang="zh-CN"/>
              <a:t>FMDL</a:t>
            </a:r>
            <a:endParaRPr lang="zh-CN" altLang="en-US"/>
          </a:p>
        </p:txBody>
      </p:sp>
      <p:sp>
        <p:nvSpPr>
          <p:cNvPr id="12291" name="内容占位符 2">
            <a:extLst>
              <a:ext uri="{FF2B5EF4-FFF2-40B4-BE49-F238E27FC236}">
                <a16:creationId xmlns:a16="http://schemas.microsoft.com/office/drawing/2014/main" id="{60153329-BF90-4928-A674-A93366EB4DCF}"/>
              </a:ext>
            </a:extLst>
          </p:cNvPr>
          <p:cNvSpPr>
            <a:spLocks noGrp="1" noChangeArrowheads="1"/>
          </p:cNvSpPr>
          <p:nvPr>
            <p:ph idx="1"/>
          </p:nvPr>
        </p:nvSpPr>
        <p:spPr/>
        <p:txBody>
          <a:bodyPr/>
          <a:lstStyle/>
          <a:p>
            <a:pPr indent="0"/>
            <a:r>
              <a:rPr lang="en-US" altLang="zh-CN" dirty="0"/>
              <a:t>FMDL considers more than BPE given the minimal coding cost in vocabulary.</a:t>
            </a:r>
            <a:r>
              <a:rPr lang="en-US" altLang="zh-CN" baseline="30000" dirty="0">
                <a:hlinkClick r:id="rId2" action="ppaction://hlinksldjump"/>
              </a:rPr>
              <a:t>[6]</a:t>
            </a:r>
            <a:r>
              <a:rPr lang="en-US" altLang="zh-CN" dirty="0"/>
              <a:t> .</a:t>
            </a:r>
          </a:p>
          <a:p>
            <a:pPr indent="0"/>
            <a:endParaRPr lang="en-US" altLang="zh-CN" dirty="0"/>
          </a:p>
          <a:p>
            <a:pPr indent="0"/>
            <a:r>
              <a:rPr lang="en-US" altLang="zh-CN" dirty="0"/>
              <a:t>Their task was NMT but the exact downstream project wasn’t given.</a:t>
            </a:r>
          </a:p>
          <a:p>
            <a:pPr indent="0"/>
            <a:endParaRPr lang="en-US" altLang="zh-CN" dirty="0"/>
          </a:p>
          <a:p>
            <a:pPr indent="0"/>
            <a:r>
              <a:rPr lang="en-US" altLang="zh-CN" dirty="0"/>
              <a:t>FMDL</a:t>
            </a:r>
            <a:r>
              <a:rPr lang="en-US" altLang="zh-CN" baseline="30000" dirty="0">
                <a:hlinkClick r:id="rId3" action="ppaction://hlinksldjump"/>
              </a:rPr>
              <a:t> [6]</a:t>
            </a:r>
            <a:r>
              <a:rPr lang="en-US" altLang="zh-CN" dirty="0"/>
              <a:t> provided baseline on Asian Scientific Paper Excerpt Corpus. </a:t>
            </a:r>
          </a:p>
          <a:p>
            <a:pPr indent="0"/>
            <a:endParaRPr lang="en-US" altLang="zh-CN" dirty="0"/>
          </a:p>
          <a:p>
            <a:pPr indent="0"/>
            <a:r>
              <a:rPr lang="en-US" altLang="zh-CN" dirty="0"/>
              <a:t>ASPEC consists of a Japanese-English paper abstract corpus of 3M parallel sentences (ASPEC-JE) and a Japanese-Chinese paper excerpt corpus of 680K parallel sentences (ASPEC-JC). </a:t>
            </a:r>
          </a:p>
          <a:p>
            <a:pPr indent="0"/>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
            <a:extLst>
              <a:ext uri="{FF2B5EF4-FFF2-40B4-BE49-F238E27FC236}">
                <a16:creationId xmlns:a16="http://schemas.microsoft.com/office/drawing/2014/main" id="{029BECF3-2423-4663-8698-A56438935730}"/>
              </a:ext>
            </a:extLst>
          </p:cNvPr>
          <p:cNvSpPr>
            <a:spLocks noChangeArrowheads="1"/>
          </p:cNvSpPr>
          <p:nvPr/>
        </p:nvSpPr>
        <p:spPr bwMode="auto">
          <a:xfrm>
            <a:off x="1906045" y="1484784"/>
            <a:ext cx="53319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r>
              <a:rPr lang="en-US" altLang="zh-CN" sz="4400" dirty="0">
                <a:solidFill>
                  <a:schemeClr val="bg1"/>
                </a:solidFill>
              </a:rPr>
              <a:t>My proposal of BPE </a:t>
            </a:r>
          </a:p>
          <a:p>
            <a:pPr>
              <a:spcBef>
                <a:spcPct val="0"/>
              </a:spcBef>
            </a:pPr>
            <a:r>
              <a:rPr lang="en-US" altLang="zh-CN" sz="4400" dirty="0">
                <a:solidFill>
                  <a:schemeClr val="bg1"/>
                </a:solidFill>
              </a:rPr>
              <a:t>for Chinese model</a:t>
            </a:r>
            <a:endParaRPr lang="zh-CN" altLang="en-US" sz="4400" dirty="0">
              <a:solidFill>
                <a:schemeClr val="bg1"/>
              </a:solidFill>
            </a:endParaRPr>
          </a:p>
        </p:txBody>
      </p:sp>
      <p:pic>
        <p:nvPicPr>
          <p:cNvPr id="3" name="图片 2">
            <a:extLst>
              <a:ext uri="{FF2B5EF4-FFF2-40B4-BE49-F238E27FC236}">
                <a16:creationId xmlns:a16="http://schemas.microsoft.com/office/drawing/2014/main" id="{3177FF5E-274C-4D6C-BB3F-D64BCCEFE485}"/>
              </a:ext>
            </a:extLst>
          </p:cNvPr>
          <p:cNvPicPr>
            <a:picLocks noChangeAspect="1"/>
          </p:cNvPicPr>
          <p:nvPr/>
        </p:nvPicPr>
        <p:blipFill>
          <a:blip r:embed="rId2"/>
          <a:stretch>
            <a:fillRect/>
          </a:stretch>
        </p:blipFill>
        <p:spPr>
          <a:xfrm>
            <a:off x="3491880" y="4869160"/>
            <a:ext cx="5248275" cy="1600200"/>
          </a:xfrm>
          <a:prstGeom prst="rect">
            <a:avLst/>
          </a:prstGeom>
        </p:spPr>
      </p:pic>
    </p:spTree>
    <p:extLst>
      <p:ext uri="{BB962C8B-B14F-4D97-AF65-F5344CB8AC3E}">
        <p14:creationId xmlns:p14="http://schemas.microsoft.com/office/powerpoint/2010/main" val="400155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BCB45705-4325-4614-9D20-33B6D784A812}"/>
              </a:ext>
            </a:extLst>
          </p:cNvPr>
          <p:cNvSpPr>
            <a:spLocks noGrp="1" noChangeArrowheads="1"/>
          </p:cNvSpPr>
          <p:nvPr>
            <p:ph idx="1"/>
          </p:nvPr>
        </p:nvSpPr>
        <p:spPr/>
        <p:txBody>
          <a:bodyPr/>
          <a:lstStyle/>
          <a:p>
            <a:pPr indent="0"/>
            <a:r>
              <a:rPr lang="en-US" altLang="zh-CN" dirty="0"/>
              <a:t>Subwords are defined as meaningful component within a word, but normally not enough to be translated or comprehended. </a:t>
            </a:r>
          </a:p>
          <a:p>
            <a:pPr indent="0"/>
            <a:endParaRPr lang="en-US" altLang="zh-CN" dirty="0"/>
          </a:p>
          <a:p>
            <a:pPr indent="0"/>
            <a:r>
              <a:rPr lang="en-US" altLang="zh-CN" dirty="0"/>
              <a:t>In Chinese NLP, one possible reason character embedding have lower performances compared to word embedding because modern Chinese characters tends to show different meaning when composing words. Therefore, Chinese characters is equivalent to subwords.</a:t>
            </a:r>
          </a:p>
          <a:p>
            <a:pPr indent="0"/>
            <a:endParaRPr lang="en-US" altLang="zh-CN" dirty="0"/>
          </a:p>
          <a:p>
            <a:pPr indent="0"/>
            <a:r>
              <a:rPr lang="en-US" altLang="zh-CN" dirty="0"/>
              <a:t>English, however, is Phonogram and is consisted of subword and filling characters to pronounce.</a:t>
            </a:r>
          </a:p>
          <a:p>
            <a:pPr indent="0"/>
            <a:endParaRPr lang="en-US" altLang="zh-CN" dirty="0"/>
          </a:p>
          <a:p>
            <a:pPr indent="0"/>
            <a:endParaRPr lang="zh-CN" altLang="en-US" dirty="0"/>
          </a:p>
        </p:txBody>
      </p:sp>
      <p:sp>
        <p:nvSpPr>
          <p:cNvPr id="10243" name="标题 2">
            <a:extLst>
              <a:ext uri="{FF2B5EF4-FFF2-40B4-BE49-F238E27FC236}">
                <a16:creationId xmlns:a16="http://schemas.microsoft.com/office/drawing/2014/main" id="{BC8C5180-E6DB-4DD5-8441-59A08F30AB4F}"/>
              </a:ext>
            </a:extLst>
          </p:cNvPr>
          <p:cNvSpPr>
            <a:spLocks noGrp="1" noChangeArrowheads="1"/>
          </p:cNvSpPr>
          <p:nvPr>
            <p:ph type="title"/>
          </p:nvPr>
        </p:nvSpPr>
        <p:spPr/>
        <p:txBody>
          <a:bodyPr/>
          <a:lstStyle/>
          <a:p>
            <a:r>
              <a:rPr lang="en-US" altLang="zh-CN" dirty="0"/>
              <a:t>Inverse character-frequency BPE</a:t>
            </a:r>
            <a:endParaRPr lang="zh-CN" altLang="en-US" dirty="0"/>
          </a:p>
        </p:txBody>
      </p:sp>
    </p:spTree>
    <p:extLst>
      <p:ext uri="{BB962C8B-B14F-4D97-AF65-F5344CB8AC3E}">
        <p14:creationId xmlns:p14="http://schemas.microsoft.com/office/powerpoint/2010/main" val="64692868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BCB45705-4325-4614-9D20-33B6D784A812}"/>
              </a:ext>
            </a:extLst>
          </p:cNvPr>
          <p:cNvSpPr>
            <a:spLocks noGrp="1" noChangeArrowheads="1"/>
          </p:cNvSpPr>
          <p:nvPr>
            <p:ph idx="1"/>
          </p:nvPr>
        </p:nvSpPr>
        <p:spPr/>
        <p:txBody>
          <a:bodyPr/>
          <a:lstStyle/>
          <a:p>
            <a:pPr indent="0"/>
            <a:r>
              <a:rPr lang="en-US" altLang="zh-CN" dirty="0"/>
              <a:t>In Chinese, segmentation is quite different from English. </a:t>
            </a:r>
          </a:p>
          <a:p>
            <a:pPr indent="0"/>
            <a:r>
              <a:rPr lang="en-US" altLang="zh-CN" dirty="0"/>
              <a:t>Chinese text contains only Meaningful Characters, which is equivalent to meaningful subwords,  while English Words have filling characters between subwords. </a:t>
            </a:r>
          </a:p>
          <a:p>
            <a:pPr indent="0"/>
            <a:endParaRPr lang="en-US" altLang="zh-CN" dirty="0"/>
          </a:p>
          <a:p>
            <a:pPr indent="0"/>
            <a:r>
              <a:rPr lang="en-US" altLang="zh-CN" dirty="0"/>
              <a:t>From this, I proposed Inverse character-frequency BPE which is specific to Chinese. </a:t>
            </a:r>
            <a:endParaRPr lang="zh-CN" altLang="en-US" dirty="0"/>
          </a:p>
        </p:txBody>
      </p:sp>
      <p:sp>
        <p:nvSpPr>
          <p:cNvPr id="10243" name="标题 2">
            <a:extLst>
              <a:ext uri="{FF2B5EF4-FFF2-40B4-BE49-F238E27FC236}">
                <a16:creationId xmlns:a16="http://schemas.microsoft.com/office/drawing/2014/main" id="{BC8C5180-E6DB-4DD5-8441-59A08F30AB4F}"/>
              </a:ext>
            </a:extLst>
          </p:cNvPr>
          <p:cNvSpPr>
            <a:spLocks noGrp="1" noChangeArrowheads="1"/>
          </p:cNvSpPr>
          <p:nvPr>
            <p:ph type="title"/>
          </p:nvPr>
        </p:nvSpPr>
        <p:spPr/>
        <p:txBody>
          <a:bodyPr/>
          <a:lstStyle/>
          <a:p>
            <a:r>
              <a:rPr lang="en-US" altLang="zh-CN" dirty="0"/>
              <a:t>Inverse character-frequency BPE</a:t>
            </a:r>
            <a:endParaRPr lang="zh-CN" altLang="en-US" dirty="0"/>
          </a:p>
        </p:txBody>
      </p:sp>
    </p:spTree>
    <p:extLst>
      <p:ext uri="{BB962C8B-B14F-4D97-AF65-F5344CB8AC3E}">
        <p14:creationId xmlns:p14="http://schemas.microsoft.com/office/powerpoint/2010/main" val="25774530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BCB45705-4325-4614-9D20-33B6D784A812}"/>
              </a:ext>
            </a:extLst>
          </p:cNvPr>
          <p:cNvSpPr>
            <a:spLocks noGrp="1" noChangeArrowheads="1"/>
          </p:cNvSpPr>
          <p:nvPr>
            <p:ph idx="1"/>
          </p:nvPr>
        </p:nvSpPr>
        <p:spPr/>
        <p:txBody>
          <a:bodyPr/>
          <a:lstStyle/>
          <a:p>
            <a:pPr indent="0"/>
            <a:r>
              <a:rPr lang="en-US" altLang="zh-CN" dirty="0"/>
              <a:t>Inverse Character Frequency BPE takes inversed character frequency into consideration to avoid meaningful single Chinese character, which is equivalent to words rather than subword in English, to be concatenated as subwords. </a:t>
            </a:r>
          </a:p>
          <a:p>
            <a:pPr indent="0"/>
            <a:endParaRPr lang="en-US" altLang="zh-CN" dirty="0"/>
          </a:p>
          <a:p>
            <a:pPr indent="0"/>
            <a:r>
              <a:rPr lang="en-US" altLang="zh-CN" dirty="0"/>
              <a:t>If we uses character embedding, characters with low frequencies will be hard to learn compared with high frequencies.</a:t>
            </a:r>
          </a:p>
          <a:p>
            <a:pPr indent="0"/>
            <a:endParaRPr lang="en-US" altLang="zh-CN" dirty="0"/>
          </a:p>
        </p:txBody>
      </p:sp>
      <p:sp>
        <p:nvSpPr>
          <p:cNvPr id="10243" name="标题 2">
            <a:extLst>
              <a:ext uri="{FF2B5EF4-FFF2-40B4-BE49-F238E27FC236}">
                <a16:creationId xmlns:a16="http://schemas.microsoft.com/office/drawing/2014/main" id="{BC8C5180-E6DB-4DD5-8441-59A08F30AB4F}"/>
              </a:ext>
            </a:extLst>
          </p:cNvPr>
          <p:cNvSpPr>
            <a:spLocks noGrp="1" noChangeArrowheads="1"/>
          </p:cNvSpPr>
          <p:nvPr>
            <p:ph type="title"/>
          </p:nvPr>
        </p:nvSpPr>
        <p:spPr/>
        <p:txBody>
          <a:bodyPr/>
          <a:lstStyle/>
          <a:p>
            <a:r>
              <a:rPr lang="en-US" altLang="zh-CN" dirty="0"/>
              <a:t>Inverse Character Frequency BPE</a:t>
            </a:r>
            <a:endParaRPr lang="zh-CN" altLang="en-US" dirty="0"/>
          </a:p>
        </p:txBody>
      </p:sp>
    </p:spTree>
    <p:extLst>
      <p:ext uri="{BB962C8B-B14F-4D97-AF65-F5344CB8AC3E}">
        <p14:creationId xmlns:p14="http://schemas.microsoft.com/office/powerpoint/2010/main" val="102346316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67914-340A-4EC4-A18E-64001BD2A67C}"/>
              </a:ext>
            </a:extLst>
          </p:cNvPr>
          <p:cNvSpPr>
            <a:spLocks noGrp="1"/>
          </p:cNvSpPr>
          <p:nvPr>
            <p:ph type="title"/>
          </p:nvPr>
        </p:nvSpPr>
        <p:spPr/>
        <p:txBody>
          <a:bodyPr/>
          <a:lstStyle/>
          <a:p>
            <a:r>
              <a:rPr lang="en-US" altLang="zh-CN" dirty="0"/>
              <a:t>Example of ICFBPE</a:t>
            </a:r>
            <a:endParaRPr lang="zh-CN" altLang="en-US" dirty="0"/>
          </a:p>
        </p:txBody>
      </p:sp>
      <p:pic>
        <p:nvPicPr>
          <p:cNvPr id="4" name="内容占位符 3">
            <a:extLst>
              <a:ext uri="{FF2B5EF4-FFF2-40B4-BE49-F238E27FC236}">
                <a16:creationId xmlns:a16="http://schemas.microsoft.com/office/drawing/2014/main" id="{C6D7E94A-1E99-461D-AA8E-9C8CDE69496A}"/>
              </a:ext>
            </a:extLst>
          </p:cNvPr>
          <p:cNvPicPr>
            <a:picLocks noGrp="1" noChangeAspect="1"/>
          </p:cNvPicPr>
          <p:nvPr>
            <p:ph idx="1"/>
          </p:nvPr>
        </p:nvPicPr>
        <p:blipFill>
          <a:blip r:embed="rId2"/>
          <a:stretch>
            <a:fillRect/>
          </a:stretch>
        </p:blipFill>
        <p:spPr>
          <a:xfrm>
            <a:off x="2219442" y="1844675"/>
            <a:ext cx="5424253" cy="3816350"/>
          </a:xfrm>
          <a:prstGeom prst="rect">
            <a:avLst/>
          </a:prstGeom>
        </p:spPr>
      </p:pic>
    </p:spTree>
    <p:extLst>
      <p:ext uri="{BB962C8B-B14F-4D97-AF65-F5344CB8AC3E}">
        <p14:creationId xmlns:p14="http://schemas.microsoft.com/office/powerpoint/2010/main" val="198881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5524E-6114-4581-87EA-86D0913F97C6}"/>
              </a:ext>
            </a:extLst>
          </p:cNvPr>
          <p:cNvSpPr>
            <a:spLocks noGrp="1"/>
          </p:cNvSpPr>
          <p:nvPr>
            <p:ph type="title"/>
          </p:nvPr>
        </p:nvSpPr>
        <p:spPr/>
        <p:txBody>
          <a:bodyPr/>
          <a:lstStyle/>
          <a:p>
            <a:r>
              <a:rPr lang="en-US" altLang="zh-CN" dirty="0"/>
              <a:t>Inverse Character Frequency BPE</a:t>
            </a:r>
            <a:endParaRPr lang="zh-CN" altLang="en-US" dirty="0"/>
          </a:p>
        </p:txBody>
      </p:sp>
      <p:pic>
        <p:nvPicPr>
          <p:cNvPr id="8" name="内容占位符 7">
            <a:extLst>
              <a:ext uri="{FF2B5EF4-FFF2-40B4-BE49-F238E27FC236}">
                <a16:creationId xmlns:a16="http://schemas.microsoft.com/office/drawing/2014/main" id="{2D3C7D7C-97F0-4C4A-A821-F52C64AB79F7}"/>
              </a:ext>
            </a:extLst>
          </p:cNvPr>
          <p:cNvPicPr>
            <a:picLocks noGrp="1" noChangeAspect="1"/>
          </p:cNvPicPr>
          <p:nvPr>
            <p:ph idx="1"/>
          </p:nvPr>
        </p:nvPicPr>
        <p:blipFill>
          <a:blip r:embed="rId2"/>
          <a:stretch>
            <a:fillRect/>
          </a:stretch>
        </p:blipFill>
        <p:spPr>
          <a:xfrm>
            <a:off x="3779044" y="3195637"/>
            <a:ext cx="2305050" cy="1114425"/>
          </a:xfrm>
          <a:prstGeom prst="rect">
            <a:avLst/>
          </a:prstGeom>
        </p:spPr>
      </p:pic>
      <p:pic>
        <p:nvPicPr>
          <p:cNvPr id="7" name="图片 6">
            <a:extLst>
              <a:ext uri="{FF2B5EF4-FFF2-40B4-BE49-F238E27FC236}">
                <a16:creationId xmlns:a16="http://schemas.microsoft.com/office/drawing/2014/main" id="{2489580A-08DB-4F4E-B278-B57207D17DA1}"/>
              </a:ext>
            </a:extLst>
          </p:cNvPr>
          <p:cNvPicPr>
            <a:picLocks noChangeAspect="1"/>
          </p:cNvPicPr>
          <p:nvPr/>
        </p:nvPicPr>
        <p:blipFill>
          <a:blip r:embed="rId3"/>
          <a:stretch>
            <a:fillRect/>
          </a:stretch>
        </p:blipFill>
        <p:spPr>
          <a:xfrm>
            <a:off x="1226071" y="1556792"/>
            <a:ext cx="5105946" cy="5128505"/>
          </a:xfrm>
          <a:prstGeom prst="rect">
            <a:avLst/>
          </a:prstGeom>
        </p:spPr>
      </p:pic>
      <p:pic>
        <p:nvPicPr>
          <p:cNvPr id="9" name="图片 8">
            <a:extLst>
              <a:ext uri="{FF2B5EF4-FFF2-40B4-BE49-F238E27FC236}">
                <a16:creationId xmlns:a16="http://schemas.microsoft.com/office/drawing/2014/main" id="{A37ED559-F81D-47C6-A0EA-C988A447CC64}"/>
              </a:ext>
            </a:extLst>
          </p:cNvPr>
          <p:cNvPicPr>
            <a:picLocks noChangeAspect="1"/>
          </p:cNvPicPr>
          <p:nvPr/>
        </p:nvPicPr>
        <p:blipFill>
          <a:blip r:embed="rId4"/>
          <a:stretch>
            <a:fillRect/>
          </a:stretch>
        </p:blipFill>
        <p:spPr>
          <a:xfrm>
            <a:off x="6084094" y="5418472"/>
            <a:ext cx="2905125" cy="1266825"/>
          </a:xfrm>
          <a:prstGeom prst="rect">
            <a:avLst/>
          </a:prstGeom>
        </p:spPr>
      </p:pic>
      <p:sp>
        <p:nvSpPr>
          <p:cNvPr id="10" name="矩形 9">
            <a:extLst>
              <a:ext uri="{FF2B5EF4-FFF2-40B4-BE49-F238E27FC236}">
                <a16:creationId xmlns:a16="http://schemas.microsoft.com/office/drawing/2014/main" id="{1CEDEAD2-FA0C-4B7E-B511-F82BFF0C3449}"/>
              </a:ext>
            </a:extLst>
          </p:cNvPr>
          <p:cNvSpPr/>
          <p:nvPr/>
        </p:nvSpPr>
        <p:spPr>
          <a:xfrm>
            <a:off x="5364088" y="5948907"/>
            <a:ext cx="2736305" cy="369332"/>
          </a:xfrm>
          <a:prstGeom prst="rect">
            <a:avLst/>
          </a:prstGeom>
        </p:spPr>
        <p:txBody>
          <a:bodyPr wrap="square">
            <a:spAutoFit/>
          </a:bodyPr>
          <a:lstStyle/>
          <a:p>
            <a:pPr indent="0"/>
            <a:r>
              <a:rPr lang="en-US" altLang="zh-CN" sz="1800" dirty="0"/>
              <a:t>Why square roots</a:t>
            </a:r>
            <a:endParaRPr lang="zh-CN" altLang="en-US" sz="1800" dirty="0"/>
          </a:p>
        </p:txBody>
      </p:sp>
    </p:spTree>
    <p:extLst>
      <p:ext uri="{BB962C8B-B14F-4D97-AF65-F5344CB8AC3E}">
        <p14:creationId xmlns:p14="http://schemas.microsoft.com/office/powerpoint/2010/main" val="238732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B917-6B61-41F3-9C24-D94BC128988D}"/>
              </a:ext>
            </a:extLst>
          </p:cNvPr>
          <p:cNvSpPr>
            <a:spLocks noGrp="1"/>
          </p:cNvSpPr>
          <p:nvPr>
            <p:ph type="title"/>
          </p:nvPr>
        </p:nvSpPr>
        <p:spPr/>
        <p:txBody>
          <a:bodyPr/>
          <a:lstStyle/>
          <a:p>
            <a:r>
              <a:rPr lang="en-US" altLang="zh-CN" dirty="0"/>
              <a:t>Inverse Character Frequency BPE</a:t>
            </a:r>
            <a:endParaRPr lang="zh-CN" altLang="en-US" dirty="0"/>
          </a:p>
        </p:txBody>
      </p:sp>
      <p:sp>
        <p:nvSpPr>
          <p:cNvPr id="3" name="内容占位符 2">
            <a:extLst>
              <a:ext uri="{FF2B5EF4-FFF2-40B4-BE49-F238E27FC236}">
                <a16:creationId xmlns:a16="http://schemas.microsoft.com/office/drawing/2014/main" id="{317B3978-4715-423F-B18B-E3C340843DA6}"/>
              </a:ext>
            </a:extLst>
          </p:cNvPr>
          <p:cNvSpPr>
            <a:spLocks noGrp="1"/>
          </p:cNvSpPr>
          <p:nvPr>
            <p:ph idx="1"/>
          </p:nvPr>
        </p:nvSpPr>
        <p:spPr/>
        <p:txBody>
          <a:bodyPr/>
          <a:lstStyle/>
          <a:p>
            <a:pPr indent="0"/>
            <a:r>
              <a:rPr lang="en-US" altLang="zh-CN" dirty="0"/>
              <a:t>The general structure is still subword-</a:t>
            </a:r>
            <a:r>
              <a:rPr lang="en-US" altLang="zh-CN" dirty="0" err="1"/>
              <a:t>nmt</a:t>
            </a:r>
            <a:r>
              <a:rPr lang="en-US" altLang="zh-CN" dirty="0"/>
              <a:t>. The input vocab is the original subword-</a:t>
            </a:r>
            <a:r>
              <a:rPr lang="en-US" altLang="zh-CN" dirty="0" err="1"/>
              <a:t>nmt</a:t>
            </a:r>
            <a:r>
              <a:rPr lang="en-US" altLang="zh-CN" dirty="0"/>
              <a:t> vocab. This Inverse Character Frequency is inserted after vocabulary is counted and before the start of BPE.</a:t>
            </a:r>
          </a:p>
          <a:p>
            <a:pPr indent="0"/>
            <a:endParaRPr lang="en-US" altLang="zh-CN" dirty="0"/>
          </a:p>
          <a:p>
            <a:pPr indent="0"/>
            <a:r>
              <a:rPr lang="en-US" altLang="zh-CN" dirty="0"/>
              <a:t>In other word, BPE method is still the original BPE method from subword-</a:t>
            </a:r>
            <a:r>
              <a:rPr lang="en-US" altLang="zh-CN" dirty="0" err="1"/>
              <a:t>nmt</a:t>
            </a:r>
            <a:r>
              <a:rPr lang="en-US" altLang="zh-CN" dirty="0"/>
              <a:t>. The only different is that the counts of character pairs will be divided with the square root of the highest Character frequency of all characters within the character pair. </a:t>
            </a:r>
          </a:p>
          <a:p>
            <a:pPr indent="0"/>
            <a:endParaRPr lang="en-US" altLang="zh-CN" dirty="0"/>
          </a:p>
          <a:p>
            <a:pPr indent="0"/>
            <a:r>
              <a:rPr lang="en-US" altLang="zh-CN" dirty="0"/>
              <a:t>The square root is just to introduce non-linearity.</a:t>
            </a:r>
          </a:p>
        </p:txBody>
      </p:sp>
    </p:spTree>
    <p:extLst>
      <p:ext uri="{BB962C8B-B14F-4D97-AF65-F5344CB8AC3E}">
        <p14:creationId xmlns:p14="http://schemas.microsoft.com/office/powerpoint/2010/main" val="366510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EF427-4698-479C-AD8C-CAE567AA485E}"/>
              </a:ext>
            </a:extLst>
          </p:cNvPr>
          <p:cNvSpPr>
            <a:spLocks noGrp="1"/>
          </p:cNvSpPr>
          <p:nvPr>
            <p:ph type="title"/>
          </p:nvPr>
        </p:nvSpPr>
        <p:spPr/>
        <p:txBody>
          <a:bodyPr/>
          <a:lstStyle/>
          <a:p>
            <a:r>
              <a:rPr lang="en-US" altLang="zh-CN" dirty="0"/>
              <a:t>Inverse Character Frequency BPE</a:t>
            </a:r>
            <a:endParaRPr lang="zh-CN" altLang="en-US" dirty="0"/>
          </a:p>
        </p:txBody>
      </p:sp>
      <p:sp>
        <p:nvSpPr>
          <p:cNvPr id="5" name="Rectangle 10">
            <a:extLst>
              <a:ext uri="{FF2B5EF4-FFF2-40B4-BE49-F238E27FC236}">
                <a16:creationId xmlns:a16="http://schemas.microsoft.com/office/drawing/2014/main" id="{E58CA9FB-5D65-48CC-B5C3-CB00B1494D29}"/>
              </a:ext>
            </a:extLst>
          </p:cNvPr>
          <p:cNvSpPr>
            <a:spLocks noChangeArrowheads="1"/>
          </p:cNvSpPr>
          <p:nvPr/>
        </p:nvSpPr>
        <p:spPr bwMode="auto">
          <a:xfrm>
            <a:off x="1403350" y="2349500"/>
            <a:ext cx="66960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pPr>
            <a:r>
              <a:rPr lang="zh-CN" altLang="en-US" sz="9600" b="1" dirty="0">
                <a:solidFill>
                  <a:schemeClr val="bg1"/>
                </a:solidFill>
              </a:rPr>
              <a:t>改成流程图</a:t>
            </a:r>
          </a:p>
        </p:txBody>
      </p:sp>
      <p:sp>
        <p:nvSpPr>
          <p:cNvPr id="3" name="内容占位符 2">
            <a:extLst>
              <a:ext uri="{FF2B5EF4-FFF2-40B4-BE49-F238E27FC236}">
                <a16:creationId xmlns:a16="http://schemas.microsoft.com/office/drawing/2014/main" id="{7C3879DD-761F-4B51-8411-84D59037A424}"/>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4A55C750-1519-4E7F-A98F-1F7696A75943}"/>
              </a:ext>
            </a:extLst>
          </p:cNvPr>
          <p:cNvPicPr>
            <a:picLocks noChangeAspect="1"/>
          </p:cNvPicPr>
          <p:nvPr/>
        </p:nvPicPr>
        <p:blipFill>
          <a:blip r:embed="rId2"/>
          <a:stretch>
            <a:fillRect/>
          </a:stretch>
        </p:blipFill>
        <p:spPr>
          <a:xfrm>
            <a:off x="1252977" y="1700473"/>
            <a:ext cx="7283822" cy="4104754"/>
          </a:xfrm>
          <a:prstGeom prst="rect">
            <a:avLst/>
          </a:prstGeom>
        </p:spPr>
      </p:pic>
    </p:spTree>
    <p:extLst>
      <p:ext uri="{BB962C8B-B14F-4D97-AF65-F5344CB8AC3E}">
        <p14:creationId xmlns:p14="http://schemas.microsoft.com/office/powerpoint/2010/main" val="43573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281D4-1B7E-4D74-A052-C1966D97B685}"/>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ADA37594-887C-495B-B678-320E289F5A8B}"/>
              </a:ext>
            </a:extLst>
          </p:cNvPr>
          <p:cNvSpPr>
            <a:spLocks noGrp="1"/>
          </p:cNvSpPr>
          <p:nvPr>
            <p:ph idx="1"/>
          </p:nvPr>
        </p:nvSpPr>
        <p:spPr>
          <a:xfrm>
            <a:off x="1187624" y="1556792"/>
            <a:ext cx="7345362" cy="4968552"/>
          </a:xfrm>
        </p:spPr>
        <p:txBody>
          <a:bodyPr/>
          <a:lstStyle/>
          <a:p>
            <a:r>
              <a:rPr lang="en-US" altLang="zh-CN" dirty="0"/>
              <a:t>Background:</a:t>
            </a:r>
          </a:p>
          <a:p>
            <a:r>
              <a:rPr lang="en-US" altLang="zh-CN" dirty="0"/>
              <a:t>	Byte Pair Encoding</a:t>
            </a:r>
          </a:p>
          <a:p>
            <a:endParaRPr lang="en-US" altLang="zh-CN" dirty="0"/>
          </a:p>
          <a:p>
            <a:r>
              <a:rPr lang="en-US" altLang="zh-CN" dirty="0"/>
              <a:t>Related works:</a:t>
            </a:r>
          </a:p>
          <a:p>
            <a:r>
              <a:rPr lang="en-US" altLang="zh-CN" dirty="0"/>
              <a:t>	Current BPE models</a:t>
            </a:r>
          </a:p>
          <a:p>
            <a:endParaRPr lang="en-US" altLang="zh-CN" dirty="0"/>
          </a:p>
          <a:p>
            <a:r>
              <a:rPr lang="en-US" altLang="zh-CN" dirty="0"/>
              <a:t>Methodology: </a:t>
            </a:r>
          </a:p>
          <a:p>
            <a:r>
              <a:rPr lang="en-US" altLang="zh-CN" dirty="0"/>
              <a:t>	Inverse Character Frequency BPE</a:t>
            </a:r>
          </a:p>
          <a:p>
            <a:endParaRPr lang="en-US" altLang="zh-CN" dirty="0"/>
          </a:p>
          <a:p>
            <a:r>
              <a:rPr lang="en-US" altLang="zh-CN" dirty="0"/>
              <a:t>Application :</a:t>
            </a:r>
          </a:p>
          <a:p>
            <a:r>
              <a:rPr lang="en-US" altLang="zh-CN" dirty="0"/>
              <a:t>	NMT model for BPE</a:t>
            </a:r>
          </a:p>
          <a:p>
            <a:endParaRPr lang="en-US" altLang="zh-CN" dirty="0"/>
          </a:p>
          <a:p>
            <a:r>
              <a:rPr lang="en-US" altLang="zh-CN" dirty="0"/>
              <a:t>Conclusion </a:t>
            </a:r>
          </a:p>
          <a:p>
            <a:r>
              <a:rPr lang="en-US" altLang="zh-CN" dirty="0"/>
              <a:t>Future works</a:t>
            </a:r>
            <a:endParaRPr lang="zh-CN" altLang="en-US" dirty="0"/>
          </a:p>
          <a:p>
            <a:endParaRPr lang="zh-CN" altLang="en-US"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21268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C008C746-BB38-40BE-9781-E4898D6EA86B}"/>
              </a:ext>
            </a:extLst>
          </p:cNvPr>
          <p:cNvSpPr>
            <a:spLocks noChangeArrowheads="1"/>
          </p:cNvSpPr>
          <p:nvPr/>
        </p:nvSpPr>
        <p:spPr bwMode="auto">
          <a:xfrm>
            <a:off x="1403648" y="1484784"/>
            <a:ext cx="66960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pPr>
            <a:r>
              <a:rPr lang="en-US" altLang="zh-CN" sz="4400" dirty="0">
                <a:solidFill>
                  <a:schemeClr val="bg1"/>
                </a:solidFill>
              </a:rPr>
              <a:t>Applications of BPE</a:t>
            </a:r>
            <a:endParaRPr lang="zh-CN" altLang="en-US" sz="4400" b="1" dirty="0">
              <a:solidFill>
                <a:schemeClr val="bg1"/>
              </a:solidFill>
            </a:endParaRPr>
          </a:p>
        </p:txBody>
      </p:sp>
      <p:pic>
        <p:nvPicPr>
          <p:cNvPr id="2" name="图片 1">
            <a:extLst>
              <a:ext uri="{FF2B5EF4-FFF2-40B4-BE49-F238E27FC236}">
                <a16:creationId xmlns:a16="http://schemas.microsoft.com/office/drawing/2014/main" id="{1EABF568-E6E4-4E3F-9B83-336DE1A2895E}"/>
              </a:ext>
            </a:extLst>
          </p:cNvPr>
          <p:cNvPicPr>
            <a:picLocks noChangeAspect="1"/>
          </p:cNvPicPr>
          <p:nvPr/>
        </p:nvPicPr>
        <p:blipFill>
          <a:blip r:embed="rId2"/>
          <a:stretch>
            <a:fillRect/>
          </a:stretch>
        </p:blipFill>
        <p:spPr>
          <a:xfrm>
            <a:off x="3563888" y="4941168"/>
            <a:ext cx="5248275" cy="1600200"/>
          </a:xfrm>
          <a:prstGeom prst="rect">
            <a:avLst/>
          </a:prstGeom>
        </p:spPr>
      </p:pic>
    </p:spTree>
    <p:extLst>
      <p:ext uri="{BB962C8B-B14F-4D97-AF65-F5344CB8AC3E}">
        <p14:creationId xmlns:p14="http://schemas.microsoft.com/office/powerpoint/2010/main" val="215809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F276-EBC9-419E-93C9-103B80AA78F1}"/>
              </a:ext>
            </a:extLst>
          </p:cNvPr>
          <p:cNvSpPr>
            <a:spLocks noGrp="1"/>
          </p:cNvSpPr>
          <p:nvPr>
            <p:ph type="title"/>
          </p:nvPr>
        </p:nvSpPr>
        <p:spPr/>
        <p:txBody>
          <a:bodyPr/>
          <a:lstStyle/>
          <a:p>
            <a:r>
              <a:rPr lang="en-US" altLang="zh-CN" dirty="0"/>
              <a:t>NMT model for BPE</a:t>
            </a:r>
            <a:endParaRPr lang="zh-CN" altLang="en-US" dirty="0"/>
          </a:p>
        </p:txBody>
      </p:sp>
      <p:sp>
        <p:nvSpPr>
          <p:cNvPr id="3" name="内容占位符 2">
            <a:extLst>
              <a:ext uri="{FF2B5EF4-FFF2-40B4-BE49-F238E27FC236}">
                <a16:creationId xmlns:a16="http://schemas.microsoft.com/office/drawing/2014/main" id="{B2EE758D-CDF4-4666-A6F2-7F65AB407B38}"/>
              </a:ext>
            </a:extLst>
          </p:cNvPr>
          <p:cNvSpPr>
            <a:spLocks noGrp="1"/>
          </p:cNvSpPr>
          <p:nvPr>
            <p:ph idx="1"/>
          </p:nvPr>
        </p:nvSpPr>
        <p:spPr/>
        <p:txBody>
          <a:bodyPr/>
          <a:lstStyle/>
          <a:p>
            <a:pPr marL="0" indent="0"/>
            <a:r>
              <a:rPr lang="en-US" altLang="zh-CN" dirty="0"/>
              <a:t>Train a RNN encoder-decoder proposed by Cho et al. for comparison, and their own RNN search model. </a:t>
            </a:r>
          </a:p>
          <a:p>
            <a:pPr marL="0" indent="0"/>
            <a:endParaRPr lang="en-US" altLang="zh-CN" dirty="0"/>
          </a:p>
          <a:p>
            <a:pPr marL="0" indent="0"/>
            <a:r>
              <a:rPr lang="en-US" altLang="zh-CN" dirty="0"/>
              <a:t>RNN Encoder-Decoder have 1000 hidden units each for both encoder and decoder. </a:t>
            </a:r>
          </a:p>
          <a:p>
            <a:pPr marL="0" indent="0"/>
            <a:endParaRPr lang="en-US" altLang="zh-CN" dirty="0"/>
          </a:p>
          <a:p>
            <a:pPr marL="0" indent="0"/>
            <a:r>
              <a:rPr lang="en-US" altLang="zh-CN" dirty="0"/>
              <a:t>RNN search model have a forward and backward RNN with 1000 hidden units each.</a:t>
            </a:r>
          </a:p>
          <a:p>
            <a:pPr marL="0" indent="0"/>
            <a:endParaRPr lang="en-US" altLang="zh-CN" dirty="0"/>
          </a:p>
          <a:p>
            <a:pPr marL="0" indent="0"/>
            <a:r>
              <a:rPr lang="en-US" altLang="zh-CN" dirty="0"/>
              <a:t>Each model was trained twice first with sentence length up to 30 word and then with sentence length up to 50 word</a:t>
            </a:r>
            <a:endParaRPr lang="zh-CN" altLang="en-US" dirty="0"/>
          </a:p>
        </p:txBody>
      </p:sp>
    </p:spTree>
    <p:extLst>
      <p:ext uri="{BB962C8B-B14F-4D97-AF65-F5344CB8AC3E}">
        <p14:creationId xmlns:p14="http://schemas.microsoft.com/office/powerpoint/2010/main" val="415520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F276-EBC9-419E-93C9-103B80AA78F1}"/>
              </a:ext>
            </a:extLst>
          </p:cNvPr>
          <p:cNvSpPr>
            <a:spLocks noGrp="1"/>
          </p:cNvSpPr>
          <p:nvPr>
            <p:ph type="title"/>
          </p:nvPr>
        </p:nvSpPr>
        <p:spPr/>
        <p:txBody>
          <a:bodyPr/>
          <a:lstStyle/>
          <a:p>
            <a:r>
              <a:rPr lang="en-US" altLang="zh-CN" dirty="0"/>
              <a:t>NMT model for BPE</a:t>
            </a:r>
            <a:endParaRPr lang="zh-CN" altLang="en-US" dirty="0"/>
          </a:p>
        </p:txBody>
      </p:sp>
      <p:sp>
        <p:nvSpPr>
          <p:cNvPr id="3" name="内容占位符 2">
            <a:extLst>
              <a:ext uri="{FF2B5EF4-FFF2-40B4-BE49-F238E27FC236}">
                <a16:creationId xmlns:a16="http://schemas.microsoft.com/office/drawing/2014/main" id="{B2EE758D-CDF4-4666-A6F2-7F65AB407B38}"/>
              </a:ext>
            </a:extLst>
          </p:cNvPr>
          <p:cNvSpPr>
            <a:spLocks noGrp="1"/>
          </p:cNvSpPr>
          <p:nvPr>
            <p:ph idx="1"/>
          </p:nvPr>
        </p:nvSpPr>
        <p:spPr/>
        <p:txBody>
          <a:bodyPr/>
          <a:lstStyle/>
          <a:p>
            <a:pPr marL="0" indent="0"/>
            <a:r>
              <a:rPr lang="en-US" altLang="zh-CN" dirty="0"/>
              <a:t>This is a NMT project created by </a:t>
            </a:r>
            <a:r>
              <a:rPr lang="en-GB" altLang="zh-CN" dirty="0" err="1"/>
              <a:t>Bahdanau</a:t>
            </a:r>
            <a:r>
              <a:rPr lang="en-GB" altLang="zh-CN" dirty="0"/>
              <a:t> et al. in 2014 published in “Neural machine translation by jointly learning to align and translate”</a:t>
            </a:r>
            <a:r>
              <a:rPr lang="en-US" altLang="zh-CN" dirty="0"/>
              <a:t> </a:t>
            </a:r>
          </a:p>
          <a:p>
            <a:pPr marL="0" indent="0"/>
            <a:endParaRPr lang="en-US" altLang="zh-CN" dirty="0"/>
          </a:p>
          <a:p>
            <a:pPr marL="0" indent="0"/>
            <a:endParaRPr lang="en-US" altLang="zh-CN" dirty="0"/>
          </a:p>
          <a:p>
            <a:pPr marL="0" indent="0"/>
            <a:r>
              <a:rPr lang="en-US" altLang="zh-CN" dirty="0"/>
              <a:t>They train each of their language model with SGD and </a:t>
            </a:r>
            <a:r>
              <a:rPr lang="en-US" altLang="zh-CN" dirty="0" err="1"/>
              <a:t>Adadelta</a:t>
            </a:r>
            <a:r>
              <a:rPr lang="en-US" altLang="zh-CN" dirty="0"/>
              <a:t> for 5 days, to get better result for baseline.</a:t>
            </a:r>
          </a:p>
          <a:p>
            <a:pPr marL="0" indent="0"/>
            <a:endParaRPr lang="en-US" altLang="zh-CN" dirty="0"/>
          </a:p>
          <a:p>
            <a:pPr marL="0" indent="0"/>
            <a:endParaRPr lang="en-US" altLang="zh-CN" dirty="0"/>
          </a:p>
          <a:p>
            <a:pPr marL="0" indent="0"/>
            <a:endParaRPr lang="en-US" altLang="zh-CN" dirty="0"/>
          </a:p>
        </p:txBody>
      </p:sp>
    </p:spTree>
    <p:extLst>
      <p:ext uri="{BB962C8B-B14F-4D97-AF65-F5344CB8AC3E}">
        <p14:creationId xmlns:p14="http://schemas.microsoft.com/office/powerpoint/2010/main" val="396039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616F7-53A8-4F7B-A3A5-00F504143617}"/>
              </a:ext>
            </a:extLst>
          </p:cNvPr>
          <p:cNvSpPr>
            <a:spLocks noGrp="1"/>
          </p:cNvSpPr>
          <p:nvPr>
            <p:ph type="title"/>
          </p:nvPr>
        </p:nvSpPr>
        <p:spPr/>
        <p:txBody>
          <a:bodyPr/>
          <a:lstStyle/>
          <a:p>
            <a:r>
              <a:rPr lang="en-US" altLang="zh-CN" dirty="0"/>
              <a:t>NMT model for BPE</a:t>
            </a:r>
            <a:endParaRPr lang="zh-CN" altLang="en-US" dirty="0"/>
          </a:p>
        </p:txBody>
      </p:sp>
      <p:sp>
        <p:nvSpPr>
          <p:cNvPr id="3" name="内容占位符 2">
            <a:extLst>
              <a:ext uri="{FF2B5EF4-FFF2-40B4-BE49-F238E27FC236}">
                <a16:creationId xmlns:a16="http://schemas.microsoft.com/office/drawing/2014/main" id="{1E9269BE-0AAC-4E41-AB44-DD3F84DD1389}"/>
              </a:ext>
            </a:extLst>
          </p:cNvPr>
          <p:cNvSpPr>
            <a:spLocks noGrp="1"/>
          </p:cNvSpPr>
          <p:nvPr>
            <p:ph idx="1"/>
          </p:nvPr>
        </p:nvSpPr>
        <p:spPr/>
        <p:txBody>
          <a:bodyPr/>
          <a:lstStyle/>
          <a:p>
            <a:pPr marL="0" indent="0"/>
            <a:r>
              <a:rPr lang="en-US" altLang="zh-CN" dirty="0"/>
              <a:t>I didn’t have that much time since I need to train separately for all BPE models I intended to compare. Which would be 5 models with 2 language each, leading to 50 days of training time. </a:t>
            </a:r>
          </a:p>
          <a:p>
            <a:pPr marL="0" indent="0"/>
            <a:endParaRPr lang="en-US" altLang="zh-CN" dirty="0"/>
          </a:p>
          <a:p>
            <a:pPr marL="0" indent="0"/>
            <a:r>
              <a:rPr lang="en-US" altLang="zh-CN" dirty="0"/>
              <a:t>The training time in our school lab is around 2k updates in 48hours. Therefore, I have to cut maximum update from 1million to one thousand.</a:t>
            </a:r>
            <a:r>
              <a:rPr lang="zh-CN" altLang="en-US" dirty="0"/>
              <a:t> </a:t>
            </a:r>
            <a:endParaRPr lang="en-US" altLang="zh-CN" dirty="0"/>
          </a:p>
          <a:p>
            <a:pPr marL="0" indent="0"/>
            <a:endParaRPr lang="en-US" altLang="zh-CN" dirty="0"/>
          </a:p>
          <a:p>
            <a:pPr marL="0" indent="0"/>
            <a:r>
              <a:rPr lang="en-US" altLang="zh-CN" dirty="0"/>
              <a:t>This will certainly lead to huge decrease in final result. However, I did manage to run an English to Germany model to compare result between a partially converged model with a fully converged model</a:t>
            </a:r>
          </a:p>
          <a:p>
            <a:endParaRPr lang="zh-CN" altLang="en-US" dirty="0"/>
          </a:p>
        </p:txBody>
      </p:sp>
    </p:spTree>
    <p:extLst>
      <p:ext uri="{BB962C8B-B14F-4D97-AF65-F5344CB8AC3E}">
        <p14:creationId xmlns:p14="http://schemas.microsoft.com/office/powerpoint/2010/main" val="3387508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C008C746-BB38-40BE-9781-E4898D6EA86B}"/>
              </a:ext>
            </a:extLst>
          </p:cNvPr>
          <p:cNvSpPr>
            <a:spLocks noChangeArrowheads="1"/>
          </p:cNvSpPr>
          <p:nvPr/>
        </p:nvSpPr>
        <p:spPr bwMode="auto">
          <a:xfrm>
            <a:off x="1115616" y="1484784"/>
            <a:ext cx="66960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pPr>
            <a:r>
              <a:rPr lang="en-US" altLang="zh-CN" sz="4400" b="1" dirty="0">
                <a:solidFill>
                  <a:schemeClr val="bg1"/>
                </a:solidFill>
              </a:rPr>
              <a:t>Result</a:t>
            </a:r>
            <a:endParaRPr lang="zh-CN" altLang="en-US" sz="4400" b="1" dirty="0">
              <a:solidFill>
                <a:schemeClr val="bg1"/>
              </a:solidFill>
            </a:endParaRPr>
          </a:p>
        </p:txBody>
      </p:sp>
      <p:pic>
        <p:nvPicPr>
          <p:cNvPr id="2" name="图片 1">
            <a:extLst>
              <a:ext uri="{FF2B5EF4-FFF2-40B4-BE49-F238E27FC236}">
                <a16:creationId xmlns:a16="http://schemas.microsoft.com/office/drawing/2014/main" id="{2680BBD4-F952-45EA-9A07-B57344868160}"/>
              </a:ext>
            </a:extLst>
          </p:cNvPr>
          <p:cNvPicPr>
            <a:picLocks noChangeAspect="1"/>
          </p:cNvPicPr>
          <p:nvPr/>
        </p:nvPicPr>
        <p:blipFill>
          <a:blip r:embed="rId2"/>
          <a:stretch>
            <a:fillRect/>
          </a:stretch>
        </p:blipFill>
        <p:spPr>
          <a:xfrm>
            <a:off x="3491880" y="4941168"/>
            <a:ext cx="5248275" cy="1600200"/>
          </a:xfrm>
          <a:prstGeom prst="rect">
            <a:avLst/>
          </a:prstGeom>
        </p:spPr>
      </p:pic>
    </p:spTree>
    <p:extLst>
      <p:ext uri="{BB962C8B-B14F-4D97-AF65-F5344CB8AC3E}">
        <p14:creationId xmlns:p14="http://schemas.microsoft.com/office/powerpoint/2010/main" val="2969235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F276-EBC9-419E-93C9-103B80AA78F1}"/>
              </a:ext>
            </a:extLst>
          </p:cNvPr>
          <p:cNvSpPr>
            <a:spLocks noGrp="1"/>
          </p:cNvSpPr>
          <p:nvPr>
            <p:ph type="title"/>
          </p:nvPr>
        </p:nvSpPr>
        <p:spPr/>
        <p:txBody>
          <a:bodyPr/>
          <a:lstStyle/>
          <a:p>
            <a:r>
              <a:rPr lang="en-US" altLang="zh-CN" dirty="0"/>
              <a:t>Results</a:t>
            </a:r>
            <a:endParaRPr lang="zh-CN" altLang="en-US" dirty="0"/>
          </a:p>
        </p:txBody>
      </p:sp>
      <p:sp>
        <p:nvSpPr>
          <p:cNvPr id="3" name="内容占位符 2">
            <a:extLst>
              <a:ext uri="{FF2B5EF4-FFF2-40B4-BE49-F238E27FC236}">
                <a16:creationId xmlns:a16="http://schemas.microsoft.com/office/drawing/2014/main" id="{B2EE758D-CDF4-4666-A6F2-7F65AB407B38}"/>
              </a:ext>
            </a:extLst>
          </p:cNvPr>
          <p:cNvSpPr>
            <a:spLocks noGrp="1"/>
          </p:cNvSpPr>
          <p:nvPr>
            <p:ph idx="1"/>
          </p:nvPr>
        </p:nvSpPr>
        <p:spPr/>
        <p:txBody>
          <a:bodyPr/>
          <a:lstStyle/>
          <a:p>
            <a:pPr marL="0" indent="0"/>
            <a:endParaRPr lang="en-US" altLang="zh-CN" dirty="0"/>
          </a:p>
          <a:p>
            <a:pPr marL="0" indent="0"/>
            <a:r>
              <a:rPr lang="en-US" altLang="zh-CN" dirty="0"/>
              <a:t>Dataset used is UM corpus[7]</a:t>
            </a:r>
          </a:p>
          <a:p>
            <a:pPr marL="0" indent="0"/>
            <a:endParaRPr lang="en-US" altLang="zh-CN" dirty="0"/>
          </a:p>
        </p:txBody>
      </p:sp>
      <p:pic>
        <p:nvPicPr>
          <p:cNvPr id="6" name="图片 5">
            <a:extLst>
              <a:ext uri="{FF2B5EF4-FFF2-40B4-BE49-F238E27FC236}">
                <a16:creationId xmlns:a16="http://schemas.microsoft.com/office/drawing/2014/main" id="{1779D48D-4F57-4688-AA59-E5D53E2CA777}"/>
              </a:ext>
            </a:extLst>
          </p:cNvPr>
          <p:cNvPicPr>
            <a:picLocks noChangeAspect="1"/>
          </p:cNvPicPr>
          <p:nvPr/>
        </p:nvPicPr>
        <p:blipFill>
          <a:blip r:embed="rId2"/>
          <a:stretch>
            <a:fillRect/>
          </a:stretch>
        </p:blipFill>
        <p:spPr>
          <a:xfrm>
            <a:off x="1403648" y="2852936"/>
            <a:ext cx="5457825" cy="1295400"/>
          </a:xfrm>
          <a:prstGeom prst="rect">
            <a:avLst/>
          </a:prstGeom>
        </p:spPr>
      </p:pic>
      <p:pic>
        <p:nvPicPr>
          <p:cNvPr id="7" name="图片 6">
            <a:extLst>
              <a:ext uri="{FF2B5EF4-FFF2-40B4-BE49-F238E27FC236}">
                <a16:creationId xmlns:a16="http://schemas.microsoft.com/office/drawing/2014/main" id="{059F3704-E588-4BCD-92E8-F79407C31013}"/>
              </a:ext>
            </a:extLst>
          </p:cNvPr>
          <p:cNvPicPr>
            <a:picLocks noChangeAspect="1"/>
          </p:cNvPicPr>
          <p:nvPr/>
        </p:nvPicPr>
        <p:blipFill>
          <a:blip r:embed="rId3"/>
          <a:stretch>
            <a:fillRect/>
          </a:stretch>
        </p:blipFill>
        <p:spPr>
          <a:xfrm>
            <a:off x="1085850" y="2619573"/>
            <a:ext cx="6972300" cy="1762125"/>
          </a:xfrm>
          <a:prstGeom prst="rect">
            <a:avLst/>
          </a:prstGeom>
        </p:spPr>
      </p:pic>
      <p:pic>
        <p:nvPicPr>
          <p:cNvPr id="8" name="图片 7">
            <a:extLst>
              <a:ext uri="{FF2B5EF4-FFF2-40B4-BE49-F238E27FC236}">
                <a16:creationId xmlns:a16="http://schemas.microsoft.com/office/drawing/2014/main" id="{D113C847-E551-4169-B7A0-D652086ACB72}"/>
              </a:ext>
            </a:extLst>
          </p:cNvPr>
          <p:cNvPicPr>
            <a:picLocks noChangeAspect="1"/>
          </p:cNvPicPr>
          <p:nvPr/>
        </p:nvPicPr>
        <p:blipFill>
          <a:blip r:embed="rId4"/>
          <a:stretch>
            <a:fillRect/>
          </a:stretch>
        </p:blipFill>
        <p:spPr>
          <a:xfrm>
            <a:off x="1243012" y="2662237"/>
            <a:ext cx="6657975" cy="1533525"/>
          </a:xfrm>
          <a:prstGeom prst="rect">
            <a:avLst/>
          </a:prstGeom>
        </p:spPr>
      </p:pic>
    </p:spTree>
    <p:extLst>
      <p:ext uri="{BB962C8B-B14F-4D97-AF65-F5344CB8AC3E}">
        <p14:creationId xmlns:p14="http://schemas.microsoft.com/office/powerpoint/2010/main" val="37251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66E5E-38E6-4C1A-A93C-1BD233D8A3B7}"/>
              </a:ext>
            </a:extLst>
          </p:cNvPr>
          <p:cNvSpPr>
            <a:spLocks noGrp="1"/>
          </p:cNvSpPr>
          <p:nvPr>
            <p:ph type="title"/>
          </p:nvPr>
        </p:nvSpPr>
        <p:spPr/>
        <p:txBody>
          <a:bodyPr/>
          <a:lstStyle/>
          <a:p>
            <a:r>
              <a:rPr lang="en-US" altLang="zh-CN" dirty="0"/>
              <a:t>Subword-</a:t>
            </a:r>
            <a:r>
              <a:rPr lang="en-US" altLang="zh-CN" dirty="0" err="1"/>
              <a:t>nmt</a:t>
            </a:r>
            <a:endParaRPr lang="zh-CN" altLang="en-US" dirty="0"/>
          </a:p>
        </p:txBody>
      </p:sp>
      <p:pic>
        <p:nvPicPr>
          <p:cNvPr id="4" name="内容占位符 3">
            <a:extLst>
              <a:ext uri="{FF2B5EF4-FFF2-40B4-BE49-F238E27FC236}">
                <a16:creationId xmlns:a16="http://schemas.microsoft.com/office/drawing/2014/main" id="{0087AA9A-7505-4943-A2EC-D5C4C9C1FDF8}"/>
              </a:ext>
            </a:extLst>
          </p:cNvPr>
          <p:cNvPicPr>
            <a:picLocks noGrp="1" noChangeAspect="1"/>
          </p:cNvPicPr>
          <p:nvPr>
            <p:ph idx="1"/>
          </p:nvPr>
        </p:nvPicPr>
        <p:blipFill>
          <a:blip r:embed="rId2"/>
          <a:stretch>
            <a:fillRect/>
          </a:stretch>
        </p:blipFill>
        <p:spPr>
          <a:xfrm>
            <a:off x="899592" y="1916832"/>
            <a:ext cx="5172075" cy="1000125"/>
          </a:xfrm>
          <a:prstGeom prst="rect">
            <a:avLst/>
          </a:prstGeom>
        </p:spPr>
      </p:pic>
      <p:pic>
        <p:nvPicPr>
          <p:cNvPr id="7" name="图片 6">
            <a:extLst>
              <a:ext uri="{FF2B5EF4-FFF2-40B4-BE49-F238E27FC236}">
                <a16:creationId xmlns:a16="http://schemas.microsoft.com/office/drawing/2014/main" id="{7DD8ECA4-47A3-47DC-BDA6-43A5F2FA412F}"/>
              </a:ext>
            </a:extLst>
          </p:cNvPr>
          <p:cNvPicPr>
            <a:picLocks noChangeAspect="1"/>
          </p:cNvPicPr>
          <p:nvPr/>
        </p:nvPicPr>
        <p:blipFill>
          <a:blip r:embed="rId3"/>
          <a:stretch>
            <a:fillRect/>
          </a:stretch>
        </p:blipFill>
        <p:spPr>
          <a:xfrm>
            <a:off x="899592" y="3237024"/>
            <a:ext cx="7772921" cy="562611"/>
          </a:xfrm>
          <a:prstGeom prst="rect">
            <a:avLst/>
          </a:prstGeom>
        </p:spPr>
      </p:pic>
    </p:spTree>
    <p:extLst>
      <p:ext uri="{BB962C8B-B14F-4D97-AF65-F5344CB8AC3E}">
        <p14:creationId xmlns:p14="http://schemas.microsoft.com/office/powerpoint/2010/main" val="184872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C6F16-BEEB-499D-A950-CE41B2608507}"/>
              </a:ext>
            </a:extLst>
          </p:cNvPr>
          <p:cNvSpPr>
            <a:spLocks noGrp="1"/>
          </p:cNvSpPr>
          <p:nvPr>
            <p:ph type="title"/>
          </p:nvPr>
        </p:nvSpPr>
        <p:spPr/>
        <p:txBody>
          <a:bodyPr/>
          <a:lstStyle/>
          <a:p>
            <a:r>
              <a:rPr lang="en-US" altLang="zh-CN" dirty="0"/>
              <a:t>Sentence piece</a:t>
            </a:r>
            <a:endParaRPr lang="zh-CN" altLang="en-US" dirty="0"/>
          </a:p>
        </p:txBody>
      </p:sp>
      <p:pic>
        <p:nvPicPr>
          <p:cNvPr id="4" name="内容占位符 3">
            <a:extLst>
              <a:ext uri="{FF2B5EF4-FFF2-40B4-BE49-F238E27FC236}">
                <a16:creationId xmlns:a16="http://schemas.microsoft.com/office/drawing/2014/main" id="{42E0B046-F850-413E-8845-3AAC96AB5C86}"/>
              </a:ext>
            </a:extLst>
          </p:cNvPr>
          <p:cNvPicPr>
            <a:picLocks noGrp="1" noChangeAspect="1"/>
          </p:cNvPicPr>
          <p:nvPr>
            <p:ph idx="1"/>
          </p:nvPr>
        </p:nvPicPr>
        <p:blipFill rotWithShape="1">
          <a:blip r:embed="rId2"/>
          <a:srcRect b="23476"/>
          <a:stretch/>
        </p:blipFill>
        <p:spPr>
          <a:xfrm>
            <a:off x="899318" y="2060848"/>
            <a:ext cx="9327573" cy="914400"/>
          </a:xfrm>
          <a:prstGeom prst="rect">
            <a:avLst/>
          </a:prstGeom>
        </p:spPr>
      </p:pic>
      <p:pic>
        <p:nvPicPr>
          <p:cNvPr id="5" name="图片 4">
            <a:extLst>
              <a:ext uri="{FF2B5EF4-FFF2-40B4-BE49-F238E27FC236}">
                <a16:creationId xmlns:a16="http://schemas.microsoft.com/office/drawing/2014/main" id="{2A88C4B3-3978-4E4B-A4E2-8D2AB3CE61F4}"/>
              </a:ext>
            </a:extLst>
          </p:cNvPr>
          <p:cNvPicPr>
            <a:picLocks noChangeAspect="1"/>
          </p:cNvPicPr>
          <p:nvPr/>
        </p:nvPicPr>
        <p:blipFill rotWithShape="1">
          <a:blip r:embed="rId3"/>
          <a:srcRect t="14487" r="12065" b="14906"/>
          <a:stretch/>
        </p:blipFill>
        <p:spPr>
          <a:xfrm>
            <a:off x="875927" y="3140968"/>
            <a:ext cx="8088561" cy="576064"/>
          </a:xfrm>
          <a:prstGeom prst="rect">
            <a:avLst/>
          </a:prstGeom>
        </p:spPr>
      </p:pic>
    </p:spTree>
    <p:extLst>
      <p:ext uri="{BB962C8B-B14F-4D97-AF65-F5344CB8AC3E}">
        <p14:creationId xmlns:p14="http://schemas.microsoft.com/office/powerpoint/2010/main" val="161407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66E5E-38E6-4C1A-A93C-1BD233D8A3B7}"/>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D8FE75F2-819D-4EE2-95B6-15C187056D5B}"/>
              </a:ext>
            </a:extLst>
          </p:cNvPr>
          <p:cNvSpPr>
            <a:spLocks noGrp="1"/>
          </p:cNvSpPr>
          <p:nvPr>
            <p:ph idx="1"/>
          </p:nvPr>
        </p:nvSpPr>
        <p:spPr/>
        <p:txBody>
          <a:bodyPr/>
          <a:lstStyle/>
          <a:p>
            <a:pPr marL="0" indent="0"/>
            <a:r>
              <a:rPr lang="en-US" altLang="zh-CN" dirty="0"/>
              <a:t>English BPE and Chinese BPE have little in common</a:t>
            </a:r>
          </a:p>
          <a:p>
            <a:pPr marL="0" indent="0"/>
            <a:endParaRPr lang="en-US" altLang="zh-CN" dirty="0"/>
          </a:p>
          <a:p>
            <a:pPr marL="0" indent="0"/>
            <a:r>
              <a:rPr lang="en-US" altLang="zh-CN" dirty="0"/>
              <a:t>ICFBPE still need a tokenizer to segment Chinese data to create the vocabulary prototype in order to save time.</a:t>
            </a:r>
          </a:p>
          <a:p>
            <a:pPr marL="0" indent="0"/>
            <a:endParaRPr lang="en-US" altLang="zh-CN" dirty="0"/>
          </a:p>
          <a:p>
            <a:pPr marL="0" indent="0"/>
            <a:r>
              <a:rPr lang="en-US" altLang="zh-CN" dirty="0"/>
              <a:t>ICFBPE is inefficient and have high time cost in when obtaining Character frequency table from large datasets.</a:t>
            </a:r>
          </a:p>
          <a:p>
            <a:pPr marL="0" indent="0"/>
            <a:endParaRPr lang="en-US" altLang="zh-CN" dirty="0"/>
          </a:p>
          <a:p>
            <a:pPr marL="0" indent="0"/>
            <a:endParaRPr lang="zh-CN" altLang="en-US" dirty="0"/>
          </a:p>
        </p:txBody>
      </p:sp>
    </p:spTree>
    <p:extLst>
      <p:ext uri="{BB962C8B-B14F-4D97-AF65-F5344CB8AC3E}">
        <p14:creationId xmlns:p14="http://schemas.microsoft.com/office/powerpoint/2010/main" val="146570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66E5E-38E6-4C1A-A93C-1BD233D8A3B7}"/>
              </a:ext>
            </a:extLst>
          </p:cNvPr>
          <p:cNvSpPr>
            <a:spLocks noGrp="1"/>
          </p:cNvSpPr>
          <p:nvPr>
            <p:ph type="title"/>
          </p:nvPr>
        </p:nvSpPr>
        <p:spPr/>
        <p:txBody>
          <a:bodyPr/>
          <a:lstStyle/>
          <a:p>
            <a:r>
              <a:rPr lang="en-US" altLang="zh-CN" dirty="0"/>
              <a:t>Contribution</a:t>
            </a:r>
            <a:endParaRPr lang="zh-CN" altLang="en-US" dirty="0"/>
          </a:p>
        </p:txBody>
      </p:sp>
      <p:sp>
        <p:nvSpPr>
          <p:cNvPr id="3" name="内容占位符 2">
            <a:extLst>
              <a:ext uri="{FF2B5EF4-FFF2-40B4-BE49-F238E27FC236}">
                <a16:creationId xmlns:a16="http://schemas.microsoft.com/office/drawing/2014/main" id="{D8FE75F2-819D-4EE2-95B6-15C187056D5B}"/>
              </a:ext>
            </a:extLst>
          </p:cNvPr>
          <p:cNvSpPr>
            <a:spLocks noGrp="1"/>
          </p:cNvSpPr>
          <p:nvPr>
            <p:ph idx="1"/>
          </p:nvPr>
        </p:nvSpPr>
        <p:spPr/>
        <p:txBody>
          <a:bodyPr/>
          <a:lstStyle/>
          <a:p>
            <a:r>
              <a:rPr lang="en-US" altLang="zh-CN" dirty="0"/>
              <a:t>Compare several BPE method on English to Chinese context</a:t>
            </a:r>
          </a:p>
          <a:p>
            <a:endParaRPr lang="en-US" altLang="zh-CN" dirty="0"/>
          </a:p>
          <a:p>
            <a:r>
              <a:rPr lang="en-US" altLang="zh-CN" dirty="0"/>
              <a:t>Proposed a new BPE method for Chinese NLP</a:t>
            </a:r>
            <a:endParaRPr lang="zh-CN" altLang="en-US" dirty="0"/>
          </a:p>
        </p:txBody>
      </p:sp>
    </p:spTree>
    <p:extLst>
      <p:ext uri="{BB962C8B-B14F-4D97-AF65-F5344CB8AC3E}">
        <p14:creationId xmlns:p14="http://schemas.microsoft.com/office/powerpoint/2010/main" val="12122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747AAF-D82F-465B-AD0B-8F0DE31680B7}"/>
              </a:ext>
            </a:extLst>
          </p:cNvPr>
          <p:cNvPicPr>
            <a:picLocks noChangeAspect="1"/>
          </p:cNvPicPr>
          <p:nvPr/>
        </p:nvPicPr>
        <p:blipFill>
          <a:blip r:embed="rId2"/>
          <a:stretch>
            <a:fillRect/>
          </a:stretch>
        </p:blipFill>
        <p:spPr>
          <a:xfrm>
            <a:off x="2699792" y="4725144"/>
            <a:ext cx="6296025" cy="1600200"/>
          </a:xfrm>
          <a:prstGeom prst="rect">
            <a:avLst/>
          </a:prstGeom>
        </p:spPr>
      </p:pic>
      <p:sp>
        <p:nvSpPr>
          <p:cNvPr id="2" name="矩形 1">
            <a:extLst>
              <a:ext uri="{FF2B5EF4-FFF2-40B4-BE49-F238E27FC236}">
                <a16:creationId xmlns:a16="http://schemas.microsoft.com/office/drawing/2014/main" id="{6DD96C2E-2F48-406C-A963-9A01B91ADC73}"/>
              </a:ext>
            </a:extLst>
          </p:cNvPr>
          <p:cNvSpPr/>
          <p:nvPr/>
        </p:nvSpPr>
        <p:spPr>
          <a:xfrm>
            <a:off x="2699792" y="1124744"/>
            <a:ext cx="3198311" cy="769441"/>
          </a:xfrm>
          <a:prstGeom prst="rect">
            <a:avLst/>
          </a:prstGeom>
        </p:spPr>
        <p:txBody>
          <a:bodyPr wrap="none">
            <a:spAutoFit/>
          </a:bodyPr>
          <a:lstStyle/>
          <a:p>
            <a:r>
              <a:rPr lang="en-US" altLang="zh-CN" sz="4400" dirty="0">
                <a:solidFill>
                  <a:schemeClr val="bg1"/>
                </a:solidFill>
              </a:rPr>
              <a:t>Background</a:t>
            </a:r>
          </a:p>
        </p:txBody>
      </p:sp>
      <p:sp>
        <p:nvSpPr>
          <p:cNvPr id="7" name="矩形 6">
            <a:extLst>
              <a:ext uri="{FF2B5EF4-FFF2-40B4-BE49-F238E27FC236}">
                <a16:creationId xmlns:a16="http://schemas.microsoft.com/office/drawing/2014/main" id="{092A04BF-2AB2-4102-BC43-A3E6F00AAF01}"/>
              </a:ext>
            </a:extLst>
          </p:cNvPr>
          <p:cNvSpPr/>
          <p:nvPr/>
        </p:nvSpPr>
        <p:spPr>
          <a:xfrm>
            <a:off x="2843808" y="3001399"/>
            <a:ext cx="1935145" cy="1200329"/>
          </a:xfrm>
          <a:prstGeom prst="rect">
            <a:avLst/>
          </a:prstGeom>
        </p:spPr>
        <p:txBody>
          <a:bodyPr wrap="none">
            <a:spAutoFit/>
          </a:bodyPr>
          <a:lstStyle/>
          <a:p>
            <a:pPr marL="342900" indent="-342900">
              <a:buFont typeface="Arial" panose="020B0604020202020204" pitchFamily="34" charset="0"/>
              <a:buChar char="•"/>
            </a:pPr>
            <a:r>
              <a:rPr lang="en-US" altLang="zh-CN" dirty="0">
                <a:solidFill>
                  <a:schemeClr val="bg1"/>
                </a:solidFill>
              </a:rPr>
              <a:t>Motivation</a:t>
            </a:r>
          </a:p>
          <a:p>
            <a:pPr marL="342900" indent="-342900">
              <a:buFont typeface="Arial" panose="020B0604020202020204" pitchFamily="34" charset="0"/>
              <a:buChar char="•"/>
            </a:pPr>
            <a:r>
              <a:rPr lang="en-US" altLang="zh-CN" dirty="0">
                <a:solidFill>
                  <a:schemeClr val="bg1"/>
                </a:solidFill>
              </a:rPr>
              <a:t>Method</a:t>
            </a:r>
          </a:p>
          <a:p>
            <a:pPr marL="342900" indent="-342900">
              <a:buFont typeface="Arial" panose="020B0604020202020204" pitchFamily="34" charset="0"/>
              <a:buChar char="•"/>
            </a:pPr>
            <a:r>
              <a:rPr lang="en-US" altLang="zh-CN" dirty="0">
                <a:solidFill>
                  <a:schemeClr val="bg1"/>
                </a:solidFill>
              </a:rPr>
              <a:t>Example </a:t>
            </a:r>
          </a:p>
        </p:txBody>
      </p:sp>
      <p:sp>
        <p:nvSpPr>
          <p:cNvPr id="6" name="矩形 5">
            <a:extLst>
              <a:ext uri="{FF2B5EF4-FFF2-40B4-BE49-F238E27FC236}">
                <a16:creationId xmlns:a16="http://schemas.microsoft.com/office/drawing/2014/main" id="{8DF9CDF2-D72F-4D02-9D8E-D39D6177E417}"/>
              </a:ext>
            </a:extLst>
          </p:cNvPr>
          <p:cNvSpPr/>
          <p:nvPr/>
        </p:nvSpPr>
        <p:spPr>
          <a:xfrm>
            <a:off x="2339752" y="2394419"/>
            <a:ext cx="3164649" cy="523220"/>
          </a:xfrm>
          <a:prstGeom prst="rect">
            <a:avLst/>
          </a:prstGeom>
        </p:spPr>
        <p:txBody>
          <a:bodyPr wrap="none">
            <a:spAutoFit/>
          </a:bodyPr>
          <a:lstStyle/>
          <a:p>
            <a:r>
              <a:rPr lang="en-US" altLang="zh-CN" sz="2800" dirty="0">
                <a:solidFill>
                  <a:schemeClr val="bg1"/>
                </a:solidFill>
              </a:rPr>
              <a:t>Byte pair encoding</a:t>
            </a:r>
            <a:endParaRPr lang="zh-CN" altLang="en-US" sz="2800" dirty="0"/>
          </a:p>
        </p:txBody>
      </p:sp>
    </p:spTree>
    <p:extLst>
      <p:ext uri="{BB962C8B-B14F-4D97-AF65-F5344CB8AC3E}">
        <p14:creationId xmlns:p14="http://schemas.microsoft.com/office/powerpoint/2010/main" val="348651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66E5E-38E6-4C1A-A93C-1BD233D8A3B7}"/>
              </a:ext>
            </a:extLst>
          </p:cNvPr>
          <p:cNvSpPr>
            <a:spLocks noGrp="1"/>
          </p:cNvSpPr>
          <p:nvPr>
            <p:ph type="title"/>
          </p:nvPr>
        </p:nvSpPr>
        <p:spPr/>
        <p:txBody>
          <a:bodyPr/>
          <a:lstStyle/>
          <a:p>
            <a:r>
              <a:rPr lang="en-US" altLang="zh-CN" dirty="0"/>
              <a:t>Future works</a:t>
            </a:r>
            <a:endParaRPr lang="zh-CN" altLang="en-US" dirty="0"/>
          </a:p>
        </p:txBody>
      </p:sp>
      <p:sp>
        <p:nvSpPr>
          <p:cNvPr id="3" name="内容占位符 2">
            <a:extLst>
              <a:ext uri="{FF2B5EF4-FFF2-40B4-BE49-F238E27FC236}">
                <a16:creationId xmlns:a16="http://schemas.microsoft.com/office/drawing/2014/main" id="{D8FE75F2-819D-4EE2-95B6-15C187056D5B}"/>
              </a:ext>
            </a:extLst>
          </p:cNvPr>
          <p:cNvSpPr>
            <a:spLocks noGrp="1"/>
          </p:cNvSpPr>
          <p:nvPr>
            <p:ph idx="1"/>
          </p:nvPr>
        </p:nvSpPr>
        <p:spPr/>
        <p:txBody>
          <a:bodyPr/>
          <a:lstStyle/>
          <a:p>
            <a:r>
              <a:rPr lang="en-US" altLang="zh-CN" dirty="0"/>
              <a:t>Finish NMT models for all mentioned BPE algorithm</a:t>
            </a:r>
          </a:p>
          <a:p>
            <a:endParaRPr lang="en-US" altLang="zh-CN" dirty="0"/>
          </a:p>
          <a:p>
            <a:r>
              <a:rPr lang="en-US" altLang="zh-CN" dirty="0"/>
              <a:t>Test out ICFBPE to see whether non-linearity is actually needed.</a:t>
            </a:r>
          </a:p>
          <a:p>
            <a:endParaRPr lang="en-US" altLang="zh-CN" dirty="0"/>
          </a:p>
          <a:p>
            <a:endParaRPr lang="zh-CN" altLang="en-US" dirty="0"/>
          </a:p>
        </p:txBody>
      </p:sp>
    </p:spTree>
    <p:extLst>
      <p:ext uri="{BB962C8B-B14F-4D97-AF65-F5344CB8AC3E}">
        <p14:creationId xmlns:p14="http://schemas.microsoft.com/office/powerpoint/2010/main" val="1586453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8779C094-EE8A-4672-AECA-BDAE4C0D4FE6}"/>
              </a:ext>
            </a:extLst>
          </p:cNvPr>
          <p:cNvSpPr>
            <a:spLocks noGrp="1" noChangeArrowheads="1"/>
          </p:cNvSpPr>
          <p:nvPr>
            <p:ph idx="1"/>
          </p:nvPr>
        </p:nvSpPr>
        <p:spPr>
          <a:xfrm>
            <a:off x="1273677" y="1844824"/>
            <a:ext cx="7345362" cy="3816350"/>
          </a:xfrm>
        </p:spPr>
        <p:txBody>
          <a:bodyPr/>
          <a:lstStyle/>
          <a:p>
            <a:r>
              <a:rPr lang="en-US" altLang="zh-CN" dirty="0"/>
              <a:t>[1] Gage, P. (1994), ‘A new algorithm for data compression’, C Users Journal </a:t>
            </a:r>
            <a:r>
              <a:rPr lang="en-US" altLang="zh-CN" b="1" dirty="0"/>
              <a:t>12</a:t>
            </a:r>
            <a:r>
              <a:rPr lang="en-US" altLang="zh-CN" dirty="0"/>
              <a:t>(2), 23–38.</a:t>
            </a:r>
          </a:p>
          <a:p>
            <a:r>
              <a:rPr lang="en-US" altLang="zh-CN" dirty="0"/>
              <a:t>[2] </a:t>
            </a:r>
            <a:r>
              <a:rPr lang="en-US" altLang="zh-CN" dirty="0" err="1"/>
              <a:t>Sennrich</a:t>
            </a:r>
            <a:r>
              <a:rPr lang="en-US" altLang="zh-CN" dirty="0"/>
              <a:t>, R., Haddow, B. and Birch, A. (2015), ‘Neural machine translation of rare words with subword </a:t>
            </a:r>
            <a:r>
              <a:rPr lang="fr-FR" altLang="zh-CN" dirty="0"/>
              <a:t>units’, arXiv preprint arXiv:1508.07909 .</a:t>
            </a:r>
          </a:p>
          <a:p>
            <a:r>
              <a:rPr lang="en-GB" altLang="zh-CN" dirty="0"/>
              <a:t>[3]</a:t>
            </a:r>
            <a:r>
              <a:rPr lang="en-US" altLang="zh-CN" dirty="0"/>
              <a:t> Wang, Y., Zhou, L., Zhang, J. and </a:t>
            </a:r>
            <a:r>
              <a:rPr lang="en-US" altLang="zh-CN" dirty="0" err="1"/>
              <a:t>Zong</a:t>
            </a:r>
            <a:r>
              <a:rPr lang="en-US" altLang="zh-CN" dirty="0"/>
              <a:t>, C. (2017), Word, subword or character? an empirical study of granularity in </a:t>
            </a:r>
            <a:r>
              <a:rPr lang="en-US" altLang="zh-CN" dirty="0" err="1"/>
              <a:t>chinese-english</a:t>
            </a:r>
            <a:r>
              <a:rPr lang="en-US" altLang="zh-CN" dirty="0"/>
              <a:t> </a:t>
            </a:r>
            <a:r>
              <a:rPr lang="en-US" altLang="zh-CN" dirty="0" err="1"/>
              <a:t>nmt</a:t>
            </a:r>
            <a:r>
              <a:rPr lang="en-US" altLang="zh-CN" dirty="0"/>
              <a:t>, in ‘China Workshop on Machine Translation’, Springer, pp. 30–42.</a:t>
            </a:r>
          </a:p>
          <a:p>
            <a:r>
              <a:rPr lang="en-US" altLang="zh-CN" dirty="0"/>
              <a:t>[4] </a:t>
            </a:r>
            <a:r>
              <a:rPr lang="en-GB" altLang="zh-CN" dirty="0" err="1"/>
              <a:t>Bahdanau</a:t>
            </a:r>
            <a:r>
              <a:rPr lang="en-GB" altLang="zh-CN" dirty="0"/>
              <a:t>, D</a:t>
            </a:r>
            <a:r>
              <a:rPr lang="en-US" altLang="zh-CN" dirty="0"/>
              <a:t>.,</a:t>
            </a:r>
            <a:r>
              <a:rPr lang="en-GB" altLang="zh-CN" dirty="0"/>
              <a:t> and Cho, K., and </a:t>
            </a:r>
            <a:r>
              <a:rPr lang="en-GB" altLang="zh-CN" dirty="0" err="1"/>
              <a:t>Bengio</a:t>
            </a:r>
            <a:r>
              <a:rPr lang="en-GB" altLang="zh-CN" dirty="0"/>
              <a:t>, Y.</a:t>
            </a:r>
            <a:r>
              <a:rPr lang="en-US" altLang="zh-CN" dirty="0"/>
              <a:t> (2014), ‘</a:t>
            </a:r>
            <a:r>
              <a:rPr lang="en-GB" altLang="zh-CN" dirty="0"/>
              <a:t>Neural machine translation by jointly learning to align and translate</a:t>
            </a:r>
            <a:r>
              <a:rPr lang="fr-FR" altLang="zh-CN" dirty="0"/>
              <a:t>’, </a:t>
            </a:r>
            <a:r>
              <a:rPr lang="en-GB" altLang="zh-CN" dirty="0" err="1"/>
              <a:t>arXiv</a:t>
            </a:r>
            <a:r>
              <a:rPr lang="en-GB" altLang="zh-CN" dirty="0"/>
              <a:t> preprint arXiv:1409.0473</a:t>
            </a:r>
            <a:r>
              <a:rPr lang="fr-FR" altLang="zh-CN" dirty="0"/>
              <a:t>.</a:t>
            </a:r>
            <a:endParaRPr lang="en-US" altLang="zh-CN" dirty="0"/>
          </a:p>
          <a:p>
            <a:endParaRPr lang="fr-FR" altLang="zh-CN" dirty="0"/>
          </a:p>
          <a:p>
            <a:r>
              <a:rPr lang="en-GB" altLang="zh-CN" dirty="0"/>
              <a:t>	</a:t>
            </a:r>
          </a:p>
        </p:txBody>
      </p:sp>
      <p:sp>
        <p:nvSpPr>
          <p:cNvPr id="13315" name="标题 2">
            <a:extLst>
              <a:ext uri="{FF2B5EF4-FFF2-40B4-BE49-F238E27FC236}">
                <a16:creationId xmlns:a16="http://schemas.microsoft.com/office/drawing/2014/main" id="{2D0CF536-5DAC-49DE-9887-2FE1F9024101}"/>
              </a:ext>
            </a:extLst>
          </p:cNvPr>
          <p:cNvSpPr>
            <a:spLocks noGrp="1" noChangeArrowheads="1"/>
          </p:cNvSpPr>
          <p:nvPr>
            <p:ph type="title"/>
          </p:nvPr>
        </p:nvSpPr>
        <p:spPr/>
        <p:txBody>
          <a:bodyPr/>
          <a:lstStyle/>
          <a:p>
            <a:r>
              <a:rPr lang="en-US" altLang="zh-CN"/>
              <a:t>References</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8779C094-EE8A-4672-AECA-BDAE4C0D4FE6}"/>
              </a:ext>
            </a:extLst>
          </p:cNvPr>
          <p:cNvSpPr>
            <a:spLocks noGrp="1" noChangeArrowheads="1"/>
          </p:cNvSpPr>
          <p:nvPr>
            <p:ph idx="1"/>
          </p:nvPr>
        </p:nvSpPr>
        <p:spPr>
          <a:xfrm>
            <a:off x="1273677" y="1844824"/>
            <a:ext cx="7345362" cy="3816350"/>
          </a:xfrm>
        </p:spPr>
        <p:txBody>
          <a:bodyPr/>
          <a:lstStyle/>
          <a:p>
            <a:r>
              <a:rPr lang="en-US" altLang="zh-CN" dirty="0"/>
              <a:t>[5] </a:t>
            </a:r>
            <a:r>
              <a:rPr lang="en-US" altLang="zh-CN" dirty="0" err="1"/>
              <a:t>Yutkin,D</a:t>
            </a:r>
            <a:r>
              <a:rPr lang="en-US" altLang="zh-CN" dirty="0"/>
              <a:t>. et al. “VKCOM /</a:t>
            </a:r>
            <a:r>
              <a:rPr lang="en-US" altLang="zh-CN" dirty="0" err="1"/>
              <a:t>YouTokenToMe</a:t>
            </a:r>
            <a:r>
              <a:rPr lang="en-US" altLang="zh-CN" dirty="0"/>
              <a:t> .” Github.com. https://github.com/VKCOM/YouTokenToMe (</a:t>
            </a:r>
            <a:r>
              <a:rPr lang="en-GB" altLang="zh-CN" dirty="0"/>
              <a:t>accessed Nov. 18, 2020).</a:t>
            </a:r>
            <a:r>
              <a:rPr lang="en-US" altLang="zh-CN" dirty="0"/>
              <a:t> </a:t>
            </a:r>
          </a:p>
          <a:p>
            <a:r>
              <a:rPr lang="en-US" altLang="zh-CN" dirty="0"/>
              <a:t>[6] </a:t>
            </a:r>
            <a:r>
              <a:rPr lang="en-US" altLang="zh-CN" dirty="0" err="1"/>
              <a:t>Wang,H</a:t>
            </a:r>
            <a:r>
              <a:rPr lang="en-US" altLang="zh-CN" dirty="0"/>
              <a:t>. “wang-h /FMDL.” Github.com. https://github.com/wang-h/FMDL(</a:t>
            </a:r>
            <a:r>
              <a:rPr lang="en-GB" altLang="zh-CN" dirty="0"/>
              <a:t>accessed Nov. 18, 2020).</a:t>
            </a:r>
          </a:p>
          <a:p>
            <a:endParaRPr lang="en-GB" altLang="zh-CN" dirty="0"/>
          </a:p>
          <a:p>
            <a:r>
              <a:rPr lang="en-US" altLang="zh-CN" dirty="0"/>
              <a:t>[7]</a:t>
            </a:r>
            <a:r>
              <a:rPr lang="en-US" altLang="zh-CN" dirty="0" err="1"/>
              <a:t>Tian,L</a:t>
            </a:r>
            <a:r>
              <a:rPr lang="en-US" altLang="zh-CN" dirty="0"/>
              <a:t>. et al. 2014,” UM-Corpus: A Large English-Chinese Parallel Corpus for Statistical Machine </a:t>
            </a:r>
            <a:r>
              <a:rPr lang="en-US" altLang="zh-CN" dirty="0" err="1"/>
              <a:t>Translation.”,LREC</a:t>
            </a:r>
            <a:r>
              <a:rPr lang="en-US" altLang="zh-CN" dirty="0"/>
              <a:t>, p1837--1842</a:t>
            </a:r>
          </a:p>
        </p:txBody>
      </p:sp>
      <p:sp>
        <p:nvSpPr>
          <p:cNvPr id="13315" name="标题 2">
            <a:extLst>
              <a:ext uri="{FF2B5EF4-FFF2-40B4-BE49-F238E27FC236}">
                <a16:creationId xmlns:a16="http://schemas.microsoft.com/office/drawing/2014/main" id="{2D0CF536-5DAC-49DE-9887-2FE1F9024101}"/>
              </a:ext>
            </a:extLst>
          </p:cNvPr>
          <p:cNvSpPr>
            <a:spLocks noGrp="1" noChangeArrowheads="1"/>
          </p:cNvSpPr>
          <p:nvPr>
            <p:ph type="title"/>
          </p:nvPr>
        </p:nvSpPr>
        <p:spPr/>
        <p:txBody>
          <a:bodyPr/>
          <a:lstStyle/>
          <a:p>
            <a:r>
              <a:rPr lang="en-US" altLang="zh-CN"/>
              <a:t>References</a:t>
            </a:r>
            <a:endParaRPr lang="zh-CN" altLang="en-US"/>
          </a:p>
        </p:txBody>
      </p:sp>
      <p:sp>
        <p:nvSpPr>
          <p:cNvPr id="3" name="Rectangle 2">
            <a:extLst>
              <a:ext uri="{FF2B5EF4-FFF2-40B4-BE49-F238E27FC236}">
                <a16:creationId xmlns:a16="http://schemas.microsoft.com/office/drawing/2014/main" id="{A7368522-6E2B-4D9E-A3BF-DBC749FCDAE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Unicode MS"/>
              </a:rPr>
              <a:t>LREC</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854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C008C746-BB38-40BE-9781-E4898D6EA86B}"/>
              </a:ext>
            </a:extLst>
          </p:cNvPr>
          <p:cNvSpPr>
            <a:spLocks noChangeArrowheads="1"/>
          </p:cNvSpPr>
          <p:nvPr/>
        </p:nvSpPr>
        <p:spPr bwMode="auto">
          <a:xfrm>
            <a:off x="1403350" y="2349500"/>
            <a:ext cx="66960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pPr>
            <a:r>
              <a:rPr lang="en-US" altLang="zh-CN" sz="9600" b="1">
                <a:solidFill>
                  <a:schemeClr val="bg1"/>
                </a:solidFill>
              </a:rPr>
              <a:t>Q&amp;A</a:t>
            </a:r>
            <a:endParaRPr lang="zh-CN" altLang="en-US" sz="9600" b="1">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75C61C7B-FEC9-4C08-A9AA-2AC1B5ECB3F2}"/>
              </a:ext>
            </a:extLst>
          </p:cNvPr>
          <p:cNvSpPr>
            <a:spLocks noGrp="1" noChangeArrowheads="1"/>
          </p:cNvSpPr>
          <p:nvPr>
            <p:ph type="title"/>
          </p:nvPr>
        </p:nvSpPr>
        <p:spPr/>
        <p:txBody>
          <a:bodyPr/>
          <a:lstStyle/>
          <a:p>
            <a:r>
              <a:rPr lang="en-US" altLang="zh-CN"/>
              <a:t>YouTokenToMe </a:t>
            </a:r>
            <a:br>
              <a:rPr lang="en-US" altLang="zh-CN"/>
            </a:br>
            <a:r>
              <a:rPr lang="en-US" altLang="zh-CN"/>
              <a:t>Speed test benchmark</a:t>
            </a:r>
            <a:endParaRPr lang="zh-CN" altLang="en-US"/>
          </a:p>
        </p:txBody>
      </p:sp>
      <p:pic>
        <p:nvPicPr>
          <p:cNvPr id="9219" name="内容占位符 4" descr="图形用户界面, 文本&#10;&#10;描述已自动生成">
            <a:extLst>
              <a:ext uri="{FF2B5EF4-FFF2-40B4-BE49-F238E27FC236}">
                <a16:creationId xmlns:a16="http://schemas.microsoft.com/office/drawing/2014/main" id="{CAE8BDF5-3EC1-495C-B15E-B2BCA316CD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1518" r="70946" b="3764"/>
          <a:stretch>
            <a:fillRect/>
          </a:stretch>
        </p:blipFill>
        <p:spPr>
          <a:xfrm>
            <a:off x="6372225" y="1836738"/>
            <a:ext cx="2697163" cy="3471862"/>
          </a:xfrm>
        </p:spPr>
      </p:pic>
      <p:pic>
        <p:nvPicPr>
          <p:cNvPr id="9220" name="图片 6" descr="文本&#10;&#10;描述已自动生成">
            <a:extLst>
              <a:ext uri="{FF2B5EF4-FFF2-40B4-BE49-F238E27FC236}">
                <a16:creationId xmlns:a16="http://schemas.microsoft.com/office/drawing/2014/main" id="{313FE4BD-762D-41DE-8383-F5BC952B0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660" r="71738" b="14439"/>
          <a:stretch>
            <a:fillRect/>
          </a:stretch>
        </p:blipFill>
        <p:spPr bwMode="auto">
          <a:xfrm>
            <a:off x="3621088" y="1797050"/>
            <a:ext cx="263048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8" descr="文本&#10;&#10;描述已自动生成">
            <a:extLst>
              <a:ext uri="{FF2B5EF4-FFF2-40B4-BE49-F238E27FC236}">
                <a16:creationId xmlns:a16="http://schemas.microsoft.com/office/drawing/2014/main" id="{2E1D576F-AC7B-4B6D-94E4-174E573E9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2601" r="70464" b="3796"/>
          <a:stretch>
            <a:fillRect/>
          </a:stretch>
        </p:blipFill>
        <p:spPr bwMode="auto">
          <a:xfrm>
            <a:off x="750888" y="1820863"/>
            <a:ext cx="2840037"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68467B1E-A9C9-40CC-BB08-6A3DEEF6794B}"/>
              </a:ext>
            </a:extLst>
          </p:cNvPr>
          <p:cNvSpPr>
            <a:spLocks noGrp="1" noChangeArrowheads="1"/>
          </p:cNvSpPr>
          <p:nvPr>
            <p:ph type="title"/>
          </p:nvPr>
        </p:nvSpPr>
        <p:spPr/>
        <p:txBody>
          <a:bodyPr/>
          <a:lstStyle/>
          <a:p>
            <a:r>
              <a:rPr lang="en-US" altLang="zh-CN" dirty="0"/>
              <a:t>Subword-NMT</a:t>
            </a:r>
            <a:endParaRPr lang="zh-CN" altLang="en-US" dirty="0"/>
          </a:p>
        </p:txBody>
      </p:sp>
      <p:sp>
        <p:nvSpPr>
          <p:cNvPr id="7171" name="内容占位符 2">
            <a:extLst>
              <a:ext uri="{FF2B5EF4-FFF2-40B4-BE49-F238E27FC236}">
                <a16:creationId xmlns:a16="http://schemas.microsoft.com/office/drawing/2014/main" id="{DC298C5F-9511-4C1C-BCA3-587F80642B73}"/>
              </a:ext>
            </a:extLst>
          </p:cNvPr>
          <p:cNvSpPr>
            <a:spLocks noGrp="1" noChangeArrowheads="1"/>
          </p:cNvSpPr>
          <p:nvPr>
            <p:ph idx="1"/>
          </p:nvPr>
        </p:nvSpPr>
        <p:spPr/>
        <p:txBody>
          <a:bodyPr/>
          <a:lstStyle/>
          <a:p>
            <a:pPr indent="0"/>
            <a:r>
              <a:rPr lang="en-US" altLang="zh-CN" dirty="0"/>
              <a:t>In Neural Machine Translation of Rare Words with Subword Units,</a:t>
            </a:r>
            <a:r>
              <a:rPr lang="en-US" altLang="zh-CN" baseline="30000" dirty="0">
                <a:hlinkClick r:id="rId2" action="ppaction://hlinksldjump"/>
              </a:rPr>
              <a:t> [2]</a:t>
            </a:r>
            <a:r>
              <a:rPr lang="en-US" altLang="zh-CN" dirty="0"/>
              <a:t> </a:t>
            </a:r>
          </a:p>
          <a:p>
            <a:pPr indent="0"/>
            <a:r>
              <a:rPr lang="en-US" altLang="zh-CN" dirty="0" err="1"/>
              <a:t>Sennrich</a:t>
            </a:r>
            <a:r>
              <a:rPr lang="en-US" altLang="zh-CN" dirty="0"/>
              <a:t> et al. ran baseline for English-Russian and English-Germany in WMT 2015 dataset.</a:t>
            </a:r>
          </a:p>
          <a:p>
            <a:pPr indent="0"/>
            <a:endParaRPr lang="en-US" altLang="zh-CN" dirty="0"/>
          </a:p>
          <a:p>
            <a:pPr indent="0"/>
            <a:r>
              <a:rPr lang="en-US" altLang="zh-CN" dirty="0" err="1"/>
              <a:t>Sennrich</a:t>
            </a:r>
            <a:r>
              <a:rPr lang="en-US" altLang="zh-CN" dirty="0"/>
              <a:t> used a open source NMT project </a:t>
            </a:r>
            <a:r>
              <a:rPr lang="en-US" altLang="zh-CN" dirty="0" err="1"/>
              <a:t>GroundHog</a:t>
            </a:r>
            <a:r>
              <a:rPr lang="en-US" altLang="zh-CN" dirty="0"/>
              <a:t> as a downstream task.</a:t>
            </a:r>
          </a:p>
          <a:p>
            <a:pPr indent="0"/>
            <a:endParaRPr lang="en-US" altLang="zh-CN" dirty="0"/>
          </a:p>
          <a:p>
            <a:pPr indent="0"/>
            <a:r>
              <a:rPr lang="en-US" altLang="zh-CN" dirty="0"/>
              <a:t>https://github.com/lisa-groundhog/GroundHog</a:t>
            </a:r>
          </a:p>
        </p:txBody>
      </p:sp>
    </p:spTree>
    <p:extLst>
      <p:ext uri="{BB962C8B-B14F-4D97-AF65-F5344CB8AC3E}">
        <p14:creationId xmlns:p14="http://schemas.microsoft.com/office/powerpoint/2010/main" val="3177133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F276-EBC9-419E-93C9-103B80AA78F1}"/>
              </a:ext>
            </a:extLst>
          </p:cNvPr>
          <p:cNvSpPr>
            <a:spLocks noGrp="1"/>
          </p:cNvSpPr>
          <p:nvPr>
            <p:ph type="title"/>
          </p:nvPr>
        </p:nvSpPr>
        <p:spPr/>
        <p:txBody>
          <a:bodyPr/>
          <a:lstStyle/>
          <a:p>
            <a:r>
              <a:rPr lang="en-US" altLang="zh-CN" dirty="0"/>
              <a:t>Subword-NMT </a:t>
            </a:r>
            <a:endParaRPr lang="zh-CN" altLang="en-US" dirty="0"/>
          </a:p>
        </p:txBody>
      </p:sp>
      <p:sp>
        <p:nvSpPr>
          <p:cNvPr id="3" name="内容占位符 2">
            <a:extLst>
              <a:ext uri="{FF2B5EF4-FFF2-40B4-BE49-F238E27FC236}">
                <a16:creationId xmlns:a16="http://schemas.microsoft.com/office/drawing/2014/main" id="{B2EE758D-CDF4-4666-A6F2-7F65AB407B38}"/>
              </a:ext>
            </a:extLst>
          </p:cNvPr>
          <p:cNvSpPr>
            <a:spLocks noGrp="1"/>
          </p:cNvSpPr>
          <p:nvPr>
            <p:ph idx="1"/>
          </p:nvPr>
        </p:nvSpPr>
        <p:spPr/>
        <p:txBody>
          <a:bodyPr/>
          <a:lstStyle/>
          <a:p>
            <a:pPr marL="0" indent="0"/>
            <a:r>
              <a:rPr lang="en-US" altLang="zh-CN" dirty="0"/>
              <a:t>Train a RNN encoder-decoder proposed by Cho et al. for comparison, and their own RNN search model. </a:t>
            </a:r>
          </a:p>
          <a:p>
            <a:pPr marL="0" indent="0"/>
            <a:endParaRPr lang="en-US" altLang="zh-CN" dirty="0"/>
          </a:p>
          <a:p>
            <a:pPr marL="0" indent="0"/>
            <a:r>
              <a:rPr lang="en-US" altLang="zh-CN" dirty="0"/>
              <a:t>RNN Encoder-Decoder have 1000 hidden units each for both encoder and decoder. </a:t>
            </a:r>
          </a:p>
          <a:p>
            <a:pPr marL="0" indent="0"/>
            <a:endParaRPr lang="en-US" altLang="zh-CN" dirty="0"/>
          </a:p>
          <a:p>
            <a:pPr marL="0" indent="0"/>
            <a:r>
              <a:rPr lang="en-US" altLang="zh-CN" dirty="0"/>
              <a:t>RNN search model have a forward and backward RNN with 1000 hidden units each.</a:t>
            </a:r>
          </a:p>
          <a:p>
            <a:pPr marL="0" indent="0"/>
            <a:endParaRPr lang="en-US" altLang="zh-CN" dirty="0"/>
          </a:p>
          <a:p>
            <a:pPr marL="0" indent="0"/>
            <a:r>
              <a:rPr lang="en-US" altLang="zh-CN" dirty="0"/>
              <a:t>Each model was trained twice first with sentence length up to 30 word and then with sentence length up to 50 word</a:t>
            </a:r>
            <a:endParaRPr lang="zh-CN" altLang="en-US" dirty="0"/>
          </a:p>
        </p:txBody>
      </p:sp>
    </p:spTree>
    <p:extLst>
      <p:ext uri="{BB962C8B-B14F-4D97-AF65-F5344CB8AC3E}">
        <p14:creationId xmlns:p14="http://schemas.microsoft.com/office/powerpoint/2010/main" val="71180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内容占位符 1">
            <a:extLst>
              <a:ext uri="{FF2B5EF4-FFF2-40B4-BE49-F238E27FC236}">
                <a16:creationId xmlns:a16="http://schemas.microsoft.com/office/drawing/2014/main" id="{A38ABB35-56D0-49B9-9BFF-6167503C2C23}"/>
              </a:ext>
            </a:extLst>
          </p:cNvPr>
          <p:cNvSpPr>
            <a:spLocks noGrp="1" noChangeArrowheads="1"/>
          </p:cNvSpPr>
          <p:nvPr>
            <p:ph idx="1"/>
          </p:nvPr>
        </p:nvSpPr>
        <p:spPr/>
        <p:txBody>
          <a:bodyPr/>
          <a:lstStyle/>
          <a:p>
            <a:pPr indent="0"/>
            <a:r>
              <a:rPr lang="en-US" altLang="zh-CN" dirty="0" err="1"/>
              <a:t>YouTokenToME</a:t>
            </a:r>
            <a:r>
              <a:rPr lang="en-US" altLang="zh-CN" baseline="30000" dirty="0">
                <a:hlinkClick r:id="rId2" action="ppaction://hlinksldjump"/>
              </a:rPr>
              <a:t> [3] </a:t>
            </a:r>
            <a:r>
              <a:rPr lang="en-US" altLang="zh-CN" dirty="0"/>
              <a:t>or YTTM is an improved version of </a:t>
            </a:r>
            <a:r>
              <a:rPr lang="en-US" altLang="zh-CN" dirty="0" err="1"/>
              <a:t>FastBPE</a:t>
            </a:r>
            <a:r>
              <a:rPr lang="en-US" altLang="zh-CN" dirty="0"/>
              <a:t>. </a:t>
            </a:r>
          </a:p>
          <a:p>
            <a:pPr indent="0"/>
            <a:endParaRPr lang="en-US" altLang="zh-CN" dirty="0"/>
          </a:p>
          <a:p>
            <a:pPr indent="0"/>
            <a:r>
              <a:rPr lang="en-US" altLang="zh-CN" dirty="0"/>
              <a:t>YTTM gives baseline for single language Wiki corpus.</a:t>
            </a:r>
            <a:r>
              <a:rPr lang="zh-CN" altLang="en-US" dirty="0"/>
              <a:t> </a:t>
            </a:r>
            <a:r>
              <a:rPr lang="en-US" altLang="zh-CN" dirty="0"/>
              <a:t>For</a:t>
            </a:r>
            <a:r>
              <a:rPr lang="zh-CN" altLang="en-US" dirty="0"/>
              <a:t> </a:t>
            </a:r>
            <a:r>
              <a:rPr lang="en-US" altLang="zh-CN" dirty="0"/>
              <a:t>Russian English Chinese and Japanese.</a:t>
            </a:r>
          </a:p>
          <a:p>
            <a:pPr indent="0"/>
            <a:endParaRPr lang="en-US" altLang="zh-CN" dirty="0"/>
          </a:p>
          <a:p>
            <a:pPr indent="0"/>
            <a:r>
              <a:rPr lang="en-US" altLang="zh-CN" dirty="0"/>
              <a:t>I ran baseline for Russian Chinese and Japanese, the English data have some error when decompressing and needs to redownload.</a:t>
            </a:r>
          </a:p>
        </p:txBody>
      </p:sp>
      <p:sp>
        <p:nvSpPr>
          <p:cNvPr id="8195" name="标题 2">
            <a:extLst>
              <a:ext uri="{FF2B5EF4-FFF2-40B4-BE49-F238E27FC236}">
                <a16:creationId xmlns:a16="http://schemas.microsoft.com/office/drawing/2014/main" id="{5AF20792-CB8B-4B7C-A68A-ED404774D8C7}"/>
              </a:ext>
            </a:extLst>
          </p:cNvPr>
          <p:cNvSpPr>
            <a:spLocks noGrp="1" noChangeArrowheads="1"/>
          </p:cNvSpPr>
          <p:nvPr>
            <p:ph type="title"/>
          </p:nvPr>
        </p:nvSpPr>
        <p:spPr/>
        <p:txBody>
          <a:bodyPr/>
          <a:lstStyle/>
          <a:p>
            <a:r>
              <a:rPr lang="en-US" altLang="zh-CN"/>
              <a:t>YouTokenToMe</a:t>
            </a:r>
            <a:endParaRPr lang="zh-CN" altLang="en-US"/>
          </a:p>
        </p:txBody>
      </p:sp>
    </p:spTree>
    <p:extLst>
      <p:ext uri="{BB962C8B-B14F-4D97-AF65-F5344CB8AC3E}">
        <p14:creationId xmlns:p14="http://schemas.microsoft.com/office/powerpoint/2010/main" val="1595315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75C61C7B-FEC9-4C08-A9AA-2AC1B5ECB3F2}"/>
              </a:ext>
            </a:extLst>
          </p:cNvPr>
          <p:cNvSpPr>
            <a:spLocks noGrp="1" noChangeArrowheads="1"/>
          </p:cNvSpPr>
          <p:nvPr>
            <p:ph type="title"/>
          </p:nvPr>
        </p:nvSpPr>
        <p:spPr/>
        <p:txBody>
          <a:bodyPr/>
          <a:lstStyle/>
          <a:p>
            <a:r>
              <a:rPr lang="en-US" altLang="zh-CN"/>
              <a:t>YouTokenToMe </a:t>
            </a:r>
            <a:br>
              <a:rPr lang="en-US" altLang="zh-CN"/>
            </a:br>
            <a:r>
              <a:rPr lang="en-US" altLang="zh-CN"/>
              <a:t>Speed test benchmark</a:t>
            </a:r>
            <a:endParaRPr lang="zh-CN" altLang="en-US"/>
          </a:p>
        </p:txBody>
      </p:sp>
      <p:pic>
        <p:nvPicPr>
          <p:cNvPr id="9219" name="内容占位符 4" descr="图形用户界面, 文本&#10;&#10;描述已自动生成">
            <a:extLst>
              <a:ext uri="{FF2B5EF4-FFF2-40B4-BE49-F238E27FC236}">
                <a16:creationId xmlns:a16="http://schemas.microsoft.com/office/drawing/2014/main" id="{CAE8BDF5-3EC1-495C-B15E-B2BCA316CD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1518" r="70946" b="3764"/>
          <a:stretch>
            <a:fillRect/>
          </a:stretch>
        </p:blipFill>
        <p:spPr>
          <a:xfrm>
            <a:off x="6372225" y="1836738"/>
            <a:ext cx="2697163" cy="3471862"/>
          </a:xfrm>
        </p:spPr>
      </p:pic>
      <p:pic>
        <p:nvPicPr>
          <p:cNvPr id="9220" name="图片 6" descr="文本&#10;&#10;描述已自动生成">
            <a:extLst>
              <a:ext uri="{FF2B5EF4-FFF2-40B4-BE49-F238E27FC236}">
                <a16:creationId xmlns:a16="http://schemas.microsoft.com/office/drawing/2014/main" id="{313FE4BD-762D-41DE-8383-F5BC952B0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660" r="71738" b="14439"/>
          <a:stretch>
            <a:fillRect/>
          </a:stretch>
        </p:blipFill>
        <p:spPr bwMode="auto">
          <a:xfrm>
            <a:off x="3621088" y="1797050"/>
            <a:ext cx="263048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8" descr="文本&#10;&#10;描述已自动生成">
            <a:extLst>
              <a:ext uri="{FF2B5EF4-FFF2-40B4-BE49-F238E27FC236}">
                <a16:creationId xmlns:a16="http://schemas.microsoft.com/office/drawing/2014/main" id="{2E1D576F-AC7B-4B6D-94E4-174E573E9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2601" r="70464" b="3796"/>
          <a:stretch>
            <a:fillRect/>
          </a:stretch>
        </p:blipFill>
        <p:spPr bwMode="auto">
          <a:xfrm>
            <a:off x="750888" y="1820863"/>
            <a:ext cx="2840037"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75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3FD79817-2234-4CD6-B695-AC4B7D7F5C81}"/>
              </a:ext>
            </a:extLst>
          </p:cNvPr>
          <p:cNvSpPr>
            <a:spLocks noGrp="1" noChangeArrowheads="1"/>
          </p:cNvSpPr>
          <p:nvPr>
            <p:ph type="title"/>
          </p:nvPr>
        </p:nvSpPr>
        <p:spPr/>
        <p:txBody>
          <a:bodyPr/>
          <a:lstStyle/>
          <a:p>
            <a:r>
              <a:rPr lang="en-US" altLang="zh-CN"/>
              <a:t>FMDL</a:t>
            </a:r>
            <a:endParaRPr lang="zh-CN" altLang="en-US"/>
          </a:p>
        </p:txBody>
      </p:sp>
      <p:sp>
        <p:nvSpPr>
          <p:cNvPr id="12291" name="内容占位符 2">
            <a:extLst>
              <a:ext uri="{FF2B5EF4-FFF2-40B4-BE49-F238E27FC236}">
                <a16:creationId xmlns:a16="http://schemas.microsoft.com/office/drawing/2014/main" id="{60153329-BF90-4928-A674-A93366EB4DCF}"/>
              </a:ext>
            </a:extLst>
          </p:cNvPr>
          <p:cNvSpPr>
            <a:spLocks noGrp="1" noChangeArrowheads="1"/>
          </p:cNvSpPr>
          <p:nvPr>
            <p:ph idx="1"/>
          </p:nvPr>
        </p:nvSpPr>
        <p:spPr/>
        <p:txBody>
          <a:bodyPr/>
          <a:lstStyle/>
          <a:p>
            <a:pPr indent="0"/>
            <a:r>
              <a:rPr lang="en-US" altLang="zh-CN" dirty="0"/>
              <a:t>FMDL</a:t>
            </a:r>
            <a:r>
              <a:rPr lang="en-US" altLang="zh-CN" baseline="30000" dirty="0">
                <a:hlinkClick r:id="rId2" action="ppaction://hlinksldjump"/>
              </a:rPr>
              <a:t> [4]</a:t>
            </a:r>
            <a:r>
              <a:rPr lang="en-US" altLang="zh-CN" dirty="0"/>
              <a:t> provided baseline on Asian Scientific Paper Excerpt Corpus. </a:t>
            </a:r>
          </a:p>
          <a:p>
            <a:pPr indent="0"/>
            <a:endParaRPr lang="en-US" altLang="zh-CN" dirty="0"/>
          </a:p>
          <a:p>
            <a:pPr indent="0"/>
            <a:r>
              <a:rPr lang="en-US" altLang="zh-CN" dirty="0"/>
              <a:t>ASPEC consists of a Japanese-English paper abstract corpus of 3M parallel sentences (ASPEC-JE) and a Japanese-Chinese paper excerpt corpus of 680K parallel sentences (ASPEC-JC). </a:t>
            </a:r>
          </a:p>
          <a:p>
            <a:pPr indent="0"/>
            <a:endParaRPr lang="en-US" altLang="zh-CN" dirty="0"/>
          </a:p>
          <a:p>
            <a:pPr indent="0"/>
            <a:r>
              <a:rPr lang="en-US" altLang="zh-CN" dirty="0"/>
              <a:t>FMDL considers more than BPE given the minimal coding cost in vocabulary, while this implementation is more simple and efficient than the </a:t>
            </a:r>
            <a:r>
              <a:rPr lang="en-US" altLang="zh-CN" dirty="0" err="1"/>
              <a:t>SentencePiece</a:t>
            </a:r>
            <a:r>
              <a:rPr lang="en-US" altLang="zh-CN" dirty="0"/>
              <a:t> version of BPE</a:t>
            </a:r>
            <a:r>
              <a:rPr lang="en-US" altLang="zh-CN" baseline="30000" dirty="0">
                <a:hlinkClick r:id="rId3" action="ppaction://hlinksldjump"/>
              </a:rPr>
              <a:t> [4]</a:t>
            </a:r>
            <a:r>
              <a:rPr lang="en-US" altLang="zh-CN" dirty="0"/>
              <a:t> .</a:t>
            </a:r>
          </a:p>
          <a:p>
            <a:pPr indent="0"/>
            <a:endParaRPr lang="en-US" altLang="zh-CN" dirty="0"/>
          </a:p>
          <a:p>
            <a:pPr indent="0"/>
            <a:r>
              <a:rPr lang="en-US" altLang="zh-CN" dirty="0"/>
              <a:t>The task was NMT but the exact downstream project wasn’t given.</a:t>
            </a:r>
            <a:endParaRPr lang="zh-CN" altLang="en-US" dirty="0"/>
          </a:p>
        </p:txBody>
      </p:sp>
    </p:spTree>
    <p:extLst>
      <p:ext uri="{BB962C8B-B14F-4D97-AF65-F5344CB8AC3E}">
        <p14:creationId xmlns:p14="http://schemas.microsoft.com/office/powerpoint/2010/main" val="32057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6C0E6-8C64-4788-8193-4934D878645C}"/>
              </a:ext>
            </a:extLst>
          </p:cNvPr>
          <p:cNvSpPr>
            <a:spLocks noGrp="1"/>
          </p:cNvSpPr>
          <p:nvPr>
            <p:ph type="title"/>
          </p:nvPr>
        </p:nvSpPr>
        <p:spPr/>
        <p:txBody>
          <a:bodyPr/>
          <a:lstStyle/>
          <a:p>
            <a:r>
              <a:rPr lang="en-US" altLang="zh-CN" dirty="0"/>
              <a:t>Byte Pair Encoding: Motivation </a:t>
            </a:r>
            <a:endParaRPr lang="zh-CN" altLang="en-US" dirty="0"/>
          </a:p>
        </p:txBody>
      </p:sp>
      <p:sp>
        <p:nvSpPr>
          <p:cNvPr id="3" name="内容占位符 2">
            <a:extLst>
              <a:ext uri="{FF2B5EF4-FFF2-40B4-BE49-F238E27FC236}">
                <a16:creationId xmlns:a16="http://schemas.microsoft.com/office/drawing/2014/main" id="{3C9DA213-F93D-4728-BC8E-B4BA1A86CF69}"/>
              </a:ext>
            </a:extLst>
          </p:cNvPr>
          <p:cNvSpPr>
            <a:spLocks noGrp="1"/>
          </p:cNvSpPr>
          <p:nvPr>
            <p:ph idx="1"/>
          </p:nvPr>
        </p:nvSpPr>
        <p:spPr/>
        <p:txBody>
          <a:bodyPr/>
          <a:lstStyle/>
          <a:p>
            <a:r>
              <a:rPr lang="en-US" altLang="zh-CN" dirty="0"/>
              <a:t>Out of Vocabulary: </a:t>
            </a:r>
          </a:p>
          <a:p>
            <a:pPr indent="0"/>
            <a:r>
              <a:rPr lang="en-US" altLang="zh-CN" dirty="0"/>
              <a:t>Words classes are translatable via smaller units than words. </a:t>
            </a:r>
          </a:p>
          <a:p>
            <a:pPr indent="0"/>
            <a:r>
              <a:rPr lang="en-US" altLang="zh-CN" dirty="0"/>
              <a:t>By encoding rare and unknown words as sequences of subword units, </a:t>
            </a:r>
            <a:r>
              <a:rPr lang="en-GB" altLang="zh-CN" dirty="0"/>
              <a:t>the NMT model will be </a:t>
            </a:r>
            <a:r>
              <a:rPr lang="en-US" altLang="zh-CN" dirty="0"/>
              <a:t>capable of open-vocabulary translation</a:t>
            </a:r>
          </a:p>
          <a:p>
            <a:pPr indent="0"/>
            <a:endParaRPr lang="en-US" altLang="zh-CN" dirty="0"/>
          </a:p>
          <a:p>
            <a:r>
              <a:rPr lang="en-US" altLang="zh-CN" dirty="0"/>
              <a:t>Smaller model size:</a:t>
            </a:r>
          </a:p>
          <a:p>
            <a:pPr indent="0"/>
            <a:r>
              <a:rPr lang="en-US" altLang="zh-CN" dirty="0"/>
              <a:t>BPE have being used in Chinese model. One of these models focuses on using BPE to improve granularity</a:t>
            </a:r>
            <a:r>
              <a:rPr lang="en-US" altLang="zh-CN" baseline="30000" dirty="0">
                <a:hlinkClick r:id="rId2" action="ppaction://hlinksldjump">
                  <a:extLst>
                    <a:ext uri="{A12FA001-AC4F-418D-AE19-62706E023703}">
                      <ahyp:hlinkClr xmlns:ahyp="http://schemas.microsoft.com/office/drawing/2018/hyperlinkcolor" val="tx"/>
                    </a:ext>
                  </a:extLst>
                </a:hlinkClick>
              </a:rPr>
              <a:t>[3]</a:t>
            </a:r>
            <a:r>
              <a:rPr lang="en-US" altLang="zh-CN" dirty="0"/>
              <a:t>.</a:t>
            </a:r>
          </a:p>
          <a:p>
            <a:pPr indent="0"/>
            <a:r>
              <a:rPr lang="en-US" altLang="zh-CN" dirty="0"/>
              <a:t>In their study, they stated that Character embedding model will occupy </a:t>
            </a:r>
            <a:r>
              <a:rPr lang="en-GB" altLang="zh-CN" dirty="0"/>
              <a:t>state space exponentially according to sequence length. </a:t>
            </a:r>
          </a:p>
          <a:p>
            <a:pPr indent="0"/>
            <a:endParaRPr lang="en-GB" altLang="zh-CN" dirty="0"/>
          </a:p>
          <a:p>
            <a:endParaRPr lang="zh-CN" altLang="en-US" dirty="0"/>
          </a:p>
        </p:txBody>
      </p:sp>
    </p:spTree>
    <p:extLst>
      <p:ext uri="{BB962C8B-B14F-4D97-AF65-F5344CB8AC3E}">
        <p14:creationId xmlns:p14="http://schemas.microsoft.com/office/powerpoint/2010/main" val="2856460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BCB45705-4325-4614-9D20-33B6D784A812}"/>
              </a:ext>
            </a:extLst>
          </p:cNvPr>
          <p:cNvSpPr>
            <a:spLocks noGrp="1" noChangeArrowheads="1"/>
          </p:cNvSpPr>
          <p:nvPr>
            <p:ph idx="1"/>
          </p:nvPr>
        </p:nvSpPr>
        <p:spPr/>
        <p:txBody>
          <a:bodyPr/>
          <a:lstStyle/>
          <a:p>
            <a:endParaRPr lang="zh-CN" altLang="en-US" dirty="0"/>
          </a:p>
        </p:txBody>
      </p:sp>
      <p:sp>
        <p:nvSpPr>
          <p:cNvPr id="10243" name="标题 2">
            <a:extLst>
              <a:ext uri="{FF2B5EF4-FFF2-40B4-BE49-F238E27FC236}">
                <a16:creationId xmlns:a16="http://schemas.microsoft.com/office/drawing/2014/main" id="{BC8C5180-E6DB-4DD5-8441-59A08F30AB4F}"/>
              </a:ext>
            </a:extLst>
          </p:cNvPr>
          <p:cNvSpPr>
            <a:spLocks noGrp="1" noChangeArrowheads="1"/>
          </p:cNvSpPr>
          <p:nvPr>
            <p:ph type="title"/>
          </p:nvPr>
        </p:nvSpPr>
        <p:spPr/>
        <p:txBody>
          <a:bodyPr/>
          <a:lstStyle/>
          <a:p>
            <a:r>
              <a:rPr lang="en-US" altLang="zh-CN" dirty="0"/>
              <a:t>Sentence-Piece</a:t>
            </a:r>
            <a:endParaRPr lang="zh-CN" altLang="en-US" dirty="0"/>
          </a:p>
        </p:txBody>
      </p:sp>
    </p:spTree>
    <p:extLst>
      <p:ext uri="{BB962C8B-B14F-4D97-AF65-F5344CB8AC3E}">
        <p14:creationId xmlns:p14="http://schemas.microsoft.com/office/powerpoint/2010/main" val="126366605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BCB45705-4325-4614-9D20-33B6D784A812}"/>
              </a:ext>
            </a:extLst>
          </p:cNvPr>
          <p:cNvSpPr>
            <a:spLocks noGrp="1" noChangeArrowheads="1"/>
          </p:cNvSpPr>
          <p:nvPr>
            <p:ph idx="1"/>
          </p:nvPr>
        </p:nvSpPr>
        <p:spPr/>
        <p:txBody>
          <a:bodyPr/>
          <a:lstStyle/>
          <a:p>
            <a:r>
              <a:rPr lang="en-US" altLang="zh-CN"/>
              <a:t>Since NMT uses statistic, subword with ambiguous meaning will also be utilized in NMT.</a:t>
            </a:r>
          </a:p>
          <a:p>
            <a:endParaRPr lang="zh-CN" altLang="en-US"/>
          </a:p>
        </p:txBody>
      </p:sp>
      <p:sp>
        <p:nvSpPr>
          <p:cNvPr id="10243" name="标题 2">
            <a:extLst>
              <a:ext uri="{FF2B5EF4-FFF2-40B4-BE49-F238E27FC236}">
                <a16:creationId xmlns:a16="http://schemas.microsoft.com/office/drawing/2014/main" id="{BC8C5180-E6DB-4DD5-8441-59A08F30AB4F}"/>
              </a:ext>
            </a:extLst>
          </p:cNvPr>
          <p:cNvSpPr>
            <a:spLocks noGrp="1" noChangeArrowheads="1"/>
          </p:cNvSpPr>
          <p:nvPr>
            <p:ph type="title"/>
          </p:nvPr>
        </p:nvSpPr>
        <p:spPr/>
        <p:txBody>
          <a:bodyPr/>
          <a:lstStyle/>
          <a:p>
            <a:endParaRPr lang="zh-CN"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E08B3700-DB9E-4286-9B10-495AA5A6C9B1}"/>
              </a:ext>
            </a:extLst>
          </p:cNvPr>
          <p:cNvSpPr>
            <a:spLocks noGrp="1" noChangeArrowheads="1"/>
          </p:cNvSpPr>
          <p:nvPr>
            <p:ph idx="1"/>
          </p:nvPr>
        </p:nvSpPr>
        <p:spPr>
          <a:xfrm>
            <a:off x="777875" y="2297113"/>
            <a:ext cx="1390650" cy="365125"/>
          </a:xfrm>
        </p:spPr>
        <p:txBody>
          <a:bodyPr/>
          <a:lstStyle/>
          <a:p>
            <a:pPr marL="0" indent="0"/>
            <a:r>
              <a:rPr lang="en-US" altLang="zh-CN"/>
              <a:t>English </a:t>
            </a:r>
            <a:endParaRPr lang="zh-CN" altLang="en-US"/>
          </a:p>
        </p:txBody>
      </p:sp>
      <p:sp>
        <p:nvSpPr>
          <p:cNvPr id="11267" name="内容占位符 2">
            <a:extLst>
              <a:ext uri="{FF2B5EF4-FFF2-40B4-BE49-F238E27FC236}">
                <a16:creationId xmlns:a16="http://schemas.microsoft.com/office/drawing/2014/main" id="{D3253CD5-4D1E-4518-9532-BA6C4047B00B}"/>
              </a:ext>
            </a:extLst>
          </p:cNvPr>
          <p:cNvSpPr txBox="1">
            <a:spLocks noChangeArrowheads="1"/>
          </p:cNvSpPr>
          <p:nvPr/>
        </p:nvSpPr>
        <p:spPr bwMode="auto">
          <a:xfrm>
            <a:off x="777875" y="4195763"/>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en-US" altLang="zh-CN" sz="2100"/>
              <a:t>Chinese</a:t>
            </a:r>
            <a:endParaRPr lang="zh-CN" altLang="en-US" sz="2100"/>
          </a:p>
        </p:txBody>
      </p:sp>
      <p:sp>
        <p:nvSpPr>
          <p:cNvPr id="5" name="矩形 4">
            <a:extLst>
              <a:ext uri="{FF2B5EF4-FFF2-40B4-BE49-F238E27FC236}">
                <a16:creationId xmlns:a16="http://schemas.microsoft.com/office/drawing/2014/main" id="{26A5E1DA-9BB1-4CF2-80B1-662ABC3F6F48}"/>
              </a:ext>
            </a:extLst>
          </p:cNvPr>
          <p:cNvSpPr/>
          <p:nvPr/>
        </p:nvSpPr>
        <p:spPr>
          <a:xfrm>
            <a:off x="1979613" y="2263775"/>
            <a:ext cx="949325" cy="43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t>Letters</a:t>
            </a:r>
            <a:endParaRPr lang="zh-CN" altLang="en-US" sz="1800" dirty="0"/>
          </a:p>
        </p:txBody>
      </p:sp>
      <p:sp>
        <p:nvSpPr>
          <p:cNvPr id="6" name="矩形 5">
            <a:extLst>
              <a:ext uri="{FF2B5EF4-FFF2-40B4-BE49-F238E27FC236}">
                <a16:creationId xmlns:a16="http://schemas.microsoft.com/office/drawing/2014/main" id="{DB772712-97BD-4AD2-B4C4-733DD9C6D998}"/>
              </a:ext>
            </a:extLst>
          </p:cNvPr>
          <p:cNvSpPr/>
          <p:nvPr/>
        </p:nvSpPr>
        <p:spPr>
          <a:xfrm>
            <a:off x="3084513" y="2263775"/>
            <a:ext cx="2462212" cy="43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t>Subword</a:t>
            </a:r>
            <a:endParaRPr lang="zh-CN" altLang="en-US" sz="1800" dirty="0"/>
          </a:p>
        </p:txBody>
      </p:sp>
      <p:sp>
        <p:nvSpPr>
          <p:cNvPr id="7" name="矩形 6">
            <a:extLst>
              <a:ext uri="{FF2B5EF4-FFF2-40B4-BE49-F238E27FC236}">
                <a16:creationId xmlns:a16="http://schemas.microsoft.com/office/drawing/2014/main" id="{CC91124C-A62C-4603-9619-921FD7160983}"/>
              </a:ext>
            </a:extLst>
          </p:cNvPr>
          <p:cNvSpPr/>
          <p:nvPr/>
        </p:nvSpPr>
        <p:spPr>
          <a:xfrm>
            <a:off x="5859463" y="2259013"/>
            <a:ext cx="2314575"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t>Word</a:t>
            </a:r>
            <a:endParaRPr lang="zh-CN" altLang="en-US" sz="1800" dirty="0"/>
          </a:p>
        </p:txBody>
      </p:sp>
      <p:sp>
        <p:nvSpPr>
          <p:cNvPr id="8" name="矩形 7">
            <a:extLst>
              <a:ext uri="{FF2B5EF4-FFF2-40B4-BE49-F238E27FC236}">
                <a16:creationId xmlns:a16="http://schemas.microsoft.com/office/drawing/2014/main" id="{43F48B4C-D0DF-47F0-8BD8-4896CE3B9C2D}"/>
              </a:ext>
            </a:extLst>
          </p:cNvPr>
          <p:cNvSpPr/>
          <p:nvPr/>
        </p:nvSpPr>
        <p:spPr>
          <a:xfrm>
            <a:off x="1979613" y="4164013"/>
            <a:ext cx="2887662"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t>Characters</a:t>
            </a:r>
            <a:endParaRPr lang="zh-CN" altLang="en-US" sz="1800" dirty="0"/>
          </a:p>
        </p:txBody>
      </p:sp>
      <p:sp>
        <p:nvSpPr>
          <p:cNvPr id="9" name="矩形 8">
            <a:extLst>
              <a:ext uri="{FF2B5EF4-FFF2-40B4-BE49-F238E27FC236}">
                <a16:creationId xmlns:a16="http://schemas.microsoft.com/office/drawing/2014/main" id="{71204A25-D972-4E0C-AD48-3D8729F809DB}"/>
              </a:ext>
            </a:extLst>
          </p:cNvPr>
          <p:cNvSpPr/>
          <p:nvPr/>
        </p:nvSpPr>
        <p:spPr>
          <a:xfrm>
            <a:off x="5037138" y="4164013"/>
            <a:ext cx="3136900"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t>Combined Characters</a:t>
            </a:r>
            <a:endParaRPr lang="zh-CN" altLang="en-US" sz="1800" dirty="0"/>
          </a:p>
        </p:txBody>
      </p:sp>
      <p:sp>
        <p:nvSpPr>
          <p:cNvPr id="11273" name="内容占位符 2">
            <a:extLst>
              <a:ext uri="{FF2B5EF4-FFF2-40B4-BE49-F238E27FC236}">
                <a16:creationId xmlns:a16="http://schemas.microsoft.com/office/drawing/2014/main" id="{C22112FE-BA46-4C06-8270-D7BB8400B9C4}"/>
              </a:ext>
            </a:extLst>
          </p:cNvPr>
          <p:cNvSpPr txBox="1">
            <a:spLocks noChangeArrowheads="1"/>
          </p:cNvSpPr>
          <p:nvPr/>
        </p:nvSpPr>
        <p:spPr bwMode="auto">
          <a:xfrm>
            <a:off x="3181350" y="4794250"/>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zh-CN" altLang="en-US" sz="2100"/>
              <a:t>字</a:t>
            </a:r>
            <a:r>
              <a:rPr lang="en-US" altLang="zh-CN" sz="2100"/>
              <a:t> </a:t>
            </a:r>
            <a:endParaRPr lang="zh-CN" altLang="en-US" sz="2100"/>
          </a:p>
        </p:txBody>
      </p:sp>
      <p:sp>
        <p:nvSpPr>
          <p:cNvPr id="11274" name="内容占位符 2">
            <a:extLst>
              <a:ext uri="{FF2B5EF4-FFF2-40B4-BE49-F238E27FC236}">
                <a16:creationId xmlns:a16="http://schemas.microsoft.com/office/drawing/2014/main" id="{FFD81996-E5F6-4CE0-B658-194F5708EFC3}"/>
              </a:ext>
            </a:extLst>
          </p:cNvPr>
          <p:cNvSpPr txBox="1">
            <a:spLocks noChangeArrowheads="1"/>
          </p:cNvSpPr>
          <p:nvPr/>
        </p:nvSpPr>
        <p:spPr bwMode="auto">
          <a:xfrm>
            <a:off x="5399088" y="4794250"/>
            <a:ext cx="1392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zh-CN" altLang="en-US" sz="2100"/>
              <a:t>字符</a:t>
            </a:r>
            <a:r>
              <a:rPr lang="en-US" altLang="zh-CN" sz="2100"/>
              <a:t> </a:t>
            </a:r>
            <a:endParaRPr lang="zh-CN" altLang="en-US" sz="2100"/>
          </a:p>
        </p:txBody>
      </p:sp>
      <p:sp>
        <p:nvSpPr>
          <p:cNvPr id="11275" name="内容占位符 2">
            <a:extLst>
              <a:ext uri="{FF2B5EF4-FFF2-40B4-BE49-F238E27FC236}">
                <a16:creationId xmlns:a16="http://schemas.microsoft.com/office/drawing/2014/main" id="{DAFF4C5A-8ACF-4FF4-86D8-B7B7B1903E32}"/>
              </a:ext>
            </a:extLst>
          </p:cNvPr>
          <p:cNvSpPr txBox="1">
            <a:spLocks noChangeArrowheads="1"/>
          </p:cNvSpPr>
          <p:nvPr/>
        </p:nvSpPr>
        <p:spPr bwMode="auto">
          <a:xfrm>
            <a:off x="6423025" y="4794250"/>
            <a:ext cx="1392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zh-CN" altLang="en-US" sz="2100"/>
              <a:t>字符串</a:t>
            </a:r>
            <a:r>
              <a:rPr lang="en-US" altLang="zh-CN" sz="2100"/>
              <a:t> </a:t>
            </a:r>
            <a:endParaRPr lang="zh-CN" altLang="en-US" sz="2100"/>
          </a:p>
        </p:txBody>
      </p:sp>
      <p:sp>
        <p:nvSpPr>
          <p:cNvPr id="11276" name="内容占位符 2">
            <a:extLst>
              <a:ext uri="{FF2B5EF4-FFF2-40B4-BE49-F238E27FC236}">
                <a16:creationId xmlns:a16="http://schemas.microsoft.com/office/drawing/2014/main" id="{1F0613C4-DFAB-4C24-A64C-FEC7A2E3487A}"/>
              </a:ext>
            </a:extLst>
          </p:cNvPr>
          <p:cNvSpPr txBox="1">
            <a:spLocks noChangeArrowheads="1"/>
          </p:cNvSpPr>
          <p:nvPr/>
        </p:nvSpPr>
        <p:spPr bwMode="auto">
          <a:xfrm>
            <a:off x="2389188" y="2895600"/>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en-US" altLang="zh-CN" sz="2100"/>
              <a:t>s  </a:t>
            </a:r>
            <a:endParaRPr lang="zh-CN" altLang="en-US" sz="2100"/>
          </a:p>
        </p:txBody>
      </p:sp>
      <p:sp>
        <p:nvSpPr>
          <p:cNvPr id="11277" name="内容占位符 2">
            <a:extLst>
              <a:ext uri="{FF2B5EF4-FFF2-40B4-BE49-F238E27FC236}">
                <a16:creationId xmlns:a16="http://schemas.microsoft.com/office/drawing/2014/main" id="{38B205FF-22EC-47C1-865F-ED25CC63EFD1}"/>
              </a:ext>
            </a:extLst>
          </p:cNvPr>
          <p:cNvSpPr txBox="1">
            <a:spLocks noChangeArrowheads="1"/>
          </p:cNvSpPr>
          <p:nvPr/>
        </p:nvSpPr>
        <p:spPr bwMode="auto">
          <a:xfrm>
            <a:off x="3646488" y="2895600"/>
            <a:ext cx="1390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en-US" altLang="zh-CN" sz="2100"/>
              <a:t>sub_ </a:t>
            </a:r>
            <a:endParaRPr lang="zh-CN" altLang="en-US" sz="2100"/>
          </a:p>
        </p:txBody>
      </p:sp>
      <p:sp>
        <p:nvSpPr>
          <p:cNvPr id="11278" name="内容占位符 2">
            <a:extLst>
              <a:ext uri="{FF2B5EF4-FFF2-40B4-BE49-F238E27FC236}">
                <a16:creationId xmlns:a16="http://schemas.microsoft.com/office/drawing/2014/main" id="{7DC37163-77E6-4509-BDA8-E4FE6DDCA151}"/>
              </a:ext>
            </a:extLst>
          </p:cNvPr>
          <p:cNvSpPr txBox="1">
            <a:spLocks noChangeArrowheads="1"/>
          </p:cNvSpPr>
          <p:nvPr/>
        </p:nvSpPr>
        <p:spPr bwMode="auto">
          <a:xfrm>
            <a:off x="6423025" y="2895600"/>
            <a:ext cx="1392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defRPr>
                <a:solidFill>
                  <a:schemeClr val="tx1"/>
                </a:solidFill>
                <a:latin typeface="Arial" panose="020B0604020202020204" pitchFamily="34" charset="0"/>
                <a:ea typeface="MS PGothic" panose="020B0600070205080204" pitchFamily="34" charset="-128"/>
              </a:defRPr>
            </a:lvl1pPr>
            <a:lvl2pPr marL="685800" indent="-22860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eaLnBrk="1" hangingPunct="1">
              <a:lnSpc>
                <a:spcPct val="90000"/>
              </a:lnSpc>
              <a:spcBef>
                <a:spcPts val="1000"/>
              </a:spcBef>
            </a:pPr>
            <a:r>
              <a:rPr lang="en-US" altLang="zh-CN" sz="2100"/>
              <a:t>subword </a:t>
            </a:r>
            <a:endParaRPr lang="zh-CN" altLang="en-US" sz="210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a:extLst>
              <a:ext uri="{FF2B5EF4-FFF2-40B4-BE49-F238E27FC236}">
                <a16:creationId xmlns:a16="http://schemas.microsoft.com/office/drawing/2014/main" id="{F48A32DD-E86E-4F65-A82B-0CA1EFD3F032}"/>
              </a:ext>
            </a:extLst>
          </p:cNvPr>
          <p:cNvSpPr>
            <a:spLocks noGrp="1" noChangeArrowheads="1"/>
          </p:cNvSpPr>
          <p:nvPr>
            <p:ph idx="1"/>
          </p:nvPr>
        </p:nvSpPr>
        <p:spPr/>
        <p:txBody>
          <a:bodyPr/>
          <a:lstStyle/>
          <a:p>
            <a:pPr indent="0"/>
            <a:r>
              <a:rPr lang="en-US" altLang="zh-CN" dirty="0"/>
              <a:t>Original Byte Pair Encoding</a:t>
            </a:r>
            <a:r>
              <a:rPr lang="en-GB" altLang="zh-CN" baseline="30000" dirty="0">
                <a:hlinkClick r:id="rId2" action="ppaction://hlinksldjump"/>
              </a:rPr>
              <a:t>[1] </a:t>
            </a:r>
            <a:r>
              <a:rPr lang="en-US" altLang="zh-CN" dirty="0"/>
              <a:t>is an </a:t>
            </a:r>
            <a:r>
              <a:rPr lang="en-GB" altLang="zh-CN" dirty="0"/>
              <a:t>algorithm for data compression introduced by Gage in 1997.</a:t>
            </a:r>
          </a:p>
          <a:p>
            <a:pPr indent="0"/>
            <a:endParaRPr lang="en-US" altLang="zh-CN" dirty="0"/>
          </a:p>
          <a:p>
            <a:pPr indent="0"/>
            <a:r>
              <a:rPr lang="en-US" altLang="zh-CN" dirty="0"/>
              <a:t>In Neural Machine Translation of Rare Words with Subword Units by </a:t>
            </a:r>
            <a:r>
              <a:rPr lang="en-US" altLang="zh-CN" dirty="0" err="1"/>
              <a:t>Sennrich</a:t>
            </a:r>
            <a:r>
              <a:rPr lang="en-US" altLang="zh-CN" dirty="0"/>
              <a:t>  et al. </a:t>
            </a:r>
            <a:r>
              <a:rPr lang="en-US" altLang="zh-CN" baseline="30000" dirty="0">
                <a:hlinkClick r:id="rId2" action="ppaction://hlinksldjump"/>
              </a:rPr>
              <a:t>[2] </a:t>
            </a:r>
            <a:r>
              <a:rPr lang="en-US" altLang="zh-CN" dirty="0"/>
              <a:t>,BPE is used to solve out of vocabulary issue.</a:t>
            </a:r>
          </a:p>
          <a:p>
            <a:pPr indent="0"/>
            <a:endParaRPr lang="en-US" altLang="zh-CN" dirty="0"/>
          </a:p>
          <a:p>
            <a:pPr indent="0"/>
            <a:r>
              <a:rPr lang="en-US" altLang="zh-CN" dirty="0"/>
              <a:t>The main difference to other compression algorithms, such as Huffman encoding, is that BPE are still interpretable as subword units, and that the network can generalize to translate and produce new words (unseen at training time) on the basis of these subword </a:t>
            </a:r>
            <a:r>
              <a:rPr lang="en-GB" altLang="zh-CN" dirty="0"/>
              <a:t>units.</a:t>
            </a:r>
          </a:p>
          <a:p>
            <a:pPr indent="0"/>
            <a:endParaRPr lang="en-US" altLang="zh-CN" dirty="0"/>
          </a:p>
          <a:p>
            <a:pPr indent="0"/>
            <a:endParaRPr lang="en-US" altLang="zh-CN" dirty="0"/>
          </a:p>
        </p:txBody>
      </p:sp>
      <p:sp>
        <p:nvSpPr>
          <p:cNvPr id="4099" name="标题 2">
            <a:extLst>
              <a:ext uri="{FF2B5EF4-FFF2-40B4-BE49-F238E27FC236}">
                <a16:creationId xmlns:a16="http://schemas.microsoft.com/office/drawing/2014/main" id="{BB45A986-3A7E-4B3E-8A73-83AE317983BB}"/>
              </a:ext>
            </a:extLst>
          </p:cNvPr>
          <p:cNvSpPr>
            <a:spLocks noGrp="1" noChangeArrowheads="1"/>
          </p:cNvSpPr>
          <p:nvPr>
            <p:ph type="title"/>
          </p:nvPr>
        </p:nvSpPr>
        <p:spPr/>
        <p:txBody>
          <a:bodyPr/>
          <a:lstStyle/>
          <a:p>
            <a:r>
              <a:rPr lang="en-US" altLang="zh-CN" dirty="0"/>
              <a:t>Byte Pair Encoding: Method</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a:extLst>
              <a:ext uri="{FF2B5EF4-FFF2-40B4-BE49-F238E27FC236}">
                <a16:creationId xmlns:a16="http://schemas.microsoft.com/office/drawing/2014/main" id="{CC0CBBBB-CF22-4BB3-AB1A-64FDC06EFDBE}"/>
              </a:ext>
            </a:extLst>
          </p:cNvPr>
          <p:cNvSpPr>
            <a:spLocks noGrp="1" noChangeArrowheads="1"/>
          </p:cNvSpPr>
          <p:nvPr>
            <p:ph idx="1"/>
          </p:nvPr>
        </p:nvSpPr>
        <p:spPr/>
        <p:txBody>
          <a:bodyPr/>
          <a:lstStyle/>
          <a:p>
            <a:pPr marL="324000" indent="0">
              <a:defRPr/>
            </a:pPr>
            <a:r>
              <a:rPr lang="en-US" altLang="zh-CN" dirty="0"/>
              <a:t>The intuition for of this application of BPE is that meaning of words in English is carried out by smaller subword, which also appears in other related word</a:t>
            </a:r>
            <a:r>
              <a:rPr lang="en-US" altLang="zh-CN" baseline="30000" dirty="0">
                <a:hlinkClick r:id="rId2" action="ppaction://hlinksldjump"/>
              </a:rPr>
              <a:t>[2] </a:t>
            </a:r>
            <a:r>
              <a:rPr lang="en-US" altLang="zh-CN" dirty="0"/>
              <a:t>.</a:t>
            </a:r>
            <a:r>
              <a:rPr lang="en-US" altLang="zh-CN" baseline="30000" dirty="0">
                <a:hlinkClick r:id="rId2" action="ppaction://hlinksldjump"/>
              </a:rPr>
              <a:t> </a:t>
            </a:r>
            <a:r>
              <a:rPr lang="en-US" altLang="zh-CN" baseline="30000" dirty="0"/>
              <a:t> </a:t>
            </a:r>
            <a:r>
              <a:rPr lang="en-US" altLang="zh-CN" dirty="0"/>
              <a:t>Lower here</a:t>
            </a:r>
            <a:r>
              <a:rPr lang="zh-CN" altLang="en-US" dirty="0"/>
              <a:t> </a:t>
            </a:r>
            <a:r>
              <a:rPr lang="en-US" altLang="zh-CN" dirty="0"/>
              <a:t>is</a:t>
            </a:r>
            <a:r>
              <a:rPr lang="zh-CN" altLang="en-US" dirty="0"/>
              <a:t> </a:t>
            </a:r>
            <a:r>
              <a:rPr lang="en-US" altLang="zh-CN" dirty="0"/>
              <a:t>out</a:t>
            </a:r>
            <a:r>
              <a:rPr lang="zh-CN" altLang="en-US" dirty="0"/>
              <a:t> </a:t>
            </a:r>
            <a:r>
              <a:rPr lang="en-US" altLang="zh-CN" dirty="0"/>
              <a:t>of</a:t>
            </a:r>
            <a:r>
              <a:rPr lang="zh-CN" altLang="en-US" dirty="0"/>
              <a:t> </a:t>
            </a:r>
            <a:r>
              <a:rPr lang="en-US" altLang="zh-CN" dirty="0"/>
              <a:t>vocabulary</a:t>
            </a:r>
            <a:r>
              <a:rPr lang="zh-CN" altLang="en-US" dirty="0"/>
              <a:t> </a:t>
            </a:r>
            <a:r>
              <a:rPr lang="en-US" altLang="zh-CN" dirty="0"/>
              <a:t>and is interpreted as </a:t>
            </a:r>
            <a:r>
              <a:rPr lang="en-US" altLang="zh-CN" dirty="0" err="1"/>
              <a:t>low+er</a:t>
            </a:r>
            <a:r>
              <a:rPr lang="en-US" altLang="zh-CN" dirty="0"/>
              <a:t>.</a:t>
            </a:r>
            <a:endParaRPr lang="en-US" altLang="zh-CN" baseline="30000" dirty="0"/>
          </a:p>
          <a:p>
            <a:pPr marL="324000" indent="0">
              <a:defRPr/>
            </a:pPr>
            <a:endParaRPr lang="en-US" altLang="zh-CN" dirty="0"/>
          </a:p>
          <a:p>
            <a:pPr>
              <a:defRPr/>
            </a:pPr>
            <a:endParaRPr lang="en-US" altLang="zh-CN" dirty="0"/>
          </a:p>
          <a:p>
            <a:pPr>
              <a:defRPr/>
            </a:pPr>
            <a:endParaRPr lang="zh-CN" altLang="en-US" dirty="0"/>
          </a:p>
          <a:p>
            <a:pPr>
              <a:defRPr/>
            </a:pPr>
            <a:endParaRPr lang="en-GB" altLang="zh-CN" dirty="0"/>
          </a:p>
          <a:p>
            <a:pPr>
              <a:defRPr/>
            </a:pPr>
            <a:endParaRPr lang="en-GB" altLang="zh-CN" dirty="0"/>
          </a:p>
          <a:p>
            <a:pPr algn="ctr">
              <a:defRPr/>
            </a:pPr>
            <a:r>
              <a:rPr lang="en-US" altLang="zh-CN" dirty="0"/>
              <a:t>BPE merge operations learned from dictionary</a:t>
            </a:r>
            <a:r>
              <a:rPr lang="en-US" altLang="zh-CN" baseline="30000" dirty="0">
                <a:hlinkClick r:id="rId2" action="ppaction://hlinksldjump"/>
              </a:rPr>
              <a:t> [2] </a:t>
            </a:r>
            <a:r>
              <a:rPr lang="en-US" altLang="zh-CN" baseline="30000" dirty="0"/>
              <a:t> </a:t>
            </a:r>
          </a:p>
          <a:p>
            <a:pPr algn="ctr">
              <a:defRPr/>
            </a:pPr>
            <a:r>
              <a:rPr lang="en-US" altLang="zh-CN" dirty="0"/>
              <a:t>{‘low’, ‘lowest’, ‘newer’, ‘wider’}.</a:t>
            </a:r>
          </a:p>
          <a:p>
            <a:pPr algn="ctr">
              <a:defRPr/>
            </a:pPr>
            <a:endParaRPr lang="en-US" altLang="zh-CN" dirty="0"/>
          </a:p>
          <a:p>
            <a:pPr algn="ctr">
              <a:defRPr/>
            </a:pPr>
            <a:r>
              <a:rPr lang="en-US" altLang="zh-CN" dirty="0"/>
              <a:t>“·” represent end of word</a:t>
            </a:r>
          </a:p>
          <a:p>
            <a:pPr marL="324000" indent="0">
              <a:defRPr/>
            </a:pPr>
            <a:endParaRPr lang="en-US" altLang="zh-CN" dirty="0"/>
          </a:p>
          <a:p>
            <a:pPr marL="324000" indent="0">
              <a:defRPr/>
            </a:pPr>
            <a:r>
              <a:rPr lang="en-US" altLang="zh-CN" dirty="0"/>
              <a:t> </a:t>
            </a:r>
          </a:p>
          <a:p>
            <a:pPr marL="324000" indent="0">
              <a:defRPr/>
            </a:pPr>
            <a:endParaRPr lang="en-US" altLang="zh-CN" dirty="0"/>
          </a:p>
          <a:p>
            <a:pPr marL="324000" indent="0">
              <a:defRPr/>
            </a:pPr>
            <a:endParaRPr lang="en-US" altLang="zh-CN" dirty="0"/>
          </a:p>
          <a:p>
            <a:pPr marL="324000" indent="0">
              <a:defRPr/>
            </a:pPr>
            <a:endParaRPr lang="en-US" altLang="zh-CN" baseline="30000" dirty="0"/>
          </a:p>
          <a:p>
            <a:pPr marL="324000" indent="0">
              <a:defRPr/>
            </a:pPr>
            <a:endParaRPr lang="en-US" altLang="zh-CN" baseline="30000" dirty="0"/>
          </a:p>
          <a:p>
            <a:pPr marL="324000" indent="0">
              <a:defRPr/>
            </a:pPr>
            <a:endParaRPr lang="zh-CN" altLang="en-US" dirty="0"/>
          </a:p>
        </p:txBody>
      </p:sp>
      <p:sp>
        <p:nvSpPr>
          <p:cNvPr id="6147" name="标题 2">
            <a:extLst>
              <a:ext uri="{FF2B5EF4-FFF2-40B4-BE49-F238E27FC236}">
                <a16:creationId xmlns:a16="http://schemas.microsoft.com/office/drawing/2014/main" id="{2D3CB1AD-AFB8-4488-B8D3-E4A0C30AA3FB}"/>
              </a:ext>
            </a:extLst>
          </p:cNvPr>
          <p:cNvSpPr>
            <a:spLocks noGrp="1" noChangeArrowheads="1"/>
          </p:cNvSpPr>
          <p:nvPr>
            <p:ph type="title"/>
          </p:nvPr>
        </p:nvSpPr>
        <p:spPr/>
        <p:txBody>
          <a:bodyPr/>
          <a:lstStyle/>
          <a:p>
            <a:r>
              <a:rPr lang="en-US" altLang="zh-CN" dirty="0"/>
              <a:t>Byte Pair Encoding: Example</a:t>
            </a:r>
            <a:endParaRPr lang="zh-CN" altLang="en-US" dirty="0"/>
          </a:p>
        </p:txBody>
      </p:sp>
      <p:pic>
        <p:nvPicPr>
          <p:cNvPr id="6148" name="图片 1">
            <a:extLst>
              <a:ext uri="{FF2B5EF4-FFF2-40B4-BE49-F238E27FC236}">
                <a16:creationId xmlns:a16="http://schemas.microsoft.com/office/drawing/2014/main" id="{4E9B7B1D-6F0F-4C2C-804D-95D6DA1F6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2" y="2996952"/>
            <a:ext cx="18573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
            <a:extLst>
              <a:ext uri="{FF2B5EF4-FFF2-40B4-BE49-F238E27FC236}">
                <a16:creationId xmlns:a16="http://schemas.microsoft.com/office/drawing/2014/main" id="{029BECF3-2423-4663-8698-A56438935730}"/>
              </a:ext>
            </a:extLst>
          </p:cNvPr>
          <p:cNvSpPr>
            <a:spLocks noChangeArrowheads="1"/>
          </p:cNvSpPr>
          <p:nvPr/>
        </p:nvSpPr>
        <p:spPr bwMode="auto">
          <a:xfrm>
            <a:off x="1926376" y="1164720"/>
            <a:ext cx="37609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r>
              <a:rPr lang="en-US" altLang="zh-CN" sz="4400" dirty="0">
                <a:solidFill>
                  <a:schemeClr val="bg1"/>
                </a:solidFill>
              </a:rPr>
              <a:t>Related works</a:t>
            </a:r>
            <a:endParaRPr lang="zh-CN" altLang="en-US" sz="4400" dirty="0">
              <a:solidFill>
                <a:schemeClr val="bg1"/>
              </a:solidFill>
            </a:endParaRPr>
          </a:p>
        </p:txBody>
      </p:sp>
      <p:sp>
        <p:nvSpPr>
          <p:cNvPr id="2" name="矩形 1">
            <a:extLst>
              <a:ext uri="{FF2B5EF4-FFF2-40B4-BE49-F238E27FC236}">
                <a16:creationId xmlns:a16="http://schemas.microsoft.com/office/drawing/2014/main" id="{B664246C-38F7-42AE-95F7-6C52CAEB7518}"/>
              </a:ext>
            </a:extLst>
          </p:cNvPr>
          <p:cNvSpPr/>
          <p:nvPr/>
        </p:nvSpPr>
        <p:spPr>
          <a:xfrm>
            <a:off x="1960902" y="2611270"/>
            <a:ext cx="4572000" cy="1569660"/>
          </a:xfrm>
          <a:prstGeom prst="rect">
            <a:avLst/>
          </a:prstGeom>
        </p:spPr>
        <p:txBody>
          <a:bodyPr>
            <a:spAutoFit/>
          </a:bodyPr>
          <a:lstStyle/>
          <a:p>
            <a:pPr marL="342900" indent="-342900">
              <a:buFont typeface="Arial" panose="020B0604020202020204" pitchFamily="34" charset="0"/>
              <a:buChar char="•"/>
            </a:pPr>
            <a:r>
              <a:rPr lang="en-US" altLang="zh-CN" dirty="0">
                <a:solidFill>
                  <a:schemeClr val="bg1"/>
                </a:solidFill>
              </a:rPr>
              <a:t>Subword-</a:t>
            </a:r>
            <a:r>
              <a:rPr lang="en-US" altLang="zh-CN" dirty="0" err="1">
                <a:solidFill>
                  <a:schemeClr val="bg1"/>
                </a:solidFill>
              </a:rPr>
              <a:t>nmt</a:t>
            </a:r>
            <a:endParaRPr lang="en-US" altLang="zh-CN" dirty="0">
              <a:solidFill>
                <a:schemeClr val="bg1"/>
              </a:solidFill>
            </a:endParaRPr>
          </a:p>
          <a:p>
            <a:pPr marL="342900" indent="-342900">
              <a:buFont typeface="Arial" panose="020B0604020202020204" pitchFamily="34" charset="0"/>
              <a:buChar char="•"/>
            </a:pPr>
            <a:r>
              <a:rPr lang="en-US" altLang="zh-CN" dirty="0" err="1">
                <a:solidFill>
                  <a:schemeClr val="bg1"/>
                </a:solidFill>
              </a:rPr>
              <a:t>YouTokenToMe</a:t>
            </a:r>
            <a:endParaRPr lang="en-US" altLang="zh-CN" dirty="0">
              <a:solidFill>
                <a:schemeClr val="bg1"/>
              </a:solidFill>
            </a:endParaRPr>
          </a:p>
          <a:p>
            <a:pPr marL="342900" indent="-342900">
              <a:buFont typeface="Arial" panose="020B0604020202020204" pitchFamily="34" charset="0"/>
              <a:buChar char="•"/>
            </a:pPr>
            <a:r>
              <a:rPr lang="en-US" altLang="zh-CN" dirty="0">
                <a:solidFill>
                  <a:schemeClr val="bg1"/>
                </a:solidFill>
              </a:rPr>
              <a:t>Sentence-piece</a:t>
            </a:r>
          </a:p>
          <a:p>
            <a:pPr marL="342900" indent="-342900">
              <a:buFont typeface="Arial" panose="020B0604020202020204" pitchFamily="34" charset="0"/>
              <a:buChar char="•"/>
            </a:pPr>
            <a:r>
              <a:rPr lang="en-US" altLang="zh-CN" dirty="0">
                <a:solidFill>
                  <a:schemeClr val="bg1"/>
                </a:solidFill>
              </a:rPr>
              <a:t>FMDL</a:t>
            </a:r>
          </a:p>
        </p:txBody>
      </p:sp>
      <p:pic>
        <p:nvPicPr>
          <p:cNvPr id="3" name="图片 2">
            <a:extLst>
              <a:ext uri="{FF2B5EF4-FFF2-40B4-BE49-F238E27FC236}">
                <a16:creationId xmlns:a16="http://schemas.microsoft.com/office/drawing/2014/main" id="{A2104195-3812-49E1-8983-46EDD040A346}"/>
              </a:ext>
            </a:extLst>
          </p:cNvPr>
          <p:cNvPicPr>
            <a:picLocks noChangeAspect="1"/>
          </p:cNvPicPr>
          <p:nvPr/>
        </p:nvPicPr>
        <p:blipFill>
          <a:blip r:embed="rId2"/>
          <a:stretch>
            <a:fillRect/>
          </a:stretch>
        </p:blipFill>
        <p:spPr>
          <a:xfrm>
            <a:off x="2627784" y="4725144"/>
            <a:ext cx="6296025" cy="1600200"/>
          </a:xfrm>
          <a:prstGeom prst="rect">
            <a:avLst/>
          </a:prstGeom>
        </p:spPr>
      </p:pic>
    </p:spTree>
    <p:extLst>
      <p:ext uri="{BB962C8B-B14F-4D97-AF65-F5344CB8AC3E}">
        <p14:creationId xmlns:p14="http://schemas.microsoft.com/office/powerpoint/2010/main" val="185093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68467B1E-A9C9-40CC-BB08-6A3DEEF6794B}"/>
              </a:ext>
            </a:extLst>
          </p:cNvPr>
          <p:cNvSpPr>
            <a:spLocks noGrp="1" noChangeArrowheads="1"/>
          </p:cNvSpPr>
          <p:nvPr>
            <p:ph type="title"/>
          </p:nvPr>
        </p:nvSpPr>
        <p:spPr/>
        <p:txBody>
          <a:bodyPr/>
          <a:lstStyle/>
          <a:p>
            <a:r>
              <a:rPr lang="en-US" altLang="zh-CN" dirty="0"/>
              <a:t>Subword-NMT</a:t>
            </a:r>
            <a:endParaRPr lang="zh-CN" altLang="en-US" dirty="0"/>
          </a:p>
        </p:txBody>
      </p:sp>
      <p:sp>
        <p:nvSpPr>
          <p:cNvPr id="7171" name="内容占位符 2">
            <a:extLst>
              <a:ext uri="{FF2B5EF4-FFF2-40B4-BE49-F238E27FC236}">
                <a16:creationId xmlns:a16="http://schemas.microsoft.com/office/drawing/2014/main" id="{DC298C5F-9511-4C1C-BCA3-587F80642B73}"/>
              </a:ext>
            </a:extLst>
          </p:cNvPr>
          <p:cNvSpPr>
            <a:spLocks noGrp="1" noChangeArrowheads="1"/>
          </p:cNvSpPr>
          <p:nvPr>
            <p:ph idx="1"/>
          </p:nvPr>
        </p:nvSpPr>
        <p:spPr/>
        <p:txBody>
          <a:bodyPr/>
          <a:lstStyle/>
          <a:p>
            <a:pPr indent="0"/>
            <a:r>
              <a:rPr lang="en-US" altLang="zh-CN" dirty="0"/>
              <a:t>Published in Neural Machine Translation of Rare Words with Subword Units,</a:t>
            </a:r>
            <a:r>
              <a:rPr lang="en-US" altLang="zh-CN" baseline="30000" dirty="0">
                <a:hlinkClick r:id="rId2" action="ppaction://hlinksldjump"/>
              </a:rPr>
              <a:t> [2]</a:t>
            </a:r>
            <a:r>
              <a:rPr lang="en-US" altLang="zh-CN" dirty="0"/>
              <a:t> </a:t>
            </a:r>
          </a:p>
          <a:p>
            <a:pPr indent="0"/>
            <a:endParaRPr lang="en-US" altLang="zh-CN" dirty="0"/>
          </a:p>
          <a:p>
            <a:pPr indent="0"/>
            <a:r>
              <a:rPr lang="en-US" altLang="zh-CN" dirty="0"/>
              <a:t>They introduce BPE into NLP to solve Out-of-vocabulary issue. This is the baseline of most BPE project. They </a:t>
            </a:r>
            <a:r>
              <a:rPr lang="en-US" altLang="zh-CN" dirty="0" err="1"/>
              <a:t>choosed</a:t>
            </a:r>
            <a:r>
              <a:rPr lang="en-US" altLang="zh-CN" dirty="0"/>
              <a:t> an NMT model</a:t>
            </a:r>
            <a:r>
              <a:rPr lang="en-US" altLang="zh-CN" baseline="30000" dirty="0">
                <a:hlinkClick r:id="rId3" action="ppaction://hlinksldjump"/>
              </a:rPr>
              <a:t> 4]</a:t>
            </a:r>
            <a:r>
              <a:rPr lang="en-US" altLang="zh-CN" dirty="0"/>
              <a:t>  as downstream task to test out the result of BPE model</a:t>
            </a:r>
          </a:p>
          <a:p>
            <a:pPr indent="0"/>
            <a:endParaRPr lang="en-US" altLang="zh-CN" dirty="0"/>
          </a:p>
          <a:p>
            <a:pPr indent="0"/>
            <a:r>
              <a:rPr lang="en-US" altLang="zh-CN" dirty="0" err="1"/>
              <a:t>Sennrich</a:t>
            </a:r>
            <a:r>
              <a:rPr lang="en-US" altLang="zh-CN" dirty="0"/>
              <a:t> et al. ran baseline for English-Russian and English-Germany in WMT 2015 dataset.</a:t>
            </a:r>
          </a:p>
          <a:p>
            <a:pPr indent="0"/>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a:extLst>
              <a:ext uri="{FF2B5EF4-FFF2-40B4-BE49-F238E27FC236}">
                <a16:creationId xmlns:a16="http://schemas.microsoft.com/office/drawing/2014/main" id="{A38ABB35-56D0-49B9-9BFF-6167503C2C23}"/>
              </a:ext>
            </a:extLst>
          </p:cNvPr>
          <p:cNvSpPr>
            <a:spLocks noGrp="1" noChangeArrowheads="1"/>
          </p:cNvSpPr>
          <p:nvPr>
            <p:ph idx="1"/>
          </p:nvPr>
        </p:nvSpPr>
        <p:spPr/>
        <p:txBody>
          <a:bodyPr/>
          <a:lstStyle/>
          <a:p>
            <a:pPr indent="0"/>
            <a:r>
              <a:rPr lang="en-US" altLang="zh-CN" dirty="0" err="1"/>
              <a:t>YouTokenToME</a:t>
            </a:r>
            <a:r>
              <a:rPr lang="en-US" altLang="zh-CN" baseline="30000" dirty="0">
                <a:hlinkClick r:id="rId2" action="ppaction://hlinksldjump"/>
              </a:rPr>
              <a:t> [5] </a:t>
            </a:r>
            <a:r>
              <a:rPr lang="en-US" altLang="zh-CN" dirty="0"/>
              <a:t>or YTTM is an improved version of </a:t>
            </a:r>
            <a:r>
              <a:rPr lang="en-US" altLang="zh-CN" dirty="0" err="1"/>
              <a:t>FastBPE</a:t>
            </a:r>
            <a:r>
              <a:rPr lang="en-US" altLang="zh-CN" dirty="0"/>
              <a:t>, which is basic Subword-</a:t>
            </a:r>
            <a:r>
              <a:rPr lang="en-US" altLang="zh-CN" dirty="0" err="1"/>
              <a:t>nmt</a:t>
            </a:r>
            <a:r>
              <a:rPr lang="en-US" altLang="zh-CN" dirty="0"/>
              <a:t> in C to improve speed. Still uses subword algorithm.</a:t>
            </a:r>
          </a:p>
          <a:p>
            <a:pPr indent="0"/>
            <a:endParaRPr lang="en-US" altLang="zh-CN" dirty="0"/>
          </a:p>
          <a:p>
            <a:pPr indent="0"/>
            <a:r>
              <a:rPr lang="en-US" altLang="zh-CN" dirty="0" err="1"/>
              <a:t>YouTokenTome</a:t>
            </a:r>
            <a:r>
              <a:rPr lang="en-US" altLang="zh-CN" dirty="0"/>
              <a:t> did not state any baseline for downstream task. </a:t>
            </a:r>
          </a:p>
          <a:p>
            <a:pPr indent="0"/>
            <a:r>
              <a:rPr lang="en-US" altLang="zh-CN" dirty="0"/>
              <a:t>It should give similar result with subword-</a:t>
            </a:r>
            <a:r>
              <a:rPr lang="en-US" altLang="zh-CN" dirty="0" err="1"/>
              <a:t>nmt</a:t>
            </a:r>
            <a:r>
              <a:rPr lang="en-US" altLang="zh-CN" dirty="0"/>
              <a:t>.</a:t>
            </a:r>
          </a:p>
          <a:p>
            <a:pPr indent="0"/>
            <a:endParaRPr lang="en-US" altLang="zh-CN" dirty="0"/>
          </a:p>
          <a:p>
            <a:pPr indent="0"/>
            <a:r>
              <a:rPr lang="en-US" altLang="zh-CN" dirty="0"/>
              <a:t>YTTM gives speed baseline for single language Wiki corpus.</a:t>
            </a:r>
            <a:r>
              <a:rPr lang="zh-CN" altLang="en-US" dirty="0"/>
              <a:t> </a:t>
            </a:r>
            <a:r>
              <a:rPr lang="en-US" altLang="zh-CN" dirty="0"/>
              <a:t>For</a:t>
            </a:r>
            <a:r>
              <a:rPr lang="zh-CN" altLang="en-US" dirty="0"/>
              <a:t> </a:t>
            </a:r>
            <a:r>
              <a:rPr lang="en-US" altLang="zh-CN" dirty="0"/>
              <a:t>Russian English Chinese and Japanese. </a:t>
            </a:r>
          </a:p>
          <a:p>
            <a:pPr indent="0"/>
            <a:endParaRPr lang="en-US" altLang="zh-CN" dirty="0"/>
          </a:p>
        </p:txBody>
      </p:sp>
      <p:sp>
        <p:nvSpPr>
          <p:cNvPr id="8195" name="标题 2">
            <a:extLst>
              <a:ext uri="{FF2B5EF4-FFF2-40B4-BE49-F238E27FC236}">
                <a16:creationId xmlns:a16="http://schemas.microsoft.com/office/drawing/2014/main" id="{5AF20792-CB8B-4B7C-A68A-ED404774D8C7}"/>
              </a:ext>
            </a:extLst>
          </p:cNvPr>
          <p:cNvSpPr>
            <a:spLocks noGrp="1" noChangeArrowheads="1"/>
          </p:cNvSpPr>
          <p:nvPr>
            <p:ph type="title"/>
          </p:nvPr>
        </p:nvSpPr>
        <p:spPr/>
        <p:txBody>
          <a:bodyPr/>
          <a:lstStyle/>
          <a:p>
            <a:r>
              <a:rPr lang="en-US" altLang="zh-CN"/>
              <a:t>YouTokenToMe</a:t>
            </a:r>
            <a:endParaRPr lang="zh-CN" altLang="en-US"/>
          </a:p>
        </p:txBody>
      </p:sp>
    </p:spTree>
  </p:cSld>
  <p:clrMapOvr>
    <a:masterClrMapping/>
  </p:clrMapOvr>
</p:sld>
</file>

<file path=ppt/theme/theme1.xml><?xml version="1.0" encoding="utf-8"?>
<a:theme xmlns:a="http://schemas.openxmlformats.org/drawingml/2006/main" name="Blank Presentation">
  <a:themeElements>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5058</TotalTime>
  <Words>1769</Words>
  <Application>Microsoft Office PowerPoint</Application>
  <PresentationFormat>全屏显示(4:3)</PresentationFormat>
  <Paragraphs>216</Paragraphs>
  <Slides>42</Slides>
  <Notes>0</Notes>
  <HiddenSlides>10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42</vt:i4>
      </vt:variant>
    </vt:vector>
  </HeadingPairs>
  <TitlesOfParts>
    <vt:vector size="45" baseType="lpstr">
      <vt:lpstr>Arial Unicode MS</vt:lpstr>
      <vt:lpstr>Arial</vt:lpstr>
      <vt:lpstr>Blank Presentation</vt:lpstr>
      <vt:lpstr>PowerPoint 演示文稿</vt:lpstr>
      <vt:lpstr>Outline</vt:lpstr>
      <vt:lpstr>PowerPoint 演示文稿</vt:lpstr>
      <vt:lpstr>Byte Pair Encoding: Motivation </vt:lpstr>
      <vt:lpstr>Byte Pair Encoding: Method</vt:lpstr>
      <vt:lpstr>Byte Pair Encoding: Example</vt:lpstr>
      <vt:lpstr>PowerPoint 演示文稿</vt:lpstr>
      <vt:lpstr>Subword-NMT</vt:lpstr>
      <vt:lpstr>YouTokenToMe</vt:lpstr>
      <vt:lpstr>Sentence-Piece</vt:lpstr>
      <vt:lpstr>FMDL</vt:lpstr>
      <vt:lpstr>PowerPoint 演示文稿</vt:lpstr>
      <vt:lpstr>Inverse character-frequency BPE</vt:lpstr>
      <vt:lpstr>Inverse character-frequency BPE</vt:lpstr>
      <vt:lpstr>Inverse Character Frequency BPE</vt:lpstr>
      <vt:lpstr>Example of ICFBPE</vt:lpstr>
      <vt:lpstr>Inverse Character Frequency BPE</vt:lpstr>
      <vt:lpstr>Inverse Character Frequency BPE</vt:lpstr>
      <vt:lpstr>Inverse Character Frequency BPE</vt:lpstr>
      <vt:lpstr>PowerPoint 演示文稿</vt:lpstr>
      <vt:lpstr>NMT model for BPE</vt:lpstr>
      <vt:lpstr>NMT model for BPE</vt:lpstr>
      <vt:lpstr>NMT model for BPE</vt:lpstr>
      <vt:lpstr>PowerPoint 演示文稿</vt:lpstr>
      <vt:lpstr>Results</vt:lpstr>
      <vt:lpstr>Subword-nmt</vt:lpstr>
      <vt:lpstr>Sentence piece</vt:lpstr>
      <vt:lpstr>Conclusion</vt:lpstr>
      <vt:lpstr>Contribution</vt:lpstr>
      <vt:lpstr>Future works</vt:lpstr>
      <vt:lpstr>References</vt:lpstr>
      <vt:lpstr>References</vt:lpstr>
      <vt:lpstr>PowerPoint 演示文稿</vt:lpstr>
      <vt:lpstr>YouTokenToMe  Speed test benchmark</vt:lpstr>
      <vt:lpstr>Subword-NMT</vt:lpstr>
      <vt:lpstr>Subword-NMT </vt:lpstr>
      <vt:lpstr>YouTokenToMe</vt:lpstr>
      <vt:lpstr>YouTokenToMe  Speed test benchmark</vt:lpstr>
      <vt:lpstr>FMDL</vt:lpstr>
      <vt:lpstr>Sentence-Piece</vt:lpstr>
      <vt:lpstr>PowerPoint 演示文稿</vt:lpstr>
      <vt:lpstr>PowerPoint 演示文稿</vt:lpstr>
    </vt:vector>
  </TitlesOfParts>
  <Company>Krusty Morris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Krusty Morris</dc:creator>
  <cp:lastModifiedBy>宋一佐</cp:lastModifiedBy>
  <cp:revision>218</cp:revision>
  <dcterms:created xsi:type="dcterms:W3CDTF">2007-01-16T13:11:17Z</dcterms:created>
  <dcterms:modified xsi:type="dcterms:W3CDTF">2020-12-09T03:52:42Z</dcterms:modified>
</cp:coreProperties>
</file>