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81B2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1" d="100"/>
          <a:sy n="61" d="100"/>
        </p:scale>
        <p:origin x="6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167B7-FFEB-4490-A7F7-975BBD8E537F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3EFA6-BA55-4A47-B703-35CC7CBB5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52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167B7-FFEB-4490-A7F7-975BBD8E537F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3EFA6-BA55-4A47-B703-35CC7CBB5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4347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167B7-FFEB-4490-A7F7-975BBD8E537F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3EFA6-BA55-4A47-B703-35CC7CBB5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359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167B7-FFEB-4490-A7F7-975BBD8E537F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3EFA6-BA55-4A47-B703-35CC7CBB5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70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167B7-FFEB-4490-A7F7-975BBD8E537F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3EFA6-BA55-4A47-B703-35CC7CBB5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4455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167B7-FFEB-4490-A7F7-975BBD8E537F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3EFA6-BA55-4A47-B703-35CC7CBB5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007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167B7-FFEB-4490-A7F7-975BBD8E537F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3EFA6-BA55-4A47-B703-35CC7CBB5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541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167B7-FFEB-4490-A7F7-975BBD8E537F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3EFA6-BA55-4A47-B703-35CC7CBB5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099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167B7-FFEB-4490-A7F7-975BBD8E537F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3EFA6-BA55-4A47-B703-35CC7CBB5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73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167B7-FFEB-4490-A7F7-975BBD8E537F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3EFA6-BA55-4A47-B703-35CC7CBB5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429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167B7-FFEB-4490-A7F7-975BBD8E537F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3EFA6-BA55-4A47-B703-35CC7CBB5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3608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167B7-FFEB-4490-A7F7-975BBD8E537F}" type="datetimeFigureOut">
              <a:rPr lang="ko-KR" altLang="en-US" smtClean="0"/>
              <a:t>2018-03-27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3EFA6-BA55-4A47-B703-35CC7CBB5D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543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08065"/>
            <a:ext cx="9144000" cy="1022466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sz="1800" dirty="0" smtClean="0"/>
              <a:t>                                                  </a:t>
            </a:r>
            <a:r>
              <a:rPr lang="ko-KR" altLang="en-US" sz="2700" u="sng" dirty="0" err="1" smtClean="0"/>
              <a:t>보관화물</a:t>
            </a:r>
            <a:r>
              <a:rPr lang="ko-KR" altLang="en-US" sz="2700" u="sng" dirty="0" smtClean="0"/>
              <a:t> 접수증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>      </a:t>
            </a:r>
            <a:r>
              <a:rPr lang="ko-KR" altLang="en-US" sz="1800" dirty="0" smtClean="0"/>
              <a:t>보관</a:t>
            </a:r>
            <a:r>
              <a:rPr lang="en-US" altLang="ko-KR" sz="1800" dirty="0" smtClean="0"/>
              <a:t>(T1)-000000                                                                                </a:t>
            </a:r>
            <a:r>
              <a:rPr lang="ko-KR" altLang="en-US" sz="1800" dirty="0" err="1" smtClean="0"/>
              <a:t>한진택배</a:t>
            </a: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r>
              <a:rPr lang="en-US" altLang="ko-KR" sz="1800" dirty="0" smtClean="0"/>
              <a:t/>
            </a:r>
            <a:br>
              <a:rPr lang="en-US" altLang="ko-KR" sz="1800" dirty="0" smtClean="0"/>
            </a:br>
            <a:endParaRPr lang="ko-KR" altLang="en-US" sz="1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 rot="10800000" flipV="1">
            <a:off x="2032000" y="3857105"/>
            <a:ext cx="8878170" cy="2531169"/>
          </a:xfrm>
          <a:ln>
            <a:solidFill>
              <a:srgbClr val="000000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ko-KR" altLang="en-US" dirty="0" err="1" smtClean="0"/>
              <a:t>보관화물</a:t>
            </a:r>
            <a:r>
              <a:rPr lang="ko-KR" altLang="en-US" dirty="0" smtClean="0"/>
              <a:t> 접수증</a:t>
            </a:r>
            <a:r>
              <a:rPr lang="en-US" altLang="ko-KR" dirty="0" smtClean="0"/>
              <a:t>(</a:t>
            </a:r>
            <a:r>
              <a:rPr lang="ko-KR" altLang="en-US" dirty="0" smtClean="0"/>
              <a:t>고객용</a:t>
            </a:r>
            <a:r>
              <a:rPr lang="en-US" altLang="ko-KR" dirty="0" smtClean="0"/>
              <a:t>)</a:t>
            </a:r>
          </a:p>
          <a:p>
            <a:pPr algn="l"/>
            <a:r>
              <a:rPr lang="ko-KR" altLang="en-US" sz="1600" dirty="0" smtClean="0">
                <a:latin typeface="+mj-lt"/>
              </a:rPr>
              <a:t>보관</a:t>
            </a:r>
            <a:r>
              <a:rPr lang="en-US" altLang="ko-KR" sz="1600" dirty="0" smtClean="0">
                <a:latin typeface="+mj-lt"/>
              </a:rPr>
              <a:t>(T1)-000000                                                                                  </a:t>
            </a:r>
            <a:r>
              <a:rPr lang="ko-KR" altLang="en-US" sz="1600" dirty="0" err="1" smtClean="0">
                <a:latin typeface="+mj-lt"/>
              </a:rPr>
              <a:t>한진택배</a:t>
            </a:r>
            <a:r>
              <a:rPr lang="en-US" altLang="ko-KR" sz="1600" dirty="0" smtClean="0">
                <a:latin typeface="+mj-lt"/>
              </a:rPr>
              <a:t>  </a:t>
            </a:r>
          </a:p>
          <a:p>
            <a:pPr algn="l"/>
            <a:endParaRPr lang="en-US" altLang="ko-KR" sz="1600" dirty="0" smtClean="0">
              <a:latin typeface="+mj-lt"/>
            </a:endParaRPr>
          </a:p>
          <a:p>
            <a:pPr algn="l"/>
            <a:r>
              <a:rPr lang="ko-KR" altLang="en-US" sz="1100" dirty="0" smtClean="0">
                <a:latin typeface="+mj-lt"/>
              </a:rPr>
              <a:t>이용약관</a:t>
            </a:r>
            <a:endParaRPr lang="en-US" altLang="ko-KR" sz="1100" dirty="0">
              <a:latin typeface="+mj-lt"/>
            </a:endParaRPr>
          </a:p>
          <a:p>
            <a:pPr algn="l"/>
            <a:r>
              <a:rPr lang="en-US" altLang="ko-KR" sz="1100" dirty="0" smtClean="0"/>
              <a:t>1</a:t>
            </a:r>
            <a:r>
              <a:rPr lang="en-US" altLang="ko-KR" sz="1100" dirty="0"/>
              <a:t>.</a:t>
            </a:r>
            <a:r>
              <a:rPr lang="ko-KR" altLang="en-US" sz="1100" dirty="0"/>
              <a:t>요금은 후불로 지불하겠습니다</a:t>
            </a:r>
            <a:r>
              <a:rPr lang="en-US" altLang="ko-KR" sz="1100" dirty="0"/>
              <a:t>.</a:t>
            </a:r>
          </a:p>
          <a:p>
            <a:pPr algn="l"/>
            <a:r>
              <a:rPr lang="en-US" altLang="ko-KR" sz="1100" dirty="0"/>
              <a:t>2. 30</a:t>
            </a:r>
            <a:r>
              <a:rPr lang="ko-KR" altLang="en-US" sz="1100" dirty="0"/>
              <a:t>일이 </a:t>
            </a:r>
            <a:r>
              <a:rPr lang="ko-KR" altLang="en-US" sz="1100" dirty="0" err="1"/>
              <a:t>도과한</a:t>
            </a:r>
            <a:r>
              <a:rPr lang="ko-KR" altLang="en-US" sz="1100" dirty="0"/>
              <a:t> 이후에는</a:t>
            </a:r>
            <a:r>
              <a:rPr lang="en-US" altLang="ko-KR" sz="1100" dirty="0"/>
              <a:t>,</a:t>
            </a:r>
            <a:r>
              <a:rPr lang="ko-KR" altLang="en-US" sz="1100" dirty="0" err="1" smtClean="0"/>
              <a:t>수령여부</a:t>
            </a:r>
            <a:r>
              <a:rPr lang="ko-KR" altLang="en-US" sz="1100" dirty="0" smtClean="0"/>
              <a:t> </a:t>
            </a:r>
            <a:r>
              <a:rPr lang="ko-KR" altLang="en-US" sz="1100" dirty="0" err="1"/>
              <a:t>안내문자를</a:t>
            </a:r>
            <a:r>
              <a:rPr lang="ko-KR" altLang="en-US" sz="1100" dirty="0"/>
              <a:t> 발송해 드리며</a:t>
            </a:r>
            <a:r>
              <a:rPr lang="en-US" altLang="ko-KR" sz="1100" dirty="0"/>
              <a:t>,</a:t>
            </a:r>
            <a:r>
              <a:rPr lang="ko-KR" altLang="en-US" sz="1100" dirty="0"/>
              <a:t>일주일 </a:t>
            </a:r>
            <a:r>
              <a:rPr lang="ko-KR" altLang="en-US" sz="1100" dirty="0" smtClean="0"/>
              <a:t>이내</a:t>
            </a:r>
            <a:r>
              <a:rPr lang="en-US" altLang="ko-KR" sz="1100" dirty="0" smtClean="0"/>
              <a:t> </a:t>
            </a:r>
            <a:r>
              <a:rPr lang="ko-KR" altLang="en-US" sz="1100" dirty="0"/>
              <a:t>연락</a:t>
            </a:r>
            <a:r>
              <a:rPr lang="en-US" altLang="ko-KR" sz="1100" dirty="0"/>
              <a:t>,</a:t>
            </a:r>
            <a:r>
              <a:rPr lang="ko-KR" altLang="en-US" sz="1100" dirty="0"/>
              <a:t>회신이 없을 경우 상기 물품들에 대하여 회사의 </a:t>
            </a:r>
            <a:r>
              <a:rPr lang="ko-KR" altLang="en-US" sz="1100" dirty="0" smtClean="0"/>
              <a:t>임의대로</a:t>
            </a:r>
            <a:endParaRPr lang="en-US" altLang="ko-KR" sz="1100" dirty="0" smtClean="0"/>
          </a:p>
          <a:p>
            <a:pPr algn="l"/>
            <a:r>
              <a:rPr lang="en-US" altLang="ko-KR" sz="1100" dirty="0"/>
              <a:t> </a:t>
            </a:r>
            <a:r>
              <a:rPr lang="en-US" altLang="ko-KR" sz="1100" dirty="0" smtClean="0"/>
              <a:t>  </a:t>
            </a:r>
            <a:r>
              <a:rPr lang="ko-KR" altLang="en-US" sz="1100" dirty="0" smtClean="0"/>
              <a:t> </a:t>
            </a:r>
            <a:r>
              <a:rPr lang="ko-KR" altLang="en-US" sz="1100" dirty="0" err="1"/>
              <a:t>처분할수</a:t>
            </a:r>
            <a:r>
              <a:rPr lang="ko-KR" altLang="en-US" sz="1100" dirty="0"/>
              <a:t> 있습니다</a:t>
            </a:r>
            <a:r>
              <a:rPr lang="en-US" altLang="ko-KR" sz="1100" dirty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/>
              <a:t>                                                                                                                           </a:t>
            </a:r>
            <a:r>
              <a:rPr lang="ko-KR" altLang="en-US" sz="1200" dirty="0"/>
              <a:t>성명 </a:t>
            </a:r>
            <a:r>
              <a:rPr lang="en-US" altLang="ko-KR" sz="1200" dirty="0"/>
              <a:t>:                      (</a:t>
            </a:r>
            <a:r>
              <a:rPr lang="ko-KR" altLang="en-US" sz="1200" dirty="0"/>
              <a:t>인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676250"/>
              </p:ext>
            </p:extLst>
          </p:nvPr>
        </p:nvGraphicFramePr>
        <p:xfrm>
          <a:off x="2032000" y="719666"/>
          <a:ext cx="8878171" cy="3072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9085">
                  <a:extLst>
                    <a:ext uri="{9D8B030D-6E8A-4147-A177-3AD203B41FA5}">
                      <a16:colId xmlns:a16="http://schemas.microsoft.com/office/drawing/2014/main" xmlns="" val="2349848831"/>
                    </a:ext>
                  </a:extLst>
                </a:gridCol>
                <a:gridCol w="2219543">
                  <a:extLst>
                    <a:ext uri="{9D8B030D-6E8A-4147-A177-3AD203B41FA5}">
                      <a16:colId xmlns:a16="http://schemas.microsoft.com/office/drawing/2014/main" xmlns="" val="3722834654"/>
                    </a:ext>
                  </a:extLst>
                </a:gridCol>
                <a:gridCol w="2219543">
                  <a:extLst>
                    <a:ext uri="{9D8B030D-6E8A-4147-A177-3AD203B41FA5}">
                      <a16:colId xmlns:a16="http://schemas.microsoft.com/office/drawing/2014/main" xmlns="" val="104302028"/>
                    </a:ext>
                  </a:extLst>
                </a:gridCol>
              </a:tblGrid>
              <a:tr h="1282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고객명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(NAMES)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81B2D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전화번호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☎</a:t>
                      </a:r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  <a:latin typeface="+mj-lt"/>
                        </a:rPr>
                        <a:t>)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rgbClr val="81B2D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90183563"/>
                  </a:ext>
                </a:extLst>
              </a:tr>
              <a:tr h="173029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75003246"/>
                  </a:ext>
                </a:extLst>
              </a:tr>
              <a:tr h="1753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 smtClean="0">
                          <a:latin typeface="+mj-lt"/>
                        </a:rPr>
                        <a:t>보관일자</a:t>
                      </a:r>
                      <a:endParaRPr lang="ko-KR" altLang="en-US" sz="1100" b="1" dirty="0">
                        <a:latin typeface="+mj-lt"/>
                      </a:endParaRPr>
                    </a:p>
                  </a:txBody>
                  <a:tcPr>
                    <a:solidFill>
                      <a:srgbClr val="81B2D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j-lt"/>
                        </a:rPr>
                        <a:t>출고일자</a:t>
                      </a:r>
                      <a:endParaRPr lang="ko-KR" altLang="en-US" sz="1100" b="1" dirty="0">
                        <a:latin typeface="+mj-lt"/>
                      </a:endParaRPr>
                    </a:p>
                  </a:txBody>
                  <a:tcPr>
                    <a:solidFill>
                      <a:srgbClr val="81B2D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44080474"/>
                  </a:ext>
                </a:extLst>
              </a:tr>
              <a:tr h="1448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ko-KR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r>
                        <a:rPr lang="en-US" altLang="ko-KR" sz="11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     </a:t>
                      </a:r>
                      <a:r>
                        <a:rPr lang="en-US" altLang="ko-KR" sz="11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79935118"/>
                  </a:ext>
                </a:extLst>
              </a:tr>
              <a:tr h="31434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 smtClean="0">
                          <a:latin typeface="+mj-lt"/>
                        </a:rPr>
                        <a:t>보관상품명</a:t>
                      </a:r>
                      <a:endParaRPr lang="ko-KR" altLang="en-US" sz="1100" b="1" dirty="0">
                        <a:latin typeface="+mj-lt"/>
                      </a:endParaRPr>
                    </a:p>
                  </a:txBody>
                  <a:tcPr>
                    <a:solidFill>
                      <a:srgbClr val="81B2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latin typeface="+mj-lt"/>
                        </a:rPr>
                        <a:t>보관료</a:t>
                      </a:r>
                      <a:endParaRPr lang="ko-KR" altLang="en-US" sz="1100" b="1" dirty="0">
                        <a:latin typeface="+mj-lt"/>
                      </a:endParaRPr>
                    </a:p>
                  </a:txBody>
                  <a:tcPr>
                    <a:solidFill>
                      <a:srgbClr val="81B2D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 smtClean="0">
                          <a:latin typeface="+mj-lt"/>
                        </a:rPr>
                        <a:t>보관수량</a:t>
                      </a:r>
                      <a:endParaRPr lang="ko-KR" altLang="en-US" sz="1100" b="1" dirty="0">
                        <a:latin typeface="+mj-lt"/>
                      </a:endParaRPr>
                    </a:p>
                  </a:txBody>
                  <a:tcPr>
                    <a:solidFill>
                      <a:srgbClr val="81B2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69378724"/>
                  </a:ext>
                </a:extLst>
              </a:tr>
              <a:tr h="465051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j-lt"/>
                        </a:rPr>
                        <a:t>소형</a:t>
                      </a:r>
                      <a:r>
                        <a:rPr lang="en-US" altLang="ko-KR" sz="1100" dirty="0" smtClean="0">
                          <a:latin typeface="+mj-lt"/>
                        </a:rPr>
                        <a:t>(</a:t>
                      </a:r>
                      <a:r>
                        <a:rPr lang="ko-KR" altLang="en-US" sz="1100" dirty="0" smtClean="0">
                          <a:latin typeface="+mj-lt"/>
                        </a:rPr>
                        <a:t>일</a:t>
                      </a:r>
                      <a:r>
                        <a:rPr lang="en-US" altLang="ko-KR" sz="1100" dirty="0" smtClean="0">
                          <a:latin typeface="+mj-lt"/>
                        </a:rPr>
                        <a:t>)</a:t>
                      </a:r>
                      <a:r>
                        <a:rPr lang="ko-KR" altLang="en-US" sz="1100" dirty="0" smtClean="0">
                          <a:latin typeface="+mj-lt"/>
                        </a:rPr>
                        <a:t> </a:t>
                      </a:r>
                      <a:r>
                        <a:rPr lang="en-US" altLang="ko-KR" sz="1100" dirty="0" smtClean="0">
                          <a:latin typeface="+mj-lt"/>
                        </a:rPr>
                        <a:t>: 3,000</a:t>
                      </a:r>
                      <a:r>
                        <a:rPr lang="ko-KR" altLang="en-US" sz="1100" dirty="0" smtClean="0">
                          <a:latin typeface="+mj-lt"/>
                        </a:rPr>
                        <a:t>원</a:t>
                      </a:r>
                      <a:endParaRPr lang="en-US" altLang="ko-KR" sz="1100" dirty="0" smtClean="0">
                        <a:latin typeface="+mj-lt"/>
                      </a:endParaRPr>
                    </a:p>
                    <a:p>
                      <a:pPr algn="ctr" latinLnBrk="1"/>
                      <a:r>
                        <a:rPr lang="ko-KR" altLang="en-US" sz="1100" dirty="0" smtClean="0">
                          <a:latin typeface="+mj-lt"/>
                        </a:rPr>
                        <a:t>중형</a:t>
                      </a:r>
                      <a:r>
                        <a:rPr lang="en-US" altLang="ko-KR" sz="1100" dirty="0" smtClean="0">
                          <a:latin typeface="+mj-lt"/>
                        </a:rPr>
                        <a:t>(</a:t>
                      </a:r>
                      <a:r>
                        <a:rPr lang="ko-KR" altLang="en-US" sz="1100" dirty="0" smtClean="0">
                          <a:latin typeface="+mj-lt"/>
                        </a:rPr>
                        <a:t>일</a:t>
                      </a:r>
                      <a:r>
                        <a:rPr lang="en-US" altLang="ko-KR" sz="1100" dirty="0" smtClean="0">
                          <a:latin typeface="+mj-lt"/>
                        </a:rPr>
                        <a:t>)</a:t>
                      </a:r>
                      <a:r>
                        <a:rPr lang="ko-KR" altLang="en-US" sz="1100" dirty="0" smtClean="0">
                          <a:latin typeface="+mj-lt"/>
                        </a:rPr>
                        <a:t> </a:t>
                      </a:r>
                      <a:r>
                        <a:rPr lang="en-US" altLang="ko-KR" sz="1100" dirty="0" smtClean="0">
                          <a:latin typeface="+mj-lt"/>
                        </a:rPr>
                        <a:t>: 6,000</a:t>
                      </a:r>
                      <a:r>
                        <a:rPr lang="ko-KR" altLang="en-US" sz="1100" dirty="0" smtClean="0">
                          <a:latin typeface="+mj-lt"/>
                        </a:rPr>
                        <a:t>원</a:t>
                      </a:r>
                    </a:p>
                    <a:p>
                      <a:pPr latinLnBrk="1"/>
                      <a:endParaRPr lang="ko-KR" altLang="en-US" sz="11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                          </a:t>
                      </a:r>
                      <a:r>
                        <a:rPr lang="ko-KR" altLang="en-US" sz="1100" dirty="0" smtClean="0">
                          <a:latin typeface="+mj-lt"/>
                        </a:rPr>
                        <a:t>개</a:t>
                      </a:r>
                      <a:endParaRPr lang="en-US" altLang="ko-KR" sz="1100" dirty="0" smtClean="0">
                        <a:latin typeface="+mj-lt"/>
                      </a:endParaRPr>
                    </a:p>
                    <a:p>
                      <a:pPr latinLnBrk="1"/>
                      <a:r>
                        <a:rPr lang="en-US" altLang="ko-KR" sz="1100" dirty="0" smtClean="0">
                          <a:latin typeface="+mj-lt"/>
                        </a:rPr>
                        <a:t>                          </a:t>
                      </a:r>
                      <a:r>
                        <a:rPr lang="ko-KR" altLang="en-US" sz="1100" dirty="0" smtClean="0">
                          <a:latin typeface="+mj-lt"/>
                        </a:rPr>
                        <a:t>개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22523115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100" dirty="0" smtClean="0">
                          <a:latin typeface="+mj-lt"/>
                        </a:rPr>
                        <a:t>이용약관    </a:t>
                      </a:r>
                      <a:endParaRPr lang="en-US" altLang="ko-KR" sz="1100" dirty="0" smtClean="0">
                        <a:latin typeface="+mj-lt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dirty="0" smtClean="0">
                          <a:latin typeface="+mj-lt"/>
                        </a:rPr>
                        <a:t>1.</a:t>
                      </a:r>
                      <a:r>
                        <a:rPr lang="ko-KR" altLang="en-US" sz="1100" dirty="0" smtClean="0">
                          <a:latin typeface="+mj-lt"/>
                        </a:rPr>
                        <a:t>요금은 후불로 지불하겠습니다</a:t>
                      </a:r>
                      <a:r>
                        <a:rPr lang="en-US" altLang="ko-KR" sz="1100" dirty="0" smtClean="0">
                          <a:latin typeface="+mj-lt"/>
                        </a:rPr>
                        <a:t>.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dirty="0" smtClean="0">
                          <a:latin typeface="+mj-lt"/>
                        </a:rPr>
                        <a:t>2. 30</a:t>
                      </a:r>
                      <a:r>
                        <a:rPr lang="ko-KR" altLang="en-US" sz="1100" dirty="0" smtClean="0">
                          <a:latin typeface="+mj-lt"/>
                        </a:rPr>
                        <a:t>일이 </a:t>
                      </a:r>
                      <a:r>
                        <a:rPr lang="ko-KR" altLang="en-US" sz="1100" dirty="0" err="1" smtClean="0">
                          <a:latin typeface="+mj-lt"/>
                        </a:rPr>
                        <a:t>도과한</a:t>
                      </a:r>
                      <a:r>
                        <a:rPr lang="ko-KR" altLang="en-US" sz="1100" dirty="0" smtClean="0">
                          <a:latin typeface="+mj-lt"/>
                        </a:rPr>
                        <a:t> 이후에는</a:t>
                      </a:r>
                      <a:r>
                        <a:rPr lang="en-US" altLang="ko-KR" sz="1100" dirty="0" smtClean="0">
                          <a:latin typeface="+mj-lt"/>
                        </a:rPr>
                        <a:t>,</a:t>
                      </a:r>
                      <a:r>
                        <a:rPr lang="ko-KR" altLang="en-US" sz="1100" dirty="0" err="1" smtClean="0">
                          <a:latin typeface="+mj-lt"/>
                        </a:rPr>
                        <a:t>수령여부</a:t>
                      </a:r>
                      <a:r>
                        <a:rPr lang="ko-KR" altLang="en-US" sz="1100" dirty="0" smtClean="0">
                          <a:latin typeface="+mj-lt"/>
                        </a:rPr>
                        <a:t> </a:t>
                      </a:r>
                      <a:r>
                        <a:rPr lang="ko-KR" altLang="en-US" sz="1100" dirty="0" err="1" smtClean="0">
                          <a:latin typeface="+mj-lt"/>
                        </a:rPr>
                        <a:t>안내문자를</a:t>
                      </a:r>
                      <a:r>
                        <a:rPr lang="ko-KR" altLang="en-US" sz="1100" dirty="0" smtClean="0">
                          <a:latin typeface="+mj-lt"/>
                        </a:rPr>
                        <a:t> 발송해 드리며</a:t>
                      </a:r>
                      <a:r>
                        <a:rPr lang="en-US" altLang="ko-KR" sz="1100" dirty="0" smtClean="0">
                          <a:latin typeface="+mj-lt"/>
                        </a:rPr>
                        <a:t>,</a:t>
                      </a:r>
                      <a:r>
                        <a:rPr lang="ko-KR" altLang="en-US" sz="1100" dirty="0" smtClean="0">
                          <a:latin typeface="+mj-lt"/>
                        </a:rPr>
                        <a:t>일주일</a:t>
                      </a:r>
                      <a:r>
                        <a:rPr lang="ko-KR" altLang="en-US" sz="1100" baseline="0" dirty="0" smtClean="0">
                          <a:latin typeface="+mj-lt"/>
                        </a:rPr>
                        <a:t> 이내</a:t>
                      </a:r>
                      <a:endParaRPr lang="en-US" altLang="ko-KR" sz="1100" baseline="0" dirty="0" smtClean="0">
                        <a:latin typeface="+mj-lt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baseline="0" dirty="0" smtClean="0">
                          <a:latin typeface="+mj-lt"/>
                        </a:rPr>
                        <a:t>    </a:t>
                      </a:r>
                      <a:r>
                        <a:rPr lang="ko-KR" altLang="en-US" sz="1100" baseline="0" dirty="0" smtClean="0">
                          <a:latin typeface="+mj-lt"/>
                        </a:rPr>
                        <a:t>연락</a:t>
                      </a:r>
                      <a:r>
                        <a:rPr lang="en-US" altLang="ko-KR" sz="1100" baseline="0" dirty="0" smtClean="0">
                          <a:latin typeface="+mj-lt"/>
                        </a:rPr>
                        <a:t>,</a:t>
                      </a:r>
                      <a:r>
                        <a:rPr lang="ko-KR" altLang="en-US" sz="1100" baseline="0" dirty="0" smtClean="0">
                          <a:latin typeface="+mj-lt"/>
                        </a:rPr>
                        <a:t>회신이 없을 경우 상기 물품들에 대하여 회사의 임의대로 </a:t>
                      </a:r>
                      <a:r>
                        <a:rPr lang="ko-KR" altLang="en-US" sz="1100" baseline="0" dirty="0" err="1" smtClean="0">
                          <a:latin typeface="+mj-lt"/>
                        </a:rPr>
                        <a:t>처분할수</a:t>
                      </a:r>
                      <a:r>
                        <a:rPr lang="ko-KR" altLang="en-US" sz="1100" baseline="0" dirty="0" smtClean="0">
                          <a:latin typeface="+mj-lt"/>
                        </a:rPr>
                        <a:t> 있습니다</a:t>
                      </a:r>
                      <a:r>
                        <a:rPr lang="en-US" altLang="ko-KR" sz="1100" baseline="0" dirty="0" smtClean="0">
                          <a:latin typeface="+mj-lt"/>
                        </a:rPr>
                        <a:t>.</a:t>
                      </a:r>
                      <a:endParaRPr lang="en-US" altLang="ko-KR" sz="1100" dirty="0" smtClean="0">
                        <a:latin typeface="+mj-lt"/>
                      </a:endParaRPr>
                    </a:p>
                    <a:p>
                      <a:pPr marL="0" indent="0" latinLnBrk="1">
                        <a:buNone/>
                      </a:pPr>
                      <a:endParaRPr lang="en-US" altLang="ko-KR" sz="1200" dirty="0" smtClean="0">
                        <a:latin typeface="+mj-lt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200" baseline="0" dirty="0" smtClean="0">
                          <a:latin typeface="+mj-lt"/>
                        </a:rPr>
                        <a:t>                                                                                                                           </a:t>
                      </a:r>
                      <a:r>
                        <a:rPr lang="ko-KR" altLang="en-US" sz="1200" baseline="0" dirty="0" smtClean="0">
                          <a:latin typeface="+mj-lt"/>
                        </a:rPr>
                        <a:t>성명 </a:t>
                      </a:r>
                      <a:r>
                        <a:rPr lang="en-US" altLang="ko-KR" sz="1200" baseline="0" dirty="0" smtClean="0">
                          <a:latin typeface="+mj-lt"/>
                        </a:rPr>
                        <a:t>:                      (</a:t>
                      </a:r>
                      <a:r>
                        <a:rPr lang="ko-KR" altLang="en-US" sz="1200" baseline="0" dirty="0" smtClean="0">
                          <a:latin typeface="+mj-lt"/>
                        </a:rPr>
                        <a:t>인</a:t>
                      </a:r>
                      <a:r>
                        <a:rPr lang="en-US" altLang="ko-KR" sz="1200" baseline="0" dirty="0" smtClean="0">
                          <a:latin typeface="+mj-lt"/>
                        </a:rPr>
                        <a:t>)</a:t>
                      </a:r>
                      <a:endParaRPr lang="ko-KR" altLang="en-US" sz="1200" dirty="0">
                        <a:latin typeface="+mj-lt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227978488"/>
                  </a:ext>
                </a:extLst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5752407" y="739833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5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23949" y="324196"/>
            <a:ext cx="3600000" cy="432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422939" y="2751023"/>
            <a:ext cx="3600000" cy="184708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11874" y="370527"/>
            <a:ext cx="36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u="sn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보관화물</a:t>
            </a:r>
            <a:r>
              <a:rPr lang="ko-KR" altLang="en-US" sz="14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접수증</a:t>
            </a:r>
            <a:endParaRPr lang="ko-KR" altLang="en-US" sz="14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3949" y="598721"/>
            <a:ext cx="360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보관번호</a:t>
            </a:r>
            <a:r>
              <a:rPr lang="ko-KR" alt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000000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3949" y="598721"/>
            <a:ext cx="360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한진택배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485138"/>
              </p:ext>
            </p:extLst>
          </p:nvPr>
        </p:nvGraphicFramePr>
        <p:xfrm>
          <a:off x="502457" y="889871"/>
          <a:ext cx="3429460" cy="265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447">
                  <a:extLst>
                    <a:ext uri="{9D8B030D-6E8A-4147-A177-3AD203B41FA5}">
                      <a16:colId xmlns:a16="http://schemas.microsoft.com/office/drawing/2014/main" xmlns="" val="2157835265"/>
                    </a:ext>
                  </a:extLst>
                </a:gridCol>
                <a:gridCol w="1103283">
                  <a:extLst>
                    <a:ext uri="{9D8B030D-6E8A-4147-A177-3AD203B41FA5}">
                      <a16:colId xmlns:a16="http://schemas.microsoft.com/office/drawing/2014/main" xmlns="" val="413877207"/>
                    </a:ext>
                  </a:extLst>
                </a:gridCol>
                <a:gridCol w="501075">
                  <a:extLst>
                    <a:ext uri="{9D8B030D-6E8A-4147-A177-3AD203B41FA5}">
                      <a16:colId xmlns:a16="http://schemas.microsoft.com/office/drawing/2014/main" xmlns="" val="3750048629"/>
                    </a:ext>
                  </a:extLst>
                </a:gridCol>
                <a:gridCol w="1213655">
                  <a:extLst>
                    <a:ext uri="{9D8B030D-6E8A-4147-A177-3AD203B41FA5}">
                      <a16:colId xmlns:a16="http://schemas.microsoft.com/office/drawing/2014/main" xmlns="" val="208402274"/>
                    </a:ext>
                  </a:extLst>
                </a:gridCol>
              </a:tblGrid>
              <a:tr h="2655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고객명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0" dirty="0" smtClean="0">
                          <a:solidFill>
                            <a:schemeClr val="tx1"/>
                          </a:solidFill>
                        </a:rPr>
                        <a:t>TEL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41942741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458583" y="368963"/>
            <a:ext cx="3506587" cy="4184376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412788"/>
              </p:ext>
            </p:extLst>
          </p:nvPr>
        </p:nvGraphicFramePr>
        <p:xfrm>
          <a:off x="502457" y="1169619"/>
          <a:ext cx="3429460" cy="265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447">
                  <a:extLst>
                    <a:ext uri="{9D8B030D-6E8A-4147-A177-3AD203B41FA5}">
                      <a16:colId xmlns:a16="http://schemas.microsoft.com/office/drawing/2014/main" xmlns="" val="2157835265"/>
                    </a:ext>
                  </a:extLst>
                </a:gridCol>
                <a:gridCol w="1103283">
                  <a:extLst>
                    <a:ext uri="{9D8B030D-6E8A-4147-A177-3AD203B41FA5}">
                      <a16:colId xmlns:a16="http://schemas.microsoft.com/office/drawing/2014/main" xmlns="" val="413877207"/>
                    </a:ext>
                  </a:extLst>
                </a:gridCol>
                <a:gridCol w="509388">
                  <a:extLst>
                    <a:ext uri="{9D8B030D-6E8A-4147-A177-3AD203B41FA5}">
                      <a16:colId xmlns:a16="http://schemas.microsoft.com/office/drawing/2014/main" xmlns="" val="3750048629"/>
                    </a:ext>
                  </a:extLst>
                </a:gridCol>
                <a:gridCol w="1205342">
                  <a:extLst>
                    <a:ext uri="{9D8B030D-6E8A-4147-A177-3AD203B41FA5}">
                      <a16:colId xmlns:a16="http://schemas.microsoft.com/office/drawing/2014/main" xmlns="" val="208402274"/>
                    </a:ext>
                  </a:extLst>
                </a:gridCol>
              </a:tblGrid>
              <a:tr h="2655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보관일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출고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예정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41942741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283759"/>
              </p:ext>
            </p:extLst>
          </p:nvPr>
        </p:nvGraphicFramePr>
        <p:xfrm>
          <a:off x="508209" y="1435216"/>
          <a:ext cx="3429460" cy="265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447">
                  <a:extLst>
                    <a:ext uri="{9D8B030D-6E8A-4147-A177-3AD203B41FA5}">
                      <a16:colId xmlns:a16="http://schemas.microsoft.com/office/drawing/2014/main" xmlns="" val="2157835265"/>
                    </a:ext>
                  </a:extLst>
                </a:gridCol>
                <a:gridCol w="1103283">
                  <a:extLst>
                    <a:ext uri="{9D8B030D-6E8A-4147-A177-3AD203B41FA5}">
                      <a16:colId xmlns:a16="http://schemas.microsoft.com/office/drawing/2014/main" xmlns="" val="413877207"/>
                    </a:ext>
                  </a:extLst>
                </a:gridCol>
                <a:gridCol w="509388">
                  <a:extLst>
                    <a:ext uri="{9D8B030D-6E8A-4147-A177-3AD203B41FA5}">
                      <a16:colId xmlns:a16="http://schemas.microsoft.com/office/drawing/2014/main" xmlns="" val="3750048629"/>
                    </a:ext>
                  </a:extLst>
                </a:gridCol>
                <a:gridCol w="1205342">
                  <a:extLst>
                    <a:ext uri="{9D8B030D-6E8A-4147-A177-3AD203B41FA5}">
                      <a16:colId xmlns:a16="http://schemas.microsoft.com/office/drawing/2014/main" xmlns="" val="208402274"/>
                    </a:ext>
                  </a:extLst>
                </a:gridCol>
              </a:tblGrid>
              <a:tr h="2655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err="1" smtClean="0">
                          <a:solidFill>
                            <a:schemeClr val="tx1"/>
                          </a:solidFill>
                        </a:rPr>
                        <a:t>보관품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내품수량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               개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41942741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402111"/>
              </p:ext>
            </p:extLst>
          </p:nvPr>
        </p:nvGraphicFramePr>
        <p:xfrm>
          <a:off x="508209" y="1714964"/>
          <a:ext cx="3429460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460">
                  <a:extLst>
                    <a:ext uri="{9D8B030D-6E8A-4147-A177-3AD203B41FA5}">
                      <a16:colId xmlns:a16="http://schemas.microsoft.com/office/drawing/2014/main" xmlns="" val="2157835265"/>
                    </a:ext>
                  </a:extLst>
                </a:gridCol>
              </a:tblGrid>
              <a:tr h="710454">
                <a:tc>
                  <a:txBody>
                    <a:bodyPr/>
                    <a:lstStyle/>
                    <a:p>
                      <a:pPr algn="l" latinLnBrk="1"/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이용약관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요금은 후불로 지급하겠습니다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출고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예정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일로부터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일이 지난 후 수령 여부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안내문자를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받은 날로부터 일주일내 연락이 없는 경우 회사의 임의 </a:t>
                      </a:r>
                      <a:endParaRPr lang="en-US" altLang="ko-KR" sz="10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처분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기증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하는 것에 동의합니다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.  </a:t>
                      </a:r>
                      <a:r>
                        <a:rPr lang="en-US" altLang="ko-KR" sz="1000" b="0" u="sng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="0" u="sng" dirty="0" smtClean="0">
                          <a:solidFill>
                            <a:schemeClr val="tx1"/>
                          </a:solidFill>
                        </a:rPr>
                        <a:t>서명                    </a:t>
                      </a:r>
                      <a:r>
                        <a:rPr lang="en-US" altLang="ko-KR" sz="1000" b="0" u="sng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1000" b="0" u="sng" dirty="0" smtClean="0">
                          <a:solidFill>
                            <a:schemeClr val="tx1"/>
                          </a:solidFill>
                        </a:rPr>
                        <a:t>                   </a:t>
                      </a:r>
                      <a:endParaRPr lang="ko-KR" altLang="en-US" sz="10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41942741"/>
                  </a:ext>
                </a:extLst>
              </a:tr>
            </a:tbl>
          </a:graphicData>
        </a:graphic>
      </p:graphicFrame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402490"/>
              </p:ext>
            </p:extLst>
          </p:nvPr>
        </p:nvGraphicFramePr>
        <p:xfrm>
          <a:off x="1966555" y="1697064"/>
          <a:ext cx="1998615" cy="269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8615">
                  <a:extLst>
                    <a:ext uri="{9D8B030D-6E8A-4147-A177-3AD203B41FA5}">
                      <a16:colId xmlns:a16="http://schemas.microsoft.com/office/drawing/2014/main" xmlns="" val="2157835265"/>
                    </a:ext>
                  </a:extLst>
                </a:gridCol>
              </a:tblGrid>
              <a:tr h="26934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ㅁ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소형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3,000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원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ko-KR" altLang="en-US" sz="1000" b="0" dirty="0" err="1" smtClean="0">
                          <a:solidFill>
                            <a:schemeClr val="tx1"/>
                          </a:solidFill>
                        </a:rPr>
                        <a:t>ㅁ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 중형 </a:t>
                      </a:r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</a:rPr>
                        <a:t>6,000</a:t>
                      </a:r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</a:rPr>
                        <a:t>원</a:t>
                      </a:r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41942741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23444" y="2765572"/>
            <a:ext cx="360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보관번호</a:t>
            </a:r>
            <a:r>
              <a:rPr lang="ko-KR" altLang="en-US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000000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3444" y="2774903"/>
            <a:ext cx="360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한진택배</a:t>
            </a:r>
            <a:endParaRPr lang="ko-KR" altLang="en-US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898223"/>
              </p:ext>
            </p:extLst>
          </p:nvPr>
        </p:nvGraphicFramePr>
        <p:xfrm>
          <a:off x="497144" y="3029624"/>
          <a:ext cx="3434772" cy="265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394">
                  <a:extLst>
                    <a:ext uri="{9D8B030D-6E8A-4147-A177-3AD203B41FA5}">
                      <a16:colId xmlns:a16="http://schemas.microsoft.com/office/drawing/2014/main" xmlns="" val="2157835265"/>
                    </a:ext>
                  </a:extLst>
                </a:gridCol>
                <a:gridCol w="1104992">
                  <a:extLst>
                    <a:ext uri="{9D8B030D-6E8A-4147-A177-3AD203B41FA5}">
                      <a16:colId xmlns:a16="http://schemas.microsoft.com/office/drawing/2014/main" xmlns="" val="413877207"/>
                    </a:ext>
                  </a:extLst>
                </a:gridCol>
                <a:gridCol w="510177">
                  <a:extLst>
                    <a:ext uri="{9D8B030D-6E8A-4147-A177-3AD203B41FA5}">
                      <a16:colId xmlns:a16="http://schemas.microsoft.com/office/drawing/2014/main" xmlns="" val="3750048629"/>
                    </a:ext>
                  </a:extLst>
                </a:gridCol>
                <a:gridCol w="1207209">
                  <a:extLst>
                    <a:ext uri="{9D8B030D-6E8A-4147-A177-3AD203B41FA5}">
                      <a16:colId xmlns:a16="http://schemas.microsoft.com/office/drawing/2014/main" xmlns="" val="208402274"/>
                    </a:ext>
                  </a:extLst>
                </a:gridCol>
              </a:tblGrid>
              <a:tr h="26559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0" dirty="0" smtClean="0">
                          <a:solidFill>
                            <a:schemeClr val="tx1"/>
                          </a:solidFill>
                        </a:rPr>
                        <a:t>보관일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출고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예정</a:t>
                      </a:r>
                      <a:r>
                        <a:rPr lang="en-US" altLang="ko-KR" sz="7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700" b="0" dirty="0" smtClean="0">
                          <a:solidFill>
                            <a:schemeClr val="tx1"/>
                          </a:solidFill>
                        </a:rPr>
                        <a:t>일</a:t>
                      </a:r>
                      <a:endParaRPr lang="ko-KR" altLang="en-US" sz="7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41942741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542751"/>
              </p:ext>
            </p:extLst>
          </p:nvPr>
        </p:nvGraphicFramePr>
        <p:xfrm>
          <a:off x="497144" y="3310519"/>
          <a:ext cx="3429460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460">
                  <a:extLst>
                    <a:ext uri="{9D8B030D-6E8A-4147-A177-3AD203B41FA5}">
                      <a16:colId xmlns:a16="http://schemas.microsoft.com/office/drawing/2014/main" xmlns="" val="2157835265"/>
                    </a:ext>
                  </a:extLst>
                </a:gridCol>
              </a:tblGrid>
              <a:tr h="71045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이용약관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요금은 후불로 지급하겠습니다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출고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예정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일로부터 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일이 지난 후 수령 여부 </a:t>
                      </a:r>
                      <a:r>
                        <a:rPr lang="ko-KR" altLang="en-US" sz="900" b="0" dirty="0" err="1" smtClean="0">
                          <a:solidFill>
                            <a:schemeClr val="tx1"/>
                          </a:solidFill>
                        </a:rPr>
                        <a:t>안내문자를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받은 날로부터 일주일내 연락이 없는 경우 회사의 임의 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처분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기증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하는 것에 동의합니다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.           </a:t>
                      </a:r>
                      <a:r>
                        <a:rPr lang="en-US" altLang="ko-KR" sz="900" b="0" u="sng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900" b="0" u="sng" dirty="0" smtClean="0">
                          <a:solidFill>
                            <a:schemeClr val="tx1"/>
                          </a:solidFill>
                        </a:rPr>
                        <a:t>서명                    </a:t>
                      </a:r>
                      <a:r>
                        <a:rPr lang="en-US" altLang="ko-KR" sz="900" b="0" u="sng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ko-KR" altLang="en-US" sz="900" b="0" u="sng" dirty="0" smtClean="0">
                          <a:solidFill>
                            <a:schemeClr val="tx1"/>
                          </a:solidFill>
                        </a:rPr>
                        <a:t>             </a:t>
                      </a:r>
                      <a:endParaRPr lang="ko-KR" altLang="en-US" sz="9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41942741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564766"/>
              </p:ext>
            </p:extLst>
          </p:nvPr>
        </p:nvGraphicFramePr>
        <p:xfrm>
          <a:off x="497144" y="4087759"/>
          <a:ext cx="3429460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460">
                  <a:extLst>
                    <a:ext uri="{9D8B030D-6E8A-4147-A177-3AD203B41FA5}">
                      <a16:colId xmlns:a16="http://schemas.microsoft.com/office/drawing/2014/main" xmlns="" val="2157835265"/>
                    </a:ext>
                  </a:extLst>
                </a:gridCol>
              </a:tblGrid>
              <a:tr h="46558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찾는 장소</a:t>
                      </a: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] ※ </a:t>
                      </a:r>
                      <a:r>
                        <a:rPr lang="ko-KR" altLang="en-US" sz="900" b="0" dirty="0" smtClean="0">
                          <a:solidFill>
                            <a:schemeClr val="tx1"/>
                          </a:solidFill>
                        </a:rPr>
                        <a:t>맡기신 터미널에서 찾으실 수 있습니다</a:t>
                      </a:r>
                      <a:r>
                        <a:rPr lang="en-US" altLang="ko-KR" sz="900" b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en-US" altLang="ko-KR" sz="9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9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1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여객터미널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: 3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층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카운터 부근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(032-743-5800) 24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시간 운영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  2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여객터미널 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: 1</a:t>
                      </a:r>
                      <a:r>
                        <a:rPr lang="ko-KR" altLang="en-US" sz="900" b="0" baseline="0" dirty="0" smtClean="0">
                          <a:solidFill>
                            <a:schemeClr val="tx1"/>
                          </a:solidFill>
                        </a:rPr>
                        <a:t>층 중앙 부근</a:t>
                      </a:r>
                      <a:r>
                        <a:rPr lang="en-US" altLang="ko-KR" sz="900" b="0" baseline="0" dirty="0" smtClean="0">
                          <a:solidFill>
                            <a:schemeClr val="tx1"/>
                          </a:solidFill>
                        </a:rPr>
                        <a:t>(032-743-5834) 06:30~22:30</a:t>
                      </a:r>
                      <a:endParaRPr lang="ko-KR" altLang="en-US" sz="900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341942741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586" y="197403"/>
            <a:ext cx="4459941" cy="51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702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291</Words>
  <Application>Microsoft Office PowerPoint</Application>
  <PresentationFormat>와이드스크린</PresentationFormat>
  <Paragraphs>58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                                                  보관화물 접수증       보관(T1)-000000                                                                                한진택배  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보관화물 접수증 보관(T1)-000000</dc:title>
  <dc:creator>USER</dc:creator>
  <cp:lastModifiedBy>sang(sanghan)</cp:lastModifiedBy>
  <cp:revision>12</cp:revision>
  <cp:lastPrinted>2018-03-22T11:08:10Z</cp:lastPrinted>
  <dcterms:created xsi:type="dcterms:W3CDTF">2018-03-22T07:49:05Z</dcterms:created>
  <dcterms:modified xsi:type="dcterms:W3CDTF">2018-03-27T09:48:55Z</dcterms:modified>
</cp:coreProperties>
</file>