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85" r:id="rId4"/>
    <p:sldId id="287" r:id="rId5"/>
    <p:sldId id="286" r:id="rId6"/>
    <p:sldId id="291" r:id="rId7"/>
    <p:sldId id="288" r:id="rId8"/>
    <p:sldId id="296" r:id="rId9"/>
    <p:sldId id="300" r:id="rId10"/>
    <p:sldId id="302" r:id="rId11"/>
    <p:sldId id="299" r:id="rId12"/>
    <p:sldId id="3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9B9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85E38-7F39-4C88-B7CF-1261AFB0F23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FC3FF-A917-475E-96F5-97246EEB3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FC3FF-A917-475E-96F5-97246EEB31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3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FC3FF-A917-475E-96F5-97246EEB31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5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FC3FF-A917-475E-96F5-97246EEB31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FC3FF-A917-475E-96F5-97246EEB31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9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5941E36-AAF8-4775-8FF5-09F974F3905F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1BA80A48-64D4-4048-95BA-544499B30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0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3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76250"/>
            <a:ext cx="10515600" cy="10287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38300"/>
            <a:ext cx="10515600" cy="47180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BA80A48-64D4-4048-95BA-544499B30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2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1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1E36-AAF8-4775-8FF5-09F974F3905F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0A48-64D4-4048-95BA-544499B3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dy-Choi/KI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/>
              <a:t>관용구 </a:t>
            </a:r>
            <a:r>
              <a:rPr lang="ko-KR" altLang="en-US" sz="4000" dirty="0"/>
              <a:t>기계번역을 위한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한</a:t>
            </a:r>
            <a:r>
              <a:rPr lang="en-US" altLang="ko-KR" sz="4000" dirty="0"/>
              <a:t>-</a:t>
            </a:r>
            <a:r>
              <a:rPr lang="ko-KR" altLang="en-US" sz="4000" dirty="0"/>
              <a:t>영 </a:t>
            </a:r>
            <a:r>
              <a:rPr lang="ko-KR" altLang="en-US" sz="4000" dirty="0" err="1"/>
              <a:t>데이터셋</a:t>
            </a:r>
            <a:r>
              <a:rPr lang="ko-KR" altLang="en-US" sz="4000" dirty="0"/>
              <a:t> 구축 및 평가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최민주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mjchoi0831@gmail.com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7"/>
    </mc:Choice>
    <mc:Fallback xmlns="">
      <p:transition spd="slow" advTm="803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/>
              <a:t>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번역 품질과 </a:t>
            </a:r>
            <a:r>
              <a:rPr lang="en-US" altLang="ko-KR" dirty="0"/>
              <a:t>BLEU </a:t>
            </a:r>
            <a:r>
              <a:rPr lang="ko-KR" altLang="en-US" dirty="0"/>
              <a:t>점수가 비례하지 않는 </a:t>
            </a:r>
            <a:r>
              <a:rPr lang="ko-KR" altLang="en-US" dirty="0" smtClean="0"/>
              <a:t>예시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956210" y="2449325"/>
          <a:ext cx="8279579" cy="3096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2547">
                  <a:extLst>
                    <a:ext uri="{9D8B030D-6E8A-4147-A177-3AD203B41FA5}">
                      <a16:colId xmlns:a16="http://schemas.microsoft.com/office/drawing/2014/main" val="2287183452"/>
                    </a:ext>
                  </a:extLst>
                </a:gridCol>
                <a:gridCol w="6357032">
                  <a:extLst>
                    <a:ext uri="{9D8B030D-6E8A-4147-A177-3AD203B41FA5}">
                      <a16:colId xmlns:a16="http://schemas.microsoft.com/office/drawing/2014/main" val="10171200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관용구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가닥을 잡다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76376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한국어 원문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당초 강 위원장은 국정감사에서 이 문제가 불거지자 “감사원 감사를 받겠다” </a:t>
                      </a:r>
                      <a:r>
                        <a:rPr 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며</a:t>
                      </a:r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버텼지만 즉각 사퇴로 </a:t>
                      </a:r>
                      <a:r>
                        <a:rPr lang="ko-KR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가닥을 잡았다</a:t>
                      </a:r>
                      <a:r>
                        <a:rPr lang="en-US" sz="1200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046168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영어 번역 쌍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At the beginning, Representative Kang said, “I will be audited by the auditor,” when the matter was raised in the state audit.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2047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Papago</a:t>
                      </a:r>
                      <a:b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번역 결과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Initially, Kang endured the issue during a parliamentary audit, saying he would undergo an audit by the Board of Audit and Inspection, but he immediately </a:t>
                      </a:r>
                      <a:r>
                        <a:rPr lang="en-US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decided to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step down.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550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BLEU </a:t>
                      </a:r>
                      <a:r>
                        <a:rPr 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점수</a:t>
                      </a:r>
                      <a:endParaRPr lang="ko-KR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4.7930e-76</a:t>
                      </a:r>
                      <a:endParaRPr lang="ko-KR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159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00"/>
    </mc:Choice>
    <mc:Fallback xmlns="">
      <p:transition spd="slow" advTm="299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관용구가 포함된 다량의 문장 </a:t>
            </a:r>
            <a:r>
              <a:rPr lang="ko-KR" altLang="en-US" b="1" u="sng" dirty="0" err="1" smtClean="0"/>
              <a:t>데이터셋</a:t>
            </a:r>
            <a:r>
              <a:rPr lang="ko-KR" altLang="en-US" b="1" u="sng" dirty="0" smtClean="0"/>
              <a:t> 구축</a:t>
            </a:r>
            <a:endParaRPr lang="en-US" altLang="ko-KR" b="1" u="sng" dirty="0"/>
          </a:p>
          <a:p>
            <a:pPr lvl="1"/>
            <a:r>
              <a:rPr lang="en-US" altLang="ko-KR" dirty="0" smtClean="0"/>
              <a:t>KISS : 420</a:t>
            </a:r>
            <a:r>
              <a:rPr lang="ko-KR" altLang="en-US" dirty="0" smtClean="0"/>
              <a:t>개 관용구</a:t>
            </a:r>
            <a:r>
              <a:rPr lang="en-US" altLang="ko-KR" dirty="0" smtClean="0"/>
              <a:t>, 7,500</a:t>
            </a:r>
            <a:r>
              <a:rPr lang="ko-KR" altLang="en-US" dirty="0" smtClean="0"/>
              <a:t>개 한</a:t>
            </a:r>
            <a:r>
              <a:rPr lang="en-US" altLang="ko-KR" dirty="0" smtClean="0"/>
              <a:t>-</a:t>
            </a:r>
            <a:r>
              <a:rPr lang="ko-KR" altLang="en-US" dirty="0" smtClean="0"/>
              <a:t>영 번역 쌍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u="sng" dirty="0"/>
          </a:p>
          <a:p>
            <a:r>
              <a:rPr lang="ko-KR" altLang="en-US" dirty="0"/>
              <a:t>관용구 번역에 특화된 번역 </a:t>
            </a:r>
            <a:r>
              <a:rPr lang="ko-KR" altLang="en-US" b="1" u="sng" dirty="0"/>
              <a:t>평가 </a:t>
            </a:r>
            <a:r>
              <a:rPr lang="ko-KR" altLang="en-US" b="1" u="sng" dirty="0" smtClean="0"/>
              <a:t>지표 생성</a:t>
            </a:r>
            <a:endParaRPr lang="en-US" altLang="ko-KR" b="1" u="sng" dirty="0"/>
          </a:p>
          <a:p>
            <a:pPr lvl="1"/>
            <a:r>
              <a:rPr lang="en-US" altLang="ko-KR" dirty="0" smtClean="0"/>
              <a:t>275</a:t>
            </a:r>
            <a:r>
              <a:rPr lang="ko-KR" altLang="en-US" dirty="0" smtClean="0"/>
              <a:t>개 관용구</a:t>
            </a:r>
            <a:r>
              <a:rPr lang="en-US" altLang="ko-KR" dirty="0" smtClean="0"/>
              <a:t>, 3,461</a:t>
            </a:r>
            <a:r>
              <a:rPr lang="ko-KR" altLang="en-US" dirty="0" smtClean="0"/>
              <a:t>개 번역 쌍에 대한 블랙리스트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블랙리스트를 이용한 기계번역 서비스의 번역 정확도 측정 방법 제안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16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96"/>
    </mc:Choice>
    <mc:Fallback xmlns="">
      <p:transition spd="slow" advTm="318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681663" y="5180520"/>
            <a:ext cx="4860758" cy="641974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감사합니다 </a:t>
            </a:r>
            <a:r>
              <a:rPr lang="en-US" altLang="ko-KR" sz="2800" b="1" dirty="0" smtClean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– Thank you</a:t>
            </a:r>
            <a:endParaRPr lang="ko-KR" altLang="en-US" sz="2800" b="1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1908년 구스타프 클림트의 그림 &lt;키스&gt;가 처음 공개되자마자 벨베데레 궁전 오스트리아 미술관은 직접 그림을 구입해 지금까지 소장하고 있다. 미술관은 이 그림을 너무나 특별하고 소중하게 여겨 한 번도 외부로 이동시킨 적이 없다. 벨베데레 궁전 오스트리아 미술관 소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72" y="967664"/>
            <a:ext cx="4181140" cy="4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1"/>
    </mc:Choice>
    <mc:Fallback xmlns="">
      <p:transition spd="slow" advTm="595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 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NMT </a:t>
            </a:r>
            <a:r>
              <a:rPr lang="ko-KR" altLang="en-US" dirty="0" smtClean="0"/>
              <a:t>기반 기계번역은 훌륭한 번역 성능을 보이나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종종 오역이 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관용구 번역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기계번역은 </a:t>
            </a:r>
            <a:r>
              <a:rPr lang="ko-KR" altLang="ko-KR" dirty="0"/>
              <a:t>함축적인 의미를 지닌 </a:t>
            </a:r>
            <a:r>
              <a:rPr lang="ko-KR" altLang="ko-KR" dirty="0" smtClean="0"/>
              <a:t>관용구를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정확하게 번역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평가</a:t>
            </a:r>
            <a:r>
              <a:rPr lang="ko-KR" altLang="ko-KR" dirty="0" smtClean="0"/>
              <a:t>할 </a:t>
            </a:r>
            <a:r>
              <a:rPr lang="ko-KR" altLang="ko-KR" dirty="0"/>
              <a:t>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ko-KR" u="sng" dirty="0" smtClean="0"/>
              <a:t>관용구 </a:t>
            </a:r>
            <a:r>
              <a:rPr lang="ko-KR" altLang="ko-KR" u="sng" dirty="0"/>
              <a:t>번역에 특화된 </a:t>
            </a:r>
            <a:r>
              <a:rPr lang="ko-KR" altLang="ko-KR" u="sng" dirty="0" err="1"/>
              <a:t>데이터셋과</a:t>
            </a:r>
            <a:r>
              <a:rPr lang="ko-KR" altLang="ko-KR" u="sng" dirty="0"/>
              <a:t> 평가방법이 필요</a:t>
            </a:r>
            <a:endParaRPr lang="en-US" altLang="ko-KR" u="sng" dirty="0"/>
          </a:p>
          <a:p>
            <a:pPr lvl="2"/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51" y="2789279"/>
            <a:ext cx="3501463" cy="26883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39"/>
    </mc:Choice>
    <mc:Fallback xmlns="">
      <p:transition spd="slow" advTm="2913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 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NMT</a:t>
            </a:r>
            <a:r>
              <a:rPr lang="ko-KR" altLang="en-US" dirty="0" smtClean="0"/>
              <a:t>에서</a:t>
            </a:r>
            <a:r>
              <a:rPr lang="ko-KR" altLang="ko-KR" dirty="0" smtClean="0"/>
              <a:t> </a:t>
            </a:r>
            <a:r>
              <a:rPr lang="ko-KR" altLang="ko-KR" dirty="0"/>
              <a:t>관용구를 </a:t>
            </a:r>
            <a:r>
              <a:rPr lang="ko-KR" altLang="ko-KR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평가하려면 뭐가 필요할까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관용구가 포함된 다량의 문장 </a:t>
            </a:r>
            <a:r>
              <a:rPr lang="ko-KR" altLang="en-US" b="1" u="sng" dirty="0" err="1" smtClean="0"/>
              <a:t>데이터셋</a:t>
            </a:r>
            <a:endParaRPr lang="en-US" altLang="ko-KR" b="1" u="sng" dirty="0" smtClean="0"/>
          </a:p>
          <a:p>
            <a:pPr lvl="2"/>
            <a:r>
              <a:rPr lang="ko-KR" altLang="en-US" dirty="0" smtClean="0"/>
              <a:t>한</a:t>
            </a:r>
            <a:r>
              <a:rPr lang="en-US" altLang="ko-KR" dirty="0" smtClean="0"/>
              <a:t>-</a:t>
            </a:r>
            <a:r>
              <a:rPr lang="ko-KR" altLang="en-US" dirty="0" smtClean="0"/>
              <a:t>영 번역</a:t>
            </a:r>
            <a:r>
              <a:rPr lang="en-US" altLang="ko-KR" dirty="0"/>
              <a:t> </a:t>
            </a:r>
            <a:r>
              <a:rPr lang="ko-KR" altLang="en-US" dirty="0" smtClean="0"/>
              <a:t>쌍 말뭉치로부터 관용구 포함 번역 쌍 추출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⇒ </a:t>
            </a:r>
            <a:r>
              <a:rPr lang="ko-KR" altLang="en-US" u="sng" dirty="0" smtClean="0"/>
              <a:t>관용구 학습 </a:t>
            </a:r>
            <a:r>
              <a:rPr lang="ko-KR" altLang="en-US" u="sng" dirty="0" err="1" smtClean="0"/>
              <a:t>데이터셋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‘KISS’</a:t>
            </a:r>
            <a:r>
              <a:rPr lang="ko-KR" altLang="en-US" u="sng" dirty="0" smtClean="0"/>
              <a:t> 구축</a:t>
            </a:r>
            <a:endParaRPr lang="en-US" altLang="ko-KR" u="sng" dirty="0" smtClean="0"/>
          </a:p>
          <a:p>
            <a:pPr lvl="2"/>
            <a:endParaRPr lang="en-US" altLang="ko-KR" u="sng" dirty="0" smtClean="0"/>
          </a:p>
          <a:p>
            <a:pPr lvl="1"/>
            <a:r>
              <a:rPr lang="ko-KR" altLang="en-US" dirty="0" smtClean="0"/>
              <a:t>관용구 번역에 특화된 번역 </a:t>
            </a:r>
            <a:r>
              <a:rPr lang="ko-KR" altLang="en-US" b="1" u="sng" dirty="0" smtClean="0"/>
              <a:t>평가 지표</a:t>
            </a:r>
            <a:endParaRPr lang="en-US" altLang="ko-KR" b="1" u="sng" dirty="0" smtClean="0"/>
          </a:p>
          <a:p>
            <a:pPr lvl="2"/>
            <a:r>
              <a:rPr lang="ko-KR" altLang="en-US" dirty="0" smtClean="0"/>
              <a:t>관용구 학습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이용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⇒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블랙리스트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평가 지표</a:t>
            </a:r>
            <a:r>
              <a:rPr lang="en-US" altLang="ko-KR" u="sng" dirty="0" smtClean="0"/>
              <a:t>) </a:t>
            </a:r>
            <a:r>
              <a:rPr lang="ko-KR" altLang="en-US" u="sng" dirty="0" smtClean="0"/>
              <a:t>생성</a:t>
            </a:r>
            <a:endParaRPr lang="en-US" altLang="ko-KR" u="sng" dirty="0"/>
          </a:p>
          <a:p>
            <a:pPr lvl="1" algn="r"/>
            <a:r>
              <a:rPr lang="en-US" altLang="ko-KR" sz="1400" dirty="0"/>
              <a:t>KISS : </a:t>
            </a:r>
            <a:r>
              <a:rPr lang="en-US" altLang="ko-KR" sz="1400" b="1" dirty="0"/>
              <a:t>K</a:t>
            </a:r>
            <a:r>
              <a:rPr lang="en-US" altLang="ko-KR" sz="1400" dirty="0"/>
              <a:t>orean-</a:t>
            </a:r>
            <a:r>
              <a:rPr lang="en-US" altLang="ko-KR" sz="1400" dirty="0" err="1"/>
              <a:t>english</a:t>
            </a:r>
            <a:r>
              <a:rPr lang="en-US" altLang="ko-KR" sz="1400" dirty="0"/>
              <a:t> </a:t>
            </a:r>
            <a:r>
              <a:rPr lang="en-US" altLang="ko-KR" sz="1400" b="1" dirty="0"/>
              <a:t>I</a:t>
            </a:r>
            <a:r>
              <a:rPr lang="en-US" altLang="ko-KR" sz="1400" dirty="0"/>
              <a:t>dioms in </a:t>
            </a:r>
            <a:r>
              <a:rPr lang="en-US" altLang="ko-KR" sz="1400" b="1" dirty="0"/>
              <a:t>S</a:t>
            </a:r>
            <a:r>
              <a:rPr lang="en-US" altLang="ko-KR" sz="1400" dirty="0"/>
              <a:t>entences </a:t>
            </a:r>
            <a:r>
              <a:rPr lang="en-US" altLang="ko-KR" sz="1400" dirty="0" err="1"/>
              <a:t>data</a:t>
            </a:r>
            <a:r>
              <a:rPr lang="en-US" altLang="ko-KR" sz="1400" b="1" dirty="0" err="1"/>
              <a:t>S</a:t>
            </a:r>
            <a:r>
              <a:rPr lang="en-US" altLang="ko-KR" sz="1400" dirty="0" err="1"/>
              <a:t>et</a:t>
            </a:r>
            <a:endParaRPr lang="en-US" altLang="ko-KR" sz="1400" dirty="0"/>
          </a:p>
          <a:p>
            <a:pPr lvl="1" algn="r"/>
            <a:r>
              <a:rPr lang="en-US" altLang="ko-KR" sz="1400" dirty="0"/>
              <a:t>https://github.com/Judy-Choi/KISS</a:t>
            </a:r>
            <a:endParaRPr lang="ko-KR" altLang="ko-KR" sz="1400" dirty="0"/>
          </a:p>
          <a:p>
            <a:pPr lvl="2"/>
            <a:endParaRPr lang="en-US" altLang="ko-KR" u="sng" dirty="0" smtClean="0"/>
          </a:p>
        </p:txBody>
      </p:sp>
    </p:spTree>
    <p:extLst>
      <p:ext uri="{BB962C8B-B14F-4D97-AF65-F5344CB8AC3E}">
        <p14:creationId xmlns:p14="http://schemas.microsoft.com/office/powerpoint/2010/main" val="20477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75"/>
    </mc:Choice>
    <mc:Fallback xmlns="">
      <p:transition spd="slow" advTm="3567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41684" y="1363579"/>
            <a:ext cx="11293642" cy="4876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KISS</a:t>
            </a:r>
            <a:r>
              <a:rPr lang="en-US" altLang="ko-KR" dirty="0"/>
              <a:t> : </a:t>
            </a:r>
            <a:r>
              <a:rPr lang="ko-KR" altLang="ko-KR" dirty="0"/>
              <a:t>관용구 포함 한</a:t>
            </a:r>
            <a:r>
              <a:rPr lang="en-US" altLang="ko-KR" dirty="0"/>
              <a:t>-</a:t>
            </a:r>
            <a:r>
              <a:rPr lang="ko-KR" altLang="ko-KR" dirty="0"/>
              <a:t>영 번역 쌍 </a:t>
            </a:r>
            <a:r>
              <a:rPr lang="ko-KR" altLang="ko-KR" dirty="0" err="1"/>
              <a:t>데이터셋</a:t>
            </a:r>
            <a:r>
              <a:rPr lang="ko-KR" altLang="ko-KR" dirty="0"/>
              <a:t> 구축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55031" y="2374234"/>
            <a:ext cx="2353835" cy="32565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...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눈이 높다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마침표를 찍다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총대를 메다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화촉을 밝히다</a:t>
            </a:r>
            <a:endParaRPr lang="en-US" altLang="ko-KR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...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97211"/>
              </p:ext>
            </p:extLst>
          </p:nvPr>
        </p:nvGraphicFramePr>
        <p:xfrm>
          <a:off x="4620135" y="2374234"/>
          <a:ext cx="6849971" cy="325654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09897">
                  <a:extLst>
                    <a:ext uri="{9D8B030D-6E8A-4147-A177-3AD203B41FA5}">
                      <a16:colId xmlns:a16="http://schemas.microsoft.com/office/drawing/2014/main" val="736856127"/>
                    </a:ext>
                  </a:extLst>
                </a:gridCol>
                <a:gridCol w="3440074">
                  <a:extLst>
                    <a:ext uri="{9D8B030D-6E8A-4147-A177-3AD203B41FA5}">
                      <a16:colId xmlns:a16="http://schemas.microsoft.com/office/drawing/2014/main" val="908164932"/>
                    </a:ext>
                  </a:extLst>
                </a:gridCol>
              </a:tblGrid>
              <a:tr h="32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KO</a:t>
                      </a:r>
                      <a:endParaRPr lang="ko-KR" alt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EN</a:t>
                      </a:r>
                      <a:endParaRPr lang="ko-KR" altLang="en-US" sz="14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158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나는 여자 보는 </a:t>
                      </a:r>
                      <a:r>
                        <a:rPr lang="ko-KR" altLang="ko-KR" sz="1300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눈이 높아요</a:t>
                      </a:r>
                      <a:endParaRPr lang="ko-KR" altLang="en-US" sz="13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 </a:t>
                      </a:r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have </a:t>
                      </a:r>
                      <a:r>
                        <a:rPr lang="en-US" altLang="ko-KR" sz="1300" b="1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high standards</a:t>
                      </a:r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for woman.</a:t>
                      </a:r>
                      <a:endParaRPr lang="ko-KR" altLang="en-US" sz="13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158985"/>
                  </a:ext>
                </a:extLst>
              </a:tr>
              <a:tr h="824947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아버지의 명예회복을 위한 김지훈의 기나긴 여정이 마침내 </a:t>
                      </a:r>
                      <a:r>
                        <a:rPr lang="ko-KR" altLang="ko-KR" sz="1300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마침표를 찍었다</a:t>
                      </a:r>
                      <a:r>
                        <a:rPr lang="en-US" altLang="ko-KR" sz="1300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altLang="en-US" sz="13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Kim Ji-</a:t>
                      </a:r>
                      <a:r>
                        <a:rPr lang="en-US" altLang="ko-KR" sz="1300" u="none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hoon's</a:t>
                      </a:r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long journey ... has finally </a:t>
                      </a:r>
                      <a:r>
                        <a:rPr lang="en-US" altLang="ko-KR" sz="1300" b="1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come to an end</a:t>
                      </a:r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altLang="en-US" sz="1300" u="none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61"/>
                  </a:ext>
                </a:extLst>
              </a:tr>
              <a:tr h="687518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기획재정부가 </a:t>
                      </a:r>
                      <a:r>
                        <a:rPr lang="ko-KR" altLang="ko-KR" sz="130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혁신성장</a:t>
                      </a:r>
                      <a:r>
                        <a:rPr lang="ko-KR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관련 규제 완화에 </a:t>
                      </a:r>
                      <a:r>
                        <a:rPr lang="ko-KR" altLang="ko-KR" sz="1300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총대를 멘다</a:t>
                      </a:r>
                      <a:r>
                        <a:rPr lang="en-US" altLang="ko-KR" sz="1300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altLang="en-US" sz="13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The Ministry of Economy and Finance </a:t>
                      </a:r>
                      <a:r>
                        <a:rPr lang="en-US" altLang="ko-KR" sz="1300" b="1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takes charge of</a:t>
                      </a:r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...</a:t>
                      </a:r>
                      <a:endParaRPr lang="ko-KR" altLang="en-US" sz="1300" u="none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090772"/>
                  </a:ext>
                </a:extLst>
              </a:tr>
              <a:tr h="71090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중국 출신 할리우드 스타 </a:t>
                      </a:r>
                      <a:r>
                        <a:rPr lang="ko-KR" altLang="ko-KR" sz="130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장쯔이</a:t>
                      </a:r>
                      <a:r>
                        <a:rPr lang="en-US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...</a:t>
                      </a:r>
                      <a:r>
                        <a:rPr lang="ko-KR" altLang="ko-KR" sz="13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와 내년 </a:t>
                      </a:r>
                      <a:r>
                        <a:rPr lang="ko-KR" altLang="ko-KR" sz="1300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화촉을 밝힌다</a:t>
                      </a:r>
                      <a:r>
                        <a:rPr lang="en-US" altLang="ko-KR" sz="1300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altLang="en-US" sz="13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Chinese Hollywood star Zhang </a:t>
                      </a:r>
                      <a:r>
                        <a:rPr lang="en-US" altLang="ko-KR" sz="1300" u="none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Ziyi</a:t>
                      </a:r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(28) will </a:t>
                      </a:r>
                      <a:r>
                        <a:rPr lang="en-US" altLang="ko-KR" sz="1300" b="1" u="sng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marry</a:t>
                      </a:r>
                      <a:r>
                        <a:rPr lang="en-US" altLang="ko-KR" sz="1300" u="none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...</a:t>
                      </a:r>
                      <a:endParaRPr lang="ko-KR" altLang="en-US" sz="1300" u="none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682705"/>
                  </a:ext>
                </a:extLst>
              </a:tr>
              <a:tr h="329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14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...</a:t>
                      </a:r>
                      <a:endParaRPr lang="ko-KR" altLang="en-US" sz="14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86559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807103" y="3770870"/>
            <a:ext cx="514795" cy="46327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8042" y="1571208"/>
            <a:ext cx="2147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표준국어대사전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수록 관용어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0870" y="1668852"/>
            <a:ext cx="478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AI Hub 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한국어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영어 번역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병렬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말뭉치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18"/>
    </mc:Choice>
    <mc:Fallback xmlns="">
      <p:transition spd="slow" advTm="305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KISS</a:t>
            </a:r>
            <a:r>
              <a:rPr lang="en-US" altLang="ko-KR" dirty="0"/>
              <a:t> : </a:t>
            </a:r>
            <a:r>
              <a:rPr lang="ko-KR" altLang="ko-KR" dirty="0"/>
              <a:t>관용구 포함 한</a:t>
            </a:r>
            <a:r>
              <a:rPr lang="en-US" altLang="ko-KR" dirty="0"/>
              <a:t>-</a:t>
            </a:r>
            <a:r>
              <a:rPr lang="ko-KR" altLang="ko-KR" dirty="0"/>
              <a:t>영 번역 쌍 </a:t>
            </a:r>
            <a:r>
              <a:rPr lang="ko-KR" altLang="ko-KR" dirty="0" err="1"/>
              <a:t>데이터셋</a:t>
            </a:r>
            <a:r>
              <a:rPr lang="ko-KR" altLang="ko-KR" dirty="0"/>
              <a:t> </a:t>
            </a:r>
            <a:r>
              <a:rPr lang="ko-KR" altLang="ko-KR" dirty="0" smtClean="0"/>
              <a:t>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관용구 수집</a:t>
            </a:r>
            <a:endParaRPr lang="en-US" altLang="ko-KR" dirty="0"/>
          </a:p>
          <a:p>
            <a:pPr lvl="2"/>
            <a:r>
              <a:rPr lang="ko-KR" altLang="en-US" dirty="0"/>
              <a:t>표준국어대사전 온라인 사이트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3,887</a:t>
            </a:r>
            <a:r>
              <a:rPr lang="ko-KR" altLang="en-US" dirty="0"/>
              <a:t>개 관용구 목록 다운로드</a:t>
            </a:r>
            <a:endParaRPr lang="en-US" altLang="ko-KR" dirty="0"/>
          </a:p>
          <a:p>
            <a:pPr lvl="1"/>
            <a:r>
              <a:rPr lang="ko-KR" altLang="en-US" dirty="0"/>
              <a:t>한</a:t>
            </a:r>
            <a:r>
              <a:rPr lang="en-US" altLang="ko-KR" dirty="0"/>
              <a:t>-</a:t>
            </a:r>
            <a:r>
              <a:rPr lang="ko-KR" altLang="en-US" dirty="0"/>
              <a:t>영 문장 번역 쌍 추출</a:t>
            </a:r>
            <a:endParaRPr lang="en-US" altLang="ko-KR" dirty="0"/>
          </a:p>
          <a:p>
            <a:pPr lvl="2"/>
            <a:r>
              <a:rPr lang="en-US" altLang="ko-KR" dirty="0"/>
              <a:t>AI Hub </a:t>
            </a:r>
            <a:r>
              <a:rPr lang="ko-KR" altLang="en-US" dirty="0"/>
              <a:t>한국어</a:t>
            </a:r>
            <a:r>
              <a:rPr lang="en-US" altLang="ko-KR" dirty="0"/>
              <a:t>-</a:t>
            </a:r>
            <a:r>
              <a:rPr lang="ko-KR" altLang="en-US" dirty="0"/>
              <a:t>영어 번역</a:t>
            </a:r>
            <a:r>
              <a:rPr lang="en-US" altLang="ko-KR" dirty="0"/>
              <a:t>(</a:t>
            </a:r>
            <a:r>
              <a:rPr lang="ko-KR" altLang="en-US" dirty="0"/>
              <a:t>병렬</a:t>
            </a:r>
            <a:r>
              <a:rPr lang="en-US" altLang="ko-KR" dirty="0"/>
              <a:t>) </a:t>
            </a:r>
            <a:r>
              <a:rPr lang="ko-KR" altLang="en-US" dirty="0"/>
              <a:t>말뭉치</a:t>
            </a:r>
            <a:endParaRPr lang="en-US" altLang="ko-KR" dirty="0"/>
          </a:p>
          <a:p>
            <a:pPr lvl="3"/>
            <a:r>
              <a:rPr lang="en-US" altLang="ko-KR" dirty="0"/>
              <a:t>430</a:t>
            </a:r>
            <a:r>
              <a:rPr lang="ko-KR" altLang="en-US" dirty="0"/>
              <a:t>개 한국어 관용구 포함 </a:t>
            </a:r>
            <a:r>
              <a:rPr lang="en-US" altLang="ko-KR" dirty="0"/>
              <a:t>18,808</a:t>
            </a:r>
            <a:r>
              <a:rPr lang="ko-KR" altLang="en-US" dirty="0" smtClean="0"/>
              <a:t>개 번역 쌍 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2"/>
            <a:r>
              <a:rPr lang="ko-KR" altLang="en-US" dirty="0"/>
              <a:t>동일한 관용구 포함 문장 </a:t>
            </a:r>
            <a:r>
              <a:rPr lang="en-US" altLang="ko-KR" dirty="0"/>
              <a:t>4~40</a:t>
            </a:r>
            <a:r>
              <a:rPr lang="ko-KR" altLang="en-US" dirty="0"/>
              <a:t>개로 제한</a:t>
            </a:r>
            <a:endParaRPr lang="en-US" altLang="ko-KR" dirty="0"/>
          </a:p>
          <a:p>
            <a:pPr lvl="3"/>
            <a:r>
              <a:rPr lang="en-US" altLang="ko-KR" dirty="0"/>
              <a:t>420</a:t>
            </a:r>
            <a:r>
              <a:rPr lang="ko-KR" altLang="en-US" dirty="0"/>
              <a:t>개 한국어 관용구 포함 </a:t>
            </a:r>
            <a:r>
              <a:rPr lang="en-US" altLang="ko-KR" dirty="0"/>
              <a:t>7500</a:t>
            </a:r>
            <a:r>
              <a:rPr lang="ko-KR" altLang="en-US" dirty="0"/>
              <a:t>개 </a:t>
            </a:r>
            <a:r>
              <a:rPr lang="ko-KR" altLang="en-US" dirty="0" smtClean="0"/>
              <a:t>번역 쌍 </a:t>
            </a:r>
            <a:r>
              <a:rPr lang="ko-KR" altLang="en-US" dirty="0"/>
              <a:t>추출 </a:t>
            </a:r>
            <a:r>
              <a:rPr lang="en-US" altLang="ko-KR" dirty="0"/>
              <a:t>=&gt; </a:t>
            </a:r>
            <a:r>
              <a:rPr lang="en-US" altLang="ko-KR" u="sng" dirty="0">
                <a:solidFill>
                  <a:schemeClr val="accent4">
                    <a:lumMod val="50000"/>
                  </a:schemeClr>
                </a:solidFill>
              </a:rPr>
              <a:t>KISS </a:t>
            </a:r>
            <a:r>
              <a:rPr lang="ko-KR" altLang="en-US" u="sng" dirty="0" smtClean="0">
                <a:solidFill>
                  <a:schemeClr val="accent4">
                    <a:lumMod val="50000"/>
                  </a:schemeClr>
                </a:solidFill>
              </a:rPr>
              <a:t>구축</a:t>
            </a:r>
            <a:endParaRPr lang="en-US" altLang="ko-KR" u="sng" dirty="0">
              <a:solidFill>
                <a:schemeClr val="accent4">
                  <a:lumMod val="50000"/>
                </a:schemeClr>
              </a:solidFill>
            </a:endParaRPr>
          </a:p>
          <a:p>
            <a:pPr lvl="3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u="sng" dirty="0">
                <a:solidFill>
                  <a:schemeClr val="accent4">
                    <a:lumMod val="50000"/>
                  </a:schemeClr>
                </a:solidFill>
              </a:rPr>
              <a:t>KISS</a:t>
            </a:r>
            <a:r>
              <a:rPr lang="en-US" altLang="ko-KR" u="sng" dirty="0">
                <a:solidFill>
                  <a:schemeClr val="accent4">
                    <a:lumMod val="50000"/>
                  </a:schemeClr>
                </a:solidFill>
              </a:rPr>
              <a:t> :  </a:t>
            </a:r>
            <a:r>
              <a:rPr lang="en-US" altLang="ko-KR" b="1" u="sng" dirty="0">
                <a:solidFill>
                  <a:schemeClr val="accent4">
                    <a:lumMod val="50000"/>
                  </a:schemeClr>
                </a:solidFill>
              </a:rPr>
              <a:t>K</a:t>
            </a:r>
            <a:r>
              <a:rPr lang="en-US" altLang="ko-KR" u="sng" dirty="0">
                <a:solidFill>
                  <a:schemeClr val="accent4">
                    <a:lumMod val="50000"/>
                  </a:schemeClr>
                </a:solidFill>
              </a:rPr>
              <a:t>orean-</a:t>
            </a:r>
            <a:r>
              <a:rPr lang="en-US" altLang="ko-KR" u="sng" dirty="0" err="1">
                <a:solidFill>
                  <a:schemeClr val="accent4">
                    <a:lumMod val="50000"/>
                  </a:schemeClr>
                </a:solidFill>
              </a:rPr>
              <a:t>english</a:t>
            </a:r>
            <a:r>
              <a:rPr lang="en-US" altLang="ko-KR" u="sng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ko-KR" u="sng" dirty="0">
                <a:solidFill>
                  <a:schemeClr val="accent4">
                    <a:lumMod val="50000"/>
                  </a:schemeClr>
                </a:solidFill>
              </a:rPr>
              <a:t>dioms in </a:t>
            </a:r>
            <a:r>
              <a:rPr lang="en-US" altLang="ko-KR" b="1" u="sng" dirty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altLang="ko-KR" u="sng" dirty="0">
                <a:solidFill>
                  <a:schemeClr val="accent4">
                    <a:lumMod val="50000"/>
                  </a:schemeClr>
                </a:solidFill>
              </a:rPr>
              <a:t>entences </a:t>
            </a:r>
            <a:r>
              <a:rPr lang="en-US" altLang="ko-KR" u="sng" dirty="0" err="1">
                <a:solidFill>
                  <a:schemeClr val="accent4">
                    <a:lumMod val="50000"/>
                  </a:schemeClr>
                </a:solidFill>
              </a:rPr>
              <a:t>data</a:t>
            </a:r>
            <a:r>
              <a:rPr lang="en-US" altLang="ko-KR" b="1" u="sng" dirty="0" err="1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altLang="ko-KR" u="sng" dirty="0" err="1">
                <a:solidFill>
                  <a:schemeClr val="accent4">
                    <a:lumMod val="50000"/>
                  </a:schemeClr>
                </a:solidFill>
              </a:rPr>
              <a:t>et</a:t>
            </a:r>
            <a:endParaRPr lang="ko-KR" altLang="en-US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156150" y="5934631"/>
            <a:ext cx="2404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chemeClr val="accent4">
                    <a:lumMod val="75000"/>
                  </a:schemeClr>
                </a:solidFill>
                <a:hlinkClick r:id="rId3"/>
              </a:rPr>
              <a:t>github.com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/</a:t>
            </a:r>
            <a:r>
              <a:rPr lang="ko-KR" altLang="en-US" sz="1400" dirty="0" err="1">
                <a:solidFill>
                  <a:schemeClr val="accent4">
                    <a:lumMod val="75000"/>
                  </a:schemeClr>
                </a:solidFill>
                <a:hlinkClick r:id="rId3"/>
              </a:rPr>
              <a:t>Judy-Choi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/KISS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그녀의 미술관]구스타프 클림트 - 덕성여대신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6" r="16379"/>
          <a:stretch/>
        </p:blipFill>
        <p:spPr bwMode="auto">
          <a:xfrm>
            <a:off x="9101254" y="1879861"/>
            <a:ext cx="2459722" cy="405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44"/>
    </mc:Choice>
    <mc:Fallback xmlns="">
      <p:transition spd="slow" advTm="2574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Problem...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구축한 </a:t>
            </a:r>
            <a:r>
              <a:rPr lang="ko-KR" altLang="en-US" sz="1800" dirty="0" err="1" smtClean="0"/>
              <a:t>데이터셋에</a:t>
            </a:r>
            <a:r>
              <a:rPr lang="ko-KR" altLang="en-US" sz="1800" dirty="0" smtClean="0"/>
              <a:t> 다량의 오역 쌍 존재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데이터셋에</a:t>
            </a:r>
            <a:r>
              <a:rPr lang="ko-KR" altLang="en-US" sz="1600" dirty="0" smtClean="0"/>
              <a:t> 포함된 </a:t>
            </a:r>
            <a:r>
              <a:rPr lang="ko-KR" altLang="en-US" sz="1600" u="sng" dirty="0" smtClean="0"/>
              <a:t>다량의 오역을 제거할 수 있는 방법 </a:t>
            </a:r>
            <a:r>
              <a:rPr lang="ko-KR" altLang="en-US" sz="1600" dirty="0" smtClean="0"/>
              <a:t>필요</a:t>
            </a:r>
            <a:endParaRPr lang="en-US" altLang="ko-KR" sz="1600" dirty="0" smtClean="0"/>
          </a:p>
          <a:p>
            <a:r>
              <a:rPr lang="ko-KR" altLang="en-US" sz="1800" dirty="0" smtClean="0"/>
              <a:t>관용구 번역 시 다량의 오역 발생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기계번역 오류를 탐지할 수 있는 </a:t>
            </a:r>
            <a:r>
              <a:rPr lang="ko-KR" altLang="en-US" sz="1600" u="sng" dirty="0" smtClean="0"/>
              <a:t>품질 평가 지표 </a:t>
            </a:r>
            <a:r>
              <a:rPr lang="ko-KR" altLang="en-US" sz="1600" dirty="0" smtClean="0"/>
              <a:t>필요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334476"/>
              </p:ext>
            </p:extLst>
          </p:nvPr>
        </p:nvGraphicFramePr>
        <p:xfrm>
          <a:off x="1356946" y="3926987"/>
          <a:ext cx="9478108" cy="177955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88642">
                  <a:extLst>
                    <a:ext uri="{9D8B030D-6E8A-4147-A177-3AD203B41FA5}">
                      <a16:colId xmlns:a16="http://schemas.microsoft.com/office/drawing/2014/main" val="1297720855"/>
                    </a:ext>
                  </a:extLst>
                </a:gridCol>
                <a:gridCol w="4044733">
                  <a:extLst>
                    <a:ext uri="{9D8B030D-6E8A-4147-A177-3AD203B41FA5}">
                      <a16:colId xmlns:a16="http://schemas.microsoft.com/office/drawing/2014/main" val="785457595"/>
                    </a:ext>
                  </a:extLst>
                </a:gridCol>
                <a:gridCol w="4044733">
                  <a:extLst>
                    <a:ext uri="{9D8B030D-6E8A-4147-A177-3AD203B41FA5}">
                      <a16:colId xmlns:a16="http://schemas.microsoft.com/office/drawing/2014/main" val="1435712442"/>
                    </a:ext>
                  </a:extLst>
                </a:gridCol>
              </a:tblGrid>
              <a:tr h="593184"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관용구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운을 떼다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유명을 달리하다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0771818"/>
                  </a:ext>
                </a:extLst>
              </a:tr>
              <a:tr h="593184"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한국어 원문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정부가 노인 연령 기준을 높이는 방안에 대해 </a:t>
                      </a:r>
                      <a:r>
                        <a:rPr lang="ko-KR" sz="1200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운을 뗐다</a:t>
                      </a:r>
                      <a:r>
                        <a:rPr lang="en-US" sz="1200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오키나와 </a:t>
                      </a:r>
                      <a:r>
                        <a:rPr 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현지사인</a:t>
                      </a:r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오나가</a:t>
                      </a:r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다케시가 지난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8</a:t>
                      </a:r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일 췌장암으로 </a:t>
                      </a:r>
                      <a:r>
                        <a:rPr lang="ko-KR" sz="1200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유명을 달리했다</a:t>
                      </a:r>
                      <a:r>
                        <a:rPr lang="en-US" sz="1200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6785424"/>
                  </a:ext>
                </a:extLst>
              </a:tr>
              <a:tr h="593184"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영어 번역 쌍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9B9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The government has been </a:t>
                      </a:r>
                      <a:r>
                        <a:rPr lang="en-US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lucky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about ways to raise the criteria of age for senior citizens.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Takeshi </a:t>
                      </a:r>
                      <a:r>
                        <a:rPr 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Onaga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an incumbent Governor of Okinawa, became </a:t>
                      </a:r>
                      <a:r>
                        <a:rPr lang="en-US" sz="1200" b="1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famous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for pancreatic cancer on the 8th.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8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6"/>
    </mc:Choice>
    <mc:Fallback xmlns="">
      <p:transition spd="slow" advTm="486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ko-KR" dirty="0"/>
              <a:t>블랙리스트 평가 </a:t>
            </a:r>
            <a:r>
              <a:rPr lang="ko-KR" altLang="ko-KR" dirty="0" smtClean="0"/>
              <a:t>방법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ko-KR" altLang="ko-KR" sz="1600" dirty="0"/>
              <a:t>직역으로 인한 번역 </a:t>
            </a:r>
            <a:r>
              <a:rPr lang="ko-KR" altLang="ko-KR" sz="1600" dirty="0" smtClean="0"/>
              <a:t>오류 탐지</a:t>
            </a:r>
            <a:endParaRPr lang="en-US" altLang="ko-KR" sz="1600" dirty="0" smtClean="0"/>
          </a:p>
          <a:p>
            <a:r>
              <a:rPr lang="ko-KR" altLang="ko-KR" sz="1600" dirty="0" smtClean="0"/>
              <a:t>단어</a:t>
            </a:r>
            <a:r>
              <a:rPr lang="en-US" altLang="ko-KR" sz="1600" dirty="0"/>
              <a:t>-</a:t>
            </a:r>
            <a:r>
              <a:rPr lang="ko-KR" altLang="ko-KR" sz="1600" dirty="0"/>
              <a:t>대</a:t>
            </a:r>
            <a:r>
              <a:rPr lang="en-US" altLang="ko-KR" sz="1600" dirty="0"/>
              <a:t>-</a:t>
            </a:r>
            <a:r>
              <a:rPr lang="ko-KR" altLang="ko-KR" sz="1600" dirty="0"/>
              <a:t>단어 구조의 </a:t>
            </a:r>
            <a:r>
              <a:rPr lang="ko-KR" altLang="ko-KR" sz="1600" dirty="0" smtClean="0"/>
              <a:t>관용구를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번역한 결과로부터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오역 </a:t>
            </a:r>
            <a:r>
              <a:rPr lang="ko-KR" altLang="ko-KR" sz="1600" dirty="0"/>
              <a:t>여부를 </a:t>
            </a:r>
            <a:r>
              <a:rPr lang="ko-KR" altLang="ko-KR" sz="1600" dirty="0" smtClean="0"/>
              <a:t>판별</a:t>
            </a:r>
            <a:endParaRPr lang="en-US" altLang="ko-KR" sz="1600" dirty="0"/>
          </a:p>
          <a:p>
            <a:r>
              <a:rPr lang="ko-KR" altLang="en-US" sz="1600" dirty="0" smtClean="0"/>
              <a:t>원리</a:t>
            </a:r>
            <a:endParaRPr lang="en-US" altLang="ko-KR" sz="1600" dirty="0" smtClean="0"/>
          </a:p>
          <a:p>
            <a:pPr lvl="1"/>
            <a:r>
              <a:rPr lang="ko-KR" altLang="ko-KR" sz="1400" dirty="0" smtClean="0"/>
              <a:t>관용구를 한</a:t>
            </a:r>
            <a:r>
              <a:rPr lang="en-US" altLang="ko-KR" sz="1400" dirty="0" smtClean="0"/>
              <a:t>-</a:t>
            </a:r>
            <a:r>
              <a:rPr lang="ko-KR" altLang="ko-KR" sz="1400" dirty="0" smtClean="0"/>
              <a:t>영 번역한 결과에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블랙리스트 단어가</a:t>
            </a:r>
            <a:r>
              <a:rPr lang="en-US" altLang="ko-KR" sz="1400" dirty="0" smtClean="0"/>
              <a:t> 1</a:t>
            </a:r>
            <a:r>
              <a:rPr lang="ko-KR" altLang="ko-KR" sz="1400" dirty="0" smtClean="0"/>
              <a:t>개 이상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포함되어 있으면 오역으로 간주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43513"/>
              </p:ext>
            </p:extLst>
          </p:nvPr>
        </p:nvGraphicFramePr>
        <p:xfrm>
          <a:off x="1700706" y="3775409"/>
          <a:ext cx="4488180" cy="1741010"/>
        </p:xfrm>
        <a:graphic>
          <a:graphicData uri="http://schemas.openxmlformats.org/drawingml/2006/table">
            <a:tbl>
              <a:tblPr firstRow="1" firstCol="1" bandRow="1"/>
              <a:tblGrid>
                <a:gridCol w="2244090">
                  <a:extLst>
                    <a:ext uri="{9D8B030D-6E8A-4147-A177-3AD203B41FA5}">
                      <a16:colId xmlns:a16="http://schemas.microsoft.com/office/drawing/2014/main" val="1488477812"/>
                    </a:ext>
                  </a:extLst>
                </a:gridCol>
                <a:gridCol w="2244090">
                  <a:extLst>
                    <a:ext uri="{9D8B030D-6E8A-4147-A177-3AD203B41FA5}">
                      <a16:colId xmlns:a16="http://schemas.microsoft.com/office/drawing/2014/main" val="1923423131"/>
                    </a:ext>
                  </a:extLst>
                </a:gridCol>
              </a:tblGrid>
              <a:tr h="348202"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관용구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블랙리스트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14141"/>
                  </a:ext>
                </a:extLst>
              </a:tr>
              <a:tr h="348202"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꼬집어 말하다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nip pinch twitch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563664"/>
                  </a:ext>
                </a:extLst>
              </a:tr>
              <a:tr h="348202"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눈 높다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eye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20205"/>
                  </a:ext>
                </a:extLst>
              </a:tr>
              <a:tr h="348202"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운을 떼다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lucky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82855"/>
                  </a:ext>
                </a:extLst>
              </a:tr>
              <a:tr h="348202">
                <a:tc>
                  <a:txBody>
                    <a:bodyPr/>
                    <a:lstStyle/>
                    <a:p>
                      <a:pPr algn="ctr"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유명을 달리하다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famous</a:t>
                      </a:r>
                      <a:endParaRPr 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876200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180558"/>
              </p:ext>
            </p:extLst>
          </p:nvPr>
        </p:nvGraphicFramePr>
        <p:xfrm>
          <a:off x="6840377" y="3775409"/>
          <a:ext cx="3965370" cy="17410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08242">
                  <a:extLst>
                    <a:ext uri="{9D8B030D-6E8A-4147-A177-3AD203B41FA5}">
                      <a16:colId xmlns:a16="http://schemas.microsoft.com/office/drawing/2014/main" val="3063986033"/>
                    </a:ext>
                  </a:extLst>
                </a:gridCol>
                <a:gridCol w="2657128">
                  <a:extLst>
                    <a:ext uri="{9D8B030D-6E8A-4147-A177-3AD203B41FA5}">
                      <a16:colId xmlns:a16="http://schemas.microsoft.com/office/drawing/2014/main" val="703536199"/>
                    </a:ext>
                  </a:extLst>
                </a:gridCol>
              </a:tblGrid>
              <a:tr h="435253"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관용구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눈이 높다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3614652"/>
                  </a:ext>
                </a:extLst>
              </a:tr>
              <a:tr h="4352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블랙리스트</a:t>
                      </a:r>
                      <a:endParaRPr lang="ko-KR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2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eye</a:t>
                      </a:r>
                      <a:endParaRPr lang="ko-KR" sz="1200" b="1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9465711"/>
                  </a:ext>
                </a:extLst>
              </a:tr>
              <a:tr h="435253"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한국어 원문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나는 여자 보는 </a:t>
                      </a:r>
                      <a:r>
                        <a:rPr lang="ko-KR" sz="1200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눈이 높아요</a:t>
                      </a:r>
                      <a:r>
                        <a:rPr lang="en-US" sz="1200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3441929"/>
                  </a:ext>
                </a:extLst>
              </a:tr>
              <a:tr h="435253">
                <a:tc>
                  <a:txBody>
                    <a:bodyPr/>
                    <a:lstStyle/>
                    <a:p>
                      <a:pPr latinLnBrk="0"/>
                      <a:r>
                        <a:rPr 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영어 번역 쌍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 have </a:t>
                      </a:r>
                      <a:r>
                        <a:rPr lang="en-US" sz="1200" u="sng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high </a:t>
                      </a:r>
                      <a:r>
                        <a:rPr lang="en-US" sz="1200" b="1" u="sng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eye</a:t>
                      </a: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 woman.</a:t>
                      </a:r>
                      <a:endParaRPr lang="ko-KR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39109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88827" y="5597831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블랙리스트를 이용한 오역 탐지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43"/>
    </mc:Choice>
    <mc:Fallback xmlns="">
      <p:transition spd="slow" advTm="4254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평가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블랙리스트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420</a:t>
            </a:r>
            <a:r>
              <a:rPr lang="ko-KR" altLang="en-US" dirty="0" smtClean="0"/>
              <a:t>개 관용구 중 </a:t>
            </a:r>
            <a:r>
              <a:rPr lang="en-US" altLang="ko-KR" dirty="0" smtClean="0"/>
              <a:t>275</a:t>
            </a:r>
            <a:r>
              <a:rPr lang="ko-KR" altLang="en-US" dirty="0" smtClean="0"/>
              <a:t>개 관용구에 대한 블랙리스트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오역이 거의 없는 관용구 제외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그건 그렇고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‘By the way’ </a:t>
            </a:r>
            <a:r>
              <a:rPr lang="ko-KR" altLang="en-US" dirty="0" smtClean="0"/>
              <a:t>로 대부분 정확하게 번역됨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영어로 직역되는 관용구 제외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‘(</a:t>
            </a:r>
            <a:r>
              <a:rPr lang="ko-KR" altLang="en-US" dirty="0" smtClean="0"/>
              <a:t>사람의 마음을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가지고 놀다</a:t>
            </a:r>
            <a:r>
              <a:rPr lang="en-US" altLang="ko-KR" dirty="0" smtClean="0"/>
              <a:t>‘</a:t>
            </a:r>
            <a:r>
              <a:rPr lang="ko-KR" altLang="en-US" dirty="0"/>
              <a:t>→ </a:t>
            </a:r>
            <a:r>
              <a:rPr lang="en-US" altLang="ko-KR" dirty="0" smtClean="0"/>
              <a:t>‘play with’ </a:t>
            </a:r>
            <a:r>
              <a:rPr lang="ko-KR" altLang="en-US" dirty="0" smtClean="0"/>
              <a:t>로 직역되므로 블랙리스트 구축 불가</a:t>
            </a:r>
            <a:endParaRPr lang="en-US" altLang="ko-KR" dirty="0" smtClean="0"/>
          </a:p>
          <a:p>
            <a:r>
              <a:rPr lang="ko-KR" altLang="en-US" dirty="0" smtClean="0"/>
              <a:t>블랙리스트를 이용한 오역 없는 번역 쌍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KISS 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275</a:t>
            </a:r>
            <a:r>
              <a:rPr lang="ko-KR" altLang="en-US" dirty="0"/>
              <a:t>개 관용구 포함 </a:t>
            </a:r>
            <a:r>
              <a:rPr lang="en-US" altLang="ko-KR" dirty="0"/>
              <a:t>3,461 </a:t>
            </a:r>
            <a:r>
              <a:rPr lang="ko-KR" altLang="en-US" dirty="0"/>
              <a:t>개 번역 쌍 </a:t>
            </a:r>
            <a:r>
              <a:rPr lang="ko-KR" altLang="en-US" dirty="0" smtClean="0"/>
              <a:t>추출</a:t>
            </a:r>
            <a:endParaRPr lang="en-US" altLang="ko-KR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52938" y="3371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0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45"/>
    </mc:Choice>
    <mc:Fallback xmlns="">
      <p:transition spd="slow" advTm="6244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오역 제외한 번역 쌍을 이용한 기계번역 서비스 품질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관용구 </a:t>
            </a:r>
            <a:r>
              <a:rPr lang="en-US" altLang="ko-KR" dirty="0" smtClean="0"/>
              <a:t>275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번역 쌍 </a:t>
            </a:r>
            <a:r>
              <a:rPr lang="en-US" altLang="ko-KR" dirty="0" smtClean="0"/>
              <a:t>3,461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07151" y="3371850"/>
          <a:ext cx="6977698" cy="1990726"/>
        </p:xfrm>
        <a:graphic>
          <a:graphicData uri="http://schemas.openxmlformats.org/drawingml/2006/table">
            <a:tbl>
              <a:tblPr firstRow="1" firstCol="1" bandRow="1"/>
              <a:tblGrid>
                <a:gridCol w="2368132">
                  <a:extLst>
                    <a:ext uri="{9D8B030D-6E8A-4147-A177-3AD203B41FA5}">
                      <a16:colId xmlns:a16="http://schemas.microsoft.com/office/drawing/2014/main" val="337298431"/>
                    </a:ext>
                  </a:extLst>
                </a:gridCol>
                <a:gridCol w="1536522">
                  <a:extLst>
                    <a:ext uri="{9D8B030D-6E8A-4147-A177-3AD203B41FA5}">
                      <a16:colId xmlns:a16="http://schemas.microsoft.com/office/drawing/2014/main" val="4164167243"/>
                    </a:ext>
                  </a:extLst>
                </a:gridCol>
                <a:gridCol w="1536522">
                  <a:extLst>
                    <a:ext uri="{9D8B030D-6E8A-4147-A177-3AD203B41FA5}">
                      <a16:colId xmlns:a16="http://schemas.microsoft.com/office/drawing/2014/main" val="2616949979"/>
                    </a:ext>
                  </a:extLst>
                </a:gridCol>
                <a:gridCol w="1536522">
                  <a:extLst>
                    <a:ext uri="{9D8B030D-6E8A-4147-A177-3AD203B41FA5}">
                      <a16:colId xmlns:a16="http://schemas.microsoft.com/office/drawing/2014/main" val="561228092"/>
                    </a:ext>
                  </a:extLst>
                </a:gridCol>
              </a:tblGrid>
              <a:tr h="53858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 </a:t>
                      </a:r>
                      <a:endParaRPr lang="ko-KR" sz="12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Google </a:t>
                      </a:r>
                      <a:r>
                        <a:rPr lang="ko-KR" sz="1400" kern="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번역</a:t>
                      </a:r>
                      <a:endParaRPr lang="ko-KR" sz="1400" kern="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Naver</a:t>
                      </a:r>
                      <a:r>
                        <a:rPr lang="en-US" sz="14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Papago</a:t>
                      </a:r>
                      <a:endParaRPr lang="ko-KR" sz="14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Kakao</a:t>
                      </a:r>
                      <a:r>
                        <a:rPr lang="en-US" sz="14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i</a:t>
                      </a:r>
                      <a:r>
                        <a:rPr lang="en-US" sz="14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번역</a:t>
                      </a:r>
                      <a:endParaRPr lang="ko-KR" sz="14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92225"/>
                  </a:ext>
                </a:extLst>
              </a:tr>
              <a:tr h="36303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블랙리스트 탐지</a:t>
                      </a:r>
                      <a:endParaRPr lang="ko-KR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1,179</a:t>
                      </a:r>
                      <a:endParaRPr lang="ko-KR" sz="14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1,093</a:t>
                      </a:r>
                      <a:endParaRPr lang="ko-KR" sz="14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1,049</a:t>
                      </a:r>
                      <a:endParaRPr lang="ko-KR" sz="14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388855"/>
                  </a:ext>
                </a:extLst>
              </a:tr>
              <a:tr h="36303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블랙리스트 </a:t>
                      </a:r>
                      <a:r>
                        <a:rPr lang="ko-KR" sz="120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미탐지</a:t>
                      </a:r>
                      <a:endParaRPr lang="ko-KR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2,282</a:t>
                      </a:r>
                      <a:endParaRPr lang="ko-KR" sz="14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2,368</a:t>
                      </a:r>
                      <a:endParaRPr lang="ko-KR" sz="14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2,412</a:t>
                      </a:r>
                      <a:endParaRPr lang="ko-KR" sz="14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68991"/>
                  </a:ext>
                </a:extLst>
              </a:tr>
              <a:tr h="36303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* </a:t>
                      </a:r>
                      <a:r>
                        <a:rPr lang="ko-KR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번역 </a:t>
                      </a:r>
                      <a:r>
                        <a:rPr lang="ko-KR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정확도</a:t>
                      </a: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 (%)</a:t>
                      </a:r>
                      <a:endParaRPr lang="ko-KR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65.93</a:t>
                      </a:r>
                      <a:endParaRPr lang="ko-KR" sz="14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68.41</a:t>
                      </a:r>
                      <a:endParaRPr lang="ko-KR" sz="14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69.69</a:t>
                      </a:r>
                      <a:endParaRPr lang="ko-KR" sz="14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852324"/>
                  </a:ext>
                </a:extLst>
              </a:tr>
              <a:tr h="36303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평균 </a:t>
                      </a:r>
                      <a:r>
                        <a:rPr lang="en-US" sz="12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BLEU </a:t>
                      </a:r>
                      <a:r>
                        <a:rPr lang="ko-KR" sz="12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점수</a:t>
                      </a:r>
                      <a:endParaRPr lang="ko-KR" sz="12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30.04</a:t>
                      </a:r>
                      <a:endParaRPr lang="ko-KR" sz="14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13.47</a:t>
                      </a:r>
                      <a:endParaRPr lang="ko-KR" sz="14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33.83</a:t>
                      </a:r>
                      <a:endParaRPr lang="ko-KR" sz="14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530957"/>
                  </a:ext>
                </a:extLst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52938" y="3371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7655" y="5551685"/>
            <a:ext cx="487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번역 정확도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문장 중 블랙리스트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미탐지된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문장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5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99"/>
    </mc:Choice>
    <mc:Fallback xmlns="">
      <p:transition spd="slow" advTm="5929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791</Words>
  <Application>Microsoft Office PowerPoint</Application>
  <PresentationFormat>와이드스크린</PresentationFormat>
  <Paragraphs>153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바탕</vt:lpstr>
      <vt:lpstr>Arial</vt:lpstr>
      <vt:lpstr>Times New Roman</vt:lpstr>
      <vt:lpstr>Office 테마</vt:lpstr>
      <vt:lpstr>관용구 기계번역을 위한  한-영 데이터셋 구축 및 평가 방법</vt:lpstr>
      <vt:lpstr>1. 서 론</vt:lpstr>
      <vt:lpstr>1. 서 론</vt:lpstr>
      <vt:lpstr>3. KISS : 관용구 포함 한-영 번역 쌍 데이터셋 구축</vt:lpstr>
      <vt:lpstr>3. KISS : 관용구 포함 한-영 번역 쌍 데이터셋 구축</vt:lpstr>
      <vt:lpstr>Problem...</vt:lpstr>
      <vt:lpstr>4. 블랙리스트 평가 방법</vt:lpstr>
      <vt:lpstr>5. 평가</vt:lpstr>
      <vt:lpstr>5. 평가</vt:lpstr>
      <vt:lpstr>5. 평가</vt:lpstr>
      <vt:lpstr>6. 결론</vt:lpstr>
      <vt:lpstr>감사합니다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Idioms in NMT</dc:title>
  <dc:creator>mjchoi0831@gmail.com</dc:creator>
  <cp:lastModifiedBy>mjchoi0831@gmail.com</cp:lastModifiedBy>
  <cp:revision>84</cp:revision>
  <dcterms:created xsi:type="dcterms:W3CDTF">2020-06-10T05:04:22Z</dcterms:created>
  <dcterms:modified xsi:type="dcterms:W3CDTF">2020-07-04T02:54:15Z</dcterms:modified>
</cp:coreProperties>
</file>