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2" r:id="rId6"/>
    <p:sldId id="266" r:id="rId7"/>
    <p:sldId id="268" r:id="rId8"/>
    <p:sldId id="269" r:id="rId9"/>
    <p:sldId id="270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720"/>
    <p:restoredTop sz="94674"/>
  </p:normalViewPr>
  <p:slideViewPr>
    <p:cSldViewPr snapToGrid="0" snapToObjects="1">
      <p:cViewPr varScale="1">
        <p:scale>
          <a:sx n="103" d="100"/>
          <a:sy n="103" d="100"/>
        </p:scale>
        <p:origin x="19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A2AEB-FC5C-424C-A717-685949392CDC}" type="datetimeFigureOut">
              <a:rPr kumimoji="1" lang="ko-KR" altLang="en-US" smtClean="0"/>
              <a:t>2018. 4. 1.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911BC-D093-4A4A-89D1-2654507485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1202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0B8E-D558-1B46-9297-6E09FB66273F}" type="datetimeFigureOut">
              <a:rPr kumimoji="1" lang="ko-KR" altLang="en-US" smtClean="0"/>
              <a:t>2018. 4. 1.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B411-2C19-B845-99DC-5B85F6F96EF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628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0B8E-D558-1B46-9297-6E09FB66273F}" type="datetimeFigureOut">
              <a:rPr kumimoji="1" lang="ko-KR" altLang="en-US" smtClean="0"/>
              <a:t>2018. 4. 1.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B411-2C19-B845-99DC-5B85F6F96EF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013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0B8E-D558-1B46-9297-6E09FB66273F}" type="datetimeFigureOut">
              <a:rPr kumimoji="1" lang="ko-KR" altLang="en-US" smtClean="0"/>
              <a:t>2018. 4. 1.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B411-2C19-B845-99DC-5B85F6F96EF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348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0B8E-D558-1B46-9297-6E09FB66273F}" type="datetimeFigureOut">
              <a:rPr kumimoji="1" lang="ko-KR" altLang="en-US" smtClean="0"/>
              <a:t>2018. 4. 1.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B411-2C19-B845-99DC-5B85F6F96EF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497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0B8E-D558-1B46-9297-6E09FB66273F}" type="datetimeFigureOut">
              <a:rPr kumimoji="1" lang="ko-KR" altLang="en-US" smtClean="0"/>
              <a:t>2018. 4. 1.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B411-2C19-B845-99DC-5B85F6F96EF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164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0B8E-D558-1B46-9297-6E09FB66273F}" type="datetimeFigureOut">
              <a:rPr kumimoji="1" lang="ko-KR" altLang="en-US" smtClean="0"/>
              <a:t>2018. 4. 1.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B411-2C19-B845-99DC-5B85F6F96EF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982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0B8E-D558-1B46-9297-6E09FB66273F}" type="datetimeFigureOut">
              <a:rPr kumimoji="1" lang="ko-KR" altLang="en-US" smtClean="0"/>
              <a:t>2018. 4. 1.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B411-2C19-B845-99DC-5B85F6F96EF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707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0B8E-D558-1B46-9297-6E09FB66273F}" type="datetimeFigureOut">
              <a:rPr kumimoji="1" lang="ko-KR" altLang="en-US" smtClean="0"/>
              <a:t>2018. 4. 1.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B411-2C19-B845-99DC-5B85F6F96EF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8451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0B8E-D558-1B46-9297-6E09FB66273F}" type="datetimeFigureOut">
              <a:rPr kumimoji="1" lang="ko-KR" altLang="en-US" smtClean="0"/>
              <a:t>2018. 4. 1.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B411-2C19-B845-99DC-5B85F6F96EF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394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0B8E-D558-1B46-9297-6E09FB66273F}" type="datetimeFigureOut">
              <a:rPr kumimoji="1" lang="ko-KR" altLang="en-US" smtClean="0"/>
              <a:t>2018. 4. 1.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B411-2C19-B845-99DC-5B85F6F96EF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0313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0B8E-D558-1B46-9297-6E09FB66273F}" type="datetimeFigureOut">
              <a:rPr kumimoji="1" lang="ko-KR" altLang="en-US" smtClean="0"/>
              <a:t>2018. 4. 1.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6B411-2C19-B845-99DC-5B85F6F96EF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873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20B8E-D558-1B46-9297-6E09FB66273F}" type="datetimeFigureOut">
              <a:rPr kumimoji="1" lang="ko-KR" altLang="en-US" smtClean="0"/>
              <a:t>2018. 4. 1.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6B411-2C19-B845-99DC-5B85F6F96EF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91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zhuanlan.zhihu.com/p/24780258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link.zhihu.com/?target=http://www.cs.utoronto.ca/~ilya/pubs/2013/1051_2.pdf" TargetMode="External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27834" y="3353517"/>
            <a:ext cx="74980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지금까지의 </a:t>
            </a:r>
            <a:r>
              <a:rPr lang="ko-KR" altLang="en-US" dirty="0" smtClean="0"/>
              <a:t>모델은 </a:t>
            </a:r>
            <a:r>
              <a:rPr lang="ko-KR" altLang="en-US" dirty="0" smtClean="0"/>
              <a:t>주로 RNN을 </a:t>
            </a:r>
            <a:r>
              <a:rPr lang="ko-KR" altLang="en-US" dirty="0" smtClean="0"/>
              <a:t>기반으로 한다</a:t>
            </a:r>
            <a:r>
              <a:rPr lang="ko-KR" altLang="en-US" dirty="0" smtClean="0"/>
              <a:t>.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ko-KR" altLang="en-US" dirty="0" smtClean="0"/>
              <a:t>본 </a:t>
            </a:r>
            <a:r>
              <a:rPr lang="ko-KR" altLang="en-US" dirty="0" smtClean="0"/>
              <a:t>논문에서는 LSTM의 임계 메커니즘을 </a:t>
            </a:r>
            <a:r>
              <a:rPr lang="ko-KR" altLang="en-US" dirty="0" smtClean="0"/>
              <a:t>모방하여 </a:t>
            </a:r>
            <a:r>
              <a:rPr lang="ko-KR" altLang="en-US" dirty="0" smtClean="0"/>
              <a:t>다층 </a:t>
            </a:r>
            <a:r>
              <a:rPr lang="ko-KR" altLang="en-US" dirty="0" smtClean="0"/>
              <a:t>CNN 구조를 사용하는 새로운 언어 모델을 </a:t>
            </a:r>
            <a:r>
              <a:rPr lang="ko-KR" altLang="en-US" dirty="0" smtClean="0"/>
              <a:t>제안하고 CNN 레이어에 출력 임계값을 추가한다.</a:t>
            </a:r>
            <a:endParaRPr lang="en-US" altLang="ko-KR" dirty="0"/>
          </a:p>
          <a:p>
            <a:r>
              <a:rPr lang="ko-KR" altLang="en-US" dirty="0" smtClean="0"/>
              <a:t>제시된 GLU 모델은 두 가지 공통 데이터 세트에서 테스트되었으며 현제 사이클 모델보다 </a:t>
            </a:r>
            <a:r>
              <a:rPr lang="ko-KR" altLang="en-US" dirty="0" smtClean="0"/>
              <a:t>빠르다</a:t>
            </a:r>
            <a:r>
              <a:rPr lang="ko-KR" altLang="en-US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6964" y="1208270"/>
            <a:ext cx="7347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0" dirty="0" smtClean="0">
                <a:solidFill>
                  <a:srgbClr val="333333"/>
                </a:solidFill>
                <a:effectLst/>
                <a:latin typeface="-apple-system" charset="0"/>
              </a:rPr>
              <a:t>Language Modeling with Gated Convolutional Networks</a:t>
            </a:r>
            <a:endParaRPr lang="en-US" altLang="ko-KR" b="1" i="0" dirty="0">
              <a:solidFill>
                <a:srgbClr val="333333"/>
              </a:solidFill>
              <a:effectLst/>
              <a:latin typeface="-apple-system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76874" y="1827868"/>
            <a:ext cx="55587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원문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ko-KR" altLang="en-US" sz="1400" dirty="0" smtClean="0">
                <a:hlinkClick r:id="rId2"/>
              </a:rPr>
              <a:t>https://zhuanlan.zhihu.com/p/24780258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위의 중국어 블로그 내용을 번역한 것입니다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오역과 의역이 있을 수 있습니다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관련 내용 문의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 송영숙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80286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20638" y="2186815"/>
            <a:ext cx="107411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본 논문에서는 컨볼 루션 신경망과 문턱 메커니즘을 기반으로 한 심층 학습 모델을 제안한다</a:t>
            </a:r>
            <a:r>
              <a:rPr lang="ko-KR" altLang="en-US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이 메커니즘을 </a:t>
            </a:r>
            <a:r>
              <a:rPr lang="ko-KR" altLang="en-US" dirty="0" smtClean="0"/>
              <a:t>언어 모델에 </a:t>
            </a:r>
            <a:r>
              <a:rPr lang="ko-KR" altLang="en-US" dirty="0" smtClean="0"/>
              <a:t>적용했을 때 반복적인 </a:t>
            </a:r>
            <a:r>
              <a:rPr lang="ko-KR" altLang="en-US" dirty="0" smtClean="0"/>
              <a:t>신경망 모델보다 더 나은 결과를 </a:t>
            </a:r>
            <a:r>
              <a:rPr lang="ko-KR" altLang="en-US" dirty="0" smtClean="0"/>
              <a:t>얻었다</a:t>
            </a:r>
            <a:r>
              <a:rPr lang="ko-KR" altLang="en-US" dirty="0" smtClean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동시에 </a:t>
            </a:r>
            <a:r>
              <a:rPr lang="ko-KR" altLang="en-US" dirty="0" smtClean="0"/>
              <a:t>컨볼루션 신경망의 </a:t>
            </a:r>
            <a:r>
              <a:rPr lang="ko-KR" altLang="en-US" dirty="0" smtClean="0"/>
              <a:t>지역</a:t>
            </a:r>
            <a:r>
              <a:rPr lang="ko-KR" altLang="en-US" dirty="0" smtClean="0"/>
              <a:t>적 </a:t>
            </a:r>
            <a:r>
              <a:rPr lang="ko-KR" altLang="en-US" dirty="0" smtClean="0"/>
              <a:t>특성으로 인해, 워드 시퀀스의 병렬 </a:t>
            </a:r>
            <a:r>
              <a:rPr lang="ko-KR" altLang="en-US" dirty="0" smtClean="0"/>
              <a:t>학습 </a:t>
            </a:r>
            <a:r>
              <a:rPr lang="ko-KR" altLang="en-US" dirty="0" smtClean="0"/>
              <a:t>처리 속도를 </a:t>
            </a:r>
            <a:r>
              <a:rPr lang="ko-KR" altLang="en-US" dirty="0" smtClean="0"/>
              <a:t>향상시킬 수 있었다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또한 </a:t>
            </a:r>
            <a:r>
              <a:rPr lang="ko-KR" altLang="en-US" dirty="0" smtClean="0"/>
              <a:t>임계값 </a:t>
            </a:r>
            <a:r>
              <a:rPr lang="ko-KR" altLang="en-US" dirty="0" smtClean="0"/>
              <a:t>메커니즘을 도입하고 </a:t>
            </a:r>
            <a:r>
              <a:rPr lang="en-US" altLang="ko-KR" dirty="0" smtClean="0"/>
              <a:t>gradient</a:t>
            </a:r>
            <a:r>
              <a:rPr lang="ko-KR" altLang="en-US" dirty="0" smtClean="0"/>
              <a:t>를 느리게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하며 </a:t>
            </a:r>
            <a:r>
              <a:rPr lang="ko-KR" altLang="en-US" dirty="0" smtClean="0"/>
              <a:t>모델의 수렴 속도를 </a:t>
            </a:r>
            <a:r>
              <a:rPr lang="ko-KR" altLang="en-US" dirty="0" smtClean="0"/>
              <a:t>높였다</a:t>
            </a:r>
            <a:r>
              <a:rPr lang="ko-KR" altLang="en-US" dirty="0" smtClean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여러 </a:t>
            </a:r>
            <a:r>
              <a:rPr lang="ko-KR" altLang="en-US" dirty="0" smtClean="0"/>
              <a:t>레이어를 겹쳐서 단어 시퀀스의 사전 및 사후 종속성을 </a:t>
            </a:r>
            <a:r>
              <a:rPr lang="ko-KR" altLang="en-US" dirty="0" smtClean="0"/>
              <a:t>학습해서 </a:t>
            </a:r>
            <a:r>
              <a:rPr lang="ko-KR" altLang="en-US" dirty="0" smtClean="0"/>
              <a:t>긴 </a:t>
            </a:r>
            <a:r>
              <a:rPr lang="ko-KR" altLang="en-US" dirty="0" smtClean="0"/>
              <a:t>텍스트인 </a:t>
            </a:r>
            <a:r>
              <a:rPr lang="ko-KR" altLang="en-US" dirty="0" smtClean="0"/>
              <a:t>WikiText-103 언어 모델을 학습 할 </a:t>
            </a:r>
            <a:r>
              <a:rPr lang="ko-KR" altLang="en-US" dirty="0" smtClean="0"/>
              <a:t>때도 </a:t>
            </a:r>
            <a:r>
              <a:rPr lang="ko-KR" altLang="en-US" dirty="0" smtClean="0"/>
              <a:t>좋은 결과를 얻을 수 </a:t>
            </a:r>
            <a:r>
              <a:rPr lang="ko-KR" altLang="en-US" dirty="0" smtClean="0"/>
              <a:t>있었다</a:t>
            </a:r>
            <a:r>
              <a:rPr lang="ko-KR" altLang="en-US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305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8074" y="1986793"/>
            <a:ext cx="575462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H </a:t>
            </a:r>
            <a:r>
              <a:rPr lang="en-US" altLang="ko-KR" dirty="0" smtClean="0"/>
              <a:t>=</a:t>
            </a:r>
            <a:r>
              <a:rPr lang="ko-KR" altLang="en-US" dirty="0" smtClean="0"/>
              <a:t> </a:t>
            </a:r>
            <a:r>
              <a:rPr lang="en-US" altLang="ko-KR" dirty="0" smtClean="0"/>
              <a:t>[h0</a:t>
            </a:r>
            <a:r>
              <a:rPr lang="ko-KR" altLang="en-US" dirty="0" smtClean="0"/>
              <a:t>, ..., h</a:t>
            </a:r>
            <a:r>
              <a:rPr lang="en-US" altLang="ko-KR" dirty="0" smtClean="0"/>
              <a:t>n]</a:t>
            </a:r>
            <a:r>
              <a:rPr lang="ko-KR" altLang="en-US" dirty="0" smtClean="0"/>
              <a:t>은 각각의 단어의 벡터 표현이며, hi = f (hi</a:t>
            </a:r>
            <a:r>
              <a:rPr lang="en-US" altLang="ko-KR" dirty="0" smtClean="0"/>
              <a:t>-1</a:t>
            </a:r>
            <a:r>
              <a:rPr lang="ko-KR" altLang="en-US" dirty="0" smtClean="0"/>
              <a:t>, w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-1</a:t>
            </a:r>
            <a:r>
              <a:rPr lang="en-US" altLang="ko-KR" dirty="0" smtClean="0"/>
              <a:t>)</a:t>
            </a:r>
            <a:r>
              <a:rPr lang="ko-KR" altLang="en-US" dirty="0" smtClean="0"/>
              <a:t> 단어 시퀀스 간의 종속성을 </a:t>
            </a:r>
            <a:r>
              <a:rPr lang="ko-KR" altLang="en-US" dirty="0" smtClean="0"/>
              <a:t>모델링한다</a:t>
            </a:r>
            <a:r>
              <a:rPr lang="ko-KR" altLang="en-US" dirty="0" smtClean="0"/>
              <a:t>. </a:t>
            </a:r>
            <a:r>
              <a:rPr lang="en-US" altLang="ko-KR" dirty="0" smtClean="0"/>
              <a:t>gradient</a:t>
            </a:r>
            <a:r>
              <a:rPr lang="ko-KR" altLang="en-US" dirty="0" smtClean="0"/>
              <a:t>가 </a:t>
            </a:r>
            <a:r>
              <a:rPr lang="ko-KR" altLang="en-US" dirty="0" smtClean="0"/>
              <a:t>사라지는 문제를 완화하기 위해 </a:t>
            </a:r>
            <a:r>
              <a:rPr lang="ko-KR" altLang="en-US" dirty="0" smtClean="0"/>
              <a:t>LSTM의 </a:t>
            </a:r>
            <a:r>
              <a:rPr lang="ko-KR" altLang="en-US" dirty="0" smtClean="0"/>
              <a:t>입력 게이트, 망각 게이트 및 출력 게이트와 같은 임계 메커니즘을 </a:t>
            </a:r>
            <a:r>
              <a:rPr lang="ko-KR" altLang="en-US" dirty="0" smtClean="0"/>
              <a:t>도입</a:t>
            </a:r>
            <a:r>
              <a:rPr lang="ko-KR" altLang="en-US" dirty="0" smtClean="0"/>
              <a:t>한</a:t>
            </a:r>
            <a:r>
              <a:rPr lang="ko-KR" altLang="en-US" dirty="0" smtClean="0"/>
              <a:t>다</a:t>
            </a:r>
            <a:r>
              <a:rPr lang="ko-KR" altLang="en-US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이제까지 </a:t>
            </a:r>
            <a:r>
              <a:rPr lang="ko-KR" altLang="en-US" dirty="0" smtClean="0"/>
              <a:t>순환 </a:t>
            </a:r>
            <a:r>
              <a:rPr lang="ko-KR" altLang="en-US" dirty="0" smtClean="0"/>
              <a:t>신경 네트워크의 각 순간의 상태는 입력과 관련가 있을 뿐만 아니라 이전 순간의 상태와도 관련되기 </a:t>
            </a:r>
            <a:r>
              <a:rPr lang="ko-KR" altLang="en-US" dirty="0" smtClean="0"/>
              <a:t>때문에 시퀀스에서는 </a:t>
            </a:r>
            <a:r>
              <a:rPr lang="ko-KR" altLang="en-US" dirty="0" smtClean="0"/>
              <a:t>병렬 </a:t>
            </a:r>
            <a:r>
              <a:rPr lang="ko-KR" altLang="en-US" dirty="0" smtClean="0"/>
              <a:t>처리가 불가능했다</a:t>
            </a:r>
            <a:r>
              <a:rPr lang="ko-KR" altLang="en-US" dirty="0" smtClean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본 </a:t>
            </a:r>
            <a:r>
              <a:rPr lang="ko-KR" altLang="en-US" dirty="0" smtClean="0"/>
              <a:t>논문에서는 임계 모델 메커니즘의 </a:t>
            </a:r>
            <a:r>
              <a:rPr lang="en-US" altLang="ko-KR" dirty="0"/>
              <a:t>C</a:t>
            </a:r>
            <a:r>
              <a:rPr lang="ko-KR" altLang="en-US" dirty="0" smtClean="0"/>
              <a:t>onvolution </a:t>
            </a:r>
            <a:r>
              <a:rPr lang="ko-KR" altLang="en-US" dirty="0" smtClean="0"/>
              <a:t>모델인 GTU와 GLU의 두 </a:t>
            </a:r>
            <a:r>
              <a:rPr lang="ko-KR" altLang="en-US" dirty="0" smtClean="0"/>
              <a:t>모델을 제안하고 </a:t>
            </a:r>
            <a:r>
              <a:rPr lang="ko-KR" altLang="en-US" dirty="0" smtClean="0"/>
              <a:t>실험 단계에서 </a:t>
            </a:r>
            <a:r>
              <a:rPr lang="ko-KR" altLang="en-US" dirty="0" smtClean="0"/>
              <a:t>비교한다</a:t>
            </a:r>
            <a:r>
              <a:rPr lang="ko-KR" altLang="en-US" dirty="0" smtClean="0"/>
              <a:t>. 두 모델은 전반적으로 유사하지만 주로 활성화 기능에서 차이가 </a:t>
            </a:r>
            <a:r>
              <a:rPr lang="ko-KR" altLang="en-US" dirty="0" smtClean="0"/>
              <a:t>있다</a:t>
            </a:r>
            <a:r>
              <a:rPr lang="ko-KR" altLang="en-US" dirty="0" smtClean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그림 </a:t>
            </a:r>
            <a:r>
              <a:rPr lang="ko-KR" altLang="en-US" dirty="0" smtClean="0"/>
              <a:t>1은 모델의 구조를 </a:t>
            </a:r>
            <a:r>
              <a:rPr lang="ko-KR" altLang="en-US" dirty="0" smtClean="0"/>
              <a:t>보여준 것이다</a:t>
            </a:r>
            <a:r>
              <a:rPr lang="ko-KR" altLang="en-US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" y="983493"/>
            <a:ext cx="4451604" cy="10033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409" y="645686"/>
            <a:ext cx="3580892" cy="600554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92608" y="4520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통계 언어 모델은 조건부 확률에 </a:t>
            </a:r>
            <a:r>
              <a:rPr lang="ko-KR" altLang="en-US" dirty="0" smtClean="0"/>
              <a:t>따라 </a:t>
            </a:r>
            <a:r>
              <a:rPr lang="ko-KR" altLang="en-US" dirty="0" smtClean="0"/>
              <a:t>시퀀스의 분포를 </a:t>
            </a:r>
            <a:r>
              <a:rPr lang="ko-KR" altLang="en-US" dirty="0" smtClean="0"/>
              <a:t>추정한다</a:t>
            </a:r>
            <a:r>
              <a:rPr lang="ko-KR" altLang="en-US" dirty="0" smtClean="0"/>
              <a:t>.</a:t>
            </a:r>
            <a:r>
              <a:rPr lang="en-US" altLang="ko-KR" dirty="0"/>
              <a:t> </a:t>
            </a:r>
            <a:r>
              <a:rPr lang="ko-KR" altLang="en-US" dirty="0" smtClean="0"/>
              <a:t>반복적 신경 회로망은 다음과 같이 </a:t>
            </a:r>
            <a:r>
              <a:rPr lang="ko-KR" altLang="en-US" dirty="0" smtClean="0"/>
              <a:t>전달된다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99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8912" y="2211937"/>
            <a:ext cx="107899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두 모델의</a:t>
            </a:r>
            <a:r>
              <a:rPr lang="en-US" altLang="ko-KR" dirty="0"/>
              <a:t> </a:t>
            </a:r>
            <a:r>
              <a:rPr lang="ko-KR" altLang="en-US" dirty="0" smtClean="0"/>
              <a:t>차이는. GLU는 거의 선형 함수를 가지며 GTU 활성화 함수는 tanh이며 </a:t>
            </a:r>
            <a:r>
              <a:rPr lang="ko-KR" altLang="en-US" dirty="0" smtClean="0"/>
              <a:t>비선형이다</a:t>
            </a:r>
            <a:r>
              <a:rPr lang="ko-KR" altLang="en-US" dirty="0" smtClean="0"/>
              <a:t>. 저자는 경사도에서 GTU보다 GLU를 나중에 </a:t>
            </a:r>
            <a:r>
              <a:rPr lang="ko-KR" altLang="en-US" dirty="0" smtClean="0"/>
              <a:t>분석했다</a:t>
            </a:r>
            <a:r>
              <a:rPr lang="ko-KR" altLang="en-US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공식에서 </a:t>
            </a:r>
            <a:r>
              <a:rPr lang="ko-KR" altLang="en-US" dirty="0" smtClean="0"/>
              <a:t>X는 이전 층의 출력 벡터 (</a:t>
            </a:r>
            <a:r>
              <a:rPr lang="ko-KR" altLang="en-US" dirty="0" smtClean="0"/>
              <a:t>또는 단어의 초기 입력시퀀스 </a:t>
            </a:r>
            <a:r>
              <a:rPr lang="ko-KR" altLang="en-US" dirty="0" smtClean="0"/>
              <a:t>벡터)이고</a:t>
            </a:r>
            <a:r>
              <a:rPr lang="ko-KR" altLang="en-US" dirty="0" smtClean="0"/>
              <a:t>,</a:t>
            </a:r>
            <a:endParaRPr lang="en-US" altLang="ko-KR" dirty="0" smtClean="0"/>
          </a:p>
          <a:p>
            <a:r>
              <a:rPr lang="ko-KR" altLang="en-US" dirty="0" smtClean="0"/>
              <a:t>                  </a:t>
            </a:r>
            <a:endParaRPr lang="en-US" altLang="ko-KR" dirty="0" smtClean="0"/>
          </a:p>
          <a:p>
            <a:r>
              <a:rPr lang="ko-KR" altLang="en-US" dirty="0"/>
              <a:t> </a:t>
            </a:r>
            <a:r>
              <a:rPr lang="ko-KR" altLang="en-US" dirty="0" smtClean="0"/>
              <a:t>                  </a:t>
            </a:r>
            <a:r>
              <a:rPr lang="ko-KR" altLang="en-US" dirty="0" smtClean="0"/>
              <a:t>는 </a:t>
            </a:r>
            <a:r>
              <a:rPr lang="ko-KR" altLang="en-US" dirty="0" smtClean="0"/>
              <a:t>다음과 같이 표현 될 </a:t>
            </a:r>
            <a:r>
              <a:rPr lang="ko-KR" altLang="en-US" dirty="0" smtClean="0"/>
              <a:t>수 있다 </a:t>
            </a:r>
            <a:r>
              <a:rPr lang="ko-KR" altLang="en-US" dirty="0" smtClean="0"/>
              <a:t>: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</a:t>
            </a:r>
            <a:r>
              <a:rPr lang="ko-KR" altLang="en-US" dirty="0" smtClean="0"/>
              <a:t>은 워드 시퀀스의 길이, m은 워드 벡터의 차원, k는 컨볼루션 커널의 크기, b 및 c는 </a:t>
            </a:r>
            <a:r>
              <a:rPr lang="ko-KR" altLang="en-US" dirty="0" smtClean="0"/>
              <a:t>오프셋이다</a:t>
            </a:r>
            <a:r>
              <a:rPr lang="ko-KR" altLang="en-US" dirty="0" smtClean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각 </a:t>
            </a:r>
            <a:r>
              <a:rPr lang="ko-KR" altLang="en-US" dirty="0" smtClean="0"/>
              <a:t>층의 각 단어의 최종 출력은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(E)는 입력이고 L은 모델의 층 수를 </a:t>
            </a:r>
            <a:r>
              <a:rPr lang="ko-KR" altLang="en-US" dirty="0" smtClean="0"/>
              <a:t>나타낸다.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임계값 </a:t>
            </a:r>
            <a:r>
              <a:rPr lang="ko-KR" altLang="en-US" dirty="0" smtClean="0"/>
              <a:t>메커니즘에서 GLU 및 GTU 모델을 차이가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2" y="698605"/>
            <a:ext cx="6327648" cy="12454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98" y="3640681"/>
            <a:ext cx="1409700" cy="4699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541" y="3208881"/>
            <a:ext cx="2781300" cy="4318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941" y="4983610"/>
            <a:ext cx="21717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3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3984" y="841540"/>
            <a:ext cx="1066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LSTM은 임계 메커니즘을 도입하여 </a:t>
            </a:r>
            <a:r>
              <a:rPr lang="en-US" altLang="ko-KR" dirty="0" smtClean="0"/>
              <a:t>gradient</a:t>
            </a:r>
            <a:r>
              <a:rPr lang="ko-KR" altLang="en-US" dirty="0" smtClean="0"/>
              <a:t> 소실 문제를 </a:t>
            </a:r>
            <a:r>
              <a:rPr lang="ko-KR" altLang="en-US" dirty="0" smtClean="0"/>
              <a:t>완화했다.</a:t>
            </a:r>
            <a:endParaRPr lang="en-US" altLang="ko-KR" dirty="0" smtClean="0"/>
          </a:p>
          <a:p>
            <a:r>
              <a:rPr lang="ko-KR" altLang="en-US" dirty="0" smtClean="0"/>
              <a:t>이 </a:t>
            </a:r>
            <a:r>
              <a:rPr lang="ko-KR" altLang="en-US" dirty="0" smtClean="0"/>
              <a:t>논문에서는 임계 게이트 메커니즘을 도입하기 위해 출력 게이트가 </a:t>
            </a:r>
            <a:r>
              <a:rPr lang="ko-KR" altLang="en-US" dirty="0" smtClean="0"/>
              <a:t>도입되었다</a:t>
            </a:r>
            <a:r>
              <a:rPr lang="ko-KR" altLang="en-US" dirty="0" smtClean="0"/>
              <a:t>. </a:t>
            </a:r>
            <a:endParaRPr lang="en-US" altLang="ko-KR" dirty="0" smtClean="0"/>
          </a:p>
          <a:p>
            <a:r>
              <a:rPr lang="ko-KR" altLang="en-US" dirty="0" smtClean="0"/>
              <a:t>GTU </a:t>
            </a:r>
            <a:r>
              <a:rPr lang="ko-KR" altLang="en-US" dirty="0" smtClean="0"/>
              <a:t>모델 그래디언트 :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17" y="1764870"/>
            <a:ext cx="5820156" cy="12972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017" y="4077879"/>
            <a:ext cx="6907784" cy="79657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40911" y="3178902"/>
            <a:ext cx="9022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gradient </a:t>
            </a:r>
            <a:r>
              <a:rPr lang="ko-KR" altLang="en-US" dirty="0" smtClean="0"/>
              <a:t>가 추가 된 두 부분은 tanh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(X) 및</a:t>
            </a:r>
            <a:r>
              <a:rPr lang="en-US" altLang="ko-KR" dirty="0" smtClean="0"/>
              <a:t> </a:t>
            </a:r>
            <a:r>
              <a:rPr lang="ko-KR" altLang="en-US" dirty="0" smtClean="0"/>
              <a:t> (X)   </a:t>
            </a:r>
            <a:r>
              <a:rPr lang="ko-KR" altLang="en-US" dirty="0" smtClean="0"/>
              <a:t>감쇠항</a:t>
            </a:r>
            <a:r>
              <a:rPr lang="en-US" altLang="ko-KR" dirty="0" smtClean="0"/>
              <a:t>(</a:t>
            </a:r>
            <a:r>
              <a:rPr lang="ko-KR" altLang="en-US" dirty="0" smtClean="0"/>
              <a:t>衰减项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smtClean="0"/>
              <a:t>및 GLU 모델의 경사도를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가진다</a:t>
            </a:r>
            <a:r>
              <a:rPr lang="ko-KR" altLang="en-US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540" y="3719922"/>
            <a:ext cx="279400" cy="4064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48498" y="5127098"/>
            <a:ext cx="9901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첫 번째 항목에는 </a:t>
            </a:r>
            <a:r>
              <a:rPr lang="ko-KR" altLang="en-US" dirty="0" smtClean="0"/>
              <a:t>감쇠항이 없다</a:t>
            </a:r>
            <a:r>
              <a:rPr lang="ko-KR" altLang="en-US" dirty="0"/>
              <a:t>. 이 견지에서 </a:t>
            </a:r>
            <a:r>
              <a:rPr lang="ko-KR" altLang="en-US" dirty="0" smtClean="0"/>
              <a:t> </a:t>
            </a:r>
            <a:r>
              <a:rPr lang="ko-KR" altLang="en-US" dirty="0"/>
              <a:t>GTU보다 GLU가 우수하고 </a:t>
            </a:r>
            <a:r>
              <a:rPr lang="ko-KR" altLang="en-US" dirty="0" smtClean="0"/>
              <a:t>볼 수 있다</a:t>
            </a:r>
            <a:r>
              <a:rPr lang="ko-KR" altLang="en-US" dirty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675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5702" y="512566"/>
            <a:ext cx="103882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세트 : Google 10 억 단어와 </a:t>
            </a:r>
            <a:r>
              <a:rPr lang="ko-KR" altLang="en-US" dirty="0" smtClean="0"/>
              <a:t>WikiText-103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smtClean="0"/>
              <a:t>. 훈련 : </a:t>
            </a:r>
            <a:r>
              <a:rPr lang="en-US" altLang="ko-KR" b="1" dirty="0">
                <a:hlinkClick r:id="rId2"/>
              </a:rPr>
              <a:t>Nesterov’s momentum </a:t>
            </a:r>
            <a:r>
              <a:rPr lang="ko-KR" altLang="en-US" dirty="0" smtClean="0"/>
              <a:t>기울기 강하 방법을 기준으로 하고, </a:t>
            </a:r>
            <a:r>
              <a:rPr lang="en-US" altLang="ko-KR" dirty="0" smtClean="0"/>
              <a:t> </a:t>
            </a:r>
            <a:r>
              <a:rPr lang="en-US" altLang="ko-KR" dirty="0" smtClean="0"/>
              <a:t>adaptive </a:t>
            </a:r>
            <a:r>
              <a:rPr lang="en-US" altLang="ko-KR" dirty="0" err="1" smtClean="0"/>
              <a:t>softmax</a:t>
            </a:r>
            <a:r>
              <a:rPr lang="ko-KR" altLang="en-US" dirty="0" smtClean="0"/>
              <a:t>를 softmax를 기준으로 사용하였으며, 동시에 경사하강의 절단 방법을 참고로 </a:t>
            </a:r>
            <a:r>
              <a:rPr lang="ko-KR" altLang="en-US" dirty="0" smtClean="0"/>
              <a:t>사용하였다</a:t>
            </a:r>
            <a:r>
              <a:rPr lang="ko-KR" altLang="en-US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580" y="2180100"/>
            <a:ext cx="7866105" cy="338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3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575" y="1166849"/>
            <a:ext cx="6250116" cy="507228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36627" y="520518"/>
            <a:ext cx="1066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이를 통해서 이 논문 GCNN-13에서 제안 된 모델이 재귀 신경 네트워크를 기반으로 한 모든 이전 모델을 능가한다는 것을 </a:t>
            </a:r>
            <a:r>
              <a:rPr lang="ko-KR" altLang="en-US" dirty="0" smtClean="0"/>
              <a:t>보여준다 </a:t>
            </a:r>
            <a:r>
              <a:rPr lang="ko-KR" altLang="en-US" dirty="0" smtClean="0"/>
              <a:t>.GCNN-13의 13층 컨볼루션을 </a:t>
            </a:r>
            <a:r>
              <a:rPr lang="ko-KR" altLang="en-US" dirty="0" smtClean="0"/>
              <a:t>사용했다</a:t>
            </a:r>
            <a:r>
              <a:rPr lang="ko-KR" altLang="en-US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014359" y="3702990"/>
            <a:ext cx="23354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왼쪽의 </a:t>
            </a:r>
            <a:r>
              <a:rPr lang="ko-KR" altLang="en-US" dirty="0"/>
              <a:t>표는 LSTM-2048과 GCNN의 </a:t>
            </a:r>
            <a:r>
              <a:rPr lang="en-US" altLang="ko-KR" dirty="0" smtClean="0"/>
              <a:t>learning</a:t>
            </a:r>
            <a:r>
              <a:rPr lang="ko-KR" altLang="en-US" dirty="0" smtClean="0"/>
              <a:t> </a:t>
            </a:r>
            <a:r>
              <a:rPr lang="ko-KR" altLang="en-US" dirty="0"/>
              <a:t>속도를 </a:t>
            </a:r>
            <a:r>
              <a:rPr lang="ko-KR" altLang="en-US" dirty="0" smtClean="0"/>
              <a:t>비교한 </a:t>
            </a:r>
            <a:r>
              <a:rPr lang="ko-KR" altLang="en-US" dirty="0"/>
              <a:t>것으로 </a:t>
            </a:r>
            <a:r>
              <a:rPr lang="ko-KR" altLang="en-US" dirty="0" smtClean="0"/>
              <a:t>반응 속도는 </a:t>
            </a:r>
            <a:r>
              <a:rPr lang="ko-KR" altLang="en-US" dirty="0"/>
              <a:t>단일 문장을 </a:t>
            </a:r>
            <a:r>
              <a:rPr lang="ko-KR" altLang="en-US" dirty="0" smtClean="0"/>
              <a:t>처리한 속도를 나타낸다</a:t>
            </a:r>
            <a:r>
              <a:rPr lang="ko-KR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925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41" y="327454"/>
            <a:ext cx="7265773" cy="581903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509687" y="2861450"/>
            <a:ext cx="28832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Tanh는 </a:t>
            </a:r>
            <a:r>
              <a:rPr lang="ko-KR" altLang="en-US" dirty="0"/>
              <a:t>GTU</a:t>
            </a:r>
            <a:r>
              <a:rPr lang="ko-KR" altLang="en-US" dirty="0" smtClean="0"/>
              <a:t> </a:t>
            </a:r>
            <a:r>
              <a:rPr lang="ko-KR" altLang="en-US" dirty="0"/>
              <a:t>출력 게이트 섹션을 </a:t>
            </a:r>
            <a:r>
              <a:rPr lang="ko-KR" altLang="en-US" dirty="0" smtClean="0"/>
              <a:t>제거하고 이를 </a:t>
            </a:r>
            <a:r>
              <a:rPr lang="ko-KR" altLang="en-US" dirty="0"/>
              <a:t>GTU와 비교하여 </a:t>
            </a:r>
            <a:r>
              <a:rPr lang="ko-KR" altLang="en-US" dirty="0" smtClean="0"/>
              <a:t>임계효과 </a:t>
            </a:r>
            <a:r>
              <a:rPr lang="ko-KR" altLang="en-US" dirty="0"/>
              <a:t>및 기여도를 연구 </a:t>
            </a:r>
            <a:r>
              <a:rPr lang="ko-KR" altLang="en-US" dirty="0" smtClean="0"/>
              <a:t>한</a:t>
            </a:r>
            <a:r>
              <a:rPr lang="zh-CN" altLang="en-US" dirty="0" smtClean="0"/>
              <a:t> </a:t>
            </a:r>
            <a:r>
              <a:rPr lang="ko-KR" altLang="en-US" dirty="0" smtClean="0"/>
              <a:t>것을 보여준다</a:t>
            </a:r>
            <a:r>
              <a:rPr lang="ko-KR" altLang="en-US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실험 </a:t>
            </a:r>
            <a:r>
              <a:rPr lang="ko-KR" altLang="en-US" dirty="0"/>
              <a:t>결과를 비교해 보면 GTU가 가장 좋은 결과를 얻은 것을 알 수 </a:t>
            </a:r>
            <a:r>
              <a:rPr lang="ko-KR" altLang="en-US" dirty="0" smtClean="0"/>
              <a:t>있다</a:t>
            </a:r>
            <a:r>
              <a:rPr lang="ko-KR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148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210" y="222422"/>
            <a:ext cx="6486611" cy="416580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14615" y="4494422"/>
            <a:ext cx="103590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Linear는 GLU의 출력 게이트가 제거 된 후의 모델을 나타내고, Bilinear는 GLU의 출력 게이트 부분을 다른 선형 부분으로 대체하는 모델을 </a:t>
            </a:r>
            <a:r>
              <a:rPr lang="ko-KR" altLang="en-US" dirty="0" smtClean="0"/>
              <a:t>나타낸다.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 </a:t>
            </a:r>
            <a:r>
              <a:rPr lang="ko-KR" altLang="en-US" dirty="0"/>
              <a:t>세 가지를 비교하면 비선형 임계 값에 </a:t>
            </a:r>
            <a:r>
              <a:rPr lang="ko-KR" altLang="en-US" dirty="0" smtClean="0"/>
              <a:t>매핑한 </a:t>
            </a:r>
            <a:r>
              <a:rPr lang="ko-KR" altLang="en-US" dirty="0"/>
              <a:t>결과가 </a:t>
            </a:r>
            <a:r>
              <a:rPr lang="ko-KR" altLang="en-US" dirty="0" smtClean="0"/>
              <a:t>다른 실험 </a:t>
            </a:r>
            <a:r>
              <a:rPr lang="ko-KR" altLang="en-US" dirty="0"/>
              <a:t>결과에 비해 상대적으로 </a:t>
            </a:r>
            <a:r>
              <a:rPr lang="ko-KR" altLang="en-US" dirty="0" smtClean="0"/>
              <a:t>기여도가 크다는 </a:t>
            </a:r>
            <a:r>
              <a:rPr lang="ko-KR" altLang="en-US" dirty="0"/>
              <a:t>것을 알 수 </a:t>
            </a:r>
            <a:r>
              <a:rPr lang="ko-KR" altLang="en-US" dirty="0" smtClean="0"/>
              <a:t>있다.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1874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215900"/>
            <a:ext cx="8204200" cy="64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10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616</Words>
  <Application>Microsoft Macintosh PowerPoint</Application>
  <PresentationFormat>와이드스크린</PresentationFormat>
  <Paragraphs>52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-apple-system</vt:lpstr>
      <vt:lpstr>맑은 고딕</vt:lpstr>
      <vt:lpstr>DengXian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</dc:creator>
  <cp:lastModifiedBy>song</cp:lastModifiedBy>
  <cp:revision>14</cp:revision>
  <dcterms:created xsi:type="dcterms:W3CDTF">2018-03-21T12:25:42Z</dcterms:created>
  <dcterms:modified xsi:type="dcterms:W3CDTF">2018-04-01T13:22:12Z</dcterms:modified>
</cp:coreProperties>
</file>