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9" d="100"/>
          <a:sy n="109" d="100"/>
        </p:scale>
        <p:origin x="6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2111756"/>
            <a:ext cx="10725150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274" y="1621358"/>
            <a:ext cx="22352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70"/>
              </a:lnSpc>
              <a:spcBef>
                <a:spcPts val="95"/>
              </a:spcBef>
            </a:pPr>
            <a:r>
              <a:rPr sz="4000" b="0" dirty="0">
                <a:latin typeface="Malgun Gothic"/>
                <a:cs typeface="Malgun Gothic"/>
              </a:rPr>
              <a:t>통합</a:t>
            </a:r>
            <a:r>
              <a:rPr sz="4000" b="0" spc="-80" dirty="0">
                <a:latin typeface="Malgun Gothic"/>
                <a:cs typeface="Malgun Gothic"/>
              </a:rPr>
              <a:t> </a:t>
            </a:r>
            <a:r>
              <a:rPr sz="4000" b="0" spc="-25" dirty="0">
                <a:latin typeface="Malgun Gothic"/>
                <a:cs typeface="Malgun Gothic"/>
              </a:rPr>
              <a:t>구현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ts val="1170"/>
              </a:lnSpc>
            </a:pPr>
            <a:r>
              <a:rPr sz="1000" b="0" spc="-10" dirty="0">
                <a:latin typeface="Malgun Gothic"/>
                <a:cs typeface="Malgun Gothic"/>
              </a:rPr>
              <a:t>[2001020206_19v5]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274" y="2754249"/>
            <a:ext cx="337248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2280"/>
              </a:lnSpc>
              <a:spcBef>
                <a:spcPts val="105"/>
              </a:spcBef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연계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데이터</a:t>
            </a:r>
            <a:r>
              <a:rPr sz="2000" spc="-20" dirty="0">
                <a:latin typeface="Malgun Gothic"/>
                <a:cs typeface="Malgun Gothic"/>
              </a:rPr>
              <a:t> 구성하기</a:t>
            </a:r>
            <a:endParaRPr sz="2000">
              <a:latin typeface="Malgun Gothic"/>
              <a:cs typeface="Malgun Gothic"/>
            </a:endParaRPr>
          </a:p>
          <a:p>
            <a:pPr marL="295910" indent="-283845">
              <a:lnSpc>
                <a:spcPts val="2160"/>
              </a:lnSpc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연계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메커니즘</a:t>
            </a:r>
            <a:r>
              <a:rPr sz="2000" spc="-20" dirty="0">
                <a:latin typeface="Malgun Gothic"/>
                <a:cs typeface="Malgun Gothic"/>
              </a:rPr>
              <a:t> 구성하기</a:t>
            </a:r>
            <a:endParaRPr sz="2000">
              <a:latin typeface="Malgun Gothic"/>
              <a:cs typeface="Malgun Gothic"/>
            </a:endParaRPr>
          </a:p>
          <a:p>
            <a:pPr marL="295910" indent="-283845">
              <a:lnSpc>
                <a:spcPts val="2280"/>
              </a:lnSpc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내외부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연계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모듈</a:t>
            </a:r>
            <a:r>
              <a:rPr sz="2000" spc="-5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구현하기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6168" y="4201667"/>
            <a:ext cx="1077595" cy="521334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44"/>
              </a:spcBef>
            </a:pPr>
            <a:r>
              <a:rPr sz="1950" spc="-25" dirty="0">
                <a:latin typeface="Malgun Gothic"/>
                <a:cs typeface="Malgun Gothic"/>
              </a:rPr>
              <a:t>송윤정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274" y="5747410"/>
            <a:ext cx="4128770" cy="497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63200"/>
              </a:lnSpc>
              <a:spcBef>
                <a:spcPts val="90"/>
              </a:spcBef>
            </a:pPr>
            <a:r>
              <a:rPr sz="950" dirty="0">
                <a:latin typeface="Malgun Gothic"/>
                <a:cs typeface="Malgun Gothic"/>
              </a:rPr>
              <a:t>과정명: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[디지털컨버전스]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뷰(Vue)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활용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프론트엔드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개발자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양성과정</a:t>
            </a:r>
            <a:r>
              <a:rPr sz="950" spc="14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22-</a:t>
            </a:r>
            <a:r>
              <a:rPr sz="950" spc="-50" dirty="0">
                <a:latin typeface="Malgun Gothic"/>
                <a:cs typeface="Malgun Gothic"/>
              </a:rPr>
              <a:t>1 </a:t>
            </a:r>
            <a:r>
              <a:rPr sz="950" dirty="0">
                <a:latin typeface="Malgun Gothic"/>
                <a:cs typeface="Malgun Gothic"/>
              </a:rPr>
              <a:t>교과목명:</a:t>
            </a:r>
            <a:r>
              <a:rPr sz="950" spc="13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애플리케이션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프로그래밍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및</a:t>
            </a:r>
            <a:r>
              <a:rPr sz="950" spc="125" dirty="0">
                <a:latin typeface="Malgun Gothic"/>
                <a:cs typeface="Malgun Gothic"/>
              </a:rPr>
              <a:t> </a:t>
            </a:r>
            <a:r>
              <a:rPr sz="950" spc="-25" dirty="0">
                <a:latin typeface="Malgun Gothic"/>
                <a:cs typeface="Malgun Gothic"/>
              </a:rPr>
              <a:t>구현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971800"/>
            <a:ext cx="10363200" cy="615553"/>
          </a:xfrm>
        </p:spPr>
        <p:txBody>
          <a:bodyPr/>
          <a:lstStyle/>
          <a:p>
            <a:pPr algn="ctr"/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소스코드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1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slick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53000"/>
            <a:ext cx="1752600" cy="107442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33400" y="1385149"/>
            <a:ext cx="5742914" cy="3028434"/>
            <a:chOff x="1219200" y="1451610"/>
            <a:chExt cx="7225023" cy="381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451610"/>
              <a:ext cx="7225023" cy="381000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3902391" y="4191000"/>
              <a:ext cx="4327209" cy="914400"/>
            </a:xfrm>
            <a:custGeom>
              <a:avLst/>
              <a:gdLst/>
              <a:ahLst/>
              <a:cxnLst/>
              <a:rect l="l" t="t" r="r" b="b"/>
              <a:pathLst>
                <a:path w="2403475" h="360045">
                  <a:moveTo>
                    <a:pt x="0" y="359663"/>
                  </a:moveTo>
                  <a:lnTo>
                    <a:pt x="2403348" y="359663"/>
                  </a:lnTo>
                  <a:lnTo>
                    <a:pt x="240334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4600" y="5292720"/>
            <a:ext cx="23622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err="1" smtClean="0">
                <a:latin typeface="Malgun Gothic"/>
                <a:cs typeface="Malgun Gothic"/>
              </a:rPr>
              <a:t>플러그인을</a:t>
            </a:r>
            <a:r>
              <a:rPr lang="ko-KR" altLang="en-US" sz="1200" dirty="0" smtClean="0">
                <a:latin typeface="Malgun Gothic"/>
                <a:cs typeface="Malgun Gothic"/>
              </a:rPr>
              <a:t> 사용할 수 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Malgun Gothic"/>
                <a:cs typeface="Malgun Gothic"/>
              </a:rPr>
              <a:t>slick</a:t>
            </a:r>
            <a:r>
              <a:rPr lang="ko-KR" altLang="en-US" sz="1200" dirty="0" smtClean="0">
                <a:latin typeface="Malgun Gothic"/>
                <a:cs typeface="Malgun Gothic"/>
              </a:rPr>
              <a:t>을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이</a:t>
            </a:r>
            <a:r>
              <a:rPr lang="ko-KR" altLang="en-US" sz="1200" dirty="0" smtClean="0">
                <a:latin typeface="Malgun Gothic"/>
                <a:cs typeface="Malgun Gothic"/>
              </a:rPr>
              <a:t>용하여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26" y="1010481"/>
            <a:ext cx="5328533" cy="1480600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6453428" y="5548174"/>
            <a:ext cx="50384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작은 사이즈의 포스터를 클릭하면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큰 사이즈의 포스터와 그와 관련된 내용을 볼 수 있도록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60" y="2590800"/>
            <a:ext cx="4072073" cy="2846254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3581400" y="4289417"/>
            <a:ext cx="457200" cy="892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5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</a:t>
            </a:r>
            <a:r>
              <a:rPr lang="en-US" altLang="ko-KR" dirty="0" err="1" smtClean="0"/>
              <a:t>swiper</a:t>
            </a:r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25574" y="5534145"/>
            <a:ext cx="30480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err="1" smtClean="0">
                <a:latin typeface="Malgun Gothic"/>
                <a:cs typeface="Malgun Gothic"/>
              </a:rPr>
              <a:t>플러그인을</a:t>
            </a:r>
            <a:r>
              <a:rPr lang="ko-KR" altLang="en-US" sz="1200" dirty="0" smtClean="0">
                <a:latin typeface="Malgun Gothic"/>
                <a:cs typeface="Malgun Gothic"/>
              </a:rPr>
              <a:t> 사용할 수 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 smtClean="0">
                <a:latin typeface="Malgun Gothic"/>
                <a:cs typeface="Malgun Gothic"/>
              </a:rPr>
              <a:t>swiper</a:t>
            </a:r>
            <a:r>
              <a:rPr lang="ko-KR" altLang="en-US" sz="1200" dirty="0" smtClean="0">
                <a:latin typeface="Malgun Gothic"/>
                <a:cs typeface="Malgun Gothic"/>
              </a:rPr>
              <a:t>을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이</a:t>
            </a:r>
            <a:r>
              <a:rPr lang="ko-KR" altLang="en-US" sz="1200" dirty="0" smtClean="0">
                <a:latin typeface="Malgun Gothic"/>
                <a:cs typeface="Malgun Gothic"/>
              </a:rPr>
              <a:t>용하여 구현하였습니다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057400"/>
            <a:ext cx="3307389" cy="27289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158003" cy="40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</a:t>
            </a:r>
            <a:r>
              <a:rPr lang="en-US" altLang="ko-KR" dirty="0" err="1" smtClean="0"/>
              <a:t>bxSlider</a:t>
            </a:r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010400" y="4191000"/>
            <a:ext cx="34290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err="1" smtClean="0">
                <a:latin typeface="Malgun Gothic"/>
                <a:cs typeface="Malgun Gothic"/>
              </a:rPr>
              <a:t>반응형에</a:t>
            </a:r>
            <a:r>
              <a:rPr lang="ko-KR" altLang="en-US" sz="1200" dirty="0" smtClean="0">
                <a:latin typeface="Malgun Gothic"/>
                <a:cs typeface="Malgun Gothic"/>
              </a:rPr>
              <a:t> 적합하도록 </a:t>
            </a:r>
            <a:r>
              <a:rPr lang="ko-KR" altLang="en-US" sz="1200" dirty="0" err="1" smtClean="0">
                <a:latin typeface="Malgun Gothic"/>
                <a:cs typeface="Malgun Gothic"/>
              </a:rPr>
              <a:t>플러그인을</a:t>
            </a:r>
            <a:r>
              <a:rPr lang="ko-KR" altLang="en-US" sz="1200" dirty="0" smtClean="0">
                <a:latin typeface="Malgun Gothic"/>
                <a:cs typeface="Malgun Gothic"/>
              </a:rPr>
              <a:t> 이용했습니다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err="1" smtClean="0">
                <a:latin typeface="Malgun Gothic"/>
                <a:cs typeface="Malgun Gothic"/>
              </a:rPr>
              <a:t>bxSlider</a:t>
            </a:r>
            <a:r>
              <a:rPr lang="ko-KR" altLang="en-US" sz="1200" dirty="0" smtClean="0">
                <a:latin typeface="Malgun Gothic"/>
                <a:cs typeface="Malgun Gothic"/>
              </a:rPr>
              <a:t>을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이</a:t>
            </a:r>
            <a:r>
              <a:rPr lang="ko-KR" altLang="en-US" sz="1200" dirty="0" smtClean="0">
                <a:latin typeface="Malgun Gothic"/>
                <a:cs typeface="Malgun Gothic"/>
              </a:rPr>
              <a:t>용하여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95400"/>
            <a:ext cx="3727161" cy="45183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62200"/>
            <a:ext cx="200934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Window scroll event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400"/>
            <a:ext cx="4149520" cy="556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6781800" cy="675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33809"/>
            <a:ext cx="6781800" cy="675111"/>
          </a:xfrm>
          <a:prstGeom prst="rect">
            <a:avLst/>
          </a:prstGeom>
        </p:spPr>
      </p:pic>
      <p:sp>
        <p:nvSpPr>
          <p:cNvPr id="9" name="object 7"/>
          <p:cNvSpPr txBox="1"/>
          <p:nvPr/>
        </p:nvSpPr>
        <p:spPr>
          <a:xfrm>
            <a:off x="2133600" y="4515018"/>
            <a:ext cx="365760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처음에는 </a:t>
            </a:r>
            <a:r>
              <a:rPr lang="en-US" altLang="ko-KR" sz="1200" dirty="0" smtClean="0">
                <a:latin typeface="Malgun Gothic"/>
                <a:cs typeface="Malgun Gothic"/>
              </a:rPr>
              <a:t>header </a:t>
            </a:r>
            <a:r>
              <a:rPr lang="ko-KR" altLang="en-US" sz="1200" dirty="0" smtClean="0">
                <a:latin typeface="Malgun Gothic"/>
                <a:cs typeface="Malgun Gothic"/>
              </a:rPr>
              <a:t>배경이 투명하지만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scroll</a:t>
            </a:r>
            <a:r>
              <a:rPr lang="ko-KR" altLang="en-US" sz="1200" dirty="0" smtClean="0">
                <a:latin typeface="Malgun Gothic"/>
                <a:cs typeface="Malgun Gothic"/>
              </a:rPr>
              <a:t>이 일어났을 때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배경과 폰트 컬러에 변화를 주어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사용자가 편리하게 이용할 수 있도록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79854" y="1534515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 smtClean="0">
                <a:latin typeface="Malgun Gothic"/>
                <a:cs typeface="Malgun Gothic"/>
              </a:rPr>
              <a:t>*</a:t>
            </a:r>
            <a:r>
              <a:rPr lang="en-US" altLang="ko-KR" sz="1200" b="1" dirty="0" smtClean="0">
                <a:latin typeface="Malgun Gothic"/>
                <a:cs typeface="Malgun Gothic"/>
              </a:rPr>
              <a:t>scroll </a:t>
            </a:r>
            <a:r>
              <a:rPr lang="ko-KR" altLang="en-US" sz="1200" b="1" dirty="0" smtClean="0">
                <a:latin typeface="Malgun Gothic"/>
                <a:cs typeface="Malgun Gothic"/>
              </a:rPr>
              <a:t>전</a:t>
            </a:r>
            <a:endParaRPr sz="1200" b="1" dirty="0">
              <a:latin typeface="Malgun Gothic"/>
              <a:cs typeface="Malgun Gothic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79854" y="2879723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 smtClean="0">
                <a:latin typeface="Malgun Gothic"/>
                <a:cs typeface="Malgun Gothic"/>
              </a:rPr>
              <a:t>*</a:t>
            </a:r>
            <a:r>
              <a:rPr lang="en-US" altLang="ko-KR" sz="1200" b="1" dirty="0" smtClean="0">
                <a:latin typeface="Malgun Gothic"/>
                <a:cs typeface="Malgun Gothic"/>
              </a:rPr>
              <a:t>scroll </a:t>
            </a:r>
            <a:r>
              <a:rPr lang="ko-KR" altLang="en-US" sz="1200" b="1" dirty="0" smtClean="0">
                <a:latin typeface="Malgun Gothic"/>
                <a:cs typeface="Malgun Gothic"/>
              </a:rPr>
              <a:t>후</a:t>
            </a:r>
            <a:endParaRPr sz="1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569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Window scroll event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400"/>
            <a:ext cx="4950807" cy="30651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36111"/>
            <a:ext cx="723900" cy="2133600"/>
          </a:xfrm>
          <a:prstGeom prst="rect">
            <a:avLst/>
          </a:prstGeom>
        </p:spPr>
      </p:pic>
      <p:sp>
        <p:nvSpPr>
          <p:cNvPr id="12" name="object 7"/>
          <p:cNvSpPr txBox="1"/>
          <p:nvPr/>
        </p:nvSpPr>
        <p:spPr>
          <a:xfrm>
            <a:off x="2242751" y="4445360"/>
            <a:ext cx="2665729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구성 페이지를 한 눈에 볼 수 있도록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사용성을 높이기 위해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page scroll bar</a:t>
            </a:r>
            <a:r>
              <a:rPr lang="ko-KR" altLang="en-US" sz="1200" dirty="0" smtClean="0">
                <a:latin typeface="Malgun Gothic"/>
                <a:cs typeface="Malgun Gothic"/>
              </a:rPr>
              <a:t>를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33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6925"/>
            <a:ext cx="2228850" cy="259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1200"/>
            <a:ext cx="4219575" cy="2676525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2362200" y="5001655"/>
            <a:ext cx="2970529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클릭하면 각 인덱스에 맞는 탭의 컬러가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변경되도록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9" name="object 5"/>
          <p:cNvSpPr/>
          <p:nvPr/>
        </p:nvSpPr>
        <p:spPr>
          <a:xfrm>
            <a:off x="2419617" y="2670511"/>
            <a:ext cx="1466583" cy="1987213"/>
          </a:xfrm>
          <a:custGeom>
            <a:avLst/>
            <a:gdLst/>
            <a:ahLst/>
            <a:cxnLst/>
            <a:rect l="l" t="t" r="r" b="b"/>
            <a:pathLst>
              <a:path w="2403475" h="360045">
                <a:moveTo>
                  <a:pt x="0" y="359663"/>
                </a:moveTo>
                <a:lnTo>
                  <a:pt x="2403348" y="359663"/>
                </a:lnTo>
                <a:lnTo>
                  <a:pt x="240334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02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5400"/>
            <a:ext cx="4771780" cy="449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0" y="1981200"/>
            <a:ext cx="5243513" cy="1861875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1659026" y="4419600"/>
            <a:ext cx="37338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클릭하면 각 인덱스에 맞는 탭의 컬러가 변경되고</a:t>
            </a:r>
            <a:r>
              <a:rPr lang="en-US" altLang="ko-KR" sz="1200" dirty="0" smtClean="0">
                <a:latin typeface="Malgun Gothic"/>
                <a:cs typeface="Malgun Gothic"/>
              </a:rPr>
              <a:t>,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아래 시트가 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r>
              <a:rPr lang="en-US" altLang="ko-KR" sz="1200" dirty="0" err="1" smtClean="0">
                <a:latin typeface="Malgun Gothic"/>
                <a:cs typeface="Malgun Gothic"/>
              </a:rPr>
              <a:t>slideDown</a:t>
            </a:r>
            <a:r>
              <a:rPr lang="en-US" altLang="ko-KR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 smtClean="0">
                <a:latin typeface="Malgun Gothic"/>
                <a:cs typeface="Malgun Gothic"/>
              </a:rPr>
              <a:t>되도록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22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55027"/>
            <a:ext cx="3200400" cy="4415563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4114800" y="3915309"/>
            <a:ext cx="533400" cy="1218720"/>
          </a:xfrm>
          <a:custGeom>
            <a:avLst/>
            <a:gdLst/>
            <a:ahLst/>
            <a:cxnLst/>
            <a:rect l="l" t="t" r="r" b="b"/>
            <a:pathLst>
              <a:path w="2403475" h="360045">
                <a:moveTo>
                  <a:pt x="0" y="359663"/>
                </a:moveTo>
                <a:lnTo>
                  <a:pt x="2403348" y="359663"/>
                </a:lnTo>
                <a:lnTo>
                  <a:pt x="240334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Top Button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81" y="1371600"/>
            <a:ext cx="4152900" cy="2971800"/>
          </a:xfrm>
          <a:prstGeom prst="rect">
            <a:avLst/>
          </a:prstGeom>
        </p:spPr>
      </p:pic>
      <p:sp>
        <p:nvSpPr>
          <p:cNvPr id="9" name="object 7"/>
          <p:cNvSpPr txBox="1"/>
          <p:nvPr/>
        </p:nvSpPr>
        <p:spPr>
          <a:xfrm>
            <a:off x="6091881" y="4800600"/>
            <a:ext cx="415290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첫 페이지가 깔끔하게 보일 수 있도록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scroll</a:t>
            </a:r>
            <a:r>
              <a:rPr lang="ko-KR" altLang="en-US" sz="1200" dirty="0" smtClean="0">
                <a:latin typeface="Malgun Gothic"/>
                <a:cs typeface="Malgun Gothic"/>
              </a:rPr>
              <a:t>이 일어나면 </a:t>
            </a:r>
            <a:r>
              <a:rPr lang="en-US" altLang="ko-KR" sz="1200" dirty="0" smtClean="0">
                <a:latin typeface="Malgun Gothic"/>
                <a:cs typeface="Malgun Gothic"/>
              </a:rPr>
              <a:t>top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botton</a:t>
            </a:r>
            <a:r>
              <a:rPr lang="ko-KR" altLang="en-US" sz="1200" dirty="0" smtClean="0">
                <a:latin typeface="Malgun Gothic"/>
                <a:cs typeface="Malgun Gothic"/>
              </a:rPr>
              <a:t>이 생겨나도록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altLang="ko-KR" sz="1200" dirty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.animate() </a:t>
            </a:r>
            <a:r>
              <a:rPr lang="ko-KR" altLang="en-US" sz="1200" dirty="0" smtClean="0">
                <a:latin typeface="Malgun Gothic"/>
                <a:cs typeface="Malgun Gothic"/>
              </a:rPr>
              <a:t>효과를 주어 </a:t>
            </a:r>
            <a:r>
              <a:rPr lang="en-US" altLang="ko-KR" sz="1200" dirty="0" smtClean="0">
                <a:latin typeface="Malgun Gothic"/>
                <a:cs typeface="Malgun Gothic"/>
              </a:rPr>
              <a:t>top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botton</a:t>
            </a:r>
            <a:r>
              <a:rPr lang="ko-KR" altLang="en-US" sz="1200" dirty="0" smtClean="0">
                <a:latin typeface="Malgun Gothic"/>
                <a:cs typeface="Malgun Gothic"/>
              </a:rPr>
              <a:t>을 눌렀을 때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부드럽게 첫 화면으로 돌아갈 수 있도록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59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971800"/>
            <a:ext cx="10363200" cy="615553"/>
          </a:xfrm>
        </p:spPr>
        <p:txBody>
          <a:bodyPr/>
          <a:lstStyle/>
          <a:p>
            <a:pPr algn="ctr"/>
            <a:r>
              <a:rPr lang="ko-KR" altLang="en-US" sz="4000" dirty="0" smtClean="0"/>
              <a:t>서브페이지 소스코드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670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1370457"/>
            <a:ext cx="1012634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Malgun Gothic"/>
                <a:cs typeface="Malgun Gothic"/>
              </a:rPr>
              <a:t>주제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50">
              <a:latin typeface="Malgun Gothic"/>
              <a:cs typeface="Malgun Gothic"/>
            </a:endParaRPr>
          </a:p>
          <a:p>
            <a:pPr marL="12700" marR="5080" algn="just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Malgun Gothic"/>
                <a:cs typeface="Malgun Gothic"/>
              </a:rPr>
              <a:t>: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반응형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웹사이트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프로젝트는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HTML5에서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제공하는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기본적인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기능이나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속성이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아닌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다양한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기능이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추가되어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제작되었다. </a:t>
            </a:r>
            <a:r>
              <a:rPr sz="1400" dirty="0">
                <a:latin typeface="Malgun Gothic"/>
                <a:cs typeface="Malgun Gothic"/>
              </a:rPr>
              <a:t>이렇게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하나의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파일이나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아닌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제작하는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이유를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서술하고,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반응형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사이트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사용되어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구현된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다양한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형식의 </a:t>
            </a:r>
            <a:r>
              <a:rPr sz="1400" dirty="0">
                <a:latin typeface="Malgun Gothic"/>
                <a:cs typeface="Malgun Gothic"/>
              </a:rPr>
              <a:t>모듈(파일)과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그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데이터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시나리오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형식으로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구성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0" dirty="0">
                <a:latin typeface="Malgun Gothic"/>
                <a:cs typeface="Malgun Gothic"/>
              </a:rPr>
              <a:t>하시오.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3709161"/>
            <a:ext cx="736727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평가기준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20" dirty="0">
                <a:latin typeface="Malgun Gothic"/>
                <a:cs typeface="Malgun Gothic"/>
              </a:rPr>
              <a:t>기본사항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5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통합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의미를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반응형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웹사이트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사용된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모듈(파일)의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형식과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대해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사용된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적용된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데이터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형태에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대한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다양한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기능의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모듈이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적용된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형태를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제시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43200"/>
            <a:ext cx="2286000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4985845" cy="5029200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jQuery UI(Accordion)</a:t>
            </a:r>
            <a:endParaRPr lang="ko-KR" altLang="en-US" dirty="0"/>
          </a:p>
        </p:txBody>
      </p:sp>
      <p:sp>
        <p:nvSpPr>
          <p:cNvPr id="12" name="object 7"/>
          <p:cNvSpPr txBox="1"/>
          <p:nvPr/>
        </p:nvSpPr>
        <p:spPr>
          <a:xfrm>
            <a:off x="7162800" y="3733800"/>
            <a:ext cx="41529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plugin</a:t>
            </a:r>
            <a:r>
              <a:rPr lang="ko-KR" altLang="en-US" sz="1200" dirty="0" smtClean="0">
                <a:latin typeface="Malgun Gothic"/>
                <a:cs typeface="Malgun Gothic"/>
              </a:rPr>
              <a:t>을 사용할 수 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많은 내용의 콘텐츠를 간소화하기 위해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accordion plugin</a:t>
            </a:r>
            <a:r>
              <a:rPr lang="ko-KR" altLang="en-US" sz="1200" dirty="0" smtClean="0">
                <a:latin typeface="Malgun Gothic"/>
                <a:cs typeface="Malgun Gothic"/>
              </a:rPr>
              <a:t>을 이용하여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3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3162300" cy="2447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90598"/>
            <a:ext cx="2513329" cy="481258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019800" y="4419600"/>
            <a:ext cx="47244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탭과 시트에 동일한 숫자의 아이디를 </a:t>
            </a:r>
            <a:r>
              <a:rPr lang="ko-KR" altLang="en-US" sz="1200" dirty="0" smtClean="0">
                <a:latin typeface="Malgun Gothic"/>
                <a:cs typeface="Malgun Gothic"/>
              </a:rPr>
              <a:t>주어 </a:t>
            </a:r>
            <a:r>
              <a:rPr lang="en-US" altLang="ko-KR" sz="1200" dirty="0" smtClean="0">
                <a:latin typeface="Malgun Gothic"/>
                <a:cs typeface="Malgun Gothic"/>
              </a:rPr>
              <a:t>aside</a:t>
            </a:r>
            <a:r>
              <a:rPr lang="ko-KR" altLang="en-US" sz="1200" dirty="0" smtClean="0">
                <a:latin typeface="Malgun Gothic"/>
                <a:cs typeface="Malgun Gothic"/>
              </a:rPr>
              <a:t>를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1</a:t>
            </a:r>
            <a:r>
              <a:rPr lang="ko-KR" altLang="en-US" sz="1200" dirty="0" smtClean="0">
                <a:latin typeface="Malgun Gothic"/>
                <a:cs typeface="Malgun Gothic"/>
              </a:rPr>
              <a:t>번 탭을 클릭하면 </a:t>
            </a:r>
            <a:r>
              <a:rPr lang="en-US" altLang="ko-KR" sz="1200" dirty="0" smtClean="0">
                <a:latin typeface="Malgun Gothic"/>
                <a:cs typeface="Malgun Gothic"/>
              </a:rPr>
              <a:t>1</a:t>
            </a:r>
            <a:r>
              <a:rPr lang="ko-KR" altLang="en-US" sz="1200" dirty="0" smtClean="0">
                <a:latin typeface="Malgun Gothic"/>
                <a:cs typeface="Malgun Gothic"/>
              </a:rPr>
              <a:t>번 시트가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slideDown</a:t>
            </a:r>
            <a:r>
              <a:rPr lang="ko-KR" altLang="en-US" sz="1200" dirty="0" smtClean="0">
                <a:latin typeface="Malgun Gothic"/>
                <a:cs typeface="Malgun Gothic"/>
              </a:rPr>
              <a:t>됩니다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altLang="ko-KR" sz="1200" dirty="0" smtClean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442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통합</a:t>
            </a:r>
            <a:r>
              <a:rPr spc="5" dirty="0"/>
              <a:t> </a:t>
            </a:r>
            <a:r>
              <a:rPr dirty="0"/>
              <a:t>모듈 의미와 </a:t>
            </a:r>
            <a:r>
              <a:rPr spc="-25" dirty="0"/>
              <a:t>필요성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3855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모듈이란</a:t>
            </a:r>
            <a:r>
              <a:rPr spc="-25" dirty="0"/>
              <a:t> </a:t>
            </a:r>
            <a:r>
              <a:rPr dirty="0"/>
              <a:t>하나의</a:t>
            </a:r>
            <a:r>
              <a:rPr spc="-15" dirty="0"/>
              <a:t> </a:t>
            </a:r>
            <a:r>
              <a:rPr dirty="0"/>
              <a:t>작은</a:t>
            </a:r>
            <a:r>
              <a:rPr spc="-15" dirty="0"/>
              <a:t> </a:t>
            </a:r>
            <a:r>
              <a:rPr dirty="0"/>
              <a:t>단위</a:t>
            </a:r>
            <a:r>
              <a:rPr spc="-15" dirty="0"/>
              <a:t> </a:t>
            </a:r>
            <a:r>
              <a:rPr dirty="0"/>
              <a:t>프로그램이다.</a:t>
            </a:r>
            <a:r>
              <a:rPr spc="-20" dirty="0"/>
              <a:t> </a:t>
            </a:r>
            <a:r>
              <a:rPr dirty="0"/>
              <a:t>전체</a:t>
            </a:r>
            <a:r>
              <a:rPr spc="-25" dirty="0"/>
              <a:t> </a:t>
            </a:r>
            <a:r>
              <a:rPr dirty="0"/>
              <a:t>프로그램의</a:t>
            </a:r>
            <a:r>
              <a:rPr spc="-25" dirty="0"/>
              <a:t> </a:t>
            </a:r>
            <a:r>
              <a:rPr dirty="0"/>
              <a:t>기능</a:t>
            </a:r>
            <a:r>
              <a:rPr spc="-15" dirty="0"/>
              <a:t> </a:t>
            </a:r>
            <a:r>
              <a:rPr dirty="0"/>
              <a:t>중</a:t>
            </a:r>
            <a:r>
              <a:rPr spc="-5" dirty="0"/>
              <a:t> </a:t>
            </a:r>
            <a:r>
              <a:rPr dirty="0"/>
              <a:t>특정</a:t>
            </a:r>
            <a:r>
              <a:rPr spc="-15" dirty="0"/>
              <a:t> </a:t>
            </a:r>
            <a:r>
              <a:rPr dirty="0"/>
              <a:t>기능을</a:t>
            </a:r>
            <a:r>
              <a:rPr spc="-25" dirty="0"/>
              <a:t> </a:t>
            </a:r>
            <a:r>
              <a:rPr dirty="0"/>
              <a:t>처리할</a:t>
            </a:r>
            <a:r>
              <a:rPr spc="-15" dirty="0"/>
              <a:t> </a:t>
            </a:r>
            <a:r>
              <a:rPr dirty="0"/>
              <a:t>수</a:t>
            </a:r>
            <a:r>
              <a:rPr spc="-15" dirty="0"/>
              <a:t> </a:t>
            </a:r>
            <a:r>
              <a:rPr dirty="0"/>
              <a:t>있는</a:t>
            </a:r>
            <a:r>
              <a:rPr spc="-15" dirty="0"/>
              <a:t> </a:t>
            </a:r>
            <a:r>
              <a:rPr dirty="0"/>
              <a:t>실행</a:t>
            </a:r>
            <a:r>
              <a:rPr spc="-10" dirty="0"/>
              <a:t> </a:t>
            </a:r>
            <a:r>
              <a:rPr dirty="0"/>
              <a:t>코드를</a:t>
            </a:r>
            <a:r>
              <a:rPr spc="-15" dirty="0"/>
              <a:t> </a:t>
            </a:r>
            <a:r>
              <a:rPr dirty="0"/>
              <a:t>의미하며</a:t>
            </a:r>
            <a:r>
              <a:rPr spc="-25" dirty="0"/>
              <a:t> </a:t>
            </a:r>
            <a:r>
              <a:rPr spc="-10" dirty="0"/>
              <a:t>자체적으로 </a:t>
            </a:r>
            <a:r>
              <a:rPr dirty="0"/>
              <a:t>컴파일</a:t>
            </a:r>
            <a:r>
              <a:rPr spc="-30" dirty="0"/>
              <a:t> </a:t>
            </a:r>
            <a:r>
              <a:rPr dirty="0"/>
              <a:t>가능하고</a:t>
            </a:r>
            <a:r>
              <a:rPr spc="-35" dirty="0"/>
              <a:t> </a:t>
            </a:r>
            <a:r>
              <a:rPr dirty="0"/>
              <a:t>다른</a:t>
            </a:r>
            <a:r>
              <a:rPr spc="-25" dirty="0"/>
              <a:t> </a:t>
            </a:r>
            <a:r>
              <a:rPr dirty="0"/>
              <a:t>프로그램에서</a:t>
            </a:r>
            <a:r>
              <a:rPr spc="-40" dirty="0"/>
              <a:t> </a:t>
            </a:r>
            <a:r>
              <a:rPr dirty="0"/>
              <a:t>재사용이</a:t>
            </a:r>
            <a:r>
              <a:rPr spc="-45" dirty="0"/>
              <a:t> </a:t>
            </a:r>
            <a:r>
              <a:rPr dirty="0"/>
              <a:t>가능하다.</a:t>
            </a:r>
            <a:r>
              <a:rPr spc="-30" dirty="0"/>
              <a:t> </a:t>
            </a:r>
            <a:r>
              <a:rPr dirty="0"/>
              <a:t>따라서</a:t>
            </a:r>
            <a:r>
              <a:rPr spc="-25" dirty="0"/>
              <a:t> </a:t>
            </a:r>
            <a:r>
              <a:rPr dirty="0"/>
              <a:t>모듈은</a:t>
            </a:r>
            <a:r>
              <a:rPr spc="-35" dirty="0"/>
              <a:t> </a:t>
            </a:r>
            <a:r>
              <a:rPr dirty="0"/>
              <a:t>실행</a:t>
            </a:r>
            <a:r>
              <a:rPr spc="-25" dirty="0"/>
              <a:t> </a:t>
            </a:r>
            <a:r>
              <a:rPr dirty="0"/>
              <a:t>코드</a:t>
            </a:r>
            <a:r>
              <a:rPr spc="-25" dirty="0"/>
              <a:t> </a:t>
            </a:r>
            <a:r>
              <a:rPr dirty="0"/>
              <a:t>일부를</a:t>
            </a:r>
            <a:r>
              <a:rPr spc="-25" dirty="0"/>
              <a:t> </a:t>
            </a:r>
            <a:r>
              <a:rPr dirty="0"/>
              <a:t>의미할</a:t>
            </a:r>
            <a:r>
              <a:rPr spc="-25" dirty="0"/>
              <a:t> </a:t>
            </a:r>
            <a:r>
              <a:rPr dirty="0"/>
              <a:t>수도</a:t>
            </a:r>
            <a:r>
              <a:rPr spc="-25" dirty="0"/>
              <a:t> </a:t>
            </a:r>
            <a:r>
              <a:rPr dirty="0"/>
              <a:t>있고,</a:t>
            </a:r>
            <a:r>
              <a:rPr spc="-25" dirty="0"/>
              <a:t> </a:t>
            </a:r>
            <a:r>
              <a:rPr dirty="0"/>
              <a:t>컴파일한</a:t>
            </a:r>
            <a:r>
              <a:rPr spc="-35" dirty="0"/>
              <a:t> </a:t>
            </a:r>
            <a:r>
              <a:rPr dirty="0"/>
              <a:t>파일</a:t>
            </a:r>
            <a:r>
              <a:rPr spc="-25" dirty="0"/>
              <a:t> 단위를 </a:t>
            </a:r>
            <a:r>
              <a:rPr dirty="0"/>
              <a:t>의미할</a:t>
            </a:r>
            <a:r>
              <a:rPr spc="-15" dirty="0"/>
              <a:t> </a:t>
            </a:r>
            <a:r>
              <a:rPr dirty="0"/>
              <a:t>수도</a:t>
            </a:r>
            <a:r>
              <a:rPr spc="-15" dirty="0"/>
              <a:t> </a:t>
            </a:r>
            <a:r>
              <a:rPr spc="-25" dirty="0"/>
              <a:t>있다.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/>
          </a:p>
          <a:p>
            <a:pPr marL="12700" marR="5080" algn="just">
              <a:lnSpc>
                <a:spcPct val="100000"/>
              </a:lnSpc>
            </a:pPr>
            <a:r>
              <a:rPr dirty="0"/>
              <a:t>통합</a:t>
            </a:r>
            <a:r>
              <a:rPr spc="-20" dirty="0"/>
              <a:t> </a:t>
            </a:r>
            <a:r>
              <a:rPr dirty="0"/>
              <a:t>모듈이란</a:t>
            </a:r>
            <a:r>
              <a:rPr spc="-30" dirty="0"/>
              <a:t> </a:t>
            </a:r>
            <a:r>
              <a:rPr dirty="0"/>
              <a:t>외부</a:t>
            </a:r>
            <a:r>
              <a:rPr spc="-20" dirty="0"/>
              <a:t> </a:t>
            </a:r>
            <a:r>
              <a:rPr dirty="0"/>
              <a:t>및</a:t>
            </a:r>
            <a:r>
              <a:rPr spc="-5" dirty="0"/>
              <a:t> </a:t>
            </a:r>
            <a:r>
              <a:rPr dirty="0"/>
              <a:t>내부</a:t>
            </a:r>
            <a:r>
              <a:rPr spc="-25" dirty="0"/>
              <a:t> </a:t>
            </a:r>
            <a:r>
              <a:rPr dirty="0"/>
              <a:t>모듈간의</a:t>
            </a:r>
            <a:r>
              <a:rPr spc="-15" dirty="0"/>
              <a:t> </a:t>
            </a:r>
            <a:r>
              <a:rPr dirty="0"/>
              <a:t>데이터</a:t>
            </a:r>
            <a:r>
              <a:rPr spc="-25" dirty="0"/>
              <a:t> </a:t>
            </a:r>
            <a:r>
              <a:rPr dirty="0"/>
              <a:t>연계이다.</a:t>
            </a:r>
            <a:r>
              <a:rPr spc="-10" dirty="0"/>
              <a:t> </a:t>
            </a:r>
            <a:r>
              <a:rPr dirty="0"/>
              <a:t>예로</a:t>
            </a:r>
            <a:r>
              <a:rPr spc="-20" dirty="0"/>
              <a:t> </a:t>
            </a:r>
            <a:r>
              <a:rPr dirty="0"/>
              <a:t>다양한</a:t>
            </a:r>
            <a:r>
              <a:rPr spc="-25" dirty="0"/>
              <a:t> </a:t>
            </a:r>
            <a:r>
              <a:rPr dirty="0"/>
              <a:t>폰트</a:t>
            </a:r>
            <a:r>
              <a:rPr spc="-15" dirty="0"/>
              <a:t> </a:t>
            </a:r>
            <a:r>
              <a:rPr dirty="0"/>
              <a:t>스타일을</a:t>
            </a:r>
            <a:r>
              <a:rPr spc="-20" dirty="0"/>
              <a:t> </a:t>
            </a:r>
            <a:r>
              <a:rPr dirty="0"/>
              <a:t>사용하기</a:t>
            </a:r>
            <a:r>
              <a:rPr spc="-25" dirty="0"/>
              <a:t> </a:t>
            </a:r>
            <a:r>
              <a:rPr dirty="0"/>
              <a:t>위해서</a:t>
            </a:r>
            <a:r>
              <a:rPr spc="-25" dirty="0"/>
              <a:t> </a:t>
            </a:r>
            <a:r>
              <a:rPr dirty="0"/>
              <a:t>@import</a:t>
            </a:r>
            <a:r>
              <a:rPr spc="5" dirty="0"/>
              <a:t> </a:t>
            </a:r>
            <a:r>
              <a:rPr dirty="0"/>
              <a:t>방식으로</a:t>
            </a:r>
            <a:r>
              <a:rPr spc="-25" dirty="0"/>
              <a:t> </a:t>
            </a:r>
            <a:r>
              <a:rPr dirty="0"/>
              <a:t>외부</a:t>
            </a:r>
            <a:r>
              <a:rPr spc="-15" dirty="0"/>
              <a:t> </a:t>
            </a:r>
            <a:r>
              <a:rPr spc="-20" dirty="0"/>
              <a:t>데이터를 </a:t>
            </a:r>
            <a:r>
              <a:rPr dirty="0"/>
              <a:t>연동한다거나,</a:t>
            </a:r>
            <a:r>
              <a:rPr spc="-35" dirty="0"/>
              <a:t> </a:t>
            </a:r>
            <a:r>
              <a:rPr dirty="0"/>
              <a:t>여러가지</a:t>
            </a:r>
            <a:r>
              <a:rPr spc="-25" dirty="0"/>
              <a:t> </a:t>
            </a:r>
            <a:r>
              <a:rPr dirty="0"/>
              <a:t>아이콘을</a:t>
            </a:r>
            <a:r>
              <a:rPr spc="-30" dirty="0"/>
              <a:t> </a:t>
            </a:r>
            <a:r>
              <a:rPr dirty="0"/>
              <a:t>사용하기</a:t>
            </a:r>
            <a:r>
              <a:rPr spc="-10" dirty="0"/>
              <a:t> </a:t>
            </a:r>
            <a:r>
              <a:rPr dirty="0"/>
              <a:t>위해</a:t>
            </a:r>
            <a:r>
              <a:rPr spc="-15" dirty="0"/>
              <a:t> </a:t>
            </a:r>
            <a:r>
              <a:rPr dirty="0"/>
              <a:t>Font</a:t>
            </a:r>
            <a:r>
              <a:rPr spc="-5" dirty="0"/>
              <a:t> </a:t>
            </a:r>
            <a:r>
              <a:rPr dirty="0"/>
              <a:t>Awesome의</a:t>
            </a:r>
            <a:r>
              <a:rPr spc="-40" dirty="0"/>
              <a:t> </a:t>
            </a:r>
            <a:r>
              <a:rPr dirty="0"/>
              <a:t>프로토콜을</a:t>
            </a:r>
            <a:r>
              <a:rPr spc="-40" dirty="0"/>
              <a:t> </a:t>
            </a:r>
            <a:r>
              <a:rPr dirty="0"/>
              <a:t>사용한</a:t>
            </a:r>
            <a:r>
              <a:rPr spc="-15" dirty="0"/>
              <a:t> </a:t>
            </a:r>
            <a:r>
              <a:rPr dirty="0"/>
              <a:t>CDN</a:t>
            </a:r>
            <a:r>
              <a:rPr spc="-25" dirty="0"/>
              <a:t> </a:t>
            </a:r>
            <a:r>
              <a:rPr dirty="0"/>
              <a:t>방식으로</a:t>
            </a:r>
            <a:r>
              <a:rPr spc="-15" dirty="0"/>
              <a:t> </a:t>
            </a:r>
            <a:r>
              <a:rPr dirty="0"/>
              <a:t>외부</a:t>
            </a:r>
            <a:r>
              <a:rPr spc="-15" dirty="0"/>
              <a:t> </a:t>
            </a:r>
            <a:r>
              <a:rPr dirty="0"/>
              <a:t>데이터를</a:t>
            </a:r>
            <a:r>
              <a:rPr spc="-30" dirty="0"/>
              <a:t> </a:t>
            </a:r>
            <a:r>
              <a:rPr dirty="0"/>
              <a:t>연동하는</a:t>
            </a:r>
            <a:r>
              <a:rPr spc="-25" dirty="0"/>
              <a:t> </a:t>
            </a:r>
            <a:r>
              <a:rPr dirty="0"/>
              <a:t>것을</a:t>
            </a:r>
            <a:r>
              <a:rPr spc="-15" dirty="0"/>
              <a:t> </a:t>
            </a:r>
            <a:r>
              <a:rPr spc="-50" dirty="0"/>
              <a:t>들 </a:t>
            </a:r>
            <a:r>
              <a:rPr dirty="0"/>
              <a:t>수</a:t>
            </a:r>
            <a:r>
              <a:rPr spc="-25" dirty="0"/>
              <a:t> </a:t>
            </a:r>
            <a:r>
              <a:rPr dirty="0"/>
              <a:t>있다.</a:t>
            </a:r>
            <a:r>
              <a:rPr spc="-15" dirty="0"/>
              <a:t> </a:t>
            </a:r>
            <a:r>
              <a:rPr dirty="0"/>
              <a:t>데이터</a:t>
            </a:r>
            <a:r>
              <a:rPr spc="-20" dirty="0"/>
              <a:t> </a:t>
            </a:r>
            <a:r>
              <a:rPr dirty="0"/>
              <a:t>연동</a:t>
            </a:r>
            <a:r>
              <a:rPr spc="-20" dirty="0"/>
              <a:t> </a:t>
            </a:r>
            <a:r>
              <a:rPr dirty="0"/>
              <a:t>방법으로는</a:t>
            </a:r>
            <a:r>
              <a:rPr spc="-30" dirty="0"/>
              <a:t> </a:t>
            </a:r>
            <a:r>
              <a:rPr dirty="0"/>
              <a:t>CDN(Content</a:t>
            </a:r>
            <a:r>
              <a:rPr spc="-35" dirty="0"/>
              <a:t> </a:t>
            </a:r>
            <a:r>
              <a:rPr dirty="0"/>
              <a:t>delivery</a:t>
            </a:r>
            <a:r>
              <a:rPr spc="-15" dirty="0"/>
              <a:t> </a:t>
            </a:r>
            <a:r>
              <a:rPr dirty="0"/>
              <a:t>network),</a:t>
            </a:r>
            <a:r>
              <a:rPr spc="-15" dirty="0"/>
              <a:t> </a:t>
            </a:r>
            <a:r>
              <a:rPr dirty="0"/>
              <a:t>@import,</a:t>
            </a:r>
            <a:r>
              <a:rPr spc="-5" dirty="0"/>
              <a:t> </a:t>
            </a:r>
            <a:r>
              <a:rPr dirty="0"/>
              <a:t>embedded,</a:t>
            </a:r>
            <a:r>
              <a:rPr spc="-30" dirty="0"/>
              <a:t> </a:t>
            </a:r>
            <a:r>
              <a:rPr dirty="0"/>
              <a:t>in-line</a:t>
            </a:r>
            <a:r>
              <a:rPr spc="-10" dirty="0"/>
              <a:t> </a:t>
            </a:r>
            <a:r>
              <a:rPr dirty="0"/>
              <a:t>방식</a:t>
            </a:r>
            <a:r>
              <a:rPr spc="-15" dirty="0"/>
              <a:t> </a:t>
            </a:r>
            <a:r>
              <a:rPr dirty="0"/>
              <a:t>등이</a:t>
            </a:r>
            <a:r>
              <a:rPr spc="-20" dirty="0"/>
              <a:t> </a:t>
            </a:r>
            <a:r>
              <a:rPr dirty="0"/>
              <a:t>있으며,</a:t>
            </a:r>
            <a:r>
              <a:rPr spc="-25" dirty="0"/>
              <a:t> </a:t>
            </a:r>
            <a:r>
              <a:rPr dirty="0"/>
              <a:t>이와</a:t>
            </a:r>
            <a:r>
              <a:rPr spc="-20" dirty="0"/>
              <a:t> </a:t>
            </a:r>
            <a:r>
              <a:rPr dirty="0"/>
              <a:t>같은</a:t>
            </a:r>
            <a:r>
              <a:rPr spc="-20" dirty="0"/>
              <a:t> 방식으로 </a:t>
            </a:r>
            <a:r>
              <a:rPr dirty="0"/>
              <a:t>모듈을</a:t>
            </a:r>
            <a:r>
              <a:rPr spc="-25" dirty="0"/>
              <a:t> </a:t>
            </a:r>
            <a:r>
              <a:rPr dirty="0"/>
              <a:t>연동하여</a:t>
            </a:r>
            <a:r>
              <a:rPr spc="-40" dirty="0"/>
              <a:t> </a:t>
            </a:r>
            <a:r>
              <a:rPr dirty="0"/>
              <a:t>모듈간의</a:t>
            </a:r>
            <a:r>
              <a:rPr spc="-40" dirty="0"/>
              <a:t> </a:t>
            </a:r>
            <a:r>
              <a:rPr dirty="0"/>
              <a:t>데이터</a:t>
            </a:r>
            <a:r>
              <a:rPr spc="-20" dirty="0"/>
              <a:t> </a:t>
            </a:r>
            <a:r>
              <a:rPr dirty="0"/>
              <a:t>통합을</a:t>
            </a:r>
            <a:r>
              <a:rPr spc="-35" dirty="0"/>
              <a:t> </a:t>
            </a:r>
            <a:r>
              <a:rPr dirty="0"/>
              <a:t>할</a:t>
            </a:r>
            <a:r>
              <a:rPr spc="-15" dirty="0"/>
              <a:t> </a:t>
            </a:r>
            <a:r>
              <a:rPr dirty="0"/>
              <a:t>수</a:t>
            </a:r>
            <a:r>
              <a:rPr spc="-20" dirty="0"/>
              <a:t> </a:t>
            </a:r>
            <a:r>
              <a:rPr spc="-25" dirty="0"/>
              <a:t>있다.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반응형</a:t>
            </a:r>
            <a:r>
              <a:rPr spc="-20" dirty="0"/>
              <a:t> </a:t>
            </a:r>
            <a:r>
              <a:rPr dirty="0"/>
              <a:t>웹사이트를</a:t>
            </a:r>
            <a:r>
              <a:rPr spc="-25" dirty="0"/>
              <a:t> </a:t>
            </a:r>
            <a:r>
              <a:rPr dirty="0"/>
              <a:t>제작하며,</a:t>
            </a:r>
            <a:r>
              <a:rPr spc="-20" dirty="0"/>
              <a:t> </a:t>
            </a:r>
            <a:r>
              <a:rPr dirty="0"/>
              <a:t>HTML5에서</a:t>
            </a:r>
            <a:r>
              <a:rPr spc="-5" dirty="0"/>
              <a:t> </a:t>
            </a:r>
            <a:r>
              <a:rPr dirty="0"/>
              <a:t>제공하는</a:t>
            </a:r>
            <a:r>
              <a:rPr spc="-25" dirty="0"/>
              <a:t> </a:t>
            </a:r>
            <a:r>
              <a:rPr dirty="0"/>
              <a:t>기본적인</a:t>
            </a:r>
            <a:r>
              <a:rPr spc="-25" dirty="0"/>
              <a:t> </a:t>
            </a:r>
            <a:r>
              <a:rPr dirty="0"/>
              <a:t>기능이나</a:t>
            </a:r>
            <a:r>
              <a:rPr spc="-20" dirty="0"/>
              <a:t> </a:t>
            </a:r>
            <a:r>
              <a:rPr dirty="0"/>
              <a:t>속성</a:t>
            </a:r>
            <a:r>
              <a:rPr spc="-15" dirty="0"/>
              <a:t> </a:t>
            </a:r>
            <a:r>
              <a:rPr dirty="0"/>
              <a:t>외에</a:t>
            </a:r>
            <a:r>
              <a:rPr spc="-15" dirty="0"/>
              <a:t> </a:t>
            </a:r>
            <a:r>
              <a:rPr dirty="0"/>
              <a:t>다양한</a:t>
            </a:r>
            <a:r>
              <a:rPr spc="-30" dirty="0"/>
              <a:t> </a:t>
            </a:r>
            <a:r>
              <a:rPr dirty="0"/>
              <a:t>기능을</a:t>
            </a:r>
            <a:r>
              <a:rPr spc="-15" dirty="0"/>
              <a:t> </a:t>
            </a:r>
            <a:r>
              <a:rPr dirty="0"/>
              <a:t>추가하여</a:t>
            </a:r>
            <a:r>
              <a:rPr spc="-25" dirty="0"/>
              <a:t> </a:t>
            </a:r>
            <a:r>
              <a:rPr spc="-10" dirty="0"/>
              <a:t>제작하였다.</a:t>
            </a:r>
          </a:p>
          <a:p>
            <a:pPr marL="12700" marR="248920">
              <a:lnSpc>
                <a:spcPct val="100000"/>
              </a:lnSpc>
            </a:pPr>
            <a:r>
              <a:rPr dirty="0"/>
              <a:t>하나의</a:t>
            </a:r>
            <a:r>
              <a:rPr spc="-15" dirty="0"/>
              <a:t> </a:t>
            </a:r>
            <a:r>
              <a:rPr dirty="0"/>
              <a:t>파일이나</a:t>
            </a:r>
            <a:r>
              <a:rPr spc="-25" dirty="0"/>
              <a:t> </a:t>
            </a:r>
            <a:r>
              <a:rPr dirty="0"/>
              <a:t>모듈이</a:t>
            </a:r>
            <a:r>
              <a:rPr spc="-15" dirty="0"/>
              <a:t> </a:t>
            </a:r>
            <a:r>
              <a:rPr dirty="0"/>
              <a:t>아닌</a:t>
            </a:r>
            <a:r>
              <a:rPr spc="-15" dirty="0"/>
              <a:t> </a:t>
            </a:r>
            <a:r>
              <a:rPr dirty="0"/>
              <a:t>통합</a:t>
            </a:r>
            <a:r>
              <a:rPr spc="-25" dirty="0"/>
              <a:t> </a:t>
            </a:r>
            <a:r>
              <a:rPr dirty="0"/>
              <a:t>모듈의</a:t>
            </a:r>
            <a:r>
              <a:rPr spc="-10" dirty="0"/>
              <a:t> </a:t>
            </a:r>
            <a:r>
              <a:rPr dirty="0"/>
              <a:t>형태로</a:t>
            </a:r>
            <a:r>
              <a:rPr spc="-15" dirty="0"/>
              <a:t> </a:t>
            </a:r>
            <a:r>
              <a:rPr dirty="0"/>
              <a:t>제작하는</a:t>
            </a:r>
            <a:r>
              <a:rPr spc="-25" dirty="0"/>
              <a:t> </a:t>
            </a:r>
            <a:r>
              <a:rPr dirty="0"/>
              <a:t>이유는</a:t>
            </a:r>
            <a:r>
              <a:rPr spc="-15" dirty="0"/>
              <a:t> </a:t>
            </a:r>
            <a:r>
              <a:rPr dirty="0"/>
              <a:t>사용자의</a:t>
            </a:r>
            <a:r>
              <a:rPr spc="-30" dirty="0"/>
              <a:t> </a:t>
            </a:r>
            <a:r>
              <a:rPr dirty="0"/>
              <a:t>다양한</a:t>
            </a:r>
            <a:r>
              <a:rPr spc="-15" dirty="0"/>
              <a:t> </a:t>
            </a:r>
            <a:r>
              <a:rPr dirty="0"/>
              <a:t>요구</a:t>
            </a:r>
            <a:r>
              <a:rPr spc="-15" dirty="0"/>
              <a:t> </a:t>
            </a:r>
            <a:r>
              <a:rPr dirty="0"/>
              <a:t>사항을</a:t>
            </a:r>
            <a:r>
              <a:rPr spc="-25" dirty="0"/>
              <a:t> </a:t>
            </a:r>
            <a:r>
              <a:rPr dirty="0"/>
              <a:t>해결하고,</a:t>
            </a:r>
            <a:r>
              <a:rPr spc="-20" dirty="0"/>
              <a:t> </a:t>
            </a:r>
            <a:r>
              <a:rPr dirty="0"/>
              <a:t>새로운</a:t>
            </a:r>
            <a:r>
              <a:rPr spc="-15" dirty="0"/>
              <a:t> </a:t>
            </a:r>
            <a:r>
              <a:rPr dirty="0"/>
              <a:t>서비스</a:t>
            </a:r>
            <a:r>
              <a:rPr spc="-15" dirty="0"/>
              <a:t> </a:t>
            </a:r>
            <a:r>
              <a:rPr spc="-25" dirty="0"/>
              <a:t>창출을 </a:t>
            </a:r>
            <a:r>
              <a:rPr dirty="0"/>
              <a:t>위함이다.</a:t>
            </a:r>
            <a:r>
              <a:rPr spc="-20" dirty="0"/>
              <a:t> </a:t>
            </a:r>
            <a:r>
              <a:rPr dirty="0"/>
              <a:t>사용성을</a:t>
            </a:r>
            <a:r>
              <a:rPr spc="-15" dirty="0"/>
              <a:t> </a:t>
            </a:r>
            <a:r>
              <a:rPr dirty="0"/>
              <a:t>높이기</a:t>
            </a:r>
            <a:r>
              <a:rPr spc="-25" dirty="0"/>
              <a:t> </a:t>
            </a:r>
            <a:r>
              <a:rPr dirty="0"/>
              <a:t>위해</a:t>
            </a:r>
            <a:r>
              <a:rPr spc="-15" dirty="0"/>
              <a:t> </a:t>
            </a:r>
            <a:r>
              <a:rPr dirty="0"/>
              <a:t>텍스트</a:t>
            </a:r>
            <a:r>
              <a:rPr spc="-10" dirty="0"/>
              <a:t> </a:t>
            </a:r>
            <a:r>
              <a:rPr dirty="0"/>
              <a:t>에디터가</a:t>
            </a:r>
            <a:r>
              <a:rPr spc="-25" dirty="0"/>
              <a:t> </a:t>
            </a:r>
            <a:r>
              <a:rPr dirty="0"/>
              <a:t>제공하는</a:t>
            </a:r>
            <a:r>
              <a:rPr spc="-25" dirty="0"/>
              <a:t> </a:t>
            </a:r>
            <a:r>
              <a:rPr dirty="0"/>
              <a:t>기본적인</a:t>
            </a:r>
            <a:r>
              <a:rPr spc="-15" dirty="0"/>
              <a:t> </a:t>
            </a:r>
            <a:r>
              <a:rPr dirty="0"/>
              <a:t>기능만</a:t>
            </a:r>
            <a:r>
              <a:rPr spc="-25" dirty="0"/>
              <a:t> </a:t>
            </a:r>
            <a:r>
              <a:rPr dirty="0"/>
              <a:t>사용하는</a:t>
            </a:r>
            <a:r>
              <a:rPr spc="-15" dirty="0"/>
              <a:t> </a:t>
            </a:r>
            <a:r>
              <a:rPr dirty="0"/>
              <a:t>것이</a:t>
            </a:r>
            <a:r>
              <a:rPr spc="-15" dirty="0"/>
              <a:t> </a:t>
            </a:r>
            <a:r>
              <a:rPr dirty="0"/>
              <a:t>아니라</a:t>
            </a:r>
            <a:r>
              <a:rPr spc="-25" dirty="0"/>
              <a:t> </a:t>
            </a:r>
            <a:r>
              <a:rPr dirty="0"/>
              <a:t>통합</a:t>
            </a:r>
            <a:r>
              <a:rPr spc="-15" dirty="0"/>
              <a:t> </a:t>
            </a:r>
            <a:r>
              <a:rPr dirty="0"/>
              <a:t>모듈의</a:t>
            </a:r>
            <a:r>
              <a:rPr spc="-15" dirty="0"/>
              <a:t> </a:t>
            </a:r>
            <a:r>
              <a:rPr dirty="0"/>
              <a:t>형태로</a:t>
            </a:r>
            <a:r>
              <a:rPr spc="-25" dirty="0"/>
              <a:t> </a:t>
            </a:r>
            <a:r>
              <a:rPr spc="-20" dirty="0"/>
              <a:t>추가적인 </a:t>
            </a:r>
            <a:r>
              <a:rPr dirty="0"/>
              <a:t>기능을</a:t>
            </a:r>
            <a:r>
              <a:rPr spc="-15" dirty="0"/>
              <a:t> </a:t>
            </a:r>
            <a:r>
              <a:rPr dirty="0"/>
              <a:t>접목하여</a:t>
            </a:r>
            <a:r>
              <a:rPr spc="-25" dirty="0"/>
              <a:t> </a:t>
            </a:r>
            <a:r>
              <a:rPr dirty="0"/>
              <a:t>프로그램을</a:t>
            </a:r>
            <a:r>
              <a:rPr spc="-25" dirty="0"/>
              <a:t> </a:t>
            </a:r>
            <a:r>
              <a:rPr dirty="0"/>
              <a:t>제작하는</a:t>
            </a:r>
            <a:r>
              <a:rPr spc="-25" dirty="0"/>
              <a:t> </a:t>
            </a:r>
            <a:r>
              <a:rPr dirty="0"/>
              <a:t>것이</a:t>
            </a:r>
            <a:r>
              <a:rPr spc="-15" dirty="0"/>
              <a:t> </a:t>
            </a:r>
            <a:r>
              <a:rPr dirty="0"/>
              <a:t>필요하다.</a:t>
            </a:r>
            <a:r>
              <a:rPr spc="-20" dirty="0"/>
              <a:t> </a:t>
            </a:r>
            <a:r>
              <a:rPr dirty="0"/>
              <a:t>그리고</a:t>
            </a:r>
            <a:r>
              <a:rPr spc="-15" dirty="0"/>
              <a:t> </a:t>
            </a:r>
            <a:r>
              <a:rPr dirty="0"/>
              <a:t>내부</a:t>
            </a:r>
            <a:r>
              <a:rPr spc="-15" dirty="0"/>
              <a:t> </a:t>
            </a:r>
            <a:r>
              <a:rPr dirty="0"/>
              <a:t>파일에</a:t>
            </a:r>
            <a:r>
              <a:rPr spc="-15" dirty="0"/>
              <a:t> </a:t>
            </a:r>
            <a:r>
              <a:rPr dirty="0"/>
              <a:t>코드를</a:t>
            </a:r>
            <a:r>
              <a:rPr spc="-25" dirty="0"/>
              <a:t> </a:t>
            </a:r>
            <a:r>
              <a:rPr dirty="0"/>
              <a:t>직접</a:t>
            </a:r>
            <a:r>
              <a:rPr spc="-15" dirty="0"/>
              <a:t> </a:t>
            </a:r>
            <a:r>
              <a:rPr dirty="0"/>
              <a:t>명시하는</a:t>
            </a:r>
            <a:r>
              <a:rPr spc="-15" dirty="0"/>
              <a:t> </a:t>
            </a:r>
            <a:r>
              <a:rPr dirty="0"/>
              <a:t>방법으로</a:t>
            </a:r>
            <a:r>
              <a:rPr spc="-25" dirty="0"/>
              <a:t> </a:t>
            </a:r>
            <a:r>
              <a:rPr dirty="0"/>
              <a:t>하나의</a:t>
            </a:r>
            <a:r>
              <a:rPr spc="-25" dirty="0"/>
              <a:t> </a:t>
            </a:r>
            <a:r>
              <a:rPr dirty="0"/>
              <a:t>파일을</a:t>
            </a:r>
            <a:r>
              <a:rPr spc="-15" dirty="0"/>
              <a:t> </a:t>
            </a:r>
            <a:r>
              <a:rPr dirty="0"/>
              <a:t>사용할</a:t>
            </a:r>
            <a:r>
              <a:rPr spc="-15" dirty="0"/>
              <a:t> </a:t>
            </a:r>
            <a:r>
              <a:rPr spc="-50" dirty="0"/>
              <a:t>수 </a:t>
            </a:r>
            <a:r>
              <a:rPr dirty="0"/>
              <a:t>있으나</a:t>
            </a:r>
            <a:r>
              <a:rPr spc="-15" dirty="0"/>
              <a:t> </a:t>
            </a:r>
            <a:r>
              <a:rPr dirty="0"/>
              <a:t>컴파일한</a:t>
            </a:r>
            <a:r>
              <a:rPr spc="-25" dirty="0"/>
              <a:t> </a:t>
            </a:r>
            <a:r>
              <a:rPr dirty="0"/>
              <a:t>모듈의</a:t>
            </a:r>
            <a:r>
              <a:rPr spc="-15" dirty="0"/>
              <a:t> </a:t>
            </a:r>
            <a:r>
              <a:rPr dirty="0"/>
              <a:t>형태로</a:t>
            </a:r>
            <a:r>
              <a:rPr spc="-25" dirty="0"/>
              <a:t> </a:t>
            </a:r>
            <a:r>
              <a:rPr dirty="0"/>
              <a:t>사용하면</a:t>
            </a:r>
            <a:r>
              <a:rPr spc="-25" dirty="0"/>
              <a:t> </a:t>
            </a:r>
            <a:r>
              <a:rPr dirty="0"/>
              <a:t>재사용이</a:t>
            </a:r>
            <a:r>
              <a:rPr spc="-15" dirty="0"/>
              <a:t> </a:t>
            </a:r>
            <a:r>
              <a:rPr dirty="0"/>
              <a:t>가능하고</a:t>
            </a:r>
            <a:r>
              <a:rPr spc="-25" dirty="0"/>
              <a:t> </a:t>
            </a:r>
            <a:r>
              <a:rPr dirty="0"/>
              <a:t>효율적으로</a:t>
            </a:r>
            <a:r>
              <a:rPr spc="-25" dirty="0"/>
              <a:t> </a:t>
            </a:r>
            <a:r>
              <a:rPr dirty="0"/>
              <a:t>프로그램을</a:t>
            </a:r>
            <a:r>
              <a:rPr spc="-25" dirty="0"/>
              <a:t> </a:t>
            </a:r>
            <a:r>
              <a:rPr dirty="0"/>
              <a:t>관리할</a:t>
            </a:r>
            <a:r>
              <a:rPr spc="-15" dirty="0"/>
              <a:t> </a:t>
            </a:r>
            <a:r>
              <a:rPr dirty="0"/>
              <a:t>수</a:t>
            </a:r>
            <a:r>
              <a:rPr spc="-15" dirty="0"/>
              <a:t> </a:t>
            </a:r>
            <a:r>
              <a:rPr spc="-25" dirty="0"/>
              <a:t>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데이터</a:t>
            </a:r>
            <a:r>
              <a:rPr spc="5" dirty="0"/>
              <a:t> </a:t>
            </a:r>
            <a:r>
              <a:rPr dirty="0"/>
              <a:t>연동 </a:t>
            </a:r>
            <a:r>
              <a:rPr spc="-25" dirty="0"/>
              <a:t>방법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203672"/>
            <a:ext cx="9670415" cy="664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b="1" dirty="0">
                <a:latin typeface="Malgun Gothic"/>
                <a:cs typeface="Malgun Gothic"/>
              </a:rPr>
              <a:t>*CDN</a:t>
            </a:r>
            <a:r>
              <a:rPr sz="1000" b="1" spc="-35" dirty="0">
                <a:latin typeface="Malgun Gothic"/>
                <a:cs typeface="Malgun Gothic"/>
              </a:rPr>
              <a:t>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Malgun Gothic"/>
                <a:cs typeface="Malgun Gothic"/>
              </a:rPr>
              <a:t>CDN(Content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network)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방식의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가능하며,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형식의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다룬다.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용량이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크다면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연동하여 로딩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속도를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개선할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하지만 인터넷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연결이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안되어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적용이 안된다는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단점이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987295"/>
            <a:ext cx="8708390" cy="297180"/>
            <a:chOff x="838200" y="1987295"/>
            <a:chExt cx="8708390" cy="297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002535"/>
              <a:ext cx="8708136" cy="266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3645" y="2001773"/>
              <a:ext cx="568960" cy="268605"/>
            </a:xfrm>
            <a:custGeom>
              <a:avLst/>
              <a:gdLst/>
              <a:ahLst/>
              <a:cxnLst/>
              <a:rect l="l" t="t" r="r" b="b"/>
              <a:pathLst>
                <a:path w="568960" h="268605">
                  <a:moveTo>
                    <a:pt x="0" y="268224"/>
                  </a:moveTo>
                  <a:lnTo>
                    <a:pt x="568451" y="268224"/>
                  </a:lnTo>
                  <a:lnTo>
                    <a:pt x="568451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1219" y="2415422"/>
            <a:ext cx="5616575" cy="663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b="1" dirty="0">
                <a:latin typeface="Malgun Gothic"/>
                <a:cs typeface="Malgun Gothic"/>
              </a:rPr>
              <a:t>*@import</a:t>
            </a:r>
            <a:r>
              <a:rPr sz="1000" b="1" spc="-65" dirty="0">
                <a:latin typeface="Malgun Gothic"/>
                <a:cs typeface="Malgun Gothic"/>
              </a:rPr>
              <a:t>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Malgun Gothic"/>
                <a:cs typeface="Malgun Gothic"/>
              </a:rPr>
              <a:t>@import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연동은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파일(혹은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&lt;style&gt;&lt;/style&gt;)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가능하다.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또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다른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CSS를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시킬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145535"/>
            <a:ext cx="6326124" cy="3550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1219" y="3730783"/>
            <a:ext cx="7341870" cy="663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b="1" dirty="0">
                <a:latin typeface="Malgun Gothic"/>
                <a:cs typeface="Malgun Gothic"/>
              </a:rPr>
              <a:t>*embedded</a:t>
            </a:r>
            <a:r>
              <a:rPr sz="1000" b="1" spc="-70" dirty="0">
                <a:latin typeface="Malgun Gothic"/>
                <a:cs typeface="Malgun Gothic"/>
              </a:rPr>
              <a:t>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Malgun Gothic"/>
                <a:cs typeface="Malgun Gothic"/>
              </a:rPr>
              <a:t>embedded는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하나의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문서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&lt;head&gt;&lt;/head&gt;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적용하는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방식이다.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예를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들어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적용할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때,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CSS 코드가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embedded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간편하게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5251162"/>
            <a:ext cx="7690484" cy="664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b="1" spc="-10" dirty="0">
                <a:latin typeface="Malgun Gothic"/>
                <a:cs typeface="Malgun Gothic"/>
              </a:rPr>
              <a:t>*in-</a:t>
            </a:r>
            <a:r>
              <a:rPr sz="1000" b="1" dirty="0">
                <a:latin typeface="Malgun Gothic"/>
                <a:cs typeface="Malgun Gothic"/>
              </a:rPr>
              <a:t>line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spc="-10" dirty="0">
                <a:latin typeface="Malgun Gothic"/>
                <a:cs typeface="Malgun Gothic"/>
              </a:rPr>
              <a:t>in-</a:t>
            </a:r>
            <a:r>
              <a:rPr sz="1200" dirty="0">
                <a:latin typeface="Malgun Gothic"/>
                <a:cs typeface="Malgun Gothic"/>
              </a:rPr>
              <a:t>line는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직접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명시하여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적용하는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방식이다.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예를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들어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때, &lt;span&gt;태그와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같은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일회성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코드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작성의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효율성을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높일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5990844"/>
            <a:ext cx="8974836" cy="2423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4457700"/>
            <a:ext cx="2209800" cy="562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9678" y="1803908"/>
            <a:ext cx="3191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‘Noto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Sans KR’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폰트 스타일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 </a:t>
            </a: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파일에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@import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방식을 </a:t>
            </a:r>
            <a:r>
              <a:rPr sz="1200" spc="-10" dirty="0">
                <a:latin typeface="Malgun Gothic"/>
                <a:cs typeface="Malgun Gothic"/>
              </a:rPr>
              <a:t>사용하였다.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형식의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 </a:t>
            </a:r>
            <a:r>
              <a:rPr sz="1200" spc="-20" dirty="0">
                <a:latin typeface="Malgun Gothic"/>
                <a:cs typeface="Malgun Gothic"/>
              </a:rPr>
              <a:t>연동하여 </a:t>
            </a:r>
            <a:r>
              <a:rPr sz="1200" dirty="0">
                <a:latin typeface="Malgun Gothic"/>
                <a:cs typeface="Malgun Gothic"/>
              </a:rPr>
              <a:t>아래와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같은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폰트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2272" y="1341119"/>
            <a:ext cx="4799965" cy="4724400"/>
            <a:chOff x="652272" y="1341119"/>
            <a:chExt cx="4799965" cy="4724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804" y="1341119"/>
              <a:ext cx="4236720" cy="472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750" y="1562861"/>
              <a:ext cx="4357370" cy="1359535"/>
            </a:xfrm>
            <a:custGeom>
              <a:avLst/>
              <a:gdLst/>
              <a:ahLst/>
              <a:cxnLst/>
              <a:rect l="l" t="t" r="r" b="b"/>
              <a:pathLst>
                <a:path w="4357370" h="1359535">
                  <a:moveTo>
                    <a:pt x="0" y="1359408"/>
                  </a:moveTo>
                  <a:lnTo>
                    <a:pt x="4357116" y="1359408"/>
                  </a:lnTo>
                  <a:lnTo>
                    <a:pt x="4357116" y="1095756"/>
                  </a:lnTo>
                  <a:lnTo>
                    <a:pt x="0" y="1095756"/>
                  </a:lnTo>
                  <a:lnTo>
                    <a:pt x="0" y="1359408"/>
                  </a:lnTo>
                  <a:close/>
                </a:path>
                <a:path w="4357370" h="1359535">
                  <a:moveTo>
                    <a:pt x="138684" y="211836"/>
                  </a:moveTo>
                  <a:lnTo>
                    <a:pt x="2318004" y="211836"/>
                  </a:lnTo>
                  <a:lnTo>
                    <a:pt x="2318004" y="0"/>
                  </a:lnTo>
                  <a:lnTo>
                    <a:pt x="138684" y="0"/>
                  </a:lnTo>
                  <a:lnTo>
                    <a:pt x="138684" y="21183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2055" y="2177033"/>
              <a:ext cx="440690" cy="621030"/>
            </a:xfrm>
            <a:custGeom>
              <a:avLst/>
              <a:gdLst/>
              <a:ahLst/>
              <a:cxnLst/>
              <a:rect l="l" t="t" r="r" b="b"/>
              <a:pathLst>
                <a:path w="440689" h="621030">
                  <a:moveTo>
                    <a:pt x="378531" y="62940"/>
                  </a:moveTo>
                  <a:lnTo>
                    <a:pt x="0" y="604392"/>
                  </a:lnTo>
                  <a:lnTo>
                    <a:pt x="23622" y="620902"/>
                  </a:lnTo>
                  <a:lnTo>
                    <a:pt x="402225" y="79526"/>
                  </a:lnTo>
                  <a:lnTo>
                    <a:pt x="378531" y="62940"/>
                  </a:lnTo>
                  <a:close/>
                </a:path>
                <a:path w="440689" h="621030">
                  <a:moveTo>
                    <a:pt x="432628" y="51053"/>
                  </a:moveTo>
                  <a:lnTo>
                    <a:pt x="386842" y="51053"/>
                  </a:lnTo>
                  <a:lnTo>
                    <a:pt x="410591" y="67563"/>
                  </a:lnTo>
                  <a:lnTo>
                    <a:pt x="402225" y="79526"/>
                  </a:lnTo>
                  <a:lnTo>
                    <a:pt x="425958" y="96138"/>
                  </a:lnTo>
                  <a:lnTo>
                    <a:pt x="432628" y="51053"/>
                  </a:lnTo>
                  <a:close/>
                </a:path>
                <a:path w="440689" h="621030">
                  <a:moveTo>
                    <a:pt x="386842" y="51053"/>
                  </a:moveTo>
                  <a:lnTo>
                    <a:pt x="378531" y="62940"/>
                  </a:lnTo>
                  <a:lnTo>
                    <a:pt x="402225" y="79526"/>
                  </a:lnTo>
                  <a:lnTo>
                    <a:pt x="410591" y="67563"/>
                  </a:lnTo>
                  <a:lnTo>
                    <a:pt x="386842" y="51053"/>
                  </a:lnTo>
                  <a:close/>
                </a:path>
                <a:path w="440689" h="621030">
                  <a:moveTo>
                    <a:pt x="440182" y="0"/>
                  </a:moveTo>
                  <a:lnTo>
                    <a:pt x="354838" y="46354"/>
                  </a:lnTo>
                  <a:lnTo>
                    <a:pt x="378531" y="62940"/>
                  </a:lnTo>
                  <a:lnTo>
                    <a:pt x="386842" y="51053"/>
                  </a:lnTo>
                  <a:lnTo>
                    <a:pt x="432628" y="51053"/>
                  </a:lnTo>
                  <a:lnTo>
                    <a:pt x="4401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6023" y="3569822"/>
            <a:ext cx="2919983" cy="20646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5359" y="3551533"/>
            <a:ext cx="2921507" cy="20646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52694" y="3222751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Malgun Gothic"/>
                <a:cs typeface="Malgun Gothic"/>
              </a:rPr>
              <a:t>*폰트</a:t>
            </a:r>
            <a:r>
              <a:rPr sz="1000" b="1" spc="-30" dirty="0">
                <a:latin typeface="Malgun Gothic"/>
                <a:cs typeface="Malgun Gothic"/>
              </a:rPr>
              <a:t> </a:t>
            </a:r>
            <a:r>
              <a:rPr sz="1000" b="1" dirty="0">
                <a:latin typeface="Malgun Gothic"/>
                <a:cs typeface="Malgun Gothic"/>
              </a:rPr>
              <a:t>스타일</a:t>
            </a:r>
            <a:r>
              <a:rPr sz="1000" b="1" spc="-20" dirty="0">
                <a:latin typeface="Malgun Gothic"/>
                <a:cs typeface="Malgun Gothic"/>
              </a:rPr>
              <a:t> </a:t>
            </a:r>
            <a:r>
              <a:rPr sz="1000" b="1" dirty="0">
                <a:latin typeface="Malgun Gothic"/>
                <a:cs typeface="Malgun Gothic"/>
              </a:rPr>
              <a:t>적용</a:t>
            </a:r>
            <a:r>
              <a:rPr sz="1000" b="1" spc="-15" dirty="0">
                <a:latin typeface="Malgun Gothic"/>
                <a:cs typeface="Malgun Gothic"/>
              </a:rPr>
              <a:t> </a:t>
            </a:r>
            <a:r>
              <a:rPr sz="1000" b="1" spc="-50" dirty="0">
                <a:latin typeface="Malgun Gothic"/>
                <a:cs typeface="Malgun Gothic"/>
              </a:rPr>
              <a:t>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9904" y="3203193"/>
            <a:ext cx="2914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*@import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방식으로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연동한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폰트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스타일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0163" y="1415796"/>
            <a:ext cx="6376035" cy="4366260"/>
            <a:chOff x="550163" y="1415796"/>
            <a:chExt cx="6376035" cy="4366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163" y="1415796"/>
              <a:ext cx="6044184" cy="43662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2365" y="2295906"/>
              <a:ext cx="5036820" cy="2970530"/>
            </a:xfrm>
            <a:custGeom>
              <a:avLst/>
              <a:gdLst/>
              <a:ahLst/>
              <a:cxnLst/>
              <a:rect l="l" t="t" r="r" b="b"/>
              <a:pathLst>
                <a:path w="5036820" h="2970529">
                  <a:moveTo>
                    <a:pt x="0" y="220979"/>
                  </a:moveTo>
                  <a:lnTo>
                    <a:pt x="5036820" y="220979"/>
                  </a:lnTo>
                  <a:lnTo>
                    <a:pt x="5036820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  <a:path w="5036820" h="2970529">
                  <a:moveTo>
                    <a:pt x="452628" y="2970275"/>
                  </a:moveTo>
                  <a:lnTo>
                    <a:pt x="2491740" y="2970275"/>
                  </a:lnTo>
                  <a:lnTo>
                    <a:pt x="2491740" y="2749295"/>
                  </a:lnTo>
                  <a:lnTo>
                    <a:pt x="452628" y="2749295"/>
                  </a:lnTo>
                  <a:lnTo>
                    <a:pt x="452628" y="297027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79185" y="2354580"/>
              <a:ext cx="1247140" cy="86995"/>
            </a:xfrm>
            <a:custGeom>
              <a:avLst/>
              <a:gdLst/>
              <a:ahLst/>
              <a:cxnLst/>
              <a:rect l="l" t="t" r="r" b="b"/>
              <a:pathLst>
                <a:path w="1247140" h="86994">
                  <a:moveTo>
                    <a:pt x="1160144" y="0"/>
                  </a:moveTo>
                  <a:lnTo>
                    <a:pt x="1160144" y="86868"/>
                  </a:lnTo>
                  <a:lnTo>
                    <a:pt x="1218057" y="57912"/>
                  </a:lnTo>
                  <a:lnTo>
                    <a:pt x="1174622" y="57912"/>
                  </a:lnTo>
                  <a:lnTo>
                    <a:pt x="1174622" y="28956"/>
                  </a:lnTo>
                  <a:lnTo>
                    <a:pt x="1218057" y="28956"/>
                  </a:lnTo>
                  <a:lnTo>
                    <a:pt x="1160144" y="0"/>
                  </a:lnTo>
                  <a:close/>
                </a:path>
                <a:path w="1247140" h="86994">
                  <a:moveTo>
                    <a:pt x="116014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160144" y="57912"/>
                  </a:lnTo>
                  <a:lnTo>
                    <a:pt x="1160144" y="28956"/>
                  </a:lnTo>
                  <a:close/>
                </a:path>
                <a:path w="1247140" h="86994">
                  <a:moveTo>
                    <a:pt x="1218057" y="28956"/>
                  </a:moveTo>
                  <a:lnTo>
                    <a:pt x="1174622" y="28956"/>
                  </a:lnTo>
                  <a:lnTo>
                    <a:pt x="1174622" y="57912"/>
                  </a:lnTo>
                  <a:lnTo>
                    <a:pt x="1218057" y="57912"/>
                  </a:lnTo>
                  <a:lnTo>
                    <a:pt x="1247013" y="43434"/>
                  </a:lnTo>
                  <a:lnTo>
                    <a:pt x="1218057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96759" y="2159889"/>
            <a:ext cx="4516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Font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Awesome의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icon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파일에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&lt;link&gt;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연동하였다.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형식의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.css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연계하여,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아래와 같은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아이콘을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6759" y="3895725"/>
            <a:ext cx="288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*CDN</a:t>
            </a:r>
            <a:r>
              <a:rPr sz="1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방식으로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연동한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Font</a:t>
            </a:r>
            <a:r>
              <a:rPr sz="1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Awesome</a:t>
            </a:r>
            <a:r>
              <a:rPr sz="1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63740" y="4245864"/>
            <a:ext cx="1685925" cy="969644"/>
            <a:chOff x="7063740" y="4245864"/>
            <a:chExt cx="1685925" cy="96964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3740" y="4282382"/>
              <a:ext cx="1685544" cy="9327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09382" y="4260342"/>
              <a:ext cx="276225" cy="302260"/>
            </a:xfrm>
            <a:custGeom>
              <a:avLst/>
              <a:gdLst/>
              <a:ahLst/>
              <a:cxnLst/>
              <a:rect l="l" t="t" r="r" b="b"/>
              <a:pathLst>
                <a:path w="276225" h="302260">
                  <a:moveTo>
                    <a:pt x="0" y="301751"/>
                  </a:moveTo>
                  <a:lnTo>
                    <a:pt x="275844" y="301751"/>
                  </a:lnTo>
                  <a:lnTo>
                    <a:pt x="275844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811" y="1415796"/>
            <a:ext cx="6353175" cy="4366260"/>
            <a:chOff x="400811" y="1415796"/>
            <a:chExt cx="6353175" cy="4366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7" y="1415796"/>
              <a:ext cx="6044184" cy="43662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5289" y="2654046"/>
              <a:ext cx="3385185" cy="327660"/>
            </a:xfrm>
            <a:custGeom>
              <a:avLst/>
              <a:gdLst/>
              <a:ahLst/>
              <a:cxnLst/>
              <a:rect l="l" t="t" r="r" b="b"/>
              <a:pathLst>
                <a:path w="3385185" h="327660">
                  <a:moveTo>
                    <a:pt x="0" y="327660"/>
                  </a:moveTo>
                  <a:lnTo>
                    <a:pt x="3384804" y="327660"/>
                  </a:lnTo>
                  <a:lnTo>
                    <a:pt x="3384804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2285" y="2697480"/>
              <a:ext cx="2941320" cy="86995"/>
            </a:xfrm>
            <a:custGeom>
              <a:avLst/>
              <a:gdLst/>
              <a:ahLst/>
              <a:cxnLst/>
              <a:rect l="l" t="t" r="r" b="b"/>
              <a:pathLst>
                <a:path w="2941320" h="86994">
                  <a:moveTo>
                    <a:pt x="2854452" y="0"/>
                  </a:moveTo>
                  <a:lnTo>
                    <a:pt x="2854452" y="86868"/>
                  </a:lnTo>
                  <a:lnTo>
                    <a:pt x="2912364" y="57912"/>
                  </a:lnTo>
                  <a:lnTo>
                    <a:pt x="2868930" y="57912"/>
                  </a:lnTo>
                  <a:lnTo>
                    <a:pt x="2868930" y="28956"/>
                  </a:lnTo>
                  <a:lnTo>
                    <a:pt x="2912364" y="28956"/>
                  </a:lnTo>
                  <a:lnTo>
                    <a:pt x="2854452" y="0"/>
                  </a:lnTo>
                  <a:close/>
                </a:path>
                <a:path w="2941320" h="86994">
                  <a:moveTo>
                    <a:pt x="2854452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854452" y="57912"/>
                  </a:lnTo>
                  <a:lnTo>
                    <a:pt x="2854452" y="28956"/>
                  </a:lnTo>
                  <a:close/>
                </a:path>
                <a:path w="2941320" h="86994">
                  <a:moveTo>
                    <a:pt x="2912364" y="28956"/>
                  </a:moveTo>
                  <a:lnTo>
                    <a:pt x="2868930" y="28956"/>
                  </a:lnTo>
                  <a:lnTo>
                    <a:pt x="2868930" y="57912"/>
                  </a:lnTo>
                  <a:lnTo>
                    <a:pt x="2912364" y="57912"/>
                  </a:lnTo>
                  <a:lnTo>
                    <a:pt x="2941319" y="43434"/>
                  </a:lnTo>
                  <a:lnTo>
                    <a:pt x="2912364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모듈(3)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1019" y="1852929"/>
            <a:ext cx="4852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JavaScript의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라이브러리인 jQuery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파일에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&lt;script&gt;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형식의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외부 .js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데이터(jquery-</a:t>
            </a:r>
            <a:r>
              <a:rPr sz="1200" dirty="0">
                <a:latin typeface="Malgun Gothic"/>
                <a:cs typeface="Malgun Gothic"/>
              </a:rPr>
              <a:t>3.6.1.min.js)를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그리고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jQuery를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활용하여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구현한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main.js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&lt;script&gt;로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연동하여, </a:t>
            </a:r>
            <a:r>
              <a:rPr sz="1200" dirty="0">
                <a:latin typeface="Malgun Gothic"/>
                <a:cs typeface="Malgun Gothic"/>
              </a:rPr>
              <a:t>아래와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같은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mouseover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event를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3728" y="3777996"/>
            <a:ext cx="2295144" cy="15712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87382" y="3424173"/>
            <a:ext cx="1336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*CDN</a:t>
            </a:r>
            <a:r>
              <a:rPr sz="1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방식으로</a:t>
            </a:r>
            <a:r>
              <a:rPr sz="1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연동한</a:t>
            </a:r>
            <a:endParaRPr sz="1000">
              <a:latin typeface="Malgun Gothic"/>
              <a:cs typeface="Malgun Gothic"/>
            </a:endParaRPr>
          </a:p>
          <a:p>
            <a:pPr marL="56515">
              <a:lnSpc>
                <a:spcPct val="100000"/>
              </a:lnSpc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라이브러리</a:t>
            </a:r>
            <a:r>
              <a:rPr sz="1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4095" y="3805428"/>
            <a:ext cx="2295144" cy="15712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98005" y="3602228"/>
            <a:ext cx="951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Malgun Gothic"/>
                <a:cs typeface="Malgun Gothic"/>
              </a:rPr>
              <a:t>*jQuery</a:t>
            </a:r>
            <a:r>
              <a:rPr sz="1000" b="1" spc="-40" dirty="0">
                <a:latin typeface="Malgun Gothic"/>
                <a:cs typeface="Malgun Gothic"/>
              </a:rPr>
              <a:t> </a:t>
            </a:r>
            <a:r>
              <a:rPr sz="1000" b="1" dirty="0">
                <a:latin typeface="Malgun Gothic"/>
                <a:cs typeface="Malgun Gothic"/>
              </a:rPr>
              <a:t>적용</a:t>
            </a:r>
            <a:r>
              <a:rPr sz="1000" b="1" spc="-35" dirty="0">
                <a:latin typeface="Malgun Gothic"/>
                <a:cs typeface="Malgun Gothic"/>
              </a:rPr>
              <a:t> </a:t>
            </a:r>
            <a:r>
              <a:rPr sz="1000" b="1" spc="-50" dirty="0">
                <a:latin typeface="Malgun Gothic"/>
                <a:cs typeface="Malgun Gothic"/>
              </a:rPr>
              <a:t>전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611" y="1836419"/>
            <a:ext cx="5199380" cy="3575685"/>
            <a:chOff x="324611" y="1836419"/>
            <a:chExt cx="5199380" cy="3575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1" y="1836419"/>
              <a:ext cx="4949952" cy="3575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4997" y="3121913"/>
              <a:ext cx="3500754" cy="469900"/>
            </a:xfrm>
            <a:custGeom>
              <a:avLst/>
              <a:gdLst/>
              <a:ahLst/>
              <a:cxnLst/>
              <a:rect l="l" t="t" r="r" b="b"/>
              <a:pathLst>
                <a:path w="3500754" h="469900">
                  <a:moveTo>
                    <a:pt x="0" y="469391"/>
                  </a:moveTo>
                  <a:lnTo>
                    <a:pt x="3500628" y="469391"/>
                  </a:lnTo>
                  <a:lnTo>
                    <a:pt x="3500628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2577" y="2954781"/>
              <a:ext cx="1661160" cy="401320"/>
            </a:xfrm>
            <a:custGeom>
              <a:avLst/>
              <a:gdLst/>
              <a:ahLst/>
              <a:cxnLst/>
              <a:rect l="l" t="t" r="r" b="b"/>
              <a:pathLst>
                <a:path w="1661160" h="401320">
                  <a:moveTo>
                    <a:pt x="1573098" y="28241"/>
                  </a:moveTo>
                  <a:lnTo>
                    <a:pt x="0" y="372490"/>
                  </a:lnTo>
                  <a:lnTo>
                    <a:pt x="6096" y="400812"/>
                  </a:lnTo>
                  <a:lnTo>
                    <a:pt x="1579290" y="56569"/>
                  </a:lnTo>
                  <a:lnTo>
                    <a:pt x="1573098" y="28241"/>
                  </a:lnTo>
                  <a:close/>
                </a:path>
                <a:path w="1661160" h="401320">
                  <a:moveTo>
                    <a:pt x="1659458" y="25145"/>
                  </a:moveTo>
                  <a:lnTo>
                    <a:pt x="1587246" y="25145"/>
                  </a:lnTo>
                  <a:lnTo>
                    <a:pt x="1593469" y="53466"/>
                  </a:lnTo>
                  <a:lnTo>
                    <a:pt x="1579290" y="56569"/>
                  </a:lnTo>
                  <a:lnTo>
                    <a:pt x="1585468" y="84835"/>
                  </a:lnTo>
                  <a:lnTo>
                    <a:pt x="1659458" y="25145"/>
                  </a:lnTo>
                  <a:close/>
                </a:path>
                <a:path w="1661160" h="401320">
                  <a:moveTo>
                    <a:pt x="1587246" y="25145"/>
                  </a:moveTo>
                  <a:lnTo>
                    <a:pt x="1573098" y="28241"/>
                  </a:lnTo>
                  <a:lnTo>
                    <a:pt x="1579290" y="56569"/>
                  </a:lnTo>
                  <a:lnTo>
                    <a:pt x="1593469" y="53466"/>
                  </a:lnTo>
                  <a:lnTo>
                    <a:pt x="1587246" y="25145"/>
                  </a:lnTo>
                  <a:close/>
                </a:path>
                <a:path w="1661160" h="401320">
                  <a:moveTo>
                    <a:pt x="1566926" y="0"/>
                  </a:moveTo>
                  <a:lnTo>
                    <a:pt x="1573098" y="28241"/>
                  </a:lnTo>
                  <a:lnTo>
                    <a:pt x="1587246" y="25145"/>
                  </a:lnTo>
                  <a:lnTo>
                    <a:pt x="1659458" y="25145"/>
                  </a:lnTo>
                  <a:lnTo>
                    <a:pt x="1661033" y="23875"/>
                  </a:lnTo>
                  <a:lnTo>
                    <a:pt x="15669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9500" y="1925175"/>
            <a:ext cx="2928597" cy="35502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68408" y="1621917"/>
            <a:ext cx="1061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*Plugin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1786" y="2312365"/>
            <a:ext cx="324294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9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웹사이트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추가적인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구현하기 </a:t>
            </a:r>
            <a:r>
              <a:rPr sz="1200" dirty="0">
                <a:latin typeface="Malgun Gothic"/>
                <a:cs typeface="Malgun Gothic"/>
              </a:rPr>
              <a:t>위해서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bxSlider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플러그인을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적용하였다. </a:t>
            </a:r>
            <a:r>
              <a:rPr sz="1200" dirty="0">
                <a:latin typeface="Malgun Gothic"/>
                <a:cs typeface="Malgun Gothic"/>
              </a:rPr>
              <a:t>반응형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웹사이트를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제작하기에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앞서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계획한 </a:t>
            </a:r>
            <a:r>
              <a:rPr sz="1200" dirty="0">
                <a:latin typeface="Malgun Gothic"/>
                <a:cs typeface="Malgun Gothic"/>
              </a:rPr>
              <a:t>시안과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프로토타입에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구현하기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위해서, </a:t>
            </a:r>
            <a:r>
              <a:rPr sz="1200" dirty="0">
                <a:latin typeface="Malgun Gothic"/>
                <a:cs typeface="Malgun Gothic"/>
              </a:rPr>
              <a:t>bxslider.css와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bxslider.js는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코드를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수정할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있도록</a:t>
            </a:r>
            <a:endParaRPr sz="1200">
              <a:latin typeface="Malgun Gothic"/>
              <a:cs typeface="Malgun Gothic"/>
            </a:endParaRPr>
          </a:p>
          <a:p>
            <a:pPr marL="12700" marR="946785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파일을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다운로드하여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연동하였고, jquery-</a:t>
            </a:r>
            <a:r>
              <a:rPr sz="1200" dirty="0">
                <a:latin typeface="Malgun Gothic"/>
                <a:cs typeface="Malgun Gothic"/>
              </a:rPr>
              <a:t>3.1.1은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형식의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외부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 방식으로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적용하였다.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모듈(5)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0604" y="1796795"/>
            <a:ext cx="5647690" cy="3554095"/>
            <a:chOff x="260604" y="1796795"/>
            <a:chExt cx="5647690" cy="3554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1796795"/>
              <a:ext cx="5394960" cy="35539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426" y="3391661"/>
              <a:ext cx="2403475" cy="360045"/>
            </a:xfrm>
            <a:custGeom>
              <a:avLst/>
              <a:gdLst/>
              <a:ahLst/>
              <a:cxnLst/>
              <a:rect l="l" t="t" r="r" b="b"/>
              <a:pathLst>
                <a:path w="2403475" h="360045">
                  <a:moveTo>
                    <a:pt x="0" y="359663"/>
                  </a:moveTo>
                  <a:lnTo>
                    <a:pt x="2403348" y="359663"/>
                  </a:lnTo>
                  <a:lnTo>
                    <a:pt x="240334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0980" y="2916427"/>
              <a:ext cx="3147060" cy="665480"/>
            </a:xfrm>
            <a:custGeom>
              <a:avLst/>
              <a:gdLst/>
              <a:ahLst/>
              <a:cxnLst/>
              <a:rect l="l" t="t" r="r" b="b"/>
              <a:pathLst>
                <a:path w="3147060" h="665479">
                  <a:moveTo>
                    <a:pt x="3058953" y="28350"/>
                  </a:moveTo>
                  <a:lnTo>
                    <a:pt x="0" y="636905"/>
                  </a:lnTo>
                  <a:lnTo>
                    <a:pt x="5587" y="665226"/>
                  </a:lnTo>
                  <a:lnTo>
                    <a:pt x="3064594" y="56812"/>
                  </a:lnTo>
                  <a:lnTo>
                    <a:pt x="3058953" y="28350"/>
                  </a:lnTo>
                  <a:close/>
                </a:path>
                <a:path w="3147060" h="665479">
                  <a:moveTo>
                    <a:pt x="3146596" y="25526"/>
                  </a:moveTo>
                  <a:lnTo>
                    <a:pt x="3073146" y="25526"/>
                  </a:lnTo>
                  <a:lnTo>
                    <a:pt x="3078860" y="53975"/>
                  </a:lnTo>
                  <a:lnTo>
                    <a:pt x="3064594" y="56812"/>
                  </a:lnTo>
                  <a:lnTo>
                    <a:pt x="3070224" y="85217"/>
                  </a:lnTo>
                  <a:lnTo>
                    <a:pt x="3147060" y="25654"/>
                  </a:lnTo>
                  <a:lnTo>
                    <a:pt x="3146596" y="25526"/>
                  </a:lnTo>
                  <a:close/>
                </a:path>
                <a:path w="3147060" h="665479">
                  <a:moveTo>
                    <a:pt x="3073146" y="25526"/>
                  </a:moveTo>
                  <a:lnTo>
                    <a:pt x="3058953" y="28350"/>
                  </a:lnTo>
                  <a:lnTo>
                    <a:pt x="3064594" y="56812"/>
                  </a:lnTo>
                  <a:lnTo>
                    <a:pt x="3078860" y="53975"/>
                  </a:lnTo>
                  <a:lnTo>
                    <a:pt x="3073146" y="25526"/>
                  </a:lnTo>
                  <a:close/>
                </a:path>
                <a:path w="3147060" h="665479">
                  <a:moveTo>
                    <a:pt x="3053334" y="0"/>
                  </a:moveTo>
                  <a:lnTo>
                    <a:pt x="3058953" y="28350"/>
                  </a:lnTo>
                  <a:lnTo>
                    <a:pt x="3073146" y="25526"/>
                  </a:lnTo>
                  <a:lnTo>
                    <a:pt x="3146596" y="25526"/>
                  </a:lnTo>
                  <a:lnTo>
                    <a:pt x="30533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27165" y="2403728"/>
            <a:ext cx="3550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웹사이트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추가적인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구현하기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 </a:t>
            </a:r>
            <a:r>
              <a:rPr sz="1200" dirty="0">
                <a:latin typeface="Malgun Gothic"/>
                <a:cs typeface="Malgun Gothic"/>
              </a:rPr>
              <a:t>jQuery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UI의 accordian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플러그인을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적용하였다. </a:t>
            </a:r>
            <a:r>
              <a:rPr sz="1200" dirty="0">
                <a:latin typeface="Malgun Gothic"/>
                <a:cs typeface="Malgun Gothic"/>
              </a:rPr>
              <a:t>반응형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웹사이트를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제작하기에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앞서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계획한</a:t>
            </a:r>
            <a:endParaRPr sz="1200" dirty="0">
              <a:latin typeface="Malgun Gothic"/>
              <a:cs typeface="Malgun Gothic"/>
            </a:endParaRPr>
          </a:p>
          <a:p>
            <a:pPr marL="12700" marR="536575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시안과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프로토타입에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구현하기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위해서, </a:t>
            </a:r>
            <a:r>
              <a:rPr sz="1200" dirty="0">
                <a:latin typeface="Malgun Gothic"/>
                <a:cs typeface="Malgun Gothic"/>
              </a:rPr>
              <a:t>코드를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수정할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있도록</a:t>
            </a:r>
            <a:endParaRPr sz="1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JS 파일을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다운로드하여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연동하였다.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0947" y="1162811"/>
            <a:ext cx="1971725" cy="49149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04856" y="935481"/>
            <a:ext cx="1062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*Plugin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967</Words>
  <Application>Microsoft Office PowerPoint</Application>
  <PresentationFormat>와이드스크린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맑은 고딕</vt:lpstr>
      <vt:lpstr>Office Theme</vt:lpstr>
      <vt:lpstr>통합 구현 [2001020206_19v5]</vt:lpstr>
      <vt:lpstr>PowerPoint 프레젠테이션</vt:lpstr>
      <vt:lpstr>통합 모듈 의미와 필요성</vt:lpstr>
      <vt:lpstr>데이터 연동 방법</vt:lpstr>
      <vt:lpstr>반응형 웹사이트 제작 시 사용된 모듈(1)</vt:lpstr>
      <vt:lpstr>반응형 웹사이트 제작 시 사용된 모듈(2)</vt:lpstr>
      <vt:lpstr>반응형 웹사이트 제작 시 사용된 모듈(3)</vt:lpstr>
      <vt:lpstr>반응형 웹사이트 제작 시 사용된 모듈(4)</vt:lpstr>
      <vt:lpstr>반응형 웹사이트 제작 시 사용된 모듈(5)</vt:lpstr>
      <vt:lpstr>메인페이지 소스코드</vt:lpstr>
      <vt:lpstr>Plugin - slick</vt:lpstr>
      <vt:lpstr>Plugin - swiper</vt:lpstr>
      <vt:lpstr>Plugin - bxSlider</vt:lpstr>
      <vt:lpstr>Window scroll event</vt:lpstr>
      <vt:lpstr>Window scroll event</vt:lpstr>
      <vt:lpstr>Click event</vt:lpstr>
      <vt:lpstr>Click event</vt:lpstr>
      <vt:lpstr>Top Button</vt:lpstr>
      <vt:lpstr>서브페이지 소스코드</vt:lpstr>
      <vt:lpstr>Plugin - jQuery UI(Accordion)</vt:lpstr>
      <vt:lpstr>Click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8</cp:revision>
  <dcterms:created xsi:type="dcterms:W3CDTF">2023-01-18T00:30:10Z</dcterms:created>
  <dcterms:modified xsi:type="dcterms:W3CDTF">2023-01-18T05:32:17Z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2023-01-18T00:00:00Z</vt:filetime>
  </property>
  <property fmtid="{D5CDD505-2E9C-101B-9397-08002B2CF9AE}" pid="5" name="Producer">
    <vt:lpwstr>Microsoft® PowerPoint® 2016</vt:lpwstr>
  </property>
</Properties>
</file>