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8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77" r:id="rId14"/>
    <p:sldId id="265" r:id="rId15"/>
    <p:sldId id="259" r:id="rId16"/>
    <p:sldId id="270" r:id="rId17"/>
    <p:sldId id="271" r:id="rId18"/>
    <p:sldId id="273" r:id="rId19"/>
    <p:sldId id="272" r:id="rId20"/>
    <p:sldId id="276" r:id="rId21"/>
    <p:sldId id="266" r:id="rId22"/>
    <p:sldId id="274" r:id="rId23"/>
    <p:sldId id="275" r:id="rId24"/>
    <p:sldId id="267" r:id="rId25"/>
    <p:sldId id="268" r:id="rId26"/>
    <p:sldId id="291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A5A5A5"/>
    <a:srgbClr val="6462A0"/>
    <a:srgbClr val="FFD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55" autoAdjust="0"/>
  </p:normalViewPr>
  <p:slideViewPr>
    <p:cSldViewPr snapToGrid="0">
      <p:cViewPr>
        <p:scale>
          <a:sx n="86" d="100"/>
          <a:sy n="86" d="100"/>
        </p:scale>
        <p:origin x="14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853A-6215-4B71-90C0-EFD20233D7B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4A2A-AD3B-45E1-9805-4DA884D2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6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4A2A-AD3B-45E1-9805-4DA884D241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1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4A2A-AD3B-45E1-9805-4DA884D241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1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9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5B9E-21BF-4B90-B9D5-814A03945B53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073B-6EA2-4FCA-BF13-328EB2FA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39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56.jpg"/><Relationship Id="rId5" Type="http://schemas.openxmlformats.org/officeDocument/2006/relationships/image" Target="../media/image51.jpg"/><Relationship Id="rId10" Type="http://schemas.openxmlformats.org/officeDocument/2006/relationships/image" Target="../media/image55.jpg"/><Relationship Id="rId4" Type="http://schemas.openxmlformats.org/officeDocument/2006/relationships/image" Target="../media/image50.jpg"/><Relationship Id="rId9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21101200004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pop.kr/news/articleView.html?idxno=572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donga.com/news/article/all/20211116/110273121/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76435" y="4190036"/>
            <a:ext cx="1076445" cy="5208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UI</a:t>
            </a:r>
            <a:r>
              <a:rPr lang="ko-KR" altLang="en-US" sz="4000" dirty="0" smtClean="0"/>
              <a:t>구현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1000" dirty="0" smtClean="0"/>
              <a:t>[2001020708_19v3]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000" dirty="0" smtClean="0"/>
              <a:t>1. UI </a:t>
            </a:r>
            <a:r>
              <a:rPr lang="ko-KR" altLang="en-US" sz="2000" dirty="0" smtClean="0"/>
              <a:t>설계 검토하기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UI </a:t>
            </a:r>
            <a:r>
              <a:rPr lang="ko-KR" altLang="en-US" sz="2000" dirty="0" smtClean="0"/>
              <a:t>구현 표준 검토하기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20988"/>
            <a:ext cx="9144000" cy="19901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sz="2200" dirty="0" err="1" smtClean="0"/>
              <a:t>송윤정</a:t>
            </a:r>
            <a:endParaRPr lang="en-US" altLang="ko-KR" sz="22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 algn="l"/>
            <a:r>
              <a:rPr lang="ko-KR" altLang="en-US" sz="1100" dirty="0" err="1" smtClean="0"/>
              <a:t>과정명</a:t>
            </a:r>
            <a:r>
              <a:rPr lang="en-US" altLang="ko-KR" sz="1100" dirty="0" smtClean="0"/>
              <a:t>: [</a:t>
            </a:r>
            <a:r>
              <a:rPr lang="ko-KR" altLang="en-US" sz="1100" dirty="0" smtClean="0"/>
              <a:t>디지털컨버전스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뷰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Vue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활용 </a:t>
            </a:r>
            <a:r>
              <a:rPr lang="ko-KR" altLang="en-US" sz="1100" dirty="0" err="1" smtClean="0"/>
              <a:t>프론트엔드</a:t>
            </a:r>
            <a:r>
              <a:rPr lang="ko-KR" altLang="en-US" sz="1100" dirty="0" smtClean="0"/>
              <a:t> 개발자 양성과정 </a:t>
            </a:r>
            <a:r>
              <a:rPr lang="en-US" altLang="ko-KR" sz="1100" dirty="0" smtClean="0"/>
              <a:t>22-1</a:t>
            </a:r>
          </a:p>
          <a:p>
            <a:pPr algn="l"/>
            <a:r>
              <a:rPr lang="ko-KR" altLang="en-US" sz="1100" dirty="0" err="1" smtClean="0"/>
              <a:t>교과목명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어플리케이션 프로그래밍 및 구현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668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dirty="0" smtClean="0"/>
              <a:t>웹 사이트 컬러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폰트 플랜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02145"/>
              </p:ext>
            </p:extLst>
          </p:nvPr>
        </p:nvGraphicFramePr>
        <p:xfrm>
          <a:off x="1172737" y="3294423"/>
          <a:ext cx="3831336" cy="14915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3208">
                  <a:extLst>
                    <a:ext uri="{9D8B030D-6E8A-4147-A177-3AD203B41FA5}">
                      <a16:colId xmlns:a16="http://schemas.microsoft.com/office/drawing/2014/main" val="2046954699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1791031440"/>
                    </a:ext>
                  </a:extLst>
                </a:gridCol>
              </a:tblGrid>
              <a:tr h="497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Point Color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Yellow                 #ffd140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6818"/>
                  </a:ext>
                </a:extLst>
              </a:tr>
              <a:tr h="497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Main Color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White                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dirty="0" err="1" smtClean="0"/>
                        <a:t>ffffff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83968"/>
                  </a:ext>
                </a:extLst>
              </a:tr>
              <a:tr h="497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Sub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Black                  #000000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945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2737" y="22814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컬러 플랜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89381"/>
              </p:ext>
            </p:extLst>
          </p:nvPr>
        </p:nvGraphicFramePr>
        <p:xfrm>
          <a:off x="6269253" y="1908823"/>
          <a:ext cx="4365567" cy="9943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7676">
                  <a:extLst>
                    <a:ext uri="{9D8B030D-6E8A-4147-A177-3AD203B41FA5}">
                      <a16:colId xmlns:a16="http://schemas.microsoft.com/office/drawing/2014/main" val="2046954699"/>
                    </a:ext>
                  </a:extLst>
                </a:gridCol>
                <a:gridCol w="2957891">
                  <a:extLst>
                    <a:ext uri="{9D8B030D-6E8A-4147-A177-3AD203B41FA5}">
                      <a16:colId xmlns:a16="http://schemas.microsoft.com/office/drawing/2014/main" val="1791031440"/>
                    </a:ext>
                  </a:extLst>
                </a:gridCol>
              </a:tblGrid>
              <a:tr h="497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제목 폰트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노토산스</a:t>
                      </a:r>
                      <a:r>
                        <a:rPr lang="en-US" altLang="ko-KR" sz="1200" dirty="0" smtClean="0"/>
                        <a:t>              </a:t>
                      </a:r>
                      <a:r>
                        <a:rPr lang="en-US" altLang="ko-KR" sz="1200" b="0" dirty="0" smtClean="0"/>
                        <a:t>16pt, Bold, #000000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596818"/>
                  </a:ext>
                </a:extLst>
              </a:tr>
              <a:tr h="497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본문 폰트</a:t>
                      </a:r>
                      <a:endParaRPr lang="en-US" altLang="ko-KR" sz="1200" b="1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노토산스</a:t>
                      </a:r>
                      <a:r>
                        <a:rPr lang="en-US" altLang="ko-KR" sz="1200" dirty="0" smtClean="0"/>
                        <a:t>                     14pt, #000000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839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69253" y="79842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폰트 플랜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528225" y="3340649"/>
            <a:ext cx="414528" cy="402288"/>
          </a:xfrm>
          <a:prstGeom prst="rect">
            <a:avLst/>
          </a:prstGeom>
          <a:solidFill>
            <a:srgbClr val="FFC000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28225" y="3839038"/>
            <a:ext cx="414528" cy="402288"/>
          </a:xfrm>
          <a:prstGeom prst="rect">
            <a:avLst/>
          </a:prstGeom>
          <a:solidFill>
            <a:schemeClr val="bg1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28225" y="4337427"/>
            <a:ext cx="414528" cy="402288"/>
          </a:xfrm>
          <a:prstGeom prst="rect">
            <a:avLst/>
          </a:prstGeom>
          <a:solidFill>
            <a:schemeClr val="tx1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80" y="3513083"/>
            <a:ext cx="1341137" cy="3303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72737" y="2657903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*</a:t>
            </a:r>
            <a:r>
              <a:rPr lang="ko-KR" altLang="en-US" sz="1200" dirty="0" err="1" smtClean="0"/>
              <a:t>이마트몰의</a:t>
            </a:r>
            <a:r>
              <a:rPr lang="ko-KR" altLang="en-US" sz="1200" dirty="0" smtClean="0"/>
              <a:t> 포인트 </a:t>
            </a:r>
            <a:r>
              <a:rPr lang="ko-KR" altLang="en-US" sz="1200" dirty="0" smtClean="0"/>
              <a:t>컬러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9253" y="1154728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*가시성을 고려하여 </a:t>
            </a:r>
            <a:r>
              <a:rPr lang="ko-KR" altLang="en-US" sz="1200" dirty="0" err="1" smtClean="0"/>
              <a:t>노토산스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본고딕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폰트를 일괄 적용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굵기와 폰트 사이즈로 구분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2" y="3470311"/>
            <a:ext cx="3375333" cy="26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9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dirty="0" smtClean="0"/>
              <a:t>Component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GUI </a:t>
            </a:r>
            <a:r>
              <a:rPr lang="ko-KR" altLang="en-US" sz="2000" b="1" dirty="0" smtClean="0"/>
              <a:t>가이드 디자인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0457" y="1817689"/>
          <a:ext cx="2270743" cy="43164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2201">
                  <a:extLst>
                    <a:ext uri="{9D8B030D-6E8A-4147-A177-3AD203B41FA5}">
                      <a16:colId xmlns:a16="http://schemas.microsoft.com/office/drawing/2014/main" val="2396998893"/>
                    </a:ext>
                  </a:extLst>
                </a:gridCol>
                <a:gridCol w="778542">
                  <a:extLst>
                    <a:ext uri="{9D8B030D-6E8A-4147-A177-3AD203B41FA5}">
                      <a16:colId xmlns:a16="http://schemas.microsoft.com/office/drawing/2014/main" val="2610568153"/>
                    </a:ext>
                  </a:extLst>
                </a:gridCol>
              </a:tblGrid>
              <a:tr h="403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Component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표기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82286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btn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84145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Calendar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cal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173070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CheckBox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chk</a:t>
                      </a:r>
                      <a:endParaRPr lang="en-US" altLang="ko-KR" sz="1200" dirty="0" smtClean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12045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Combo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combo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80516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Flash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flash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25005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Grid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grid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472838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GroupBox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gb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07518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ListBox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lb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63373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Radio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rad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233323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Tab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tab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8037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TabPage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tabp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42709"/>
                  </a:ext>
                </a:extLst>
              </a:tr>
              <a:tr h="32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TextArea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texta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66586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432145" y="1817689"/>
          <a:ext cx="5602531" cy="19812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0457">
                  <a:extLst>
                    <a:ext uri="{9D8B030D-6E8A-4147-A177-3AD203B41FA5}">
                      <a16:colId xmlns:a16="http://schemas.microsoft.com/office/drawing/2014/main" val="2396998893"/>
                    </a:ext>
                  </a:extLst>
                </a:gridCol>
                <a:gridCol w="1198372">
                  <a:extLst>
                    <a:ext uri="{9D8B030D-6E8A-4147-A177-3AD203B41FA5}">
                      <a16:colId xmlns:a16="http://schemas.microsoft.com/office/drawing/2014/main" val="2481100123"/>
                    </a:ext>
                  </a:extLst>
                </a:gridCol>
                <a:gridCol w="2025819">
                  <a:extLst>
                    <a:ext uri="{9D8B030D-6E8A-4147-A177-3AD203B41FA5}">
                      <a16:colId xmlns:a16="http://schemas.microsoft.com/office/drawing/2014/main" val="2610568153"/>
                    </a:ext>
                  </a:extLst>
                </a:gridCol>
                <a:gridCol w="1207883">
                  <a:extLst>
                    <a:ext uri="{9D8B030D-6E8A-4147-A177-3AD203B41FA5}">
                      <a16:colId xmlns:a16="http://schemas.microsoft.com/office/drawing/2014/main" val="1869763680"/>
                    </a:ext>
                  </a:extLst>
                </a:gridCol>
              </a:tblGrid>
              <a:tr h="397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상세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82286"/>
                  </a:ext>
                </a:extLst>
              </a:tr>
              <a:tr h="52781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공통 버튼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글자 버튼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b="0" dirty="0" smtClean="0"/>
                        <a:t>6f64a9</a:t>
                      </a:r>
                      <a:r>
                        <a:rPr lang="en-US" altLang="ko-KR" sz="1200" dirty="0" smtClean="0"/>
                        <a:t>, 10px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84145"/>
                  </a:ext>
                </a:extLst>
              </a:tr>
              <a:tr h="5278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 버튼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b="0" dirty="0" smtClean="0"/>
                        <a:t>6f64a9</a:t>
                      </a:r>
                      <a:r>
                        <a:rPr lang="en-US" altLang="ko-KR" sz="1200" dirty="0" smtClean="0"/>
                        <a:t>, 15px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173070"/>
                  </a:ext>
                </a:extLst>
              </a:tr>
              <a:tr h="5278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글자 버튼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b="0" dirty="0" smtClean="0"/>
                        <a:t>6f64a9</a:t>
                      </a:r>
                      <a:r>
                        <a:rPr lang="en-US" altLang="ko-KR" sz="1200" dirty="0" smtClean="0"/>
                        <a:t>, 20px</a:t>
                      </a:r>
                      <a:endParaRPr lang="ko-KR" altLang="en-US" sz="1200" dirty="0" smtClean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12045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956889" y="2330450"/>
            <a:ext cx="913045" cy="3268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56888" y="2843211"/>
            <a:ext cx="1226905" cy="3268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56889" y="3395661"/>
            <a:ext cx="1616852" cy="3268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432145" y="4550652"/>
          <a:ext cx="5602531" cy="15834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0457">
                  <a:extLst>
                    <a:ext uri="{9D8B030D-6E8A-4147-A177-3AD203B41FA5}">
                      <a16:colId xmlns:a16="http://schemas.microsoft.com/office/drawing/2014/main" val="2396998893"/>
                    </a:ext>
                  </a:extLst>
                </a:gridCol>
                <a:gridCol w="1198372">
                  <a:extLst>
                    <a:ext uri="{9D8B030D-6E8A-4147-A177-3AD203B41FA5}">
                      <a16:colId xmlns:a16="http://schemas.microsoft.com/office/drawing/2014/main" val="2481100123"/>
                    </a:ext>
                  </a:extLst>
                </a:gridCol>
                <a:gridCol w="2025819">
                  <a:extLst>
                    <a:ext uri="{9D8B030D-6E8A-4147-A177-3AD203B41FA5}">
                      <a16:colId xmlns:a16="http://schemas.microsoft.com/office/drawing/2014/main" val="2610568153"/>
                    </a:ext>
                  </a:extLst>
                </a:gridCol>
                <a:gridCol w="1207883">
                  <a:extLst>
                    <a:ext uri="{9D8B030D-6E8A-4147-A177-3AD203B41FA5}">
                      <a16:colId xmlns:a16="http://schemas.microsoft.com/office/drawing/2014/main" val="1869763680"/>
                    </a:ext>
                  </a:extLst>
                </a:gridCol>
              </a:tblGrid>
              <a:tr h="52781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:Hover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글자 버튼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#000000, 10px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84145"/>
                  </a:ext>
                </a:extLst>
              </a:tr>
              <a:tr h="5278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 버튼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b="0" dirty="0" smtClean="0"/>
                        <a:t>000000</a:t>
                      </a:r>
                      <a:r>
                        <a:rPr lang="en-US" altLang="ko-KR" sz="1200" dirty="0" smtClean="0"/>
                        <a:t>, 15px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173070"/>
                  </a:ext>
                </a:extLst>
              </a:tr>
              <a:tr h="5278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글자 버튼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b="0" dirty="0" smtClean="0"/>
                        <a:t>000000</a:t>
                      </a:r>
                      <a:r>
                        <a:rPr lang="en-US" altLang="ko-KR" sz="1200" dirty="0" smtClean="0"/>
                        <a:t>, 20px</a:t>
                      </a:r>
                      <a:endParaRPr lang="ko-KR" altLang="en-US" sz="1200" dirty="0" smtClean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12045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6956889" y="4660995"/>
            <a:ext cx="913045" cy="3268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버튼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56888" y="5178934"/>
            <a:ext cx="1226905" cy="3268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버튼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56889" y="5696873"/>
            <a:ext cx="1616852" cy="3268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버튼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068309" y="4081551"/>
            <a:ext cx="330200" cy="186467"/>
          </a:xfrm>
          <a:prstGeom prst="rightArrow">
            <a:avLst/>
          </a:prstGeom>
          <a:solidFill>
            <a:schemeClr val="bg1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76435" y="4190036"/>
            <a:ext cx="1076445" cy="5208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8238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요구사항 확인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1000" dirty="0"/>
              <a:t>[</a:t>
            </a:r>
            <a:r>
              <a:rPr lang="en-US" altLang="ko-KR" sz="1000" dirty="0" smtClean="0"/>
              <a:t>2001020201_19v4]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현행 시스템 분석하기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요구사항 </a:t>
            </a:r>
            <a:r>
              <a:rPr lang="ko-KR" altLang="en-US" sz="2000" dirty="0" smtClean="0"/>
              <a:t>확인하기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분석모델</a:t>
            </a:r>
            <a:r>
              <a:rPr lang="ko-KR" altLang="en-US" sz="2000" dirty="0" smtClean="0"/>
              <a:t> 확인하기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20988"/>
            <a:ext cx="9144000" cy="19901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sz="2200" dirty="0" err="1"/>
              <a:t>송윤정</a:t>
            </a:r>
            <a:endParaRPr lang="en-US" altLang="ko-KR" sz="22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algn="l"/>
            <a:r>
              <a:rPr lang="ko-KR" altLang="en-US" sz="1100" dirty="0" err="1"/>
              <a:t>과정명</a:t>
            </a:r>
            <a:r>
              <a:rPr lang="en-US" altLang="ko-KR" sz="1100" dirty="0"/>
              <a:t>: [</a:t>
            </a:r>
            <a:r>
              <a:rPr lang="ko-KR" altLang="en-US" sz="1100" dirty="0"/>
              <a:t>디지털컨버전스</a:t>
            </a:r>
            <a:r>
              <a:rPr lang="en-US" altLang="ko-KR" sz="1100" dirty="0"/>
              <a:t>] </a:t>
            </a:r>
            <a:r>
              <a:rPr lang="ko-KR" altLang="en-US" sz="1100" dirty="0"/>
              <a:t>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Vue</a:t>
            </a:r>
            <a:r>
              <a:rPr lang="en-US" altLang="ko-KR" sz="1100" dirty="0"/>
              <a:t>) </a:t>
            </a:r>
            <a:r>
              <a:rPr lang="ko-KR" altLang="en-US" sz="1100" dirty="0"/>
              <a:t>활용 </a:t>
            </a:r>
            <a:r>
              <a:rPr lang="ko-KR" altLang="en-US" sz="1100" dirty="0" err="1"/>
              <a:t>프론트엔드</a:t>
            </a:r>
            <a:r>
              <a:rPr lang="ko-KR" altLang="en-US" sz="1100" dirty="0"/>
              <a:t> 개발자 양성과정 </a:t>
            </a:r>
            <a:r>
              <a:rPr lang="en-US" altLang="ko-KR" sz="1100" dirty="0"/>
              <a:t>22-1</a:t>
            </a:r>
          </a:p>
          <a:p>
            <a:pPr algn="l"/>
            <a:r>
              <a:rPr lang="ko-KR" altLang="en-US" sz="1100" dirty="0" err="1"/>
              <a:t>교과목명</a:t>
            </a:r>
            <a:r>
              <a:rPr lang="en-US" altLang="ko-KR" sz="1100" dirty="0"/>
              <a:t>: </a:t>
            </a:r>
            <a:r>
              <a:rPr lang="ko-KR" altLang="en-US" sz="1100" dirty="0"/>
              <a:t>어플리케이션 프로그래밍 및 구현</a:t>
            </a:r>
          </a:p>
        </p:txBody>
      </p:sp>
    </p:spTree>
    <p:extLst>
      <p:ext uri="{BB962C8B-B14F-4D97-AF65-F5344CB8AC3E}">
        <p14:creationId xmlns:p14="http://schemas.microsoft.com/office/powerpoint/2010/main" val="28786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경쟁사 분석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676435" y="4190036"/>
            <a:ext cx="1076445" cy="5208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524000" y="4320988"/>
            <a:ext cx="9144000" cy="19901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sz="2200" dirty="0" err="1"/>
              <a:t>송윤정</a:t>
            </a:r>
            <a:endParaRPr lang="en-US" altLang="ko-KR" sz="22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algn="l"/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l"/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587A96-201C-417A-6E97-1EEF372EC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91" y="1437082"/>
            <a:ext cx="1741871" cy="5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9769" y="748146"/>
            <a:ext cx="1326157" cy="512618"/>
          </a:xfrm>
          <a:prstGeom prst="rect">
            <a:avLst/>
          </a:prstGeom>
          <a:solidFill>
            <a:srgbClr val="FF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Project  </a:t>
            </a:r>
            <a:r>
              <a:rPr lang="ko-KR" altLang="en-US" sz="2400" dirty="0" err="1"/>
              <a:t>이마트몰</a:t>
            </a:r>
            <a:r>
              <a:rPr lang="ko-KR" altLang="en-US" sz="2400" b="1" dirty="0"/>
              <a:t> </a:t>
            </a:r>
            <a:r>
              <a:rPr lang="ko-KR" altLang="en-US" sz="2400" dirty="0"/>
              <a:t>경쟁사</a:t>
            </a:r>
            <a:r>
              <a:rPr lang="en-US" altLang="ko-KR" sz="2400" dirty="0"/>
              <a:t>, </a:t>
            </a:r>
            <a:r>
              <a:rPr lang="ko-KR" altLang="en-US" sz="2400" dirty="0"/>
              <a:t>자사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목차</a:t>
            </a:r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/>
              <a:t>네비게이션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UI </a:t>
            </a:r>
            <a:r>
              <a:rPr lang="ko-KR" altLang="en-US" sz="1600" dirty="0"/>
              <a:t>분석</a:t>
            </a:r>
            <a:endParaRPr lang="en-US" altLang="ko-KR" sz="1600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sz="1600" dirty="0"/>
              <a:t>Contents </a:t>
            </a:r>
            <a:r>
              <a:rPr lang="ko-KR" altLang="en-US" sz="1600" dirty="0"/>
              <a:t>스타일 분석</a:t>
            </a:r>
            <a:endParaRPr lang="en-US" altLang="ko-KR" sz="1600" dirty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/>
              <a:t>세부 디자인 분석</a:t>
            </a:r>
            <a:endParaRPr lang="en-US" altLang="ko-KR" sz="1600" dirty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/>
              <a:t>마케팅 요소 </a:t>
            </a:r>
            <a:r>
              <a:rPr lang="ko-KR" altLang="en-US" sz="1600" dirty="0" smtClean="0"/>
              <a:t>분석</a:t>
            </a:r>
            <a:endParaRPr lang="en-US" altLang="ko-KR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 err="1" smtClean="0"/>
              <a:t>리뉴얼</a:t>
            </a:r>
            <a:r>
              <a:rPr lang="ko-KR" altLang="en-US" sz="1600" dirty="0" smtClean="0"/>
              <a:t> 방향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09769" y="1397819"/>
            <a:ext cx="4755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마켓컬리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쿠팡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홈플러스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프레딧</a:t>
            </a:r>
            <a:r>
              <a:rPr lang="en-US" altLang="ko-KR" sz="1600" dirty="0"/>
              <a:t>/ GS Fresh Mall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968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47"/>
            <a:ext cx="2819400" cy="541030"/>
          </a:xfrm>
        </p:spPr>
        <p:txBody>
          <a:bodyPr/>
          <a:lstStyle/>
          <a:p>
            <a:r>
              <a:rPr lang="ko-KR" altLang="en-US" sz="2000" b="1" dirty="0"/>
              <a:t>네비게이션</a:t>
            </a:r>
            <a:r>
              <a:rPr lang="en-US" altLang="ko-KR" sz="2000" b="1" dirty="0"/>
              <a:t>, UI</a:t>
            </a:r>
            <a:r>
              <a:rPr lang="ko-KR" altLang="en-US" sz="2000" b="1" dirty="0"/>
              <a:t> 분석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2904710"/>
            <a:ext cx="5861560" cy="8138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4" y="4249847"/>
            <a:ext cx="6372628" cy="7553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0" y="5547407"/>
            <a:ext cx="6411322" cy="812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9650" y="1748879"/>
            <a:ext cx="279595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Header</a:t>
            </a:r>
            <a:r>
              <a:rPr lang="ko-KR" altLang="en-US" sz="1400" dirty="0"/>
              <a:t>는 심플하게 구성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GNB :  </a:t>
            </a:r>
          </a:p>
          <a:p>
            <a:r>
              <a:rPr lang="en-US" altLang="ko-KR" sz="1200" dirty="0"/>
              <a:t>   Text –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 회원가입</a:t>
            </a:r>
            <a:r>
              <a:rPr lang="en-US" altLang="ko-KR" sz="1200" dirty="0"/>
              <a:t>/</a:t>
            </a:r>
            <a:r>
              <a:rPr lang="ko-KR" altLang="en-US" sz="1200" dirty="0"/>
              <a:t> 고객센터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Icon –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/</a:t>
            </a:r>
            <a:r>
              <a:rPr lang="ko-KR" altLang="en-US" sz="1200" dirty="0"/>
              <a:t> 찜</a:t>
            </a:r>
            <a:r>
              <a:rPr lang="en-US" altLang="ko-KR" sz="1200" dirty="0"/>
              <a:t>/</a:t>
            </a:r>
            <a:r>
              <a:rPr lang="ko-KR" altLang="en-US" sz="1200" dirty="0"/>
              <a:t> 장바구니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Logo :  </a:t>
            </a:r>
            <a:r>
              <a:rPr lang="ko-KR" altLang="en-US" sz="1200" dirty="0"/>
              <a:t>왼쪽 정렬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Header </a:t>
            </a:r>
            <a:r>
              <a:rPr lang="ko-KR" altLang="en-US" sz="1200" dirty="0"/>
              <a:t>가운데 </a:t>
            </a:r>
            <a:r>
              <a:rPr lang="ko-KR" altLang="en-US" sz="1200" dirty="0" err="1"/>
              <a:t>검색창</a:t>
            </a:r>
            <a:r>
              <a:rPr lang="ko-KR" altLang="en-US" sz="1200" dirty="0"/>
              <a:t> 제공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LNB : 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전체 카테고리</a:t>
            </a:r>
            <a:r>
              <a:rPr lang="en-US" altLang="ko-KR" sz="1200" dirty="0"/>
              <a:t>/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신상품</a:t>
            </a:r>
            <a:r>
              <a:rPr lang="en-US" altLang="ko-KR" sz="1200" dirty="0"/>
              <a:t>/ </a:t>
            </a:r>
            <a:r>
              <a:rPr lang="ko-KR" altLang="en-US" sz="1200" dirty="0"/>
              <a:t>베스트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세일중</a:t>
            </a:r>
            <a:r>
              <a:rPr lang="en-US" altLang="ko-KR" sz="1200" dirty="0"/>
              <a:t>/</a:t>
            </a:r>
            <a:r>
              <a:rPr lang="ko-KR" altLang="en-US" sz="1200" dirty="0"/>
              <a:t> 기획전</a:t>
            </a:r>
            <a:endParaRPr lang="en-US" altLang="ko-KR" sz="1200" dirty="0"/>
          </a:p>
          <a:p>
            <a:r>
              <a:rPr lang="en-US" altLang="ko-KR" sz="1200" dirty="0"/>
              <a:t>   +</a:t>
            </a:r>
            <a:r>
              <a:rPr lang="ko-KR" altLang="en-US" sz="1200" dirty="0"/>
              <a:t>택배배송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포인트 컬러 사용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타사에 비해</a:t>
            </a:r>
            <a:endParaRPr lang="en-US" altLang="ko-KR" sz="1200" dirty="0"/>
          </a:p>
          <a:p>
            <a:r>
              <a:rPr lang="en-US" altLang="ko-KR" sz="1200" dirty="0"/>
              <a:t>   Header</a:t>
            </a:r>
            <a:r>
              <a:rPr lang="ko-KR" altLang="en-US" sz="1200" dirty="0"/>
              <a:t>에 많은 정보 구성 되어있음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→ 간소화 예정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469630" y="1321058"/>
            <a:ext cx="3209734" cy="52021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6166" y="2731858"/>
            <a:ext cx="6946224" cy="114860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6166" y="4053241"/>
            <a:ext cx="6946224" cy="114860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6166" y="5374624"/>
            <a:ext cx="6946224" cy="114860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2380" y="2731856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380" y="4053239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2380" y="5374622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ⓒ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7917242" y="3687872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9C920-4723-DE28-ADFF-9018207AD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8" y="1509786"/>
            <a:ext cx="6409014" cy="9392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2EC2C5-5555-A0F0-8AA7-05AFE11DB601}"/>
              </a:ext>
            </a:extLst>
          </p:cNvPr>
          <p:cNvSpPr/>
          <p:nvPr/>
        </p:nvSpPr>
        <p:spPr>
          <a:xfrm>
            <a:off x="738283" y="1405457"/>
            <a:ext cx="6946224" cy="114860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587A96-201C-417A-6E97-1EEF372ECC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3" y="1021358"/>
            <a:ext cx="1058986" cy="3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0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47"/>
            <a:ext cx="2819400" cy="541030"/>
          </a:xfrm>
        </p:spPr>
        <p:txBody>
          <a:bodyPr/>
          <a:lstStyle/>
          <a:p>
            <a:r>
              <a:rPr lang="ko-KR" altLang="en-US" sz="2000" b="1" dirty="0"/>
              <a:t>네비게이션</a:t>
            </a:r>
            <a:r>
              <a:rPr lang="en-US" altLang="ko-KR" sz="2000" b="1" dirty="0"/>
              <a:t>, UI</a:t>
            </a:r>
            <a:r>
              <a:rPr lang="ko-KR" altLang="en-US" sz="2000" b="1" dirty="0"/>
              <a:t> 분석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2EC2C5-5555-A0F0-8AA7-05AFE11DB601}"/>
              </a:ext>
            </a:extLst>
          </p:cNvPr>
          <p:cNvSpPr/>
          <p:nvPr/>
        </p:nvSpPr>
        <p:spPr>
          <a:xfrm>
            <a:off x="544072" y="1470473"/>
            <a:ext cx="7109330" cy="467026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587A96-201C-417A-6E97-1EEF372EC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2" y="1029905"/>
            <a:ext cx="1058986" cy="327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DDD66C-DC0C-65FE-8CED-B78967246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69" y="2040736"/>
            <a:ext cx="2426791" cy="345526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B89E8A5-5C1B-3041-7F0D-634E7C963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23" y="2645575"/>
            <a:ext cx="638175" cy="21621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8A4260-7895-08E2-0984-A27F470665A7}"/>
              </a:ext>
            </a:extLst>
          </p:cNvPr>
          <p:cNvSpPr txBox="1"/>
          <p:nvPr/>
        </p:nvSpPr>
        <p:spPr>
          <a:xfrm>
            <a:off x="8532086" y="2341667"/>
            <a:ext cx="275011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Wing </a:t>
            </a:r>
            <a:r>
              <a:rPr lang="en-US" altLang="ko-KR" sz="1400" dirty="0" smtClean="0"/>
              <a:t>banner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최근 본 상품</a:t>
            </a:r>
            <a:r>
              <a:rPr lang="en-US" altLang="ko-KR" sz="1200" dirty="0"/>
              <a:t>/ </a:t>
            </a:r>
            <a:r>
              <a:rPr lang="ko-KR" altLang="en-US" sz="1200" dirty="0"/>
              <a:t>배송확인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최근 본 상품에 </a:t>
            </a:r>
            <a:r>
              <a:rPr lang="en-US" altLang="ko-KR" sz="1200" dirty="0"/>
              <a:t>:hover </a:t>
            </a:r>
            <a:r>
              <a:rPr lang="ko-KR" altLang="en-US" sz="1200" dirty="0"/>
              <a:t>시 장바구니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Top </a:t>
            </a:r>
            <a:r>
              <a:rPr lang="ko-KR" altLang="en-US" sz="1200" dirty="0"/>
              <a:t>버튼은 슬라이드 시 제공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추천 상품 제공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타사에 비해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많은 정보 구성 되어있음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→ 필수 기능에 집중할 예정</a:t>
            </a:r>
            <a:endParaRPr lang="en-US" altLang="ko-KR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8CDEE1-A0C3-EDE7-DDEE-BA7190A0CBAF}"/>
              </a:ext>
            </a:extLst>
          </p:cNvPr>
          <p:cNvSpPr/>
          <p:nvPr/>
        </p:nvSpPr>
        <p:spPr>
          <a:xfrm>
            <a:off x="8400614" y="1487329"/>
            <a:ext cx="3209734" cy="4670269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2">
            <a:extLst>
              <a:ext uri="{FF2B5EF4-FFF2-40B4-BE49-F238E27FC236}">
                <a16:creationId xmlns:a16="http://schemas.microsoft.com/office/drawing/2014/main" id="{E2CF59B6-875F-B84E-CE18-85AAE3055DB0}"/>
              </a:ext>
            </a:extLst>
          </p:cNvPr>
          <p:cNvSpPr/>
          <p:nvPr/>
        </p:nvSpPr>
        <p:spPr>
          <a:xfrm>
            <a:off x="7904047" y="3498060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3BBAB7A-C35A-4969-007D-6523CDDC2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84" y="1606544"/>
            <a:ext cx="2051037" cy="440848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63434D-B5E3-2EC1-6FCB-7E61C3BE43AE}"/>
              </a:ext>
            </a:extLst>
          </p:cNvPr>
          <p:cNvSpPr/>
          <p:nvPr/>
        </p:nvSpPr>
        <p:spPr>
          <a:xfrm>
            <a:off x="2263884" y="1791139"/>
            <a:ext cx="2051037" cy="2903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47"/>
            <a:ext cx="2819400" cy="541030"/>
          </a:xfrm>
        </p:spPr>
        <p:txBody>
          <a:bodyPr/>
          <a:lstStyle/>
          <a:p>
            <a:r>
              <a:rPr lang="ko-KR" altLang="en-US" sz="2000" b="1" dirty="0"/>
              <a:t>네비게이션</a:t>
            </a:r>
            <a:r>
              <a:rPr lang="en-US" altLang="ko-KR" sz="2000" b="1" dirty="0"/>
              <a:t>, UI</a:t>
            </a:r>
            <a:r>
              <a:rPr lang="ko-KR" altLang="en-US" sz="2000" b="1" dirty="0"/>
              <a:t> 분석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2EC2C5-5555-A0F0-8AA7-05AFE11DB601}"/>
              </a:ext>
            </a:extLst>
          </p:cNvPr>
          <p:cNvSpPr/>
          <p:nvPr/>
        </p:nvSpPr>
        <p:spPr>
          <a:xfrm>
            <a:off x="838200" y="1293107"/>
            <a:ext cx="2408767" cy="52021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ED11A-B0F2-BB03-38D8-010029EB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13" y="2212342"/>
            <a:ext cx="639440" cy="3243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B6574D-8301-8F16-7537-2E7D8D8B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30" y="2368772"/>
            <a:ext cx="978383" cy="2310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07BDE6-A1A7-5E12-01CD-C1CF90E36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42" y="1816691"/>
            <a:ext cx="905388" cy="34148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D59155-B04B-B5E0-B230-131A94F08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45" y="3361654"/>
            <a:ext cx="862412" cy="6512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82076-937C-5DD4-B2D0-46BF76F30D3B}"/>
              </a:ext>
            </a:extLst>
          </p:cNvPr>
          <p:cNvSpPr txBox="1"/>
          <p:nvPr/>
        </p:nvSpPr>
        <p:spPr>
          <a:xfrm>
            <a:off x="838201" y="916377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F9788B-C9BA-3A70-E94B-AB33DC7437C8}"/>
              </a:ext>
            </a:extLst>
          </p:cNvPr>
          <p:cNvSpPr/>
          <p:nvPr/>
        </p:nvSpPr>
        <p:spPr>
          <a:xfrm>
            <a:off x="3476071" y="1293107"/>
            <a:ext cx="2221573" cy="52021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F52E9-B4E4-442A-BE27-E630B1B14983}"/>
              </a:ext>
            </a:extLst>
          </p:cNvPr>
          <p:cNvSpPr txBox="1"/>
          <p:nvPr/>
        </p:nvSpPr>
        <p:spPr>
          <a:xfrm>
            <a:off x="3476070" y="92377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EAC6A1-1EFF-33C7-E48D-337EC6C139F3}"/>
              </a:ext>
            </a:extLst>
          </p:cNvPr>
          <p:cNvSpPr/>
          <p:nvPr/>
        </p:nvSpPr>
        <p:spPr>
          <a:xfrm>
            <a:off x="5925594" y="1293107"/>
            <a:ext cx="2376087" cy="52021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F437D9-C73E-F7D1-1DE2-E60B9DB67E12}"/>
              </a:ext>
            </a:extLst>
          </p:cNvPr>
          <p:cNvSpPr txBox="1"/>
          <p:nvPr/>
        </p:nvSpPr>
        <p:spPr>
          <a:xfrm>
            <a:off x="5925595" y="916377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280EC7-E4A7-D55B-6988-475B2840C1E9}"/>
              </a:ext>
            </a:extLst>
          </p:cNvPr>
          <p:cNvSpPr/>
          <p:nvPr/>
        </p:nvSpPr>
        <p:spPr>
          <a:xfrm>
            <a:off x="8529631" y="1293107"/>
            <a:ext cx="2897678" cy="52021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999E7-A20A-BADE-5AF2-525B958E4E82}"/>
              </a:ext>
            </a:extLst>
          </p:cNvPr>
          <p:cNvSpPr txBox="1"/>
          <p:nvPr/>
        </p:nvSpPr>
        <p:spPr>
          <a:xfrm>
            <a:off x="8529631" y="916377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ⓓ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1246EC9-2D98-749A-C53C-27B546F1F3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2"/>
          <a:stretch/>
        </p:blipFill>
        <p:spPr>
          <a:xfrm>
            <a:off x="9006429" y="1293107"/>
            <a:ext cx="780082" cy="427923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F5FC958-9FE2-7446-8E63-1B9875F750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83" y="1908318"/>
            <a:ext cx="1156923" cy="354789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533231B-8111-8AB8-DCB2-AA80ED63AE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/>
          <a:stretch/>
        </p:blipFill>
        <p:spPr>
          <a:xfrm>
            <a:off x="6205755" y="2359546"/>
            <a:ext cx="1922061" cy="26364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B747D9-9E4D-F6E6-8D2E-18F32264E67D}"/>
              </a:ext>
            </a:extLst>
          </p:cNvPr>
          <p:cNvSpPr/>
          <p:nvPr/>
        </p:nvSpPr>
        <p:spPr>
          <a:xfrm>
            <a:off x="7815679" y="3722945"/>
            <a:ext cx="363553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3424CC-CB3C-9784-1F39-B7F93DEF5E11}"/>
              </a:ext>
            </a:extLst>
          </p:cNvPr>
          <p:cNvSpPr/>
          <p:nvPr/>
        </p:nvSpPr>
        <p:spPr>
          <a:xfrm>
            <a:off x="1958581" y="3225442"/>
            <a:ext cx="950467" cy="923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7E3633-282C-16A3-0B89-172FBD96C632}"/>
              </a:ext>
            </a:extLst>
          </p:cNvPr>
          <p:cNvSpPr/>
          <p:nvPr/>
        </p:nvSpPr>
        <p:spPr>
          <a:xfrm>
            <a:off x="3524657" y="2359546"/>
            <a:ext cx="1052975" cy="2319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47"/>
            <a:ext cx="2819400" cy="541030"/>
          </a:xfrm>
        </p:spPr>
        <p:txBody>
          <a:bodyPr/>
          <a:lstStyle/>
          <a:p>
            <a:r>
              <a:rPr lang="ko-KR" altLang="en-US" sz="2000" b="1" dirty="0"/>
              <a:t>네비게이션</a:t>
            </a:r>
            <a:r>
              <a:rPr lang="en-US" altLang="ko-KR" sz="2000" b="1" dirty="0"/>
              <a:t>, UI</a:t>
            </a:r>
            <a:r>
              <a:rPr lang="ko-KR" altLang="en-US" sz="2000" b="1" dirty="0"/>
              <a:t> 분석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EA63A-4548-FF3B-973A-CBF62964B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7" y="3384819"/>
            <a:ext cx="6235456" cy="2911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56E6D1-71EB-B38A-E45E-66F4891AD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84" y="1470473"/>
            <a:ext cx="5629528" cy="20698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3092A-682A-4A0B-2FAD-FA43CF2F896D}"/>
              </a:ext>
            </a:extLst>
          </p:cNvPr>
          <p:cNvSpPr/>
          <p:nvPr/>
        </p:nvSpPr>
        <p:spPr>
          <a:xfrm>
            <a:off x="508714" y="1470473"/>
            <a:ext cx="7156869" cy="501218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373AF1-4691-A823-EA8F-361B0D3AE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" y="1029905"/>
            <a:ext cx="1058986" cy="3270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90E19-5C86-012D-2779-1DC723277F59}"/>
              </a:ext>
            </a:extLst>
          </p:cNvPr>
          <p:cNvSpPr/>
          <p:nvPr/>
        </p:nvSpPr>
        <p:spPr>
          <a:xfrm>
            <a:off x="8473551" y="1470473"/>
            <a:ext cx="3209734" cy="501218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22">
            <a:extLst>
              <a:ext uri="{FF2B5EF4-FFF2-40B4-BE49-F238E27FC236}">
                <a16:creationId xmlns:a16="http://schemas.microsoft.com/office/drawing/2014/main" id="{0586DE2C-1957-3677-BE12-0077295492B0}"/>
              </a:ext>
            </a:extLst>
          </p:cNvPr>
          <p:cNvSpPr/>
          <p:nvPr/>
        </p:nvSpPr>
        <p:spPr>
          <a:xfrm>
            <a:off x="7905799" y="3612361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C0385-AB8F-290E-0FCB-23E9C6EA955C}"/>
              </a:ext>
            </a:extLst>
          </p:cNvPr>
          <p:cNvSpPr txBox="1"/>
          <p:nvPr/>
        </p:nvSpPr>
        <p:spPr>
          <a:xfrm>
            <a:off x="8705547" y="3111110"/>
            <a:ext cx="22140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카테고리 메뉴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큰 카테고리에 </a:t>
            </a:r>
            <a:r>
              <a:rPr lang="ko-KR" altLang="en-US" sz="1200" dirty="0" err="1"/>
              <a:t>메타포</a:t>
            </a:r>
            <a:r>
              <a:rPr lang="ko-KR" altLang="en-US" sz="1200" dirty="0"/>
              <a:t> 제공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카테고리 메뉴 속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BEST </a:t>
            </a:r>
            <a:r>
              <a:rPr lang="ko-KR" altLang="en-US" sz="1200" dirty="0" smtClean="0"/>
              <a:t>아이템 배너 </a:t>
            </a:r>
            <a:r>
              <a:rPr lang="ko-KR" altLang="en-US" sz="1200" dirty="0"/>
              <a:t>제공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8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347"/>
            <a:ext cx="2819400" cy="541030"/>
          </a:xfrm>
        </p:spPr>
        <p:txBody>
          <a:bodyPr/>
          <a:lstStyle/>
          <a:p>
            <a:r>
              <a:rPr lang="ko-KR" altLang="en-US" sz="2000" b="1" dirty="0"/>
              <a:t>네비게이션</a:t>
            </a:r>
            <a:r>
              <a:rPr lang="en-US" altLang="ko-KR" sz="2000" b="1" dirty="0"/>
              <a:t>, UI</a:t>
            </a:r>
            <a:r>
              <a:rPr lang="ko-KR" altLang="en-US" sz="2000" b="1" dirty="0"/>
              <a:t> 분석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F75CD2-9103-1E0E-52E0-A57C9BE43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13" y="1158218"/>
            <a:ext cx="4509154" cy="24188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010B26-69FF-C99C-1BA9-033742B5F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93" y="1101567"/>
            <a:ext cx="4832305" cy="24879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F01B7E-EDB9-7134-C95B-9C13269437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13" y="4090648"/>
            <a:ext cx="4506012" cy="23199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3598A1-7AC4-8B62-23DD-FCE3109BB7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76" y="4006324"/>
            <a:ext cx="4257685" cy="22977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6E13E-34B4-C32C-723B-479ACB09189D}"/>
              </a:ext>
            </a:extLst>
          </p:cNvPr>
          <p:cNvSpPr/>
          <p:nvPr/>
        </p:nvSpPr>
        <p:spPr>
          <a:xfrm>
            <a:off x="870607" y="991520"/>
            <a:ext cx="4918882" cy="2708202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F86B02-54BC-483D-5FB5-C24DF1882491}"/>
              </a:ext>
            </a:extLst>
          </p:cNvPr>
          <p:cNvSpPr/>
          <p:nvPr/>
        </p:nvSpPr>
        <p:spPr>
          <a:xfrm>
            <a:off x="870607" y="3877939"/>
            <a:ext cx="4918882" cy="2708202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8E148E-E032-5FC3-1D70-079AE4926E7C}"/>
              </a:ext>
            </a:extLst>
          </p:cNvPr>
          <p:cNvSpPr/>
          <p:nvPr/>
        </p:nvSpPr>
        <p:spPr>
          <a:xfrm>
            <a:off x="6485467" y="980503"/>
            <a:ext cx="4918882" cy="2708202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7D06EF-0501-E45E-89B4-8C760DC946C7}"/>
              </a:ext>
            </a:extLst>
          </p:cNvPr>
          <p:cNvSpPr/>
          <p:nvPr/>
        </p:nvSpPr>
        <p:spPr>
          <a:xfrm>
            <a:off x="6485467" y="3881499"/>
            <a:ext cx="4918882" cy="2708202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B1A4B-611B-82EF-0DDC-4CE39B15E8AE}"/>
              </a:ext>
            </a:extLst>
          </p:cNvPr>
          <p:cNvSpPr txBox="1"/>
          <p:nvPr/>
        </p:nvSpPr>
        <p:spPr>
          <a:xfrm>
            <a:off x="498098" y="991520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26576-C7CC-80BB-168F-5523FA5C1895}"/>
              </a:ext>
            </a:extLst>
          </p:cNvPr>
          <p:cNvSpPr txBox="1"/>
          <p:nvPr/>
        </p:nvSpPr>
        <p:spPr>
          <a:xfrm>
            <a:off x="506742" y="3877939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559A2-540A-4E2D-C9D0-2DBB3A40045D}"/>
              </a:ext>
            </a:extLst>
          </p:cNvPr>
          <p:cNvSpPr txBox="1"/>
          <p:nvPr/>
        </p:nvSpPr>
        <p:spPr>
          <a:xfrm>
            <a:off x="6096000" y="983576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A6AC3-13C2-884B-F1A8-6A57D17202CF}"/>
              </a:ext>
            </a:extLst>
          </p:cNvPr>
          <p:cNvSpPr txBox="1"/>
          <p:nvPr/>
        </p:nvSpPr>
        <p:spPr>
          <a:xfrm>
            <a:off x="6092483" y="3915319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ⓓ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CB583D-D8F4-EDBB-67A1-7C49DC86F8CB}"/>
              </a:ext>
            </a:extLst>
          </p:cNvPr>
          <p:cNvSpPr/>
          <p:nvPr/>
        </p:nvSpPr>
        <p:spPr>
          <a:xfrm>
            <a:off x="9349486" y="4234306"/>
            <a:ext cx="1524162" cy="2194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주제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: UI </a:t>
            </a:r>
            <a:r>
              <a:rPr lang="ko-KR" altLang="en-US" sz="1600" dirty="0" smtClean="0"/>
              <a:t>구현을 위한 웹사이트 아이템 선정과 </a:t>
            </a:r>
            <a:r>
              <a:rPr lang="ko-KR" altLang="en-US" sz="1600" dirty="0" err="1" smtClean="0"/>
              <a:t>리뉴얼</a:t>
            </a:r>
            <a:r>
              <a:rPr lang="ko-KR" altLang="en-US" sz="1600" dirty="0" smtClean="0"/>
              <a:t> 제작에 필요한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가이드 및 내용을 </a:t>
            </a:r>
            <a:r>
              <a:rPr lang="ko-KR" altLang="en-US" sz="1600" dirty="0" err="1" smtClean="0"/>
              <a:t>기획하시오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평가기준 기본사항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제작할 웹사이트의 아이템 선정과 기획의도를 서술 할 수 있다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웹 사이트의 콘셉트 키워드 및 메인 </a:t>
            </a:r>
            <a:r>
              <a:rPr lang="en-US" altLang="ko-KR" sz="1600" dirty="0"/>
              <a:t>〮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서브 타겟을 구분하여 사용자를 선정 할 수 있다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웹 사이트 콘셉트를 반영한 컬러와 폰트 플랜을 도출 할 수 있다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웹 사이트에서 사용될 </a:t>
            </a:r>
            <a:r>
              <a:rPr lang="ko-KR" altLang="en-US" sz="1600" dirty="0" err="1" smtClean="0"/>
              <a:t>컴퍼넌트의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가이드 디자인을 정의 할 수 있다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 smtClean="0"/>
              <a:t>GUI </a:t>
            </a:r>
            <a:r>
              <a:rPr lang="ko-KR" altLang="en-US" sz="1600" dirty="0" smtClean="0"/>
              <a:t>가이드 내용으로 컬러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텍스트와 같은 내용을 포함하여 제작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800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08" y="2069359"/>
            <a:ext cx="2981574" cy="28326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85676"/>
            <a:ext cx="10515600" cy="1325563"/>
          </a:xfrm>
        </p:spPr>
        <p:txBody>
          <a:bodyPr/>
          <a:lstStyle/>
          <a:p>
            <a:r>
              <a:rPr lang="en-US" altLang="ko-KR" sz="2000" b="1" dirty="0"/>
              <a:t>Contents </a:t>
            </a:r>
            <a:r>
              <a:rPr lang="ko-KR" altLang="en-US" sz="2000" b="1" dirty="0"/>
              <a:t>스타일 분석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3092A-682A-4A0B-2FAD-FA43CF2F896D}"/>
              </a:ext>
            </a:extLst>
          </p:cNvPr>
          <p:cNvSpPr/>
          <p:nvPr/>
        </p:nvSpPr>
        <p:spPr>
          <a:xfrm>
            <a:off x="268500" y="1470473"/>
            <a:ext cx="7773226" cy="501218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373AF1-4691-A823-EA8F-361B0D3AE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0" y="1029905"/>
            <a:ext cx="1058986" cy="3270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90E19-5C86-012D-2779-1DC723277F59}"/>
              </a:ext>
            </a:extLst>
          </p:cNvPr>
          <p:cNvSpPr/>
          <p:nvPr/>
        </p:nvSpPr>
        <p:spPr>
          <a:xfrm>
            <a:off x="8713766" y="1470473"/>
            <a:ext cx="3209734" cy="501218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22">
            <a:extLst>
              <a:ext uri="{FF2B5EF4-FFF2-40B4-BE49-F238E27FC236}">
                <a16:creationId xmlns:a16="http://schemas.microsoft.com/office/drawing/2014/main" id="{0586DE2C-1957-3677-BE12-0077295492B0}"/>
              </a:ext>
            </a:extLst>
          </p:cNvPr>
          <p:cNvSpPr/>
          <p:nvPr/>
        </p:nvSpPr>
        <p:spPr>
          <a:xfrm>
            <a:off x="8213978" y="3612361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C0385-AB8F-290E-0FCB-23E9C6EA955C}"/>
              </a:ext>
            </a:extLst>
          </p:cNvPr>
          <p:cNvSpPr txBox="1"/>
          <p:nvPr/>
        </p:nvSpPr>
        <p:spPr>
          <a:xfrm>
            <a:off x="8953515" y="2779604"/>
            <a:ext cx="2730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메인 </a:t>
            </a:r>
            <a:r>
              <a:rPr lang="ko-KR" altLang="en-US" sz="1200" dirty="0" err="1"/>
              <a:t>비주얼에</a:t>
            </a:r>
            <a:r>
              <a:rPr lang="ko-KR" altLang="en-US" sz="1200" dirty="0"/>
              <a:t> 카테고리 메뉴 </a:t>
            </a:r>
            <a:r>
              <a:rPr lang="ko-KR" altLang="en-US" sz="1200" dirty="0" smtClean="0"/>
              <a:t>제공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메인 </a:t>
            </a:r>
            <a:r>
              <a:rPr lang="ko-KR" altLang="en-US" sz="1200" dirty="0" err="1" smtClean="0"/>
              <a:t>비주얼에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:hover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r>
              <a:rPr lang="ko-KR" altLang="en-US" sz="1200" dirty="0" smtClean="0"/>
              <a:t>   다음 페이지 버튼 제공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깔끔한 컨텐츠 박스 구성</a:t>
            </a:r>
            <a:endParaRPr lang="en-US" altLang="ko-KR" sz="1200" dirty="0"/>
          </a:p>
          <a:p>
            <a:r>
              <a:rPr lang="en-US" altLang="ko-KR" sz="1200" dirty="0"/>
              <a:t>   +</a:t>
            </a:r>
            <a:r>
              <a:rPr lang="ko-KR" altLang="en-US" sz="1200" dirty="0"/>
              <a:t>버튼 </a:t>
            </a:r>
            <a:r>
              <a:rPr lang="ko-KR" altLang="en-US" sz="1200" dirty="0" smtClean="0"/>
              <a:t>제공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와이드</a:t>
            </a:r>
            <a:r>
              <a:rPr lang="ko-KR" altLang="en-US" sz="1200" dirty="0" smtClean="0"/>
              <a:t> 배너는 한 페이지로 구성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1" y="1903357"/>
            <a:ext cx="4565812" cy="34170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6ECC10-7859-B3B1-3948-E268F9B3A60E}"/>
              </a:ext>
            </a:extLst>
          </p:cNvPr>
          <p:cNvSpPr/>
          <p:nvPr/>
        </p:nvSpPr>
        <p:spPr>
          <a:xfrm>
            <a:off x="947389" y="1789829"/>
            <a:ext cx="760193" cy="2578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19" y="5186929"/>
            <a:ext cx="1895926" cy="264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88" y="5449218"/>
            <a:ext cx="1924181" cy="2888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6" y="5866811"/>
            <a:ext cx="4525032" cy="4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55F02A-C232-5DB8-45DC-5F96FAE46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6" r="26704"/>
          <a:stretch/>
        </p:blipFill>
        <p:spPr>
          <a:xfrm>
            <a:off x="7848626" y="1333863"/>
            <a:ext cx="3354658" cy="4807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D2D54-D30E-A6F7-777A-6CC9B4B75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9" y="1333863"/>
            <a:ext cx="6466712" cy="45972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681035" y="1115807"/>
            <a:ext cx="10905081" cy="511329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C0A3F-6BA2-598F-1A68-B5B89A700BC7}"/>
              </a:ext>
            </a:extLst>
          </p:cNvPr>
          <p:cNvSpPr txBox="1"/>
          <p:nvPr/>
        </p:nvSpPr>
        <p:spPr>
          <a:xfrm>
            <a:off x="308527" y="1115807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6ECC10-7859-B3B1-3948-E268F9B3A60E}"/>
              </a:ext>
            </a:extLst>
          </p:cNvPr>
          <p:cNvSpPr/>
          <p:nvPr/>
        </p:nvSpPr>
        <p:spPr>
          <a:xfrm>
            <a:off x="7733896" y="2665336"/>
            <a:ext cx="3619904" cy="176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58" y="1979407"/>
            <a:ext cx="701634" cy="6478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6ECC10-7859-B3B1-3948-E268F9B3A60E}"/>
              </a:ext>
            </a:extLst>
          </p:cNvPr>
          <p:cNvSpPr/>
          <p:nvPr/>
        </p:nvSpPr>
        <p:spPr>
          <a:xfrm>
            <a:off x="5782758" y="1979407"/>
            <a:ext cx="701634" cy="6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ECC10-7859-B3B1-3948-E268F9B3A60E}"/>
              </a:ext>
            </a:extLst>
          </p:cNvPr>
          <p:cNvSpPr/>
          <p:nvPr/>
        </p:nvSpPr>
        <p:spPr>
          <a:xfrm>
            <a:off x="2454879" y="4322085"/>
            <a:ext cx="3619904" cy="82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mtClean="0"/>
              <a:t>Contents </a:t>
            </a:r>
            <a:r>
              <a:rPr lang="ko-KR" altLang="en-US" sz="2000" b="1" smtClean="0"/>
              <a:t>스타일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818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681035" y="1115397"/>
            <a:ext cx="10905081" cy="511329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CA04E-32ED-9FF6-F14D-8C93B588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1" y="1204719"/>
            <a:ext cx="4747099" cy="492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51972-025B-9505-2B34-FC3F1E6B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2954" r="24907" b="24952"/>
          <a:stretch/>
        </p:blipFill>
        <p:spPr>
          <a:xfrm>
            <a:off x="7764926" y="1182303"/>
            <a:ext cx="3445727" cy="49442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0F9BD2-8BC6-6852-C04C-343641CDD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6" y="1941530"/>
            <a:ext cx="1018547" cy="3461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9457A9-CCB5-6603-9FC7-6B83C66402AE}"/>
              </a:ext>
            </a:extLst>
          </p:cNvPr>
          <p:cNvSpPr txBox="1"/>
          <p:nvPr/>
        </p:nvSpPr>
        <p:spPr>
          <a:xfrm>
            <a:off x="316582" y="1115397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ⓑ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mtClean="0"/>
              <a:t>Contents </a:t>
            </a:r>
            <a:r>
              <a:rPr lang="ko-KR" altLang="en-US" sz="2000" b="1" smtClean="0"/>
              <a:t>스타일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1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789143" y="1142185"/>
            <a:ext cx="6176965" cy="511329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457A9-CCB5-6603-9FC7-6B83C66402AE}"/>
              </a:ext>
            </a:extLst>
          </p:cNvPr>
          <p:cNvSpPr txBox="1"/>
          <p:nvPr/>
        </p:nvSpPr>
        <p:spPr>
          <a:xfrm>
            <a:off x="424690" y="114218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ⓒ</a:t>
            </a:r>
            <a:endParaRPr lang="ko-KR" altLang="en-US" dirty="0">
              <a:solidFill>
                <a:srgbClr val="A5A5A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1693717"/>
            <a:ext cx="5883739" cy="39365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70" y="1270135"/>
            <a:ext cx="2892850" cy="47837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7726680" y="1142185"/>
            <a:ext cx="3897630" cy="511329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57A9-CCB5-6603-9FC7-6B83C66402AE}"/>
              </a:ext>
            </a:extLst>
          </p:cNvPr>
          <p:cNvSpPr txBox="1"/>
          <p:nvPr/>
        </p:nvSpPr>
        <p:spPr>
          <a:xfrm>
            <a:off x="7387222" y="114218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ⓓ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mtClean="0"/>
              <a:t>Contents </a:t>
            </a:r>
            <a:r>
              <a:rPr lang="ko-KR" altLang="en-US" sz="2000" b="1" smtClean="0"/>
              <a:t>스타일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590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09" y="1621679"/>
            <a:ext cx="1349863" cy="1873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2" y="345563"/>
            <a:ext cx="1766239" cy="29482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03" y="345563"/>
            <a:ext cx="1766239" cy="294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2"/>
          <a:stretch/>
        </p:blipFill>
        <p:spPr>
          <a:xfrm>
            <a:off x="391014" y="1558178"/>
            <a:ext cx="1363295" cy="1956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2" y="3818602"/>
            <a:ext cx="1752808" cy="24713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11" y="3818602"/>
            <a:ext cx="1752808" cy="24713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83" y="345563"/>
            <a:ext cx="1752808" cy="28004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13092A-682A-4A0B-2FAD-FA43CF2F896D}"/>
              </a:ext>
            </a:extLst>
          </p:cNvPr>
          <p:cNvSpPr/>
          <p:nvPr/>
        </p:nvSpPr>
        <p:spPr>
          <a:xfrm>
            <a:off x="303794" y="1432197"/>
            <a:ext cx="2901030" cy="2245866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373AF1-4691-A823-EA8F-361B0D3AE0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4" y="991628"/>
            <a:ext cx="1058986" cy="3270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C90E19-5C86-012D-2779-1DC723277F59}"/>
              </a:ext>
            </a:extLst>
          </p:cNvPr>
          <p:cNvSpPr/>
          <p:nvPr/>
        </p:nvSpPr>
        <p:spPr>
          <a:xfrm>
            <a:off x="303794" y="4419656"/>
            <a:ext cx="2901030" cy="1729798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C0385-AB8F-290E-0FCB-23E9C6EA955C}"/>
              </a:ext>
            </a:extLst>
          </p:cNvPr>
          <p:cNvSpPr txBox="1"/>
          <p:nvPr/>
        </p:nvSpPr>
        <p:spPr>
          <a:xfrm>
            <a:off x="409903" y="493667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:hover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이미지 확대</a:t>
            </a:r>
            <a:endParaRPr lang="en-US" altLang="ko-KR" sz="1200" dirty="0" smtClean="0"/>
          </a:p>
          <a:p>
            <a:r>
              <a:rPr lang="en-US" altLang="ko-KR" sz="1200" dirty="0" smtClean="0"/>
              <a:t>   +</a:t>
            </a:r>
            <a:r>
              <a:rPr lang="ko-KR" altLang="en-US" sz="1200" dirty="0" smtClean="0"/>
              <a:t>찜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장바구니 버튼</a:t>
            </a:r>
            <a:endParaRPr lang="en-US" altLang="ko-KR" sz="1200" dirty="0"/>
          </a:p>
        </p:txBody>
      </p:sp>
      <p:sp>
        <p:nvSpPr>
          <p:cNvPr id="16" name="오른쪽 화살표 22">
            <a:extLst>
              <a:ext uri="{FF2B5EF4-FFF2-40B4-BE49-F238E27FC236}">
                <a16:creationId xmlns:a16="http://schemas.microsoft.com/office/drawing/2014/main" id="{0586DE2C-1957-3677-BE12-0077295492B0}"/>
              </a:ext>
            </a:extLst>
          </p:cNvPr>
          <p:cNvSpPr/>
          <p:nvPr/>
        </p:nvSpPr>
        <p:spPr>
          <a:xfrm rot="5400000">
            <a:off x="1590541" y="3917011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22" y="3838163"/>
            <a:ext cx="1223163" cy="2471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37" y="3838163"/>
            <a:ext cx="1223163" cy="247139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3914684" y="263655"/>
            <a:ext cx="4064395" cy="3143423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C0A3F-6BA2-598F-1A68-B5B89A700BC7}"/>
              </a:ext>
            </a:extLst>
          </p:cNvPr>
          <p:cNvSpPr txBox="1"/>
          <p:nvPr/>
        </p:nvSpPr>
        <p:spPr>
          <a:xfrm>
            <a:off x="3542176" y="263656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3914684" y="3482844"/>
            <a:ext cx="4064395" cy="3143423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C0A3F-6BA2-598F-1A68-B5B89A700BC7}"/>
              </a:ext>
            </a:extLst>
          </p:cNvPr>
          <p:cNvSpPr txBox="1"/>
          <p:nvPr/>
        </p:nvSpPr>
        <p:spPr>
          <a:xfrm>
            <a:off x="3542176" y="348284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ⓒ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8486684" y="263655"/>
            <a:ext cx="3112417" cy="3143423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C0A3F-6BA2-598F-1A68-B5B89A700BC7}"/>
              </a:ext>
            </a:extLst>
          </p:cNvPr>
          <p:cNvSpPr txBox="1"/>
          <p:nvPr/>
        </p:nvSpPr>
        <p:spPr>
          <a:xfrm>
            <a:off x="8114176" y="263656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ⓑ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AE5BE-1111-E8F6-3743-562EB7D7B205}"/>
              </a:ext>
            </a:extLst>
          </p:cNvPr>
          <p:cNvSpPr/>
          <p:nvPr/>
        </p:nvSpPr>
        <p:spPr>
          <a:xfrm>
            <a:off x="8486684" y="3495370"/>
            <a:ext cx="3112417" cy="3143423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C0A3F-6BA2-598F-1A68-B5B89A700BC7}"/>
              </a:ext>
            </a:extLst>
          </p:cNvPr>
          <p:cNvSpPr txBox="1"/>
          <p:nvPr/>
        </p:nvSpPr>
        <p:spPr>
          <a:xfrm>
            <a:off x="8114176" y="3495371"/>
            <a:ext cx="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ⓓ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6ECC10-7859-B3B1-3948-E268F9B3A60E}"/>
              </a:ext>
            </a:extLst>
          </p:cNvPr>
          <p:cNvSpPr/>
          <p:nvPr/>
        </p:nvSpPr>
        <p:spPr>
          <a:xfrm>
            <a:off x="5868202" y="310552"/>
            <a:ext cx="1871058" cy="3004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세부 디자인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533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A2A76-599E-30BA-6E15-827E5FA3F4A8}"/>
              </a:ext>
            </a:extLst>
          </p:cNvPr>
          <p:cNvSpPr txBox="1"/>
          <p:nvPr/>
        </p:nvSpPr>
        <p:spPr>
          <a:xfrm>
            <a:off x="6133740" y="5131659"/>
            <a:ext cx="367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400" dirty="0"/>
              <a:t>Header Banner/ </a:t>
            </a:r>
            <a:r>
              <a:rPr lang="ko-KR" altLang="en-US" sz="1400" dirty="0" smtClean="0"/>
              <a:t>팝업 창</a:t>
            </a:r>
            <a:r>
              <a:rPr lang="en-US" altLang="ko-KR" sz="1400" dirty="0" smtClean="0"/>
              <a:t>/ Wing banner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8B43D-EF12-79CC-20A3-2ACD82B0247B}"/>
              </a:ext>
            </a:extLst>
          </p:cNvPr>
          <p:cNvSpPr/>
          <p:nvPr/>
        </p:nvSpPr>
        <p:spPr>
          <a:xfrm>
            <a:off x="6005857" y="4723181"/>
            <a:ext cx="4481744" cy="112473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22">
            <a:extLst>
              <a:ext uri="{FF2B5EF4-FFF2-40B4-BE49-F238E27FC236}">
                <a16:creationId xmlns:a16="http://schemas.microsoft.com/office/drawing/2014/main" id="{B138AECF-D212-C1A9-80DC-616E09795C4E}"/>
              </a:ext>
            </a:extLst>
          </p:cNvPr>
          <p:cNvSpPr/>
          <p:nvPr/>
        </p:nvSpPr>
        <p:spPr>
          <a:xfrm>
            <a:off x="5360835" y="5171245"/>
            <a:ext cx="327536" cy="228604"/>
          </a:xfrm>
          <a:prstGeom prst="rightArrow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54482A-8B0D-3400-C7DE-D41A3B1F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" y="1825613"/>
            <a:ext cx="542272" cy="38210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CAECD6-672C-851C-740C-D9FBC59C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67" y="1656828"/>
            <a:ext cx="2879595" cy="41305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BC28E3-757C-0336-524E-8E8B1B78310A}"/>
              </a:ext>
            </a:extLst>
          </p:cNvPr>
          <p:cNvSpPr/>
          <p:nvPr/>
        </p:nvSpPr>
        <p:spPr>
          <a:xfrm>
            <a:off x="602673" y="1555824"/>
            <a:ext cx="4422073" cy="4292091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1F049E-728B-8352-95B7-7F2295B86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1115256"/>
            <a:ext cx="1065120" cy="3289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B6ADD0-5014-0409-B7F1-8822B8C592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r="8003"/>
          <a:stretch/>
        </p:blipFill>
        <p:spPr>
          <a:xfrm>
            <a:off x="5819659" y="1940205"/>
            <a:ext cx="4750587" cy="251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40B0B-D09A-FE4D-D9E5-533437A73F52}"/>
              </a:ext>
            </a:extLst>
          </p:cNvPr>
          <p:cNvSpPr/>
          <p:nvPr/>
        </p:nvSpPr>
        <p:spPr>
          <a:xfrm>
            <a:off x="5713523" y="1759235"/>
            <a:ext cx="4984533" cy="59041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CBE77-4871-C512-06D0-D1F7815CC431}"/>
              </a:ext>
            </a:extLst>
          </p:cNvPr>
          <p:cNvSpPr txBox="1"/>
          <p:nvPr/>
        </p:nvSpPr>
        <p:spPr>
          <a:xfrm>
            <a:off x="5353601" y="169659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A5A5"/>
                </a:solidFill>
              </a:rPr>
              <a:t>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40B0B-D09A-FE4D-D9E5-533437A73F52}"/>
              </a:ext>
            </a:extLst>
          </p:cNvPr>
          <p:cNvSpPr/>
          <p:nvPr/>
        </p:nvSpPr>
        <p:spPr>
          <a:xfrm>
            <a:off x="5713523" y="2521235"/>
            <a:ext cx="4984533" cy="59041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CBE77-4871-C512-06D0-D1F7815CC431}"/>
              </a:ext>
            </a:extLst>
          </p:cNvPr>
          <p:cNvSpPr txBox="1"/>
          <p:nvPr/>
        </p:nvSpPr>
        <p:spPr>
          <a:xfrm>
            <a:off x="5353601" y="245859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ⓑ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240B0B-D09A-FE4D-D9E5-533437A73F52}"/>
              </a:ext>
            </a:extLst>
          </p:cNvPr>
          <p:cNvSpPr/>
          <p:nvPr/>
        </p:nvSpPr>
        <p:spPr>
          <a:xfrm>
            <a:off x="5713523" y="3283235"/>
            <a:ext cx="4984533" cy="59041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CBE77-4871-C512-06D0-D1F7815CC431}"/>
              </a:ext>
            </a:extLst>
          </p:cNvPr>
          <p:cNvSpPr txBox="1"/>
          <p:nvPr/>
        </p:nvSpPr>
        <p:spPr>
          <a:xfrm>
            <a:off x="5353601" y="3220595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ⓒ</a:t>
            </a:r>
            <a:endParaRPr lang="ko-KR" altLang="en-US" dirty="0">
              <a:solidFill>
                <a:srgbClr val="A5A5A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25" y="2656583"/>
            <a:ext cx="4578175" cy="322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94" y="1037554"/>
            <a:ext cx="512867" cy="3429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61" y="3447165"/>
            <a:ext cx="4792150" cy="29567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240B0B-D09A-FE4D-D9E5-533437A73F52}"/>
              </a:ext>
            </a:extLst>
          </p:cNvPr>
          <p:cNvSpPr/>
          <p:nvPr/>
        </p:nvSpPr>
        <p:spPr>
          <a:xfrm rot="5400000">
            <a:off x="9636241" y="2349422"/>
            <a:ext cx="3650010" cy="741072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CBE77-4871-C512-06D0-D1F7815CC431}"/>
              </a:ext>
            </a:extLst>
          </p:cNvPr>
          <p:cNvSpPr txBox="1"/>
          <p:nvPr/>
        </p:nvSpPr>
        <p:spPr>
          <a:xfrm>
            <a:off x="10737569" y="881694"/>
            <a:ext cx="3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A5A5A5"/>
                </a:solidFill>
              </a:rPr>
              <a:t>ⓑ</a:t>
            </a:r>
            <a:endParaRPr lang="ko-KR" altLang="en-US" dirty="0">
              <a:solidFill>
                <a:srgbClr val="A5A5A5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마케팅 요소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01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 txBox="1">
            <a:spLocks/>
          </p:cNvSpPr>
          <p:nvPr/>
        </p:nvSpPr>
        <p:spPr>
          <a:xfrm>
            <a:off x="838200" y="-8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리뉴얼</a:t>
            </a:r>
            <a:r>
              <a:rPr lang="ko-KR" altLang="en-US" sz="2000" b="1" dirty="0" smtClean="0"/>
              <a:t> 방향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A2A76-599E-30BA-6E15-827E5FA3F4A8}"/>
              </a:ext>
            </a:extLst>
          </p:cNvPr>
          <p:cNvSpPr txBox="1"/>
          <p:nvPr/>
        </p:nvSpPr>
        <p:spPr>
          <a:xfrm>
            <a:off x="4766950" y="3258253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아이디어 스케치 첨부 예정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87A96-201C-417A-6E97-1EEF372EC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78" y="2988791"/>
            <a:ext cx="1741871" cy="5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9769" y="748146"/>
            <a:ext cx="1326157" cy="512618"/>
          </a:xfrm>
          <a:prstGeom prst="rect">
            <a:avLst/>
          </a:prstGeom>
          <a:solidFill>
            <a:srgbClr val="FF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Project  </a:t>
            </a:r>
            <a:r>
              <a:rPr lang="ko-KR" altLang="en-US" sz="2400" dirty="0" err="1" smtClean="0"/>
              <a:t>이마트몰</a:t>
            </a:r>
            <a:r>
              <a:rPr lang="ko-KR" altLang="en-US" sz="2400" b="1" dirty="0" smtClean="0"/>
              <a:t> </a:t>
            </a:r>
            <a:r>
              <a:rPr lang="ko-KR" altLang="en-US" sz="2400" dirty="0" err="1" smtClean="0"/>
              <a:t>리뉴얼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목차</a:t>
            </a:r>
            <a:endParaRPr lang="en-US" altLang="ko-KR" sz="2000" b="1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 smtClean="0"/>
              <a:t>웹사이트 아이템 선정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기획의도</a:t>
            </a:r>
            <a:endParaRPr lang="en-US" altLang="ko-KR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 smtClean="0"/>
              <a:t>웹 사이트 콘셉트 키워드</a:t>
            </a:r>
            <a:endParaRPr lang="en-US" altLang="ko-KR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 smtClean="0"/>
              <a:t>메인 〮 서브 타겟</a:t>
            </a:r>
            <a:endParaRPr lang="en-US" altLang="ko-KR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ko-KR" altLang="en-US" sz="1600" dirty="0" smtClean="0"/>
              <a:t>웹 사이트 컬러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폰트 플랜</a:t>
            </a:r>
            <a:endParaRPr lang="en-US" altLang="ko-KR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가이드 디자인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975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dirty="0" smtClean="0"/>
              <a:t>웹사이트 아이템 선정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기획의도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smtClean="0"/>
              <a:t>아이템 선정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en-US" sz="1600" dirty="0" err="1" smtClean="0"/>
              <a:t>이마트몰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(Everyday low price MART)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 smtClean="0"/>
              <a:t>기획의도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en-US" sz="1600" dirty="0" smtClean="0"/>
              <a:t>온라인 장보기는 우리의 일상이 되어가고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인 가구 증가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코로나 바이러스로 인한 </a:t>
            </a:r>
            <a:r>
              <a:rPr lang="ko-KR" altLang="en-US" sz="1600" dirty="0" err="1" smtClean="0"/>
              <a:t>거리두기</a:t>
            </a:r>
            <a:r>
              <a:rPr lang="ko-KR" altLang="en-US" sz="1600" dirty="0" smtClean="0"/>
              <a:t> 정책 등의 이유로 온라인 장보기 비율은 더욱 증가하고있다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온라인 장보기 비율은</a:t>
            </a:r>
            <a:r>
              <a:rPr lang="en-US" altLang="ko-KR" sz="1600" dirty="0" smtClean="0"/>
              <a:t> 3</a:t>
            </a:r>
            <a:r>
              <a:rPr lang="ko-KR" altLang="en-US" sz="1600" dirty="0" smtClean="0"/>
              <a:t>년 전보다 </a:t>
            </a:r>
            <a:r>
              <a:rPr lang="en-US" altLang="ko-KR" sz="1600" dirty="0" smtClean="0"/>
              <a:t>43%</a:t>
            </a:r>
            <a:r>
              <a:rPr lang="ko-KR" altLang="en-US" sz="1600" dirty="0" smtClean="0"/>
              <a:t>나 증가했으며</a:t>
            </a:r>
            <a:r>
              <a:rPr lang="en-US" altLang="ko-KR" sz="1600" dirty="0" smtClean="0"/>
              <a:t> 20</a:t>
            </a:r>
            <a:r>
              <a:rPr lang="ko-KR" altLang="en-US" sz="1600" dirty="0" smtClean="0"/>
              <a:t>대는 </a:t>
            </a:r>
            <a:r>
              <a:rPr lang="en-US" altLang="ko-KR" sz="1600" dirty="0" smtClean="0"/>
              <a:t>75%, 30</a:t>
            </a:r>
            <a:r>
              <a:rPr lang="ko-KR" altLang="en-US" sz="1600" dirty="0" smtClean="0"/>
              <a:t>대는 </a:t>
            </a:r>
            <a:r>
              <a:rPr lang="en-US" altLang="ko-KR" sz="1600" dirty="0" smtClean="0"/>
              <a:t>59% </a:t>
            </a:r>
            <a:r>
              <a:rPr lang="ko-KR" altLang="en-US" sz="1600" dirty="0" smtClean="0"/>
              <a:t>증가세를 보인다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온라인 시장이 더욱 중요해진 이 시점에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이마트 설립일</a:t>
            </a:r>
            <a:r>
              <a:rPr lang="en-US" altLang="ko-KR" sz="800" dirty="0" smtClean="0"/>
              <a:t>(1993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11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12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r>
              <a:rPr lang="en-US" altLang="ko-KR" sz="1600" dirty="0" smtClean="0"/>
              <a:t>28</a:t>
            </a:r>
            <a:r>
              <a:rPr lang="ko-KR" altLang="en-US" sz="1600" dirty="0" smtClean="0"/>
              <a:t>주년을 맞아 새로운 브랜드 이미지를 보여주고자 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20-30</a:t>
            </a:r>
            <a:r>
              <a:rPr lang="ko-KR" altLang="en-US" sz="1600" dirty="0" smtClean="0"/>
              <a:t>대 젊은 층을 타겟으로 사용성과 </a:t>
            </a:r>
            <a:r>
              <a:rPr lang="ko-KR" altLang="en-US" sz="1600" dirty="0" err="1" smtClean="0"/>
              <a:t>직관성을</a:t>
            </a:r>
            <a:r>
              <a:rPr lang="ko-KR" altLang="en-US" sz="1600" dirty="0" smtClean="0"/>
              <a:t> 가지면서도 </a:t>
            </a:r>
            <a:r>
              <a:rPr lang="ko-KR" altLang="en-US" sz="1600" dirty="0" err="1" smtClean="0"/>
              <a:t>트렌디하게</a:t>
            </a:r>
            <a:r>
              <a:rPr lang="ko-KR" altLang="en-US" sz="1600" dirty="0" smtClean="0"/>
              <a:t> 웹 사이트를 </a:t>
            </a:r>
            <a:r>
              <a:rPr lang="ko-KR" altLang="en-US" sz="1600" dirty="0" err="1" smtClean="0"/>
              <a:t>리뉴얼</a:t>
            </a:r>
            <a:r>
              <a:rPr lang="ko-KR" altLang="en-US" sz="1600" dirty="0" smtClean="0"/>
              <a:t> 해보고자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87" y="1910969"/>
            <a:ext cx="2018229" cy="6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7" y="328051"/>
            <a:ext cx="4359308" cy="61952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42678" y="6611779"/>
            <a:ext cx="3147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</a:t>
            </a:r>
            <a:r>
              <a:rPr lang="en-US" altLang="ko-KR" sz="1000" dirty="0">
                <a:hlinkClick r:id="rId3"/>
              </a:rPr>
              <a:t>www.etnews.com/20211012000040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77" y="1366580"/>
            <a:ext cx="6796974" cy="47730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044612" y="2744039"/>
            <a:ext cx="5804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51480" y="1624157"/>
            <a:ext cx="49624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4612" y="693888"/>
            <a:ext cx="46490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온라인 장보기 일상화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→ 편리하게 이용할 수 있도록 컨텐츠 구성 필요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3" y="883888"/>
            <a:ext cx="3147919" cy="44806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86555" y="6611779"/>
            <a:ext cx="4046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http://</a:t>
            </a:r>
            <a:r>
              <a:rPr lang="en-US" altLang="ko-KR" sz="1000" dirty="0">
                <a:hlinkClick r:id="rId3"/>
              </a:rPr>
              <a:t>www.dailypop.kr/news/articleView.html?idxno=57285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2" y="1218914"/>
            <a:ext cx="3028283" cy="40205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57" y="1218916"/>
            <a:ext cx="2843398" cy="4021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22" y="1197465"/>
            <a:ext cx="2869681" cy="404276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898830" y="1404563"/>
            <a:ext cx="16066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59782" y="5005013"/>
            <a:ext cx="6737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317057" y="4900238"/>
            <a:ext cx="6737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771" y="5386742"/>
            <a:ext cx="61574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온라인 장보기 활발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퀵커머스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경쟁 심화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→ 차별화를 위해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고객에게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흥미있고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새로운 컨텐츠 제시 필요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96275" y="6611779"/>
            <a:ext cx="4053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</a:t>
            </a:r>
            <a:r>
              <a:rPr lang="en-US" altLang="ko-KR" sz="1000" dirty="0">
                <a:hlinkClick r:id="rId2"/>
              </a:rPr>
              <a:t>www.donga.com/news/article/all/20211116/110273121/1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2" y="435714"/>
            <a:ext cx="3974922" cy="56221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48" y="476232"/>
            <a:ext cx="4098082" cy="58031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83" y="2288707"/>
            <a:ext cx="3924587" cy="246461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253781" y="6041716"/>
            <a:ext cx="1595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228237" y="2551611"/>
            <a:ext cx="14417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26528" y="974753"/>
            <a:ext cx="1985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46686" y="165419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온라인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유입고객은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젊은 층多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→ 젊은 고객들을 위한 컨텐츠 구성 필요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dirty="0" smtClean="0"/>
              <a:t>웹 사이트 콘셉트 키워드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smtClean="0"/>
              <a:t>기획 컨셉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방향성</a:t>
            </a:r>
            <a:r>
              <a:rPr lang="en-US" altLang="ko-KR" sz="1600" b="1" dirty="0" smtClean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20454" y="2814205"/>
            <a:ext cx="1612900" cy="1612900"/>
            <a:chOff x="2044700" y="3009900"/>
            <a:chExt cx="1612900" cy="1612900"/>
          </a:xfrm>
        </p:grpSpPr>
        <p:sp>
          <p:nvSpPr>
            <p:cNvPr id="4" name="타원 3"/>
            <p:cNvSpPr/>
            <p:nvPr/>
          </p:nvSpPr>
          <p:spPr>
            <a:xfrm>
              <a:off x="2044700" y="3009900"/>
              <a:ext cx="16129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27984" y="36316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젊은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30254" y="2814205"/>
            <a:ext cx="1612900" cy="1612900"/>
            <a:chOff x="2044700" y="3009900"/>
            <a:chExt cx="1612900" cy="1612900"/>
          </a:xfrm>
        </p:grpSpPr>
        <p:sp>
          <p:nvSpPr>
            <p:cNvPr id="8" name="타원 7"/>
            <p:cNvSpPr/>
            <p:nvPr/>
          </p:nvSpPr>
          <p:spPr>
            <a:xfrm>
              <a:off x="2044700" y="3009900"/>
              <a:ext cx="16129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7152" y="3631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흥미로운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440054" y="2814205"/>
            <a:ext cx="1612900" cy="1612900"/>
            <a:chOff x="2044700" y="3009900"/>
            <a:chExt cx="1612900" cy="1612900"/>
          </a:xfrm>
        </p:grpSpPr>
        <p:sp>
          <p:nvSpPr>
            <p:cNvPr id="11" name="타원 10"/>
            <p:cNvSpPr/>
            <p:nvPr/>
          </p:nvSpPr>
          <p:spPr>
            <a:xfrm>
              <a:off x="2044700" y="3009900"/>
              <a:ext cx="16129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2568" y="36502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편리한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649854" y="2814205"/>
            <a:ext cx="1612900" cy="1612900"/>
            <a:chOff x="2044700" y="3009900"/>
            <a:chExt cx="1612900" cy="1612900"/>
          </a:xfrm>
        </p:grpSpPr>
        <p:sp>
          <p:nvSpPr>
            <p:cNvPr id="14" name="타원 13"/>
            <p:cNvSpPr/>
            <p:nvPr/>
          </p:nvSpPr>
          <p:spPr>
            <a:xfrm>
              <a:off x="2044700" y="3009900"/>
              <a:ext cx="16129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2568" y="36316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새로운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7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dirty="0" smtClean="0"/>
              <a:t>메인 〮 서브 타겟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b="1" dirty="0" smtClean="0"/>
              <a:t>메인 타겟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en-US" sz="1600" dirty="0" smtClean="0"/>
              <a:t>유행에 민감한 </a:t>
            </a:r>
            <a:r>
              <a:rPr lang="en-US" altLang="ko-KR" sz="1600" dirty="0" smtClean="0"/>
              <a:t>20-30</a:t>
            </a:r>
            <a:r>
              <a:rPr lang="ko-KR" altLang="en-US" sz="1600" dirty="0" smtClean="0"/>
              <a:t>대 젊은 자취생 남자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여자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 smtClean="0"/>
              <a:t>서브 타겟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en-US" sz="1600" dirty="0" smtClean="0"/>
              <a:t>경제 활동을 하며 요리에 흥미가 있는 사람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집을 좋아하는 </a:t>
            </a:r>
            <a:r>
              <a:rPr lang="ko-KR" altLang="en-US" sz="1600" dirty="0" err="1" smtClean="0"/>
              <a:t>집돌이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집순이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err="1" smtClean="0"/>
              <a:t>트렌디한</a:t>
            </a:r>
            <a:r>
              <a:rPr lang="ko-KR" altLang="en-US" sz="1600" dirty="0" smtClean="0"/>
              <a:t> 라이프스타일을 꿈꾸는 남녀 모두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600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768</Words>
  <Application>Microsoft Office PowerPoint</Application>
  <PresentationFormat>와이드스크린</PresentationFormat>
  <Paragraphs>246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UI구현 [2001020708_19v3]  1. UI 설계 검토하기 2. UI 구현 표준 검토하기</vt:lpstr>
      <vt:lpstr>주제  : UI 구현을 위한 웹사이트 아이템 선정과 리뉴얼 제작에 필요한 GUI 가이드 및 내용을 기획하시오.</vt:lpstr>
      <vt:lpstr>Project  이마트몰 리뉴얼</vt:lpstr>
      <vt:lpstr>웹사이트 아이템 선정 &amp; 기획의도</vt:lpstr>
      <vt:lpstr>PowerPoint 프레젠테이션</vt:lpstr>
      <vt:lpstr>PowerPoint 프레젠테이션</vt:lpstr>
      <vt:lpstr>PowerPoint 프레젠테이션</vt:lpstr>
      <vt:lpstr>웹 사이트 콘셉트 키워드</vt:lpstr>
      <vt:lpstr>메인 〮 서브 타겟</vt:lpstr>
      <vt:lpstr>웹 사이트 컬러 &amp; 폰트 플랜</vt:lpstr>
      <vt:lpstr>Component GUI 가이드 디자인</vt:lpstr>
      <vt:lpstr>요구사항 확인 [2001020201_19v4]  1. 현행 시스템 분석하기 2. 요구사항 확인하기 3. 분석모델 확인하기</vt:lpstr>
      <vt:lpstr>경쟁사 분석</vt:lpstr>
      <vt:lpstr>Project  이마트몰 경쟁사, 자사 분석</vt:lpstr>
      <vt:lpstr>네비게이션, UI 분석</vt:lpstr>
      <vt:lpstr>네비게이션, UI 분석</vt:lpstr>
      <vt:lpstr>네비게이션, UI 분석</vt:lpstr>
      <vt:lpstr>네비게이션, UI 분석</vt:lpstr>
      <vt:lpstr>네비게이션, UI 분석</vt:lpstr>
      <vt:lpstr>Contents 스타일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UI구현  1. UI 설계 검토하기 2. UI 구현 표준 검토하기</dc:title>
  <dc:creator>GGG</dc:creator>
  <cp:lastModifiedBy>GGG</cp:lastModifiedBy>
  <cp:revision>86</cp:revision>
  <dcterms:created xsi:type="dcterms:W3CDTF">2022-09-15T00:28:46Z</dcterms:created>
  <dcterms:modified xsi:type="dcterms:W3CDTF">2023-01-18T00:54:20Z</dcterms:modified>
</cp:coreProperties>
</file>