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1" r:id="rId5"/>
    <p:sldId id="260"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1" r:id="rId33"/>
    <p:sldId id="290" r:id="rId34"/>
    <p:sldId id="293" r:id="rId35"/>
    <p:sldId id="294" r:id="rId36"/>
    <p:sldId id="292" r:id="rId37"/>
    <p:sldId id="295" r:id="rId38"/>
    <p:sldId id="296" r:id="rId39"/>
    <p:sldId id="287" r:id="rId40"/>
    <p:sldId id="289" r:id="rId41"/>
    <p:sldId id="288"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61" autoAdjust="0"/>
    <p:restoredTop sz="94660"/>
  </p:normalViewPr>
  <p:slideViewPr>
    <p:cSldViewPr snapToGrid="0" snapToObjects="1">
      <p:cViewPr varScale="1">
        <p:scale>
          <a:sx n="98" d="100"/>
          <a:sy n="98" d="100"/>
        </p:scale>
        <p:origin x="-120" y="-27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1C295150-4FD7-4802-B0EB-D52217513A72}" type="datetime1">
              <a:rPr lang="en-US" smtClean="0"/>
              <a:pPr/>
              <a:t>16/11/16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36DD0FD-55B0-48C4-8AF2-8A69533EDFC3}" type="slidenum">
              <a:rPr lang="en-US" smtClean="0"/>
              <a:pPr/>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0461895A-832A-4167-BE9B-7448CA062309}" type="datetime1">
              <a:rPr lang="en-US" smtClean="0"/>
              <a:pPr/>
              <a:t>16/11/16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227571FF-D602-4BB6-9683-7A1E909D4296}" type="datetime1">
              <a:rPr lang="en-US" smtClean="0"/>
              <a:pPr/>
              <a:t>16/11/16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FC392BEB-5202-498C-89F7-BBD3BEE1B887}" type="datetime1">
              <a:rPr lang="en-US" smtClean="0"/>
              <a:pPr/>
              <a:t>16/11/16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
        <p:nvSpPr>
          <p:cNvPr id="11" name="Title 10"/>
          <p:cNvSpPr>
            <a:spLocks noGrp="1"/>
          </p:cNvSpPr>
          <p:nvPr>
            <p:ph type="title"/>
          </p:nvPr>
        </p:nvSpPr>
        <p:spPr/>
        <p:txBody>
          <a:bodyPr/>
          <a:lstStyle/>
          <a:p>
            <a:r>
              <a:rPr lang="zh-CN" altLang="en-US" smtClean="0"/>
              <a:t>单击此处编辑母版标题样式</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242B6C6-10FF-4510-A888-F0B9C6A788B0}" type="datetime1">
              <a:rPr lang="en-US" smtClean="0"/>
              <a:pPr/>
              <a:t>16/11/16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DD0FD-55B0-48C4-8AF2-8A69533EDFC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847B31-A4E1-4FCE-8661-5EC33A675437}" type="datetime1">
              <a:rPr lang="en-US" smtClean="0"/>
              <a:pPr/>
              <a:t>16/11/16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7CAD832D-B7F8-4A85-B115-3F84BE9AC26D}" type="datetime1">
              <a:rPr lang="en-US" smtClean="0"/>
              <a:pPr/>
              <a:t>16/11/16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DD0FD-55B0-48C4-8AF2-8A69533EDFC3}" type="slidenum">
              <a:rPr lang="en-US" smtClean="0"/>
              <a:pPr/>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10B34F3-05F7-41C1-B84E-68CE2E00C83C}" type="datetime1">
              <a:rPr lang="en-US" smtClean="0"/>
              <a:pPr/>
              <a:t>16/11/16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DD0FD-55B0-48C4-8AF2-8A69533EDFC3}" type="slidenum">
              <a:rPr lang="en-US" smtClean="0"/>
              <a:pPr/>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47F82-2B2E-4837-B3AB-C94C672FBECB}" type="datetime1">
              <a:rPr lang="en-US" smtClean="0"/>
              <a:pPr/>
              <a:t>16/11/16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DD0FD-55B0-48C4-8AF2-8A69533EDF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zh-CN" altLang="en-US" smtClean="0"/>
              <a:t>单击此处编辑母版标题样式</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E57738-F4B0-48EA-9B71-E0F723F8BF6C}" type="datetime1">
              <a:rPr lang="en-US" smtClean="0"/>
              <a:pPr/>
              <a:t>16/11/16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600D5EF-7D26-425F-8C45-B9312ACE18BC}" type="datetime1">
              <a:rPr lang="en-US" smtClean="0"/>
              <a:pPr/>
              <a:t>16/11/16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DD0FD-55B0-48C4-8AF2-8A69533EDF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F1909345-DEE0-4B07-8E32-441AC9DA095E}" type="datetime1">
              <a:rPr lang="en-US" smtClean="0"/>
              <a:pPr/>
              <a:t>16/11/16</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F36DD0FD-55B0-48C4-8AF2-8A69533EDFC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TW" b="1" dirty="0" err="1"/>
              <a:t>iOS</a:t>
            </a:r>
            <a:r>
              <a:rPr lang="zh-TW" altLang="en-US" b="1" dirty="0"/>
              <a:t>中的静态库 </a:t>
            </a:r>
            <a:r>
              <a:rPr lang="en-US" altLang="zh-TW" b="1" dirty="0"/>
              <a:t>.a </a:t>
            </a:r>
            <a:r>
              <a:rPr lang="zh-TW" altLang="en-US" b="1" dirty="0"/>
              <a:t>和 </a:t>
            </a:r>
            <a:r>
              <a:rPr lang="en-US" altLang="zh-TW" b="1" dirty="0"/>
              <a:t>.framework &amp;&amp; </a:t>
            </a:r>
            <a:r>
              <a:rPr lang="zh-TW" altLang="en-US" b="1" dirty="0"/>
              <a:t>资源库</a:t>
            </a:r>
            <a:r>
              <a:rPr lang="en-US" altLang="zh-TW" b="1" dirty="0"/>
              <a:t>.bundle</a:t>
            </a:r>
            <a:endParaRPr kumimoji="1" lang="zh-CN" altLang="en-US" dirty="0"/>
          </a:p>
        </p:txBody>
      </p:sp>
      <p:sp>
        <p:nvSpPr>
          <p:cNvPr id="3" name="副标题 2"/>
          <p:cNvSpPr>
            <a:spLocks noGrp="1"/>
          </p:cNvSpPr>
          <p:nvPr>
            <p:ph type="subTitle" idx="1"/>
          </p:nvPr>
        </p:nvSpPr>
        <p:spPr/>
        <p:txBody>
          <a:bodyPr/>
          <a:lstStyle/>
          <a:p>
            <a:r>
              <a:rPr kumimoji="1" lang="zh-CN" altLang="en-US" dirty="0"/>
              <a:t>米么</a:t>
            </a:r>
            <a:r>
              <a:rPr kumimoji="1" lang="en-US" altLang="zh-CN" dirty="0"/>
              <a:t> </a:t>
            </a:r>
            <a:r>
              <a:rPr kumimoji="1" lang="zh-CN" altLang="en-US" dirty="0"/>
              <a:t>南京研发部</a:t>
            </a:r>
            <a:r>
              <a:rPr kumimoji="1" lang="en-US" altLang="zh-CN" dirty="0"/>
              <a:t> </a:t>
            </a:r>
          </a:p>
          <a:p>
            <a:r>
              <a:rPr kumimoji="1" lang="en-US" altLang="zh-CN" dirty="0" err="1"/>
              <a:t>iOS</a:t>
            </a:r>
            <a:r>
              <a:rPr kumimoji="1" lang="en-US" altLang="zh-CN" dirty="0"/>
              <a:t> </a:t>
            </a:r>
            <a:r>
              <a:rPr kumimoji="1" lang="zh-CN" altLang="en-US" dirty="0"/>
              <a:t>开发工程师</a:t>
            </a:r>
            <a:r>
              <a:rPr kumimoji="1" lang="en-US" altLang="zh-CN" dirty="0"/>
              <a:t> </a:t>
            </a:r>
            <a:r>
              <a:rPr kumimoji="1" lang="zh-CN" altLang="en-US" dirty="0" smtClean="0"/>
              <a:t>吴双红</a:t>
            </a:r>
            <a:endParaRPr kumimoji="1" lang="zh-CN" altLang="en-US" dirty="0"/>
          </a:p>
        </p:txBody>
      </p:sp>
    </p:spTree>
    <p:extLst>
      <p:ext uri="{BB962C8B-B14F-4D97-AF65-F5344CB8AC3E}">
        <p14:creationId xmlns:p14="http://schemas.microsoft.com/office/powerpoint/2010/main" val="16630690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第三步</a:t>
            </a:r>
            <a:r>
              <a:rPr lang="en-US" altLang="zh-CN" dirty="0"/>
              <a:t>(</a:t>
            </a:r>
            <a:r>
              <a:rPr lang="zh-CN" altLang="en-US" dirty="0"/>
              <a:t>方式一</a:t>
            </a:r>
            <a:r>
              <a:rPr lang="en-US" altLang="zh-CN" dirty="0"/>
              <a:t>)</a:t>
            </a:r>
            <a:r>
              <a:rPr lang="zh-CN" altLang="en-US" dirty="0"/>
              <a:t>，修改项目</a:t>
            </a:r>
            <a:r>
              <a:rPr lang="zh-CN" altLang="en-US" dirty="0" smtClean="0"/>
              <a:t>配置</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dirty="0"/>
          </a:p>
        </p:txBody>
      </p:sp>
      <p:pic>
        <p:nvPicPr>
          <p:cNvPr id="6" name="图片 5" descr="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489" y="3069375"/>
            <a:ext cx="7640263" cy="3280901"/>
          </a:xfrm>
          <a:prstGeom prst="rect">
            <a:avLst/>
          </a:prstGeom>
        </p:spPr>
      </p:pic>
    </p:spTree>
    <p:extLst>
      <p:ext uri="{BB962C8B-B14F-4D97-AF65-F5344CB8AC3E}">
        <p14:creationId xmlns:p14="http://schemas.microsoft.com/office/powerpoint/2010/main" val="88892455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点击上图中的</a:t>
            </a:r>
            <a:r>
              <a:rPr lang="en-US" altLang="zh-CN" dirty="0"/>
              <a:t>【3】</a:t>
            </a:r>
            <a:r>
              <a:rPr lang="zh-CN" altLang="en-US" dirty="0"/>
              <a:t>，弹出的列表中选择</a:t>
            </a:r>
            <a:r>
              <a:rPr lang="en-US" altLang="zh-CN" dirty="0"/>
              <a:t>【New Headers Phase】,</a:t>
            </a:r>
            <a:r>
              <a:rPr lang="zh-CN" altLang="en-US" dirty="0"/>
              <a:t>打开</a:t>
            </a:r>
            <a:r>
              <a:rPr lang="en-US" altLang="zh-CN" dirty="0"/>
              <a:t>【Headers (0 items)】</a:t>
            </a:r>
            <a:r>
              <a:rPr lang="zh-CN" altLang="en-US" dirty="0"/>
              <a:t>，点击左下角的</a:t>
            </a:r>
            <a:r>
              <a:rPr lang="en-US" altLang="zh-CN" dirty="0"/>
              <a:t>【+】</a:t>
            </a:r>
            <a:r>
              <a:rPr lang="zh-CN" altLang="en-US" dirty="0"/>
              <a:t>，选择所有的</a:t>
            </a:r>
            <a:r>
              <a:rPr lang="en-US" altLang="zh-CN" dirty="0"/>
              <a:t>.h</a:t>
            </a:r>
            <a:r>
              <a:rPr lang="zh-CN" altLang="en-US" dirty="0"/>
              <a:t>文件</a:t>
            </a:r>
            <a:r>
              <a:rPr lang="zh-CN" altLang="en-US" dirty="0" smtClean="0"/>
              <a:t>。</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5.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7" y="3509595"/>
            <a:ext cx="7570187" cy="3248059"/>
          </a:xfrm>
          <a:prstGeom prst="rect">
            <a:avLst/>
          </a:prstGeom>
        </p:spPr>
      </p:pic>
    </p:spTree>
    <p:extLst>
      <p:ext uri="{BB962C8B-B14F-4D97-AF65-F5344CB8AC3E}">
        <p14:creationId xmlns:p14="http://schemas.microsoft.com/office/powerpoint/2010/main" val="32773190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第三步（方式二），修改项目</a:t>
            </a:r>
            <a:r>
              <a:rPr lang="zh-CN" altLang="en-US" dirty="0" smtClean="0"/>
              <a:t>配置</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6" y="2828519"/>
            <a:ext cx="7633213" cy="3818914"/>
          </a:xfrm>
          <a:prstGeom prst="rect">
            <a:avLst/>
          </a:prstGeom>
        </p:spPr>
      </p:pic>
    </p:spTree>
    <p:extLst>
      <p:ext uri="{BB962C8B-B14F-4D97-AF65-F5344CB8AC3E}">
        <p14:creationId xmlns:p14="http://schemas.microsoft.com/office/powerpoint/2010/main" val="18982489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第四步，修改导出</a:t>
            </a:r>
            <a:r>
              <a:rPr lang="en-US" altLang="zh-CN" dirty="0"/>
              <a:t>product</a:t>
            </a:r>
            <a:r>
              <a:rPr lang="zh-CN" altLang="en-US" dirty="0" smtClean="0"/>
              <a:t>配置</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90" y="2716846"/>
            <a:ext cx="7756262" cy="3979949"/>
          </a:xfrm>
          <a:prstGeom prst="rect">
            <a:avLst/>
          </a:prstGeom>
        </p:spPr>
      </p:pic>
    </p:spTree>
    <p:extLst>
      <p:ext uri="{BB962C8B-B14F-4D97-AF65-F5344CB8AC3E}">
        <p14:creationId xmlns:p14="http://schemas.microsoft.com/office/powerpoint/2010/main" val="29717203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第五步，修改编译</a:t>
            </a:r>
            <a:r>
              <a:rPr lang="zh-CN" altLang="en-US" dirty="0" smtClean="0"/>
              <a:t>指令集</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90" y="2861051"/>
            <a:ext cx="7848301" cy="3786382"/>
          </a:xfrm>
          <a:prstGeom prst="rect">
            <a:avLst/>
          </a:prstGeom>
        </p:spPr>
      </p:pic>
    </p:spTree>
    <p:extLst>
      <p:ext uri="{BB962C8B-B14F-4D97-AF65-F5344CB8AC3E}">
        <p14:creationId xmlns:p14="http://schemas.microsoft.com/office/powerpoint/2010/main" val="236739104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模拟器：</a:t>
            </a:r>
            <a:r>
              <a:rPr lang="en-US" altLang="zh-CN" dirty="0"/>
              <a:t>iPhone4s~5 : i386 iPhone5s~6plus : </a:t>
            </a:r>
            <a:r>
              <a:rPr lang="en-US" altLang="zh-CN" dirty="0" smtClean="0"/>
              <a:t>x86_64</a:t>
            </a:r>
          </a:p>
          <a:p>
            <a:r>
              <a:rPr lang="zh-CN" altLang="en-US" dirty="0"/>
              <a:t>真机：</a:t>
            </a:r>
            <a:r>
              <a:rPr lang="en-US" altLang="zh-CN" dirty="0"/>
              <a:t>iPhone3gs~4s : armv7 iPhone5~5c : armv7s iPhone5s~6plus : </a:t>
            </a:r>
            <a:r>
              <a:rPr lang="en-US" altLang="zh-CN" dirty="0" smtClean="0"/>
              <a:t>arm64</a:t>
            </a:r>
          </a:p>
          <a:p>
            <a:r>
              <a:rPr lang="zh-CN" altLang="en-US" dirty="0"/>
              <a:t>如果第五步这里，设置为</a:t>
            </a:r>
            <a:r>
              <a:rPr lang="en-US" altLang="zh-CN" dirty="0"/>
              <a:t>YES</a:t>
            </a:r>
            <a:r>
              <a:rPr lang="zh-CN" altLang="en-US" dirty="0"/>
              <a:t>，那么编译出来的</a:t>
            </a:r>
            <a:r>
              <a:rPr lang="en-US" altLang="zh-CN" dirty="0"/>
              <a:t>.a</a:t>
            </a:r>
            <a:r>
              <a:rPr lang="zh-CN" altLang="en-US" dirty="0"/>
              <a:t>静态库就只包含当前设备的指令集</a:t>
            </a:r>
            <a:r>
              <a:rPr lang="zh-CN" altLang="en-US" dirty="0" smtClean="0"/>
              <a:t>。</a:t>
            </a:r>
            <a:endParaRPr lang="en-US" altLang="zh-CN" dirty="0" smtClean="0"/>
          </a:p>
          <a:p>
            <a:r>
              <a:rPr lang="zh-CN" altLang="en-US" dirty="0"/>
              <a:t>举个例子：如果我们选择</a:t>
            </a:r>
            <a:r>
              <a:rPr lang="en-US" altLang="zh-CN" dirty="0"/>
              <a:t>iPhone 5</a:t>
            </a:r>
            <a:r>
              <a:rPr lang="zh-CN" altLang="en-US" dirty="0"/>
              <a:t>模拟器</a:t>
            </a:r>
            <a:r>
              <a:rPr lang="en-US" altLang="zh-CN" dirty="0"/>
              <a:t>【</a:t>
            </a:r>
            <a:r>
              <a:rPr lang="en-US" altLang="zh-CN" dirty="0" err="1"/>
              <a:t>Command+B</a:t>
            </a:r>
            <a:r>
              <a:rPr lang="en-US" altLang="zh-CN" dirty="0"/>
              <a:t>】</a:t>
            </a:r>
            <a:r>
              <a:rPr lang="zh-CN" altLang="en-US" dirty="0"/>
              <a:t>编译，则编译出来的</a:t>
            </a:r>
            <a:r>
              <a:rPr lang="en-US" altLang="zh-CN" dirty="0"/>
              <a:t>.a</a:t>
            </a:r>
            <a:r>
              <a:rPr lang="zh-CN" altLang="en-US" dirty="0"/>
              <a:t>静态库只能用</a:t>
            </a:r>
            <a:r>
              <a:rPr lang="en-US" altLang="zh-CN" dirty="0"/>
              <a:t>iPhone4s~5</a:t>
            </a:r>
            <a:r>
              <a:rPr lang="zh-CN" altLang="en-US" dirty="0"/>
              <a:t>模拟器跑程序，用</a:t>
            </a:r>
            <a:r>
              <a:rPr lang="en-US" altLang="zh-CN" dirty="0"/>
              <a:t>iPhone5s~6plus</a:t>
            </a:r>
            <a:r>
              <a:rPr lang="zh-CN" altLang="en-US" dirty="0"/>
              <a:t>，则会报找不到</a:t>
            </a:r>
            <a:r>
              <a:rPr lang="en-US" altLang="zh-CN" dirty="0"/>
              <a:t>x86_64</a:t>
            </a:r>
            <a:r>
              <a:rPr lang="zh-CN" altLang="en-US" dirty="0"/>
              <a:t>的</a:t>
            </a:r>
            <a:r>
              <a:rPr lang="en-US" altLang="zh-CN" dirty="0" err="1"/>
              <a:t>libFMDB</a:t>
            </a:r>
            <a:r>
              <a:rPr lang="zh-CN" altLang="en-US" dirty="0"/>
              <a:t>库</a:t>
            </a:r>
            <a:r>
              <a:rPr lang="zh-CN" altLang="en-US" dirty="0" smtClean="0"/>
              <a:t>。</a:t>
            </a:r>
            <a:endParaRPr lang="en-US" altLang="zh-CN" dirty="0" smtClean="0"/>
          </a:p>
          <a:p>
            <a:r>
              <a:rPr lang="zh-CN" altLang="en-US" dirty="0"/>
              <a:t>设置为</a:t>
            </a:r>
            <a:r>
              <a:rPr lang="en-US" altLang="zh-CN" dirty="0"/>
              <a:t>NO</a:t>
            </a:r>
            <a:r>
              <a:rPr lang="zh-CN" altLang="en-US" dirty="0"/>
              <a:t>，则会把所有指令集的都打包合并。</a:t>
            </a:r>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24761461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9248" y="2219478"/>
            <a:ext cx="7745505" cy="3877815"/>
          </a:xfrm>
        </p:spPr>
        <p:txBody>
          <a:bodyPr/>
          <a:lstStyle/>
          <a:p>
            <a:r>
              <a:rPr lang="zh-CN" altLang="en-US" dirty="0"/>
              <a:t>第六步，编译（快捷键</a:t>
            </a:r>
            <a:r>
              <a:rPr lang="en-US" altLang="zh-CN" dirty="0"/>
              <a:t>【</a:t>
            </a:r>
            <a:r>
              <a:rPr lang="en-US" altLang="zh-CN" dirty="0" err="1"/>
              <a:t>Command+B</a:t>
            </a:r>
            <a:r>
              <a:rPr lang="en-US" altLang="zh-CN" dirty="0"/>
              <a:t>】</a:t>
            </a:r>
          </a:p>
          <a:p>
            <a:r>
              <a:rPr lang="zh-CN" altLang="en-US" dirty="0"/>
              <a:t>编译时，需要用模拟器和真机各编译一次，这样</a:t>
            </a:r>
            <a:r>
              <a:rPr lang="en-US" altLang="zh-CN" dirty="0"/>
              <a:t>Products</a:t>
            </a:r>
            <a:r>
              <a:rPr lang="zh-CN" altLang="en-US" dirty="0"/>
              <a:t>目录下的</a:t>
            </a:r>
            <a:r>
              <a:rPr lang="en-US" altLang="zh-CN" dirty="0" err="1"/>
              <a:t>libFMDB.a</a:t>
            </a:r>
            <a:r>
              <a:rPr lang="zh-CN" altLang="en-US" dirty="0"/>
              <a:t>静态库才会变为黑色，右键</a:t>
            </a:r>
            <a:r>
              <a:rPr lang="en-US" altLang="zh-CN" dirty="0"/>
              <a:t>show in Finder</a:t>
            </a:r>
            <a:r>
              <a:rPr lang="zh-CN" altLang="en-US" dirty="0"/>
              <a:t>，可以进入</a:t>
            </a:r>
            <a:r>
              <a:rPr lang="en-US" altLang="zh-CN" dirty="0"/>
              <a:t>Products</a:t>
            </a:r>
            <a:r>
              <a:rPr lang="zh-CN" altLang="en-US" dirty="0"/>
              <a:t>目录下</a:t>
            </a:r>
            <a:r>
              <a:rPr lang="zh-CN" altLang="en-US" dirty="0" smtClean="0"/>
              <a:t>。</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90" y="3875701"/>
            <a:ext cx="7756262" cy="2758774"/>
          </a:xfrm>
          <a:prstGeom prst="rect">
            <a:avLst/>
          </a:prstGeom>
        </p:spPr>
      </p:pic>
    </p:spTree>
    <p:extLst>
      <p:ext uri="{BB962C8B-B14F-4D97-AF65-F5344CB8AC3E}">
        <p14:creationId xmlns:p14="http://schemas.microsoft.com/office/powerpoint/2010/main" val="38042597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为什么需要用模拟器和真机各编译一次呢？</a:t>
            </a:r>
          </a:p>
          <a:p>
            <a:r>
              <a:rPr lang="zh-TW" altLang="en-US" dirty="0"/>
              <a:t>可以看到</a:t>
            </a:r>
            <a:r>
              <a:rPr lang="en-US" altLang="zh-TW" dirty="0"/>
              <a:t>Products</a:t>
            </a:r>
            <a:r>
              <a:rPr lang="zh-TW" altLang="en-US" dirty="0"/>
              <a:t>目录下有</a:t>
            </a:r>
            <a:r>
              <a:rPr lang="en-US" altLang="zh-TW" dirty="0"/>
              <a:t>【Release-</a:t>
            </a:r>
            <a:r>
              <a:rPr lang="en-US" altLang="zh-TW" dirty="0" err="1"/>
              <a:t>iphoneos</a:t>
            </a:r>
            <a:r>
              <a:rPr lang="en-US" altLang="zh-TW" dirty="0"/>
              <a:t>】</a:t>
            </a:r>
            <a:r>
              <a:rPr lang="zh-TW" altLang="en-US" dirty="0"/>
              <a:t>和</a:t>
            </a:r>
            <a:r>
              <a:rPr lang="en-US" altLang="zh-TW" dirty="0"/>
              <a:t>【Release-</a:t>
            </a:r>
            <a:r>
              <a:rPr lang="en-US" altLang="zh-TW" dirty="0" err="1"/>
              <a:t>iphonesimulator</a:t>
            </a:r>
            <a:r>
              <a:rPr lang="en-US" altLang="zh-TW" dirty="0"/>
              <a:t>】</a:t>
            </a:r>
            <a:r>
              <a:rPr lang="zh-TW" altLang="en-US" dirty="0"/>
              <a:t>两个文件件。前者里面是真机使用的</a:t>
            </a:r>
            <a:r>
              <a:rPr lang="en-US" altLang="zh-TW" dirty="0"/>
              <a:t>.a</a:t>
            </a:r>
            <a:r>
              <a:rPr lang="zh-TW" altLang="en-US" dirty="0"/>
              <a:t>静态库，后者是模拟器使用的</a:t>
            </a:r>
            <a:r>
              <a:rPr lang="en-US" altLang="zh-TW" dirty="0"/>
              <a:t>.a</a:t>
            </a:r>
            <a:r>
              <a:rPr lang="zh-TW" altLang="en-US" dirty="0" smtClean="0"/>
              <a:t>静态库。</a:t>
            </a:r>
            <a:endParaRPr lang="en-US" altLang="zh-TW" dirty="0" smtClean="0"/>
          </a:p>
          <a:p>
            <a:endParaRPr kumimoji="1" lang="en-US" altLang="zh-CN" dirty="0"/>
          </a:p>
          <a:p>
            <a:r>
              <a:rPr lang="zh-TW" altLang="en-US" dirty="0"/>
              <a:t>注意：如果步骤四中，不将</a:t>
            </a:r>
            <a:r>
              <a:rPr lang="en-US" altLang="zh-TW" dirty="0"/>
              <a:t>Build Configuration</a:t>
            </a:r>
            <a:r>
              <a:rPr lang="zh-TW" altLang="en-US" dirty="0"/>
              <a:t>改为</a:t>
            </a:r>
            <a:r>
              <a:rPr lang="en-US" altLang="zh-TW" dirty="0"/>
              <a:t>Release,</a:t>
            </a:r>
            <a:r>
              <a:rPr lang="zh-TW" altLang="en-US" dirty="0"/>
              <a:t>则打包出来的静态库会存于</a:t>
            </a:r>
            <a:r>
              <a:rPr lang="en-US" altLang="zh-TW" dirty="0"/>
              <a:t>【Debug-</a:t>
            </a:r>
            <a:r>
              <a:rPr lang="en-US" altLang="zh-TW" dirty="0" err="1"/>
              <a:t>iphoneos</a:t>
            </a:r>
            <a:r>
              <a:rPr lang="en-US" altLang="zh-TW" dirty="0"/>
              <a:t>】</a:t>
            </a:r>
            <a:r>
              <a:rPr lang="zh-TW" altLang="en-US" dirty="0"/>
              <a:t>和</a:t>
            </a:r>
            <a:r>
              <a:rPr lang="en-US" altLang="zh-TW" dirty="0"/>
              <a:t>【Debug-</a:t>
            </a:r>
            <a:r>
              <a:rPr lang="en-US" altLang="zh-TW" dirty="0" err="1"/>
              <a:t>iphonesimulator</a:t>
            </a:r>
            <a:r>
              <a:rPr lang="en-US" altLang="zh-TW" dirty="0"/>
              <a:t>】</a:t>
            </a:r>
            <a:r>
              <a:rPr lang="zh-TW" altLang="en-US" dirty="0"/>
              <a:t>两个文件夹下</a:t>
            </a:r>
            <a:r>
              <a:rPr lang="zh-TW" altLang="en-US" dirty="0" smtClean="0"/>
              <a:t>。</a:t>
            </a:r>
            <a:r>
              <a:rPr lang="zh-CN" altLang="en-US" dirty="0"/>
              <a:t>我们一般都使用</a:t>
            </a:r>
            <a:r>
              <a:rPr lang="en-US" altLang="zh-CN" dirty="0"/>
              <a:t>Release</a:t>
            </a:r>
            <a:r>
              <a:rPr lang="zh-CN" altLang="en-US" dirty="0"/>
              <a:t>模式，因为程序最终发布之后是</a:t>
            </a:r>
            <a:r>
              <a:rPr lang="en-US" altLang="zh-CN" dirty="0"/>
              <a:t>Release</a:t>
            </a:r>
            <a:r>
              <a:rPr lang="zh-CN" altLang="en-US" dirty="0"/>
              <a:t>版的，所以静态库也是在</a:t>
            </a:r>
            <a:r>
              <a:rPr lang="en-US" altLang="zh-CN" dirty="0"/>
              <a:t>Release</a:t>
            </a:r>
            <a:r>
              <a:rPr lang="zh-CN" altLang="en-US" dirty="0"/>
              <a:t>模式下使用。</a:t>
            </a:r>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96919786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zh-CN" altLang="en-US" dirty="0" smtClean="0"/>
              <a:t>如果想要通用需要将模拟器使用的静态库与真机使用的静态库合并成一个静态库，可以使用终端命令来实现。命令格式：</a:t>
            </a:r>
            <a:r>
              <a:rPr lang="en-US" altLang="zh-CN" dirty="0" err="1" smtClean="0"/>
              <a:t>lipo</a:t>
            </a:r>
            <a:r>
              <a:rPr lang="en-US" altLang="zh-CN" dirty="0" smtClean="0"/>
              <a:t> -create </a:t>
            </a:r>
            <a:r>
              <a:rPr lang="zh-CN" altLang="en-US" dirty="0" smtClean="0"/>
              <a:t>第一个</a:t>
            </a:r>
            <a:r>
              <a:rPr lang="en-US" altLang="zh-CN" dirty="0" smtClean="0"/>
              <a:t>.a</a:t>
            </a:r>
            <a:r>
              <a:rPr lang="zh-CN" altLang="en-US" dirty="0" smtClean="0"/>
              <a:t>文件的绝对路径 第二个</a:t>
            </a:r>
            <a:r>
              <a:rPr lang="en-US" altLang="zh-CN" dirty="0" smtClean="0"/>
              <a:t>.a</a:t>
            </a:r>
            <a:r>
              <a:rPr lang="zh-CN" altLang="en-US" dirty="0" smtClean="0"/>
              <a:t>文件的绝对路径 </a:t>
            </a:r>
            <a:r>
              <a:rPr lang="en-US" altLang="zh-CN" dirty="0" smtClean="0"/>
              <a:t>-output </a:t>
            </a:r>
            <a:r>
              <a:rPr lang="zh-CN" altLang="en-US" dirty="0" smtClean="0"/>
              <a:t>最终的</a:t>
            </a:r>
            <a:r>
              <a:rPr lang="en-US" altLang="zh-CN" dirty="0" smtClean="0"/>
              <a:t>.a</a:t>
            </a:r>
            <a:r>
              <a:rPr lang="zh-CN" altLang="en-US" dirty="0" smtClean="0"/>
              <a:t>文件路径。</a:t>
            </a:r>
            <a:endParaRPr lang="en-US" altLang="zh-CN" dirty="0" smtClean="0"/>
          </a:p>
          <a:p>
            <a:r>
              <a:rPr lang="zh-CN" altLang="en-US" dirty="0"/>
              <a:t>本文中使用的命令如下</a:t>
            </a:r>
            <a:r>
              <a:rPr lang="zh-CN" altLang="en-US" dirty="0" smtClean="0"/>
              <a:t>：</a:t>
            </a:r>
            <a:endParaRPr lang="en-US" altLang="zh-CN" dirty="0" smtClean="0"/>
          </a:p>
          <a:p>
            <a:endParaRPr kumimoji="1" lang="en-US" altLang="zh-CN" dirty="0"/>
          </a:p>
          <a:p>
            <a:r>
              <a:rPr lang="en-US" altLang="zh-CN" dirty="0" err="1"/>
              <a:t>lipo</a:t>
            </a:r>
            <a:r>
              <a:rPr lang="en-US" altLang="zh-CN" dirty="0"/>
              <a:t> -create /Users/</a:t>
            </a:r>
            <a:r>
              <a:rPr lang="en-US" altLang="zh-CN" dirty="0" err="1"/>
              <a:t>harvey</a:t>
            </a:r>
            <a:r>
              <a:rPr lang="en-US" altLang="zh-CN" dirty="0"/>
              <a:t>/Library/Developer/</a:t>
            </a:r>
            <a:r>
              <a:rPr lang="en-US" altLang="zh-CN" dirty="0" err="1"/>
              <a:t>Xcode</a:t>
            </a:r>
            <a:r>
              <a:rPr lang="en-US" altLang="zh-CN" dirty="0"/>
              <a:t>/</a:t>
            </a:r>
            <a:r>
              <a:rPr lang="en-US" altLang="zh-CN" dirty="0" err="1"/>
              <a:t>DerivedData</a:t>
            </a:r>
            <a:r>
              <a:rPr lang="en-US" altLang="zh-CN" dirty="0"/>
              <a:t>/FMDB-</a:t>
            </a:r>
            <a:r>
              <a:rPr lang="en-US" altLang="zh-CN" dirty="0" err="1"/>
              <a:t>ctegiztcjikewoeprxxtmryzetfa</a:t>
            </a:r>
            <a:r>
              <a:rPr lang="en-US" altLang="zh-CN" dirty="0"/>
              <a:t>/Build/Products/Release-</a:t>
            </a:r>
            <a:r>
              <a:rPr lang="en-US" altLang="zh-CN" dirty="0" err="1"/>
              <a:t>iphoneos</a:t>
            </a:r>
            <a:r>
              <a:rPr lang="en-US" altLang="zh-CN" dirty="0"/>
              <a:t>/</a:t>
            </a:r>
            <a:r>
              <a:rPr lang="en-US" altLang="zh-CN" dirty="0" err="1"/>
              <a:t>libFMDB.a</a:t>
            </a:r>
            <a:r>
              <a:rPr lang="en-US" altLang="zh-CN" dirty="0"/>
              <a:t> /Users/</a:t>
            </a:r>
            <a:r>
              <a:rPr lang="en-US" altLang="zh-CN" dirty="0" err="1"/>
              <a:t>harvey</a:t>
            </a:r>
            <a:r>
              <a:rPr lang="en-US" altLang="zh-CN" dirty="0"/>
              <a:t>/Library/Developer/</a:t>
            </a:r>
            <a:r>
              <a:rPr lang="en-US" altLang="zh-CN" dirty="0" err="1"/>
              <a:t>Xcode</a:t>
            </a:r>
            <a:r>
              <a:rPr lang="en-US" altLang="zh-CN" dirty="0"/>
              <a:t>/</a:t>
            </a:r>
            <a:r>
              <a:rPr lang="en-US" altLang="zh-CN" dirty="0" err="1"/>
              <a:t>DerivedData</a:t>
            </a:r>
            <a:r>
              <a:rPr lang="en-US" altLang="zh-CN" dirty="0"/>
              <a:t>/FMDB-</a:t>
            </a:r>
            <a:r>
              <a:rPr lang="en-US" altLang="zh-CN" dirty="0" err="1"/>
              <a:t>ctegiztcjikewoeprxxtmryzetfa</a:t>
            </a:r>
            <a:r>
              <a:rPr lang="en-US" altLang="zh-CN" dirty="0"/>
              <a:t>/Build/Products/Release-</a:t>
            </a:r>
            <a:r>
              <a:rPr lang="en-US" altLang="zh-CN" dirty="0" err="1"/>
              <a:t>iphonesimulator</a:t>
            </a:r>
            <a:r>
              <a:rPr lang="en-US" altLang="zh-CN" dirty="0"/>
              <a:t>/</a:t>
            </a:r>
            <a:r>
              <a:rPr lang="en-US" altLang="zh-CN" dirty="0" err="1"/>
              <a:t>libFMDB.a</a:t>
            </a:r>
            <a:r>
              <a:rPr lang="en-US" altLang="zh-CN" dirty="0"/>
              <a:t> -output /Users/</a:t>
            </a:r>
            <a:r>
              <a:rPr lang="en-US" altLang="zh-CN" dirty="0" err="1"/>
              <a:t>harvey</a:t>
            </a:r>
            <a:r>
              <a:rPr lang="en-US" altLang="zh-CN" dirty="0"/>
              <a:t>/Desktop/</a:t>
            </a:r>
            <a:r>
              <a:rPr lang="en-US" altLang="zh-CN" dirty="0" err="1" smtClean="0"/>
              <a:t>libFMDB.a</a:t>
            </a:r>
            <a:endParaRPr lang="en-US" altLang="zh-CN" dirty="0" smtClean="0"/>
          </a:p>
          <a:p>
            <a:endParaRPr lang="en-US" altLang="zh-CN" dirty="0" smtClean="0"/>
          </a:p>
          <a:p>
            <a:r>
              <a:rPr lang="zh-CN" altLang="en-US" dirty="0"/>
              <a:t>补充：经过多次实践，第三步的操作省略，依然可以导出可正常使用的包。</a:t>
            </a:r>
          </a:p>
          <a:p>
            <a:r>
              <a:rPr lang="zh-CN" altLang="en-US" dirty="0"/>
              <a:t>如果静态库中有</a:t>
            </a:r>
            <a:r>
              <a:rPr lang="en-US" altLang="zh-CN" dirty="0"/>
              <a:t>category</a:t>
            </a:r>
            <a:r>
              <a:rPr lang="zh-CN" altLang="en-US" dirty="0"/>
              <a:t>类，则在使用静态库的项目配置中</a:t>
            </a:r>
            <a:r>
              <a:rPr lang="en-US" altLang="zh-CN" dirty="0"/>
              <a:t>【Other Linker Flags】</a:t>
            </a:r>
            <a:r>
              <a:rPr lang="zh-CN" altLang="en-US" dirty="0"/>
              <a:t>需要添加参数</a:t>
            </a:r>
            <a:r>
              <a:rPr lang="en-US" altLang="zh-CN" dirty="0"/>
              <a:t>【-</a:t>
            </a:r>
            <a:r>
              <a:rPr lang="en-US" altLang="zh-CN" dirty="0" err="1"/>
              <a:t>ObjC</a:t>
            </a:r>
            <a:r>
              <a:rPr lang="en-US" altLang="zh-CN" dirty="0"/>
              <a:t>]</a:t>
            </a:r>
            <a:r>
              <a:rPr lang="zh-CN" altLang="en-US" dirty="0"/>
              <a:t>或者</a:t>
            </a:r>
            <a:r>
              <a:rPr lang="en-US" altLang="zh-CN" dirty="0"/>
              <a:t>【-</a:t>
            </a:r>
            <a:r>
              <a:rPr lang="en-US" altLang="zh-CN" dirty="0" err="1"/>
              <a:t>all_load</a:t>
            </a:r>
            <a:r>
              <a:rPr lang="en-US" altLang="zh-CN" dirty="0"/>
              <a:t>】</a:t>
            </a:r>
            <a:r>
              <a:rPr lang="zh-CN" altLang="en-US" dirty="0"/>
              <a:t>。</a:t>
            </a:r>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26995039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第一步，</a:t>
            </a:r>
            <a:r>
              <a:rPr lang="zh-CN" altLang="en-US" dirty="0" smtClean="0"/>
              <a:t>新建项目</a:t>
            </a:r>
            <a:endParaRPr lang="en-US" altLang="zh-CN" dirty="0" smtClean="0"/>
          </a:p>
          <a:p>
            <a:endParaRPr kumimoji="1" lang="zh-CN" altLang="en-US" dirty="0"/>
          </a:p>
        </p:txBody>
      </p:sp>
      <p:sp>
        <p:nvSpPr>
          <p:cNvPr id="3" name="标题 2"/>
          <p:cNvSpPr>
            <a:spLocks noGrp="1"/>
          </p:cNvSpPr>
          <p:nvPr>
            <p:ph type="title"/>
          </p:nvPr>
        </p:nvSpPr>
        <p:spPr/>
        <p:txBody>
          <a:bodyPr/>
          <a:lstStyle/>
          <a:p>
            <a:r>
              <a:rPr lang="zh-TW" altLang="en-US" b="1" dirty="0"/>
              <a:t>创建</a:t>
            </a:r>
            <a:r>
              <a:rPr lang="en-US" altLang="zh-TW" b="1" dirty="0"/>
              <a:t>framework</a:t>
            </a:r>
            <a:r>
              <a:rPr lang="zh-TW" altLang="en-US" b="1" dirty="0"/>
              <a:t>静态库</a:t>
            </a:r>
            <a:endParaRPr kumimoji="1" lang="zh-CN" altLang="en-US" dirty="0"/>
          </a:p>
        </p:txBody>
      </p:sp>
      <p:pic>
        <p:nvPicPr>
          <p:cNvPr id="4" name="图片 3" descr="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101" y="2682579"/>
            <a:ext cx="7848652" cy="4081476"/>
          </a:xfrm>
          <a:prstGeom prst="rect">
            <a:avLst/>
          </a:prstGeom>
        </p:spPr>
      </p:pic>
    </p:spTree>
    <p:extLst>
      <p:ext uri="{BB962C8B-B14F-4D97-AF65-F5344CB8AC3E}">
        <p14:creationId xmlns:p14="http://schemas.microsoft.com/office/powerpoint/2010/main" val="13208074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在项目开发过程中，经常出现优秀代码重用现象，又或者提供给第三方功能模块却又不想让其看到源代码，这些时候，通常的做法是将代码封装成库或者框架，这些在</a:t>
            </a:r>
            <a:r>
              <a:rPr lang="en-US" altLang="zh-CN" dirty="0"/>
              <a:t>Windows</a:t>
            </a:r>
            <a:r>
              <a:rPr lang="zh-CN" altLang="en-US" dirty="0"/>
              <a:t>编程或</a:t>
            </a:r>
            <a:r>
              <a:rPr lang="en-US" altLang="zh-CN" dirty="0"/>
              <a:t>Linux</a:t>
            </a:r>
            <a:r>
              <a:rPr lang="zh-CN" altLang="en-US" dirty="0"/>
              <a:t>编程中非常容易实现的过程，在</a:t>
            </a:r>
            <a:r>
              <a:rPr lang="en-US" altLang="zh-CN" dirty="0" err="1"/>
              <a:t>iOS</a:t>
            </a:r>
            <a:r>
              <a:rPr lang="zh-CN" altLang="en-US" dirty="0"/>
              <a:t>开发中却遇到了麻烦，原因是：苹果公司禁止在</a:t>
            </a:r>
            <a:r>
              <a:rPr lang="en-US" altLang="zh-CN" dirty="0" err="1"/>
              <a:t>iOS</a:t>
            </a:r>
            <a:r>
              <a:rPr lang="zh-CN" altLang="en-US" dirty="0"/>
              <a:t>开发中使用动态库（而苹果自己却可以使用动态库），同时，苹果也从</a:t>
            </a:r>
            <a:r>
              <a:rPr lang="en-US" altLang="zh-CN" dirty="0" err="1"/>
              <a:t>Xcode</a:t>
            </a:r>
            <a:r>
              <a:rPr lang="zh-CN" altLang="en-US" dirty="0"/>
              <a:t>中移除了创建静态框架的功能。值得庆幸的是我们可以通过对</a:t>
            </a:r>
            <a:r>
              <a:rPr lang="en-US" altLang="zh-CN" dirty="0" err="1"/>
              <a:t>Xcode</a:t>
            </a:r>
            <a:r>
              <a:rPr lang="zh-CN" altLang="en-US" dirty="0"/>
              <a:t>进行小小的改动来创建静态框架，</a:t>
            </a:r>
            <a:r>
              <a:rPr lang="zh-CN" altLang="en-US" dirty="0">
                <a:solidFill>
                  <a:schemeClr val="accent5"/>
                </a:solidFill>
              </a:rPr>
              <a:t>而静态库和静态框架是被</a:t>
            </a:r>
            <a:r>
              <a:rPr lang="en-US" altLang="zh-CN" dirty="0">
                <a:solidFill>
                  <a:schemeClr val="accent5"/>
                </a:solidFill>
              </a:rPr>
              <a:t>App Store</a:t>
            </a:r>
            <a:r>
              <a:rPr lang="zh-CN" altLang="en-US" dirty="0">
                <a:solidFill>
                  <a:schemeClr val="accent5"/>
                </a:solidFill>
              </a:rPr>
              <a:t>所允许的，其实静态框架本质上说也是静态库的一种。</a:t>
            </a:r>
            <a:endParaRPr kumimoji="1" lang="zh-CN" altLang="en-US" dirty="0">
              <a:solidFill>
                <a:schemeClr val="accent5"/>
              </a:solidFill>
            </a:endParaRPr>
          </a:p>
        </p:txBody>
      </p:sp>
      <p:sp>
        <p:nvSpPr>
          <p:cNvPr id="3" name="标题 2"/>
          <p:cNvSpPr>
            <a:spLocks noGrp="1"/>
          </p:cNvSpPr>
          <p:nvPr>
            <p:ph type="title"/>
          </p:nvPr>
        </p:nvSpPr>
        <p:spPr/>
        <p:txBody>
          <a:bodyPr/>
          <a:lstStyle/>
          <a:p>
            <a:r>
              <a:rPr kumimoji="1" lang="zh-CN" altLang="en-US" dirty="0" smtClean="0"/>
              <a:t>概述</a:t>
            </a:r>
            <a:endParaRPr kumimoji="1" lang="zh-CN" altLang="en-US" dirty="0"/>
          </a:p>
        </p:txBody>
      </p:sp>
    </p:spTree>
    <p:extLst>
      <p:ext uri="{BB962C8B-B14F-4D97-AF65-F5344CB8AC3E}">
        <p14:creationId xmlns:p14="http://schemas.microsoft.com/office/powerpoint/2010/main" val="30508993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第二步，删除系统默认创建的</a:t>
            </a:r>
            <a:r>
              <a:rPr lang="en-US" altLang="zh-CN" dirty="0"/>
              <a:t>【</a:t>
            </a:r>
            <a:r>
              <a:rPr lang="en-US" altLang="zh-CN" dirty="0" err="1"/>
              <a:t>FMDB.h</a:t>
            </a:r>
            <a:r>
              <a:rPr lang="en-US" altLang="zh-CN" dirty="0"/>
              <a:t>】</a:t>
            </a:r>
            <a:r>
              <a:rPr lang="zh-CN" altLang="en-US" dirty="0"/>
              <a:t>和</a:t>
            </a:r>
            <a:r>
              <a:rPr lang="en-US" altLang="zh-CN" dirty="0"/>
              <a:t>【</a:t>
            </a:r>
            <a:r>
              <a:rPr lang="en-US" altLang="zh-CN" dirty="0" err="1"/>
              <a:t>FMDB.m</a:t>
            </a:r>
            <a:r>
              <a:rPr lang="en-US" altLang="zh-CN" dirty="0"/>
              <a:t>】</a:t>
            </a:r>
            <a:r>
              <a:rPr lang="zh-CN" altLang="en-US" dirty="0"/>
              <a:t>文件，导入需要打包的源文件</a:t>
            </a:r>
            <a:r>
              <a:rPr lang="zh-CN" altLang="en-US" dirty="0" smtClean="0"/>
              <a:t>。</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89" y="3149132"/>
            <a:ext cx="7756263" cy="3550133"/>
          </a:xfrm>
          <a:prstGeom prst="rect">
            <a:avLst/>
          </a:prstGeom>
        </p:spPr>
      </p:pic>
    </p:spTree>
    <p:extLst>
      <p:ext uri="{BB962C8B-B14F-4D97-AF65-F5344CB8AC3E}">
        <p14:creationId xmlns:p14="http://schemas.microsoft.com/office/powerpoint/2010/main" val="6736300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第三步，修改项目</a:t>
            </a:r>
            <a:r>
              <a:rPr lang="zh-CN" altLang="en-US" dirty="0" smtClean="0"/>
              <a:t>配置</a:t>
            </a:r>
            <a:endParaRPr lang="en-US" altLang="zh-CN" dirty="0" smtClean="0"/>
          </a:p>
          <a:p>
            <a:r>
              <a:rPr lang="zh-CN" altLang="en-US" dirty="0"/>
              <a:t>首先，设置需要暴漏的头文</a:t>
            </a:r>
            <a:r>
              <a:rPr lang="zh-CN" altLang="en-US" dirty="0" smtClean="0"/>
              <a:t>件</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1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90" y="3249298"/>
            <a:ext cx="7756262" cy="3488841"/>
          </a:xfrm>
          <a:prstGeom prst="rect">
            <a:avLst/>
          </a:prstGeom>
        </p:spPr>
      </p:pic>
    </p:spTree>
    <p:extLst>
      <p:ext uri="{BB962C8B-B14F-4D97-AF65-F5344CB8AC3E}">
        <p14:creationId xmlns:p14="http://schemas.microsoft.com/office/powerpoint/2010/main" val="36305404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这里需要注意的是暴露出来的头文件中</a:t>
            </a:r>
            <a:r>
              <a:rPr lang="en-US" altLang="zh-CN" dirty="0"/>
              <a:t>import</a:t>
            </a:r>
            <a:r>
              <a:rPr lang="zh-CN" altLang="en-US" dirty="0"/>
              <a:t>的其他类也得添加到</a:t>
            </a:r>
            <a:r>
              <a:rPr lang="en-US" altLang="zh-CN" dirty="0"/>
              <a:t>public</a:t>
            </a:r>
            <a:r>
              <a:rPr lang="zh-CN" altLang="en-US" dirty="0"/>
              <a:t>中暴露出来</a:t>
            </a:r>
            <a:r>
              <a:rPr lang="zh-CN" altLang="en-US" dirty="0" smtClean="0"/>
              <a:t>。</a:t>
            </a:r>
            <a:endParaRPr lang="en-US" altLang="zh-CN" dirty="0" smtClean="0"/>
          </a:p>
          <a:p>
            <a:endParaRPr lang="zh-CN" altLang="en-US" dirty="0"/>
          </a:p>
          <a:p>
            <a:r>
              <a:rPr lang="zh-CN" altLang="en-US" dirty="0"/>
              <a:t>如果不想将</a:t>
            </a:r>
            <a:r>
              <a:rPr lang="en-US" altLang="zh-CN" dirty="0"/>
              <a:t>import</a:t>
            </a:r>
            <a:r>
              <a:rPr lang="zh-CN" altLang="en-US" dirty="0"/>
              <a:t>的类暴露出来，那么在头文件中用</a:t>
            </a:r>
            <a:r>
              <a:rPr lang="en-US" altLang="zh-CN" dirty="0"/>
              <a:t>@class </a:t>
            </a:r>
            <a:r>
              <a:rPr lang="zh-CN" altLang="en-US" dirty="0"/>
              <a:t>然后在对应的</a:t>
            </a:r>
            <a:r>
              <a:rPr lang="en-US" altLang="zh-CN" dirty="0"/>
              <a:t>.m</a:t>
            </a:r>
            <a:r>
              <a:rPr lang="zh-CN" altLang="en-US" dirty="0"/>
              <a:t>文件中再</a:t>
            </a:r>
            <a:r>
              <a:rPr lang="en-US" altLang="zh-CN" dirty="0"/>
              <a:t>import</a:t>
            </a:r>
            <a:r>
              <a:rPr lang="zh-CN" altLang="en-US" dirty="0"/>
              <a:t>。</a:t>
            </a:r>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77367273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mr-IN" dirty="0"/>
              <a:t>然后设置编译模式，在</a:t>
            </a:r>
            <a:r>
              <a:rPr lang="mr-IN" altLang="zh-CN" dirty="0"/>
              <a:t>Xcode</a:t>
            </a:r>
            <a:r>
              <a:rPr lang="zh-CN" altLang="mr-IN" dirty="0"/>
              <a:t>菜单</a:t>
            </a:r>
            <a:r>
              <a:rPr lang="mr-IN" altLang="zh-CN" dirty="0"/>
              <a:t>【Product】---&gt;【</a:t>
            </a:r>
            <a:r>
              <a:rPr lang="mr-IN" altLang="zh-CN" dirty="0" smtClean="0"/>
              <a:t>Scheme</a:t>
            </a:r>
            <a:r>
              <a:rPr lang="mr-IN" altLang="zh-CN" dirty="0"/>
              <a:t>】---&gt;【Edit Scheme...】</a:t>
            </a:r>
            <a:r>
              <a:rPr lang="zh-CN" altLang="mr-IN" dirty="0" smtClean="0"/>
              <a:t>中</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90" y="3118542"/>
            <a:ext cx="7756262" cy="3645513"/>
          </a:xfrm>
          <a:prstGeom prst="rect">
            <a:avLst/>
          </a:prstGeom>
        </p:spPr>
      </p:pic>
    </p:spTree>
    <p:extLst>
      <p:ext uri="{BB962C8B-B14F-4D97-AF65-F5344CB8AC3E}">
        <p14:creationId xmlns:p14="http://schemas.microsoft.com/office/powerpoint/2010/main" val="157111875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设置编译出的静态库包含的</a:t>
            </a:r>
            <a:r>
              <a:rPr lang="zh-CN" altLang="en-US" dirty="0" smtClean="0"/>
              <a:t>指令集</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90" y="2836425"/>
            <a:ext cx="7756262" cy="3733260"/>
          </a:xfrm>
          <a:prstGeom prst="rect">
            <a:avLst/>
          </a:prstGeom>
        </p:spPr>
      </p:pic>
    </p:spTree>
    <p:extLst>
      <p:ext uri="{BB962C8B-B14F-4D97-AF65-F5344CB8AC3E}">
        <p14:creationId xmlns:p14="http://schemas.microsoft.com/office/powerpoint/2010/main" val="32477627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最后修改生成的</a:t>
            </a:r>
            <a:r>
              <a:rPr lang="en-US" altLang="zh-CN" dirty="0"/>
              <a:t>Mach-O</a:t>
            </a:r>
            <a:r>
              <a:rPr lang="zh-CN" altLang="en-US" dirty="0" smtClean="0"/>
              <a:t>格式</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6" y="3159012"/>
            <a:ext cx="7745505" cy="2672070"/>
          </a:xfrm>
          <a:prstGeom prst="rect">
            <a:avLst/>
          </a:prstGeom>
        </p:spPr>
      </p:pic>
    </p:spTree>
    <p:extLst>
      <p:ext uri="{BB962C8B-B14F-4D97-AF65-F5344CB8AC3E}">
        <p14:creationId xmlns:p14="http://schemas.microsoft.com/office/powerpoint/2010/main" val="230742050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第四步，</a:t>
            </a:r>
            <a:r>
              <a:rPr lang="zh-CN" altLang="en-US" dirty="0" smtClean="0"/>
              <a:t>编译生成静态库</a:t>
            </a:r>
            <a:endParaRPr lang="en-US" altLang="zh-CN" dirty="0" smtClean="0"/>
          </a:p>
          <a:p>
            <a:r>
              <a:rPr lang="zh-CN" altLang="en-US" dirty="0"/>
              <a:t>编译时，需要用模拟器和真机各编译一次，这样</a:t>
            </a:r>
            <a:r>
              <a:rPr lang="en-US" altLang="zh-CN" dirty="0"/>
              <a:t>Products</a:t>
            </a:r>
            <a:r>
              <a:rPr lang="zh-CN" altLang="en-US" dirty="0"/>
              <a:t>目录下的</a:t>
            </a:r>
            <a:r>
              <a:rPr lang="en-US" altLang="zh-CN" dirty="0" err="1"/>
              <a:t>libFMDB.a</a:t>
            </a:r>
            <a:r>
              <a:rPr lang="zh-CN" altLang="en-US" dirty="0"/>
              <a:t>静态库才会变为黑色，右键</a:t>
            </a:r>
            <a:r>
              <a:rPr lang="en-US" altLang="zh-CN" dirty="0"/>
              <a:t>show in Finder</a:t>
            </a:r>
            <a:r>
              <a:rPr lang="zh-CN" altLang="en-US" dirty="0"/>
              <a:t>，可以进入</a:t>
            </a:r>
            <a:r>
              <a:rPr lang="en-US" altLang="zh-CN" dirty="0"/>
              <a:t>Products</a:t>
            </a:r>
            <a:r>
              <a:rPr lang="zh-CN" altLang="en-US" dirty="0"/>
              <a:t>目录下</a:t>
            </a:r>
            <a:r>
              <a:rPr lang="zh-CN" altLang="en-US" dirty="0" smtClean="0"/>
              <a:t>。</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1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7" y="3875150"/>
            <a:ext cx="7745505" cy="2862989"/>
          </a:xfrm>
          <a:prstGeom prst="rect">
            <a:avLst/>
          </a:prstGeom>
        </p:spPr>
      </p:pic>
    </p:spTree>
    <p:extLst>
      <p:ext uri="{BB962C8B-B14F-4D97-AF65-F5344CB8AC3E}">
        <p14:creationId xmlns:p14="http://schemas.microsoft.com/office/powerpoint/2010/main" val="17184767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第五步，合并模拟器版</a:t>
            </a:r>
            <a:r>
              <a:rPr lang="en-US" altLang="zh-CN" dirty="0"/>
              <a:t>framework</a:t>
            </a:r>
            <a:r>
              <a:rPr lang="zh-CN" altLang="en-US" dirty="0"/>
              <a:t>和真机版</a:t>
            </a:r>
            <a:r>
              <a:rPr lang="en-US" altLang="zh-CN" dirty="0" smtClean="0"/>
              <a:t>framework</a:t>
            </a:r>
          </a:p>
          <a:p>
            <a:r>
              <a:rPr lang="zh-CN" altLang="en-US" dirty="0"/>
              <a:t>合并的命令同上面相似，不同之处是：</a:t>
            </a:r>
            <a:r>
              <a:rPr lang="en-US" altLang="zh-CN" dirty="0"/>
              <a:t>framework</a:t>
            </a:r>
            <a:r>
              <a:rPr lang="zh-CN" altLang="en-US" dirty="0"/>
              <a:t>静态库合并的不是</a:t>
            </a:r>
            <a:r>
              <a:rPr lang="en-US" altLang="zh-CN" dirty="0"/>
              <a:t>framework,</a:t>
            </a:r>
            <a:r>
              <a:rPr lang="zh-CN" altLang="en-US" dirty="0"/>
              <a:t>而是</a:t>
            </a:r>
            <a:r>
              <a:rPr lang="en-US" altLang="zh-CN" dirty="0"/>
              <a:t>framework</a:t>
            </a:r>
            <a:r>
              <a:rPr lang="zh-CN" altLang="en-US" dirty="0"/>
              <a:t>下的一个二进制文件，即上一步图中标记的文件</a:t>
            </a:r>
            <a:r>
              <a:rPr lang="zh-CN" altLang="en-US" dirty="0" smtClean="0"/>
              <a:t>。</a:t>
            </a:r>
            <a:endParaRPr lang="en-US" altLang="zh-CN" dirty="0" smtClean="0"/>
          </a:p>
          <a:p>
            <a:r>
              <a:rPr lang="en-US" altLang="zh-CN" dirty="0" err="1"/>
              <a:t>lipo</a:t>
            </a:r>
            <a:r>
              <a:rPr lang="en-US" altLang="zh-CN" dirty="0"/>
              <a:t> -create </a:t>
            </a:r>
            <a:r>
              <a:rPr lang="zh-CN" altLang="en-US" dirty="0"/>
              <a:t>第一个</a:t>
            </a:r>
            <a:r>
              <a:rPr lang="en-US" altLang="zh-CN" dirty="0"/>
              <a:t>framework</a:t>
            </a:r>
            <a:r>
              <a:rPr lang="zh-CN" altLang="en-US" dirty="0"/>
              <a:t>下二进制文件的绝对路径 第二个</a:t>
            </a:r>
            <a:r>
              <a:rPr lang="en-US" altLang="zh-CN" dirty="0"/>
              <a:t>framework</a:t>
            </a:r>
            <a:r>
              <a:rPr lang="zh-CN" altLang="en-US" dirty="0"/>
              <a:t>下二进制文件的绝对路径 </a:t>
            </a:r>
            <a:r>
              <a:rPr lang="en-US" altLang="zh-CN" dirty="0"/>
              <a:t>-output </a:t>
            </a:r>
            <a:r>
              <a:rPr lang="zh-CN" altLang="en-US" dirty="0"/>
              <a:t>最终的二进制文件路径。</a:t>
            </a:r>
            <a:endParaRPr kumimoji="1" lang="zh-CN" altLang="en-US" b="1"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141011055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a:t>本文中使用的命令如下</a:t>
            </a:r>
            <a:r>
              <a:rPr lang="zh-CN" altLang="en-US" dirty="0" smtClean="0"/>
              <a:t>：</a:t>
            </a:r>
            <a:endParaRPr lang="en-US" altLang="zh-CN" dirty="0" smtClean="0"/>
          </a:p>
          <a:p>
            <a:endParaRPr kumimoji="1" lang="en-US" altLang="zh-CN" dirty="0"/>
          </a:p>
          <a:p>
            <a:r>
              <a:rPr lang="en-US" altLang="zh-CN" dirty="0" err="1"/>
              <a:t>lipo</a:t>
            </a:r>
            <a:r>
              <a:rPr lang="en-US" altLang="zh-CN" dirty="0"/>
              <a:t> -create /Users/</a:t>
            </a:r>
            <a:r>
              <a:rPr lang="en-US" altLang="zh-CN" dirty="0" err="1"/>
              <a:t>harvey</a:t>
            </a:r>
            <a:r>
              <a:rPr lang="en-US" altLang="zh-CN" dirty="0"/>
              <a:t>/Library/Developer/</a:t>
            </a:r>
            <a:r>
              <a:rPr lang="en-US" altLang="zh-CN" dirty="0" err="1"/>
              <a:t>Xcode</a:t>
            </a:r>
            <a:r>
              <a:rPr lang="en-US" altLang="zh-CN" dirty="0"/>
              <a:t>/</a:t>
            </a:r>
            <a:r>
              <a:rPr lang="en-US" altLang="zh-CN" dirty="0" err="1"/>
              <a:t>DerivedData</a:t>
            </a:r>
            <a:r>
              <a:rPr lang="en-US" altLang="zh-CN" dirty="0"/>
              <a:t>/FMDB-</a:t>
            </a:r>
            <a:r>
              <a:rPr lang="en-US" altLang="zh-CN" dirty="0" err="1"/>
              <a:t>clvayfrjgytqrbdkyqrtcjkxfeuz</a:t>
            </a:r>
            <a:r>
              <a:rPr lang="en-US" altLang="zh-CN" dirty="0"/>
              <a:t>/Build/Products/Release-</a:t>
            </a:r>
            <a:r>
              <a:rPr lang="en-US" altLang="zh-CN" dirty="0" err="1"/>
              <a:t>iphonesimulator</a:t>
            </a:r>
            <a:r>
              <a:rPr lang="en-US" altLang="zh-CN" dirty="0"/>
              <a:t>/</a:t>
            </a:r>
            <a:r>
              <a:rPr lang="en-US" altLang="zh-CN" dirty="0" err="1"/>
              <a:t>FMDB.framework</a:t>
            </a:r>
            <a:r>
              <a:rPr lang="en-US" altLang="zh-CN" dirty="0"/>
              <a:t>/FMDB /Users/</a:t>
            </a:r>
            <a:r>
              <a:rPr lang="en-US" altLang="zh-CN" dirty="0" err="1"/>
              <a:t>harvey</a:t>
            </a:r>
            <a:r>
              <a:rPr lang="en-US" altLang="zh-CN" dirty="0"/>
              <a:t>/Library/Developer/</a:t>
            </a:r>
            <a:r>
              <a:rPr lang="en-US" altLang="zh-CN" dirty="0" err="1"/>
              <a:t>Xcode</a:t>
            </a:r>
            <a:r>
              <a:rPr lang="en-US" altLang="zh-CN" dirty="0"/>
              <a:t>/</a:t>
            </a:r>
            <a:r>
              <a:rPr lang="en-US" altLang="zh-CN" dirty="0" err="1"/>
              <a:t>DerivedData</a:t>
            </a:r>
            <a:r>
              <a:rPr lang="en-US" altLang="zh-CN" dirty="0"/>
              <a:t>/FMDB-</a:t>
            </a:r>
            <a:r>
              <a:rPr lang="en-US" altLang="zh-CN" dirty="0" err="1"/>
              <a:t>clvayfrjgytqrbdkyqrtcjkxfeuz</a:t>
            </a:r>
            <a:r>
              <a:rPr lang="en-US" altLang="zh-CN" dirty="0"/>
              <a:t>/Build/Products/Release-</a:t>
            </a:r>
            <a:r>
              <a:rPr lang="en-US" altLang="zh-CN" dirty="0" err="1"/>
              <a:t>iphoneos</a:t>
            </a:r>
            <a:r>
              <a:rPr lang="en-US" altLang="zh-CN" dirty="0"/>
              <a:t>/Release-</a:t>
            </a:r>
            <a:r>
              <a:rPr lang="en-US" altLang="zh-CN" dirty="0" err="1"/>
              <a:t>iphoneos.framework</a:t>
            </a:r>
            <a:r>
              <a:rPr lang="en-US" altLang="zh-CN" dirty="0"/>
              <a:t>/FMDB -output /Users/</a:t>
            </a:r>
            <a:r>
              <a:rPr lang="en-US" altLang="zh-CN" dirty="0" err="1"/>
              <a:t>harvey</a:t>
            </a:r>
            <a:r>
              <a:rPr lang="en-US" altLang="zh-CN" dirty="0"/>
              <a:t>/Desktop/</a:t>
            </a:r>
            <a:r>
              <a:rPr lang="en-US" altLang="zh-CN" dirty="0" smtClean="0"/>
              <a:t>FMDB</a:t>
            </a:r>
          </a:p>
          <a:p>
            <a:endParaRPr kumimoji="1" lang="en-US" altLang="zh-CN" dirty="0"/>
          </a:p>
          <a:p>
            <a:r>
              <a:rPr lang="zh-CN" altLang="en-US" dirty="0"/>
              <a:t>最后将任何一个</a:t>
            </a:r>
            <a:r>
              <a:rPr lang="en-US" altLang="zh-CN" dirty="0"/>
              <a:t>framework</a:t>
            </a:r>
            <a:r>
              <a:rPr lang="zh-CN" altLang="en-US" dirty="0"/>
              <a:t>中的二进制文件替换成合并后的二进制文件即可。</a:t>
            </a:r>
          </a:p>
          <a:p>
            <a:r>
              <a:rPr lang="zh-CN" altLang="en-US" dirty="0"/>
              <a:t>把</a:t>
            </a:r>
            <a:r>
              <a:rPr lang="en-US" altLang="zh-CN" dirty="0"/>
              <a:t>framework</a:t>
            </a:r>
            <a:r>
              <a:rPr lang="zh-CN" altLang="en-US" dirty="0"/>
              <a:t>添加到要使用的项目中即可使用。</a:t>
            </a:r>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73353886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注意：如果创建的</a:t>
            </a:r>
            <a:r>
              <a:rPr lang="en-US" altLang="zh-CN" dirty="0"/>
              <a:t>framework</a:t>
            </a:r>
            <a:r>
              <a:rPr lang="zh-CN" altLang="en-US" dirty="0"/>
              <a:t>中使用了</a:t>
            </a:r>
            <a:r>
              <a:rPr lang="en-US" altLang="zh-CN" dirty="0"/>
              <a:t>category</a:t>
            </a:r>
            <a:r>
              <a:rPr lang="zh-CN" altLang="en-US" dirty="0"/>
              <a:t>类，则在使用</a:t>
            </a:r>
            <a:r>
              <a:rPr lang="en-US" altLang="zh-CN" dirty="0"/>
              <a:t>framework</a:t>
            </a:r>
            <a:r>
              <a:rPr lang="zh-CN" altLang="en-US" dirty="0"/>
              <a:t>的项目配置中</a:t>
            </a:r>
            <a:r>
              <a:rPr lang="en-US" altLang="zh-CN" dirty="0"/>
              <a:t>【Other Linker Flags】</a:t>
            </a:r>
            <a:r>
              <a:rPr lang="zh-CN" altLang="en-US" dirty="0"/>
              <a:t>需要添加参数</a:t>
            </a:r>
            <a:r>
              <a:rPr lang="en-US" altLang="zh-CN" dirty="0"/>
              <a:t>【-</a:t>
            </a:r>
            <a:r>
              <a:rPr lang="en-US" altLang="zh-CN" dirty="0" err="1"/>
              <a:t>ObjC</a:t>
            </a:r>
            <a:r>
              <a:rPr lang="en-US" altLang="zh-CN" dirty="0"/>
              <a:t>]</a:t>
            </a:r>
            <a:r>
              <a:rPr lang="zh-CN" altLang="en-US" dirty="0"/>
              <a:t>或者</a:t>
            </a:r>
            <a:r>
              <a:rPr lang="en-US" altLang="zh-CN" dirty="0"/>
              <a:t>【-</a:t>
            </a:r>
            <a:r>
              <a:rPr lang="en-US" altLang="zh-CN" dirty="0" err="1"/>
              <a:t>all_load</a:t>
            </a:r>
            <a:r>
              <a:rPr lang="en-US" altLang="zh-CN" dirty="0"/>
              <a:t>】</a:t>
            </a:r>
            <a:r>
              <a:rPr lang="zh-CN" altLang="en-US" dirty="0" smtClean="0"/>
              <a:t>。</a:t>
            </a:r>
            <a:endParaRPr lang="en-US" altLang="zh-CN" dirty="0" smtClean="0"/>
          </a:p>
          <a:p>
            <a:endParaRPr lang="en-US" altLang="zh-CN" dirty="0" smtClean="0"/>
          </a:p>
          <a:p>
            <a:r>
              <a:rPr lang="zh-CN" altLang="en-US" dirty="0"/>
              <a:t>如果使用</a:t>
            </a:r>
            <a:r>
              <a:rPr lang="en-US" altLang="zh-CN" dirty="0"/>
              <a:t>framework</a:t>
            </a:r>
            <a:r>
              <a:rPr lang="zh-CN" altLang="en-US" dirty="0"/>
              <a:t>的使用出现</a:t>
            </a:r>
            <a:r>
              <a:rPr lang="en-US" altLang="zh-CN" dirty="0"/>
              <a:t>【Umbrella header for module 'XXXX' does not include header '</a:t>
            </a:r>
            <a:r>
              <a:rPr lang="en-US" altLang="zh-CN" dirty="0" err="1"/>
              <a:t>XXXXX.h</a:t>
            </a:r>
            <a:r>
              <a:rPr lang="en-US" altLang="zh-CN" dirty="0"/>
              <a:t>'】,</a:t>
            </a:r>
            <a:r>
              <a:rPr lang="zh-CN" altLang="en-US" dirty="0"/>
              <a:t>是因为错把</a:t>
            </a:r>
            <a:r>
              <a:rPr lang="en-US" altLang="zh-CN" dirty="0" err="1"/>
              <a:t>xxxxx.h</a:t>
            </a:r>
            <a:r>
              <a:rPr lang="zh-CN" altLang="en-US" dirty="0"/>
              <a:t>拖到了</a:t>
            </a:r>
            <a:r>
              <a:rPr lang="en-US" altLang="zh-CN" dirty="0"/>
              <a:t>public</a:t>
            </a:r>
            <a:r>
              <a:rPr lang="zh-CN" altLang="en-US" dirty="0"/>
              <a:t>中</a:t>
            </a:r>
            <a:r>
              <a:rPr lang="zh-CN" altLang="en-US" dirty="0" smtClean="0"/>
              <a:t>。</a:t>
            </a:r>
            <a:endParaRPr lang="en-US" altLang="zh-CN" dirty="0" smtClean="0"/>
          </a:p>
          <a:p>
            <a:endParaRPr lang="en-US" altLang="zh-CN" dirty="0" smtClean="0"/>
          </a:p>
          <a:p>
            <a:r>
              <a:rPr lang="zh-TW" altLang="en-US" dirty="0"/>
              <a:t>如果出现</a:t>
            </a:r>
            <a:r>
              <a:rPr lang="en-US" altLang="zh-TW" dirty="0"/>
              <a:t>【</a:t>
            </a:r>
            <a:r>
              <a:rPr lang="en-US" altLang="zh-TW" dirty="0" err="1"/>
              <a:t>dyld</a:t>
            </a:r>
            <a:r>
              <a:rPr lang="en-US" altLang="zh-TW" dirty="0"/>
              <a:t>: Library not </a:t>
            </a:r>
            <a:r>
              <a:rPr lang="en-US" altLang="zh-TW" dirty="0" err="1"/>
              <a:t>loaded:XXXXXX</a:t>
            </a:r>
            <a:r>
              <a:rPr lang="en-US" altLang="zh-TW" dirty="0"/>
              <a:t>】</a:t>
            </a:r>
            <a:r>
              <a:rPr lang="zh-TW" altLang="en-US" dirty="0"/>
              <a:t>，是因为打包的</a:t>
            </a:r>
            <a:r>
              <a:rPr lang="en-US" altLang="zh-TW" dirty="0"/>
              <a:t>framework</a:t>
            </a:r>
            <a:r>
              <a:rPr lang="zh-TW" altLang="en-US" dirty="0"/>
              <a:t>版本太高。比如打包</a:t>
            </a:r>
            <a:r>
              <a:rPr lang="en-US" altLang="zh-TW" dirty="0"/>
              <a:t>framework</a:t>
            </a:r>
            <a:r>
              <a:rPr lang="zh-TW" altLang="en-US" dirty="0"/>
              <a:t>时，选择的是</a:t>
            </a:r>
            <a:r>
              <a:rPr lang="en-US" altLang="zh-TW" dirty="0" err="1"/>
              <a:t>iOS</a:t>
            </a:r>
            <a:r>
              <a:rPr lang="en-US" altLang="zh-TW" dirty="0"/>
              <a:t> 9.0</a:t>
            </a:r>
            <a:r>
              <a:rPr lang="zh-TW" altLang="en-US" dirty="0"/>
              <a:t>，而实际的工程环境是</a:t>
            </a:r>
            <a:r>
              <a:rPr lang="en-US" altLang="zh-TW" dirty="0" err="1"/>
              <a:t>iOS</a:t>
            </a:r>
            <a:r>
              <a:rPr lang="en-US" altLang="zh-TW" dirty="0"/>
              <a:t> 8</a:t>
            </a:r>
            <a:r>
              <a:rPr lang="zh-TW" altLang="en-US" dirty="0"/>
              <a:t>开始的</a:t>
            </a:r>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27060750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9247" y="2248347"/>
            <a:ext cx="7745506" cy="4329582"/>
          </a:xfrm>
        </p:spPr>
        <p:txBody>
          <a:bodyPr>
            <a:normAutofit/>
          </a:bodyPr>
          <a:lstStyle/>
          <a:p>
            <a:r>
              <a:rPr lang="zh-CN" altLang="en-US" dirty="0"/>
              <a:t>库实际上是一种代码共享的</a:t>
            </a:r>
            <a:r>
              <a:rPr lang="zh-CN" altLang="en-US" dirty="0" smtClean="0"/>
              <a:t>方式</a:t>
            </a:r>
            <a:r>
              <a:rPr lang="zh-CN" altLang="en-US" dirty="0" smtClean="0"/>
              <a:t>，</a:t>
            </a:r>
            <a:r>
              <a:rPr lang="zh-CN" altLang="en-US" dirty="0"/>
              <a:t>本质上来说是一种可执行代码的二进制</a:t>
            </a:r>
            <a:r>
              <a:rPr lang="zh-CN" altLang="en-US" dirty="0" smtClean="0"/>
              <a:t>格式</a:t>
            </a:r>
            <a:r>
              <a:rPr lang="zh-CN" altLang="en-US" dirty="0"/>
              <a:t>，可以被载入内存中执</a:t>
            </a:r>
            <a:r>
              <a:rPr lang="zh-CN" altLang="en-US" dirty="0" smtClean="0"/>
              <a:t>行</a:t>
            </a:r>
            <a:r>
              <a:rPr lang="zh-CN" altLang="en-US" dirty="0" smtClean="0"/>
              <a:t>，</a:t>
            </a:r>
            <a:r>
              <a:rPr lang="zh-CN" altLang="en-US" dirty="0" smtClean="0"/>
              <a:t>主要用于代码重用和源码隐藏</a:t>
            </a:r>
            <a:r>
              <a:rPr lang="zh-CN" altLang="en-US" dirty="0"/>
              <a:t>，</a:t>
            </a:r>
            <a:r>
              <a:rPr lang="zh-CN" altLang="en-US" dirty="0" smtClean="0"/>
              <a:t>通常分为动态库和静态库</a:t>
            </a:r>
            <a:r>
              <a:rPr lang="zh-CN" altLang="en-US" dirty="0" smtClean="0"/>
              <a:t>两种</a:t>
            </a:r>
            <a:r>
              <a:rPr lang="zh-CN" altLang="en-US" dirty="0" smtClean="0"/>
              <a:t>。</a:t>
            </a:r>
            <a:endParaRPr lang="en-US" altLang="zh-CN" dirty="0" smtClean="0"/>
          </a:p>
          <a:p>
            <a:pPr marL="0" indent="0">
              <a:buNone/>
            </a:pPr>
            <a:endParaRPr lang="en-US" altLang="zh-CN" dirty="0" smtClean="0"/>
          </a:p>
        </p:txBody>
      </p:sp>
      <p:sp>
        <p:nvSpPr>
          <p:cNvPr id="3" name="标题 2"/>
          <p:cNvSpPr>
            <a:spLocks noGrp="1"/>
          </p:cNvSpPr>
          <p:nvPr>
            <p:ph type="title"/>
          </p:nvPr>
        </p:nvSpPr>
        <p:spPr/>
        <p:txBody>
          <a:bodyPr/>
          <a:lstStyle/>
          <a:p>
            <a:r>
              <a:rPr kumimoji="1" lang="zh-CN" altLang="en-US" dirty="0" smtClean="0"/>
              <a:t>库</a:t>
            </a:r>
            <a:endParaRPr kumimoji="1" lang="zh-CN" altLang="en-US" dirty="0"/>
          </a:p>
        </p:txBody>
      </p:sp>
    </p:spTree>
    <p:extLst>
      <p:ext uri="{BB962C8B-B14F-4D97-AF65-F5344CB8AC3E}">
        <p14:creationId xmlns:p14="http://schemas.microsoft.com/office/powerpoint/2010/main" val="26310332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如果创建的</a:t>
            </a:r>
            <a:r>
              <a:rPr lang="en-US" altLang="zh-CN" dirty="0"/>
              <a:t>framework</a:t>
            </a:r>
            <a:r>
              <a:rPr lang="zh-CN" altLang="en-US" dirty="0"/>
              <a:t>类中使用了</a:t>
            </a:r>
            <a:r>
              <a:rPr lang="en-US" altLang="zh-CN" dirty="0"/>
              <a:t>.</a:t>
            </a:r>
            <a:r>
              <a:rPr lang="en-US" altLang="zh-CN" dirty="0" err="1"/>
              <a:t>dylib</a:t>
            </a:r>
            <a:r>
              <a:rPr lang="zh-CN" altLang="en-US" dirty="0"/>
              <a:t>或者</a:t>
            </a:r>
            <a:r>
              <a:rPr lang="en-US" altLang="zh-CN" dirty="0"/>
              <a:t>.</a:t>
            </a:r>
            <a:r>
              <a:rPr lang="en-US" altLang="zh-CN" dirty="0" err="1"/>
              <a:t>tbd</a:t>
            </a:r>
            <a:r>
              <a:rPr lang="zh-CN" altLang="en-US" dirty="0"/>
              <a:t>，首先需要在实际项目中导入</a:t>
            </a:r>
            <a:r>
              <a:rPr lang="en-US" altLang="zh-CN" dirty="0"/>
              <a:t>.</a:t>
            </a:r>
            <a:r>
              <a:rPr lang="en-US" altLang="zh-CN" dirty="0" err="1"/>
              <a:t>dylib</a:t>
            </a:r>
            <a:r>
              <a:rPr lang="zh-CN" altLang="en-US" dirty="0" smtClean="0"/>
              <a:t>或</a:t>
            </a:r>
            <a:r>
              <a:rPr lang="zh-TW" altLang="en-US" dirty="0"/>
              <a:t>者</a:t>
            </a:r>
            <a:r>
              <a:rPr lang="en-US" altLang="zh-TW" dirty="0"/>
              <a:t>.</a:t>
            </a:r>
            <a:r>
              <a:rPr lang="en-US" altLang="zh-TW" dirty="0" err="1"/>
              <a:t>tbd</a:t>
            </a:r>
            <a:r>
              <a:rPr lang="zh-TW" altLang="en-US" dirty="0"/>
              <a:t>动态库，然后需要设置</a:t>
            </a:r>
            <a:r>
              <a:rPr lang="en-US" altLang="zh-TW" dirty="0"/>
              <a:t>【Allow Non-modular Includes ....】</a:t>
            </a:r>
            <a:r>
              <a:rPr lang="zh-TW" altLang="en-US" dirty="0"/>
              <a:t>为</a:t>
            </a:r>
            <a:r>
              <a:rPr lang="en-US" altLang="zh-TW" dirty="0"/>
              <a:t>YES</a:t>
            </a:r>
            <a:r>
              <a:rPr lang="zh-TW" altLang="en-US" dirty="0"/>
              <a:t>，</a:t>
            </a:r>
            <a:r>
              <a:rPr lang="zh-TW" altLang="en-US" dirty="0" smtClean="0"/>
              <a:t>否则会报</a:t>
            </a:r>
            <a:r>
              <a:rPr lang="zh-CN" altLang="en-US" dirty="0"/>
              <a:t>错</a:t>
            </a:r>
            <a:r>
              <a:rPr lang="en-US" altLang="zh-CN" dirty="0"/>
              <a:t>"Include of non-modular header inside framework module"</a:t>
            </a:r>
            <a:r>
              <a:rPr lang="zh-CN" altLang="en-US" dirty="0" smtClean="0"/>
              <a:t>。</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1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7" y="4168713"/>
            <a:ext cx="7745505" cy="2582383"/>
          </a:xfrm>
          <a:prstGeom prst="rect">
            <a:avLst/>
          </a:prstGeom>
        </p:spPr>
      </p:pic>
    </p:spTree>
    <p:extLst>
      <p:ext uri="{BB962C8B-B14F-4D97-AF65-F5344CB8AC3E}">
        <p14:creationId xmlns:p14="http://schemas.microsoft.com/office/powerpoint/2010/main" val="298370086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补充：打包成的静态库肯定是比源码类要大很多的，因为是由不同指令集不同设备的版本合并成的。所以如果你很在意你的</a:t>
            </a:r>
            <a:r>
              <a:rPr lang="en-US" altLang="zh-CN" dirty="0"/>
              <a:t>app</a:t>
            </a:r>
            <a:r>
              <a:rPr lang="zh-CN" altLang="en-US" dirty="0"/>
              <a:t>大小，并且也不是很需要打包成静态库的话，还是用原始类吧</a:t>
            </a:r>
            <a:r>
              <a:rPr lang="zh-CN" altLang="en-US" dirty="0" smtClean="0"/>
              <a:t>。</a:t>
            </a:r>
            <a:endParaRPr lang="en-US" altLang="zh-CN" dirty="0" smtClean="0"/>
          </a:p>
          <a:p>
            <a:endParaRPr kumimoji="1" lang="en-US" altLang="zh-CN" dirty="0"/>
          </a:p>
          <a:p>
            <a:r>
              <a:rPr lang="en-US" altLang="zh-CN" dirty="0"/>
              <a:t>framework</a:t>
            </a:r>
            <a:r>
              <a:rPr lang="zh-CN" altLang="en-US" dirty="0"/>
              <a:t>静态库中是可以包含图片资源的；而</a:t>
            </a:r>
            <a:r>
              <a:rPr lang="en-US" altLang="zh-CN" dirty="0"/>
              <a:t>.a</a:t>
            </a:r>
            <a:r>
              <a:rPr lang="zh-CN" altLang="en-US" dirty="0"/>
              <a:t>静态库中不能包含图片资源，只能另外创建一个目录存放。</a:t>
            </a:r>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212073301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1</a:t>
            </a:r>
            <a:r>
              <a:rPr lang="zh-CN" altLang="en-US" b="1" dirty="0"/>
              <a:t>、</a:t>
            </a:r>
            <a:r>
              <a:rPr lang="en-US" altLang="zh-CN" b="1" dirty="0"/>
              <a:t>bundle</a:t>
            </a:r>
            <a:r>
              <a:rPr lang="zh-CN" altLang="en-US" b="1" dirty="0"/>
              <a:t>资源库的特点</a:t>
            </a:r>
            <a:endParaRPr lang="en-US" altLang="zh-CN" dirty="0" smtClean="0"/>
          </a:p>
          <a:p>
            <a:r>
              <a:rPr lang="en-US" altLang="zh-CN" dirty="0" smtClean="0"/>
              <a:t>Bundle</a:t>
            </a:r>
            <a:r>
              <a:rPr lang="zh-CN" altLang="en-US" dirty="0"/>
              <a:t>是静态的，也就是说，我们包含到包中的资源文件作为一个资源包是不参加项目编译的。也就意味着，</a:t>
            </a:r>
            <a:r>
              <a:rPr lang="en-US" altLang="zh-CN" dirty="0"/>
              <a:t>bundle</a:t>
            </a:r>
            <a:r>
              <a:rPr lang="zh-CN" altLang="en-US" dirty="0"/>
              <a:t>包中不能包含可执行的文件。它仅仅是作为资源，被解析成为特定的</a:t>
            </a:r>
            <a:r>
              <a:rPr lang="en-US" altLang="zh-CN" dirty="0"/>
              <a:t>2</a:t>
            </a:r>
            <a:r>
              <a:rPr lang="zh-CN" altLang="en-US" dirty="0"/>
              <a:t>进制数据。</a:t>
            </a:r>
            <a:endParaRPr kumimoji="1" lang="zh-CN" altLang="en-US" dirty="0"/>
          </a:p>
        </p:txBody>
      </p:sp>
      <p:sp>
        <p:nvSpPr>
          <p:cNvPr id="3" name="标题 2"/>
          <p:cNvSpPr>
            <a:spLocks noGrp="1"/>
          </p:cNvSpPr>
          <p:nvPr>
            <p:ph type="title"/>
          </p:nvPr>
        </p:nvSpPr>
        <p:spPr/>
        <p:txBody>
          <a:bodyPr/>
          <a:lstStyle/>
          <a:p>
            <a:r>
              <a:rPr lang="zh-CN" altLang="nb-NO" b="1" dirty="0" smtClean="0"/>
              <a:t>新建</a:t>
            </a:r>
            <a:r>
              <a:rPr lang="nb-NO" altLang="zh-CN" b="1" dirty="0" smtClean="0"/>
              <a:t>bundle</a:t>
            </a:r>
            <a:endParaRPr kumimoji="1" lang="zh-CN" altLang="en-US" dirty="0"/>
          </a:p>
        </p:txBody>
      </p:sp>
    </p:spTree>
    <p:extLst>
      <p:ext uri="{BB962C8B-B14F-4D97-AF65-F5344CB8AC3E}">
        <p14:creationId xmlns:p14="http://schemas.microsoft.com/office/powerpoint/2010/main" val="222396511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nb-NO" altLang="zh-CN" b="1" dirty="0"/>
              <a:t>2</a:t>
            </a:r>
            <a:r>
              <a:rPr lang="zh-CN" altLang="nb-NO" b="1" dirty="0"/>
              <a:t>、新建</a:t>
            </a:r>
            <a:r>
              <a:rPr lang="nb-NO" altLang="zh-CN" b="1" dirty="0"/>
              <a:t>.</a:t>
            </a:r>
            <a:r>
              <a:rPr lang="nb-NO" altLang="zh-CN" b="1" dirty="0" smtClean="0"/>
              <a:t>bundle</a:t>
            </a:r>
          </a:p>
          <a:p>
            <a:endParaRPr kumimoji="1" lang="zh-CN" altLang="en-US" dirty="0"/>
          </a:p>
        </p:txBody>
      </p:sp>
      <p:sp>
        <p:nvSpPr>
          <p:cNvPr id="3" name="标题 2"/>
          <p:cNvSpPr>
            <a:spLocks noGrp="1"/>
          </p:cNvSpPr>
          <p:nvPr>
            <p:ph type="title"/>
          </p:nvPr>
        </p:nvSpPr>
        <p:spPr/>
        <p:txBody>
          <a:bodyPr/>
          <a:lstStyle/>
          <a:p>
            <a:endParaRPr kumimoji="1" lang="zh-CN" altLang="en-US" dirty="0"/>
          </a:p>
        </p:txBody>
      </p:sp>
      <p:pic>
        <p:nvPicPr>
          <p:cNvPr id="4" name="图片 3" descr="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7" y="2796986"/>
            <a:ext cx="7745506" cy="3474667"/>
          </a:xfrm>
          <a:prstGeom prst="rect">
            <a:avLst/>
          </a:prstGeom>
        </p:spPr>
      </p:pic>
    </p:spTree>
    <p:extLst>
      <p:ext uri="{BB962C8B-B14F-4D97-AF65-F5344CB8AC3E}">
        <p14:creationId xmlns:p14="http://schemas.microsoft.com/office/powerpoint/2010/main" val="174955425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3</a:t>
            </a:r>
            <a:r>
              <a:rPr lang="zh-CN" altLang="en-US" b="1" dirty="0"/>
              <a:t>、加入你需要编译在</a:t>
            </a:r>
            <a:r>
              <a:rPr lang="en-US" altLang="zh-CN" b="1" dirty="0"/>
              <a:t>bundle</a:t>
            </a:r>
            <a:r>
              <a:rPr lang="zh-CN" altLang="en-US" b="1" dirty="0"/>
              <a:t>中的资源文件</a:t>
            </a:r>
            <a:r>
              <a:rPr lang="zh-CN" altLang="en-US" b="1" dirty="0" smtClean="0"/>
              <a:t>。</a:t>
            </a:r>
            <a:endParaRPr lang="en-US" altLang="zh-CN" b="1" dirty="0" smtClean="0"/>
          </a:p>
          <a:p>
            <a:endParaRPr kumimoji="1" lang="en-US" altLang="zh-CN" b="1" dirty="0"/>
          </a:p>
          <a:p>
            <a:r>
              <a:rPr lang="zh-CN" altLang="en-US" b="1" dirty="0"/>
              <a:t>当然，默认的配置也是可以的，如果你需要特定的优化或者特定的路径配置，你可以进行下面第</a:t>
            </a:r>
            <a:r>
              <a:rPr lang="en-US" altLang="zh-CN" b="1" dirty="0"/>
              <a:t>4</a:t>
            </a:r>
            <a:r>
              <a:rPr lang="zh-CN" altLang="en-US" b="1" dirty="0"/>
              <a:t>步的配置。</a:t>
            </a:r>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238215107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4</a:t>
            </a:r>
            <a:r>
              <a:rPr lang="zh-CN" altLang="en-US" b="1" dirty="0"/>
              <a:t>、</a:t>
            </a:r>
            <a:r>
              <a:rPr lang="zh-CN" altLang="en-US" b="1" dirty="0" smtClean="0"/>
              <a:t>进行可选设置</a:t>
            </a:r>
            <a:endParaRPr lang="en-US" altLang="zh-CN" b="1" dirty="0" smtClean="0"/>
          </a:p>
          <a:p>
            <a:r>
              <a:rPr lang="zh-CN" altLang="en-US" dirty="0"/>
              <a:t>资源包只需要编译</a:t>
            </a:r>
            <a:r>
              <a:rPr lang="zh-CN" altLang="en-US" dirty="0" smtClean="0"/>
              <a:t>不需要安装</a:t>
            </a:r>
            <a:endParaRPr lang="en-US" altLang="zh-CN" dirty="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481" y="3162545"/>
            <a:ext cx="7654272" cy="3536720"/>
          </a:xfrm>
          <a:prstGeom prst="rect">
            <a:avLst/>
          </a:prstGeom>
        </p:spPr>
      </p:pic>
    </p:spTree>
    <p:extLst>
      <p:ext uri="{BB962C8B-B14F-4D97-AF65-F5344CB8AC3E}">
        <p14:creationId xmlns:p14="http://schemas.microsoft.com/office/powerpoint/2010/main" val="209530198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1.png"/>
          <p:cNvPicPr>
            <a:picLocks noGrp="1" noChangeAspect="1"/>
          </p:cNvPicPr>
          <p:nvPr>
            <p:ph idx="1"/>
          </p:nvPr>
        </p:nvPicPr>
        <p:blipFill>
          <a:blip r:embed="rId2">
            <a:extLst>
              <a:ext uri="{28A0092B-C50C-407E-A947-70E740481C1C}">
                <a14:useLocalDpi xmlns:a14="http://schemas.microsoft.com/office/drawing/2010/main" val="0"/>
              </a:ext>
            </a:extLst>
          </a:blip>
          <a:srcRect l="13424" r="13424"/>
          <a:stretch>
            <a:fillRect/>
          </a:stretch>
        </p:blipFill>
        <p:spPr/>
      </p:pic>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101556395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5</a:t>
            </a:r>
            <a:r>
              <a:rPr lang="zh-CN" altLang="en-US" b="1" dirty="0"/>
              <a:t>、编译即可生成</a:t>
            </a:r>
            <a:r>
              <a:rPr lang="en-US" altLang="zh-CN" b="1" dirty="0"/>
              <a:t>.bundle</a:t>
            </a:r>
            <a:r>
              <a:rPr lang="zh-CN" altLang="en-US" b="1" dirty="0"/>
              <a:t>文件，</a:t>
            </a:r>
            <a:r>
              <a:rPr lang="zh-CN" altLang="en-US" b="1" dirty="0" smtClean="0"/>
              <a:t>导入项目中</a:t>
            </a:r>
            <a:endParaRPr lang="en-US" altLang="zh-CN" b="1"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pic>
        <p:nvPicPr>
          <p:cNvPr id="4" name="图片 3" descr="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7" y="2750327"/>
            <a:ext cx="6622432" cy="4013728"/>
          </a:xfrm>
          <a:prstGeom prst="rect">
            <a:avLst/>
          </a:prstGeom>
        </p:spPr>
      </p:pic>
    </p:spTree>
    <p:extLst>
      <p:ext uri="{BB962C8B-B14F-4D97-AF65-F5344CB8AC3E}">
        <p14:creationId xmlns:p14="http://schemas.microsoft.com/office/powerpoint/2010/main" val="260108056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6</a:t>
            </a:r>
            <a:r>
              <a:rPr lang="zh-CN" altLang="en-US" b="1" dirty="0"/>
              <a:t>、调用</a:t>
            </a:r>
            <a:r>
              <a:rPr lang="zh-CN" altLang="en-US" b="1" dirty="0" smtClean="0"/>
              <a:t>方式</a:t>
            </a:r>
            <a:endParaRPr lang="en-US" altLang="zh-CN" b="1" dirty="0" smtClean="0"/>
          </a:p>
          <a:p>
            <a:r>
              <a:rPr lang="de-DE" altLang="zh-CN" dirty="0" err="1" smtClean="0"/>
              <a:t>UIImageView</a:t>
            </a:r>
            <a:r>
              <a:rPr lang="de-DE" altLang="zh-CN" dirty="0" smtClean="0"/>
              <a:t> </a:t>
            </a:r>
            <a:r>
              <a:rPr lang="de-DE" altLang="zh-CN" dirty="0"/>
              <a:t>*</a:t>
            </a:r>
            <a:r>
              <a:rPr lang="de-DE" altLang="zh-CN" dirty="0" err="1"/>
              <a:t>image</a:t>
            </a:r>
            <a:r>
              <a:rPr lang="de-DE" altLang="zh-CN" dirty="0"/>
              <a:t> = [[</a:t>
            </a:r>
            <a:r>
              <a:rPr lang="de-DE" altLang="zh-CN" dirty="0" err="1"/>
              <a:t>UIImageViewalloc</a:t>
            </a:r>
            <a:r>
              <a:rPr lang="de-DE" altLang="zh-CN" dirty="0"/>
              <a:t>]</a:t>
            </a:r>
            <a:r>
              <a:rPr lang="de-DE" altLang="zh-CN" dirty="0" err="1"/>
              <a:t>initWithFrame:CGRectMake</a:t>
            </a:r>
            <a:r>
              <a:rPr lang="de-DE" altLang="zh-CN" dirty="0"/>
              <a:t>(0,0,320,480)];</a:t>
            </a:r>
          </a:p>
          <a:p>
            <a:r>
              <a:rPr lang="de-DE" altLang="zh-CN" dirty="0" err="1" smtClean="0"/>
              <a:t>image.backgroundColor</a:t>
            </a:r>
            <a:r>
              <a:rPr lang="de-DE" altLang="zh-CN" dirty="0" smtClean="0"/>
              <a:t> </a:t>
            </a:r>
            <a:r>
              <a:rPr lang="de-DE" altLang="zh-CN" dirty="0"/>
              <a:t>= [</a:t>
            </a:r>
            <a:r>
              <a:rPr lang="de-DE" altLang="zh-CN" dirty="0" err="1"/>
              <a:t>UIColorredColor</a:t>
            </a:r>
            <a:r>
              <a:rPr lang="de-DE" altLang="zh-CN" dirty="0"/>
              <a:t>];</a:t>
            </a:r>
          </a:p>
          <a:p>
            <a:pPr marL="0" indent="0">
              <a:buNone/>
            </a:pPr>
            <a:r>
              <a:rPr lang="de-DE" altLang="zh-CN" dirty="0" smtClean="0"/>
              <a:t> </a:t>
            </a:r>
            <a:r>
              <a:rPr lang="de-DE" altLang="zh-CN" dirty="0" err="1"/>
              <a:t>image.image</a:t>
            </a:r>
            <a:r>
              <a:rPr lang="de-DE" altLang="zh-CN" dirty="0"/>
              <a:t> </a:t>
            </a:r>
            <a:r>
              <a:rPr lang="de-DE" altLang="zh-CN" dirty="0" smtClean="0"/>
              <a:t>=[</a:t>
            </a:r>
            <a:r>
              <a:rPr lang="de-DE" altLang="zh-CN" dirty="0" err="1"/>
              <a:t>UIImageimageNamed</a:t>
            </a:r>
            <a:r>
              <a:rPr lang="de-DE" altLang="zh-CN" dirty="0"/>
              <a:t>:@"</a:t>
            </a:r>
            <a:r>
              <a:rPr lang="de-DE" altLang="zh-CN" dirty="0" err="1"/>
              <a:t>TestBundle.bundle</a:t>
            </a:r>
            <a:r>
              <a:rPr lang="de-DE" altLang="zh-CN" dirty="0"/>
              <a:t>/Contents/Resources/1.png"];</a:t>
            </a:r>
          </a:p>
          <a:p>
            <a:r>
              <a:rPr lang="de-DE" altLang="zh-CN" dirty="0" smtClean="0"/>
              <a:t> </a:t>
            </a:r>
            <a:r>
              <a:rPr lang="de-DE" altLang="zh-CN" dirty="0"/>
              <a:t>[</a:t>
            </a:r>
            <a:r>
              <a:rPr lang="de-DE" altLang="zh-CN" dirty="0" err="1"/>
              <a:t>self.viewaddSubview:image</a:t>
            </a:r>
            <a:r>
              <a:rPr lang="de-DE" altLang="zh-CN" dirty="0"/>
              <a:t>];</a:t>
            </a:r>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3904977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TW" b="1" dirty="0"/>
              <a:t>1.</a:t>
            </a:r>
            <a:r>
              <a:rPr lang="en-US" altLang="zh-TW" dirty="0"/>
              <a:t>framework</a:t>
            </a:r>
            <a:r>
              <a:rPr lang="zh-TW" altLang="en-US" dirty="0"/>
              <a:t>中用到了</a:t>
            </a:r>
            <a:r>
              <a:rPr lang="en-US" altLang="zh-TW" dirty="0" err="1"/>
              <a:t>NSClassFromString</a:t>
            </a:r>
            <a:r>
              <a:rPr lang="zh-TW" altLang="en-US" dirty="0"/>
              <a:t>，但是转换出来的</a:t>
            </a:r>
            <a:r>
              <a:rPr lang="en-US" altLang="zh-TW" dirty="0"/>
              <a:t>class </a:t>
            </a:r>
            <a:r>
              <a:rPr lang="zh-TW" altLang="en-US" dirty="0"/>
              <a:t>一直为</a:t>
            </a:r>
            <a:r>
              <a:rPr lang="en-US" altLang="zh-TW" dirty="0"/>
              <a:t>nil</a:t>
            </a:r>
            <a:r>
              <a:rPr lang="zh-TW" altLang="en-US" dirty="0"/>
              <a:t>。</a:t>
            </a:r>
          </a:p>
          <a:p>
            <a:r>
              <a:rPr lang="zh-TW" altLang="en-US" dirty="0"/>
              <a:t>先来看一下这个</a:t>
            </a:r>
            <a:r>
              <a:rPr lang="en-US" altLang="zh-TW" dirty="0"/>
              <a:t>API</a:t>
            </a:r>
            <a:r>
              <a:rPr lang="zh-TW" altLang="en-US" dirty="0" smtClean="0"/>
              <a:t>的官方描述</a:t>
            </a:r>
            <a:endParaRPr lang="en-US" altLang="zh-TW" dirty="0" smtClean="0"/>
          </a:p>
          <a:p>
            <a:endParaRPr kumimoji="1" lang="zh-CN" altLang="en-US" dirty="0"/>
          </a:p>
        </p:txBody>
      </p:sp>
      <p:sp>
        <p:nvSpPr>
          <p:cNvPr id="3" name="标题 2"/>
          <p:cNvSpPr>
            <a:spLocks noGrp="1"/>
          </p:cNvSpPr>
          <p:nvPr>
            <p:ph type="title"/>
          </p:nvPr>
        </p:nvSpPr>
        <p:spPr/>
        <p:txBody>
          <a:bodyPr/>
          <a:lstStyle/>
          <a:p>
            <a:r>
              <a:rPr kumimoji="1" lang="zh-CN" altLang="en-US" dirty="0" smtClean="0"/>
              <a:t>网上记录的一些坑记录</a:t>
            </a:r>
            <a:endParaRPr kumimoji="1" lang="zh-CN" altLang="en-US" dirty="0"/>
          </a:p>
        </p:txBody>
      </p:sp>
      <p:pic>
        <p:nvPicPr>
          <p:cNvPr id="4" name="图片 3" descr="1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58" y="3563618"/>
            <a:ext cx="6184900" cy="3048000"/>
          </a:xfrm>
          <a:prstGeom prst="rect">
            <a:avLst/>
          </a:prstGeom>
        </p:spPr>
      </p:pic>
    </p:spTree>
    <p:extLst>
      <p:ext uri="{BB962C8B-B14F-4D97-AF65-F5344CB8AC3E}">
        <p14:creationId xmlns:p14="http://schemas.microsoft.com/office/powerpoint/2010/main" val="15223069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a:t>静态库有 </a:t>
            </a:r>
            <a:r>
              <a:rPr lang="en-US" altLang="zh-CN" dirty="0"/>
              <a:t>.a </a:t>
            </a:r>
            <a:r>
              <a:rPr lang="zh-CN" altLang="en-US" dirty="0"/>
              <a:t>和 </a:t>
            </a:r>
            <a:r>
              <a:rPr lang="en-US" altLang="zh-CN" dirty="0"/>
              <a:t>.framework</a:t>
            </a:r>
            <a:r>
              <a:rPr lang="zh-CN" altLang="en-US" dirty="0"/>
              <a:t>两种形式，链接时完整的拷贝至可执行文件中，被多次使用就有多份冗余拷贝</a:t>
            </a:r>
            <a:r>
              <a:rPr lang="zh-CN" altLang="en-US" dirty="0" smtClean="0"/>
              <a:t>。</a:t>
            </a:r>
            <a:endParaRPr lang="en-US" altLang="zh-CN" dirty="0" smtClean="0"/>
          </a:p>
          <a:p>
            <a:endParaRPr lang="en-US" altLang="zh-CN" dirty="0" smtClean="0"/>
          </a:p>
          <a:p>
            <a:r>
              <a:rPr lang="zh-CN" altLang="en-US" dirty="0"/>
              <a:t>动态库有</a:t>
            </a:r>
            <a:r>
              <a:rPr lang="en-US" altLang="zh-CN" dirty="0"/>
              <a:t>.</a:t>
            </a:r>
            <a:r>
              <a:rPr lang="en-US" altLang="zh-CN" dirty="0" err="1"/>
              <a:t>dylib</a:t>
            </a:r>
            <a:r>
              <a:rPr lang="en-US" altLang="zh-CN" dirty="0"/>
              <a:t> </a:t>
            </a:r>
            <a:r>
              <a:rPr lang="zh-CN" altLang="en-US" dirty="0"/>
              <a:t>和 </a:t>
            </a:r>
            <a:r>
              <a:rPr lang="en-US" altLang="zh-CN" dirty="0"/>
              <a:t>.framework </a:t>
            </a:r>
            <a:r>
              <a:rPr lang="zh-CN" altLang="en-US" dirty="0"/>
              <a:t>形式，后来</a:t>
            </a:r>
            <a:r>
              <a:rPr lang="en-US" altLang="zh-CN" dirty="0"/>
              <a:t>.</a:t>
            </a:r>
            <a:r>
              <a:rPr lang="en-US" altLang="zh-CN" dirty="0" err="1"/>
              <a:t>dylib</a:t>
            </a:r>
            <a:r>
              <a:rPr lang="zh-CN" altLang="en-US" dirty="0"/>
              <a:t>动态库又被苹果替换成</a:t>
            </a:r>
            <a:r>
              <a:rPr lang="en-US" altLang="zh-CN" dirty="0"/>
              <a:t>.</a:t>
            </a:r>
            <a:r>
              <a:rPr lang="en-US" altLang="zh-CN" dirty="0" err="1"/>
              <a:t>tbd</a:t>
            </a:r>
            <a:r>
              <a:rPr lang="zh-CN" altLang="en-US" dirty="0"/>
              <a:t>的形式，链接时不复制，程序运行时由系统动态加载到内存，供程序调用，系统只加载一次，多个程序共用，节省内存空间</a:t>
            </a:r>
            <a:r>
              <a:rPr lang="zh-CN" altLang="en-US" dirty="0" smtClean="0"/>
              <a:t>。</a:t>
            </a:r>
            <a:endParaRPr lang="en-US" altLang="zh-CN" dirty="0" smtClean="0"/>
          </a:p>
          <a:p>
            <a:pPr marL="0" indent="0">
              <a:buNone/>
            </a:pPr>
            <a:endParaRPr lang="en-US" altLang="zh-CN" dirty="0" smtClean="0"/>
          </a:p>
          <a:p>
            <a:r>
              <a:rPr lang="zh-TW" altLang="en-US" dirty="0"/>
              <a:t>之所以</a:t>
            </a:r>
            <a:r>
              <a:rPr lang="en-US" altLang="zh-TW" dirty="0"/>
              <a:t>.framework</a:t>
            </a:r>
            <a:r>
              <a:rPr lang="zh-TW" altLang="en-US" dirty="0"/>
              <a:t>既可能是动态库又可能是静态库，是因为苹果公司禁止用户级</a:t>
            </a:r>
            <a:r>
              <a:rPr lang="en-US" altLang="zh-TW" dirty="0"/>
              <a:t>App</a:t>
            </a:r>
            <a:r>
              <a:rPr lang="zh-TW" altLang="en-US" dirty="0"/>
              <a:t>使用动态库，而自己却又堂而皇之的使用动态库，这就造成了</a:t>
            </a:r>
            <a:r>
              <a:rPr lang="en-US" altLang="zh-TW" dirty="0" err="1"/>
              <a:t>iOS</a:t>
            </a:r>
            <a:r>
              <a:rPr lang="zh-TW" altLang="en-US" dirty="0"/>
              <a:t>中系统级的</a:t>
            </a:r>
            <a:r>
              <a:rPr lang="en-US" altLang="zh-TW" dirty="0"/>
              <a:t>.framework</a:t>
            </a:r>
            <a:r>
              <a:rPr lang="zh-TW" altLang="en-US" dirty="0"/>
              <a:t>是动态库，用户级的</a:t>
            </a:r>
            <a:r>
              <a:rPr lang="en-US" altLang="zh-TW" dirty="0"/>
              <a:t>.framework</a:t>
            </a:r>
            <a:r>
              <a:rPr lang="zh-TW" altLang="en-US" dirty="0"/>
              <a:t>是静态库（无可奈何啊）。</a:t>
            </a:r>
            <a:endParaRPr lang="en-US" altLang="zh-TW" dirty="0"/>
          </a:p>
          <a:p>
            <a:endParaRPr lang="en-US" altLang="zh-CN" dirty="0"/>
          </a:p>
          <a:p>
            <a:endParaRPr lang="en-US" altLang="zh-CN" dirty="0"/>
          </a:p>
          <a:p>
            <a:endParaRPr kumimoji="1" lang="zh-CN" altLang="en-US" dirty="0"/>
          </a:p>
        </p:txBody>
      </p:sp>
      <p:sp>
        <p:nvSpPr>
          <p:cNvPr id="3" name="标题 2"/>
          <p:cNvSpPr>
            <a:spLocks noGrp="1"/>
          </p:cNvSpPr>
          <p:nvPr>
            <p:ph type="title"/>
          </p:nvPr>
        </p:nvSpPr>
        <p:spPr/>
        <p:txBody>
          <a:bodyPr/>
          <a:lstStyle/>
          <a:p>
            <a:r>
              <a:rPr lang="zh-CN" altLang="en-US" b="1" dirty="0"/>
              <a:t>静态库与动态库的区别</a:t>
            </a:r>
            <a:endParaRPr kumimoji="1" lang="zh-CN" altLang="en-US" dirty="0"/>
          </a:p>
        </p:txBody>
      </p:sp>
    </p:spTree>
    <p:extLst>
      <p:ext uri="{BB962C8B-B14F-4D97-AF65-F5344CB8AC3E}">
        <p14:creationId xmlns:p14="http://schemas.microsoft.com/office/powerpoint/2010/main" val="29471654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什么意思呢？如果转换出来的</a:t>
            </a:r>
            <a:r>
              <a:rPr lang="en-US" altLang="zh-CN" dirty="0"/>
              <a:t>class</a:t>
            </a:r>
            <a:r>
              <a:rPr lang="zh-CN" altLang="en-US" dirty="0"/>
              <a:t>为</a:t>
            </a:r>
            <a:r>
              <a:rPr lang="en-US" altLang="zh-CN" dirty="0"/>
              <a:t>nil</a:t>
            </a:r>
            <a:r>
              <a:rPr lang="zh-CN" altLang="en-US" dirty="0"/>
              <a:t>，有两种情况：一种情况是这个类不存在；第二种情况是这个类还没有被</a:t>
            </a:r>
            <a:r>
              <a:rPr lang="en-US" altLang="zh-CN" dirty="0"/>
              <a:t>load</a:t>
            </a:r>
            <a:r>
              <a:rPr lang="zh-CN" altLang="en-US" dirty="0"/>
              <a:t>。所以一般出现问题，都是第二种情况</a:t>
            </a:r>
            <a:r>
              <a:rPr lang="zh-CN" altLang="en-US" dirty="0" smtClean="0"/>
              <a:t>。</a:t>
            </a:r>
            <a:endParaRPr lang="en-US" altLang="zh-CN" dirty="0" smtClean="0"/>
          </a:p>
          <a:p>
            <a:endParaRPr kumimoji="1" lang="en-US" altLang="zh-CN" dirty="0"/>
          </a:p>
          <a:p>
            <a:r>
              <a:rPr lang="zh-CN" altLang="en-US" dirty="0"/>
              <a:t>怎么解决这个问题呢？在主工程的</a:t>
            </a:r>
            <a:r>
              <a:rPr lang="en-US" altLang="zh-CN" dirty="0"/>
              <a:t>【Other Linker Flags】</a:t>
            </a:r>
            <a:r>
              <a:rPr lang="zh-CN" altLang="en-US" dirty="0"/>
              <a:t>需要添加参数</a:t>
            </a:r>
            <a:r>
              <a:rPr lang="en-US" altLang="zh-CN" dirty="0"/>
              <a:t>【-</a:t>
            </a:r>
            <a:r>
              <a:rPr lang="en-US" altLang="zh-CN" dirty="0" err="1"/>
              <a:t>ObjC</a:t>
            </a:r>
            <a:r>
              <a:rPr lang="en-US" altLang="zh-CN" dirty="0"/>
              <a:t>]</a:t>
            </a:r>
            <a:r>
              <a:rPr lang="zh-CN" altLang="en-US" dirty="0"/>
              <a:t>即可。</a:t>
            </a:r>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60678334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en-US" altLang="zh-CN" b="1" dirty="0"/>
              <a:t>2.</a:t>
            </a:r>
            <a:r>
              <a:rPr lang="en-US" altLang="zh-CN" dirty="0"/>
              <a:t>framework</a:t>
            </a:r>
            <a:r>
              <a:rPr lang="zh-CN" altLang="en-US" dirty="0"/>
              <a:t>中把图片、音频打包进</a:t>
            </a:r>
            <a:r>
              <a:rPr lang="en-US" altLang="zh-CN" dirty="0"/>
              <a:t>bundle</a:t>
            </a:r>
            <a:r>
              <a:rPr lang="zh-CN" altLang="en-US" dirty="0"/>
              <a:t>中，但是一直加载</a:t>
            </a:r>
            <a:r>
              <a:rPr lang="zh-CN" altLang="en-US" dirty="0" smtClean="0"/>
              <a:t>不到</a:t>
            </a:r>
            <a:r>
              <a:rPr lang="zh-CN" altLang="en-US" dirty="0" smtClean="0"/>
              <a:t>，</a:t>
            </a:r>
            <a:r>
              <a:rPr lang="zh-CN" altLang="en-US" dirty="0" smtClean="0"/>
              <a:t>那是因为</a:t>
            </a:r>
            <a:r>
              <a:rPr lang="en-US" altLang="zh-CN" dirty="0" err="1"/>
              <a:t>iOS</a:t>
            </a:r>
            <a:r>
              <a:rPr lang="zh-CN" altLang="en-US" dirty="0"/>
              <a:t>系统不会去扫描</a:t>
            </a:r>
            <a:r>
              <a:rPr lang="en-US" altLang="zh-CN" dirty="0"/>
              <a:t>.framework</a:t>
            </a:r>
            <a:r>
              <a:rPr lang="zh-CN" altLang="en-US" dirty="0"/>
              <a:t>下的图片等资源文件，也不会在项目中显示，也就是说即使放在</a:t>
            </a:r>
            <a:r>
              <a:rPr lang="en-US" altLang="zh-CN" dirty="0"/>
              <a:t>.framework</a:t>
            </a:r>
            <a:r>
              <a:rPr lang="zh-CN" altLang="en-US" dirty="0"/>
              <a:t>目录下，系统根本就不会去扫描，因此也无法发现使用。</a:t>
            </a:r>
          </a:p>
          <a:p>
            <a:r>
              <a:rPr lang="zh-CN" altLang="en-US" dirty="0"/>
              <a:t>打包的</a:t>
            </a:r>
            <a:r>
              <a:rPr lang="en-US" altLang="zh-CN" dirty="0"/>
              <a:t>framework</a:t>
            </a:r>
            <a:r>
              <a:rPr lang="zh-CN" altLang="en-US" dirty="0"/>
              <a:t>中有一个</a:t>
            </a:r>
            <a:r>
              <a:rPr lang="en-US" altLang="zh-CN" dirty="0" err="1"/>
              <a:t>bundle,bundle</a:t>
            </a:r>
            <a:r>
              <a:rPr lang="zh-CN" altLang="en-US" dirty="0"/>
              <a:t>里有一些图片、音频等资源。但是用如下方式</a:t>
            </a:r>
            <a:r>
              <a:rPr lang="zh-CN" altLang="en-US" dirty="0" smtClean="0"/>
              <a:t>：</a:t>
            </a:r>
            <a:endParaRPr lang="en-US" altLang="zh-CN" dirty="0" smtClean="0"/>
          </a:p>
          <a:p>
            <a:r>
              <a:rPr lang="en-US" altLang="zh-CN" dirty="0" err="1"/>
              <a:t>NSString</a:t>
            </a:r>
            <a:r>
              <a:rPr lang="en-US" altLang="zh-CN" dirty="0"/>
              <a:t> *</a:t>
            </a:r>
            <a:r>
              <a:rPr lang="en-US" altLang="zh-CN" dirty="0" err="1"/>
              <a:t>bundlePath</a:t>
            </a:r>
            <a:r>
              <a:rPr lang="en-US" altLang="zh-CN" dirty="0"/>
              <a:t> = [[</a:t>
            </a:r>
            <a:r>
              <a:rPr lang="en-US" altLang="zh-CN" dirty="0" err="1"/>
              <a:t>NSBundle</a:t>
            </a:r>
            <a:r>
              <a:rPr lang="en-US" altLang="zh-CN" dirty="0"/>
              <a:t> </a:t>
            </a:r>
            <a:r>
              <a:rPr lang="en-US" altLang="zh-CN" dirty="0" err="1"/>
              <a:t>mainBundle</a:t>
            </a:r>
            <a:r>
              <a:rPr lang="en-US" altLang="zh-CN" dirty="0"/>
              <a:t>] </a:t>
            </a:r>
            <a:r>
              <a:rPr lang="en-US" altLang="zh-CN" dirty="0" err="1"/>
              <a:t>pathForResource</a:t>
            </a:r>
            <a:r>
              <a:rPr lang="en-US" altLang="zh-CN" dirty="0"/>
              <a:t>:@"XXXX" </a:t>
            </a:r>
            <a:r>
              <a:rPr lang="en-US" altLang="zh-CN" dirty="0" err="1"/>
              <a:t>ofType</a:t>
            </a:r>
            <a:r>
              <a:rPr lang="en-US" altLang="zh-CN" dirty="0"/>
              <a:t>:@"bundle"];</a:t>
            </a:r>
          </a:p>
          <a:p>
            <a:r>
              <a:rPr lang="en-US" altLang="zh-CN" dirty="0" err="1"/>
              <a:t>NSString</a:t>
            </a:r>
            <a:r>
              <a:rPr lang="en-US" altLang="zh-CN" dirty="0"/>
              <a:t> *mp3Path = [[</a:t>
            </a:r>
            <a:r>
              <a:rPr lang="en-US" altLang="zh-CN" dirty="0" err="1"/>
              <a:t>NSBundle</a:t>
            </a:r>
            <a:r>
              <a:rPr lang="en-US" altLang="zh-CN" dirty="0"/>
              <a:t> </a:t>
            </a:r>
            <a:r>
              <a:rPr lang="en-US" altLang="zh-CN" dirty="0" err="1"/>
              <a:t>bundleWithPath:bundlePath</a:t>
            </a:r>
            <a:r>
              <a:rPr lang="en-US" altLang="zh-CN" dirty="0"/>
              <a:t>] </a:t>
            </a:r>
            <a:r>
              <a:rPr lang="en-US" altLang="zh-CN" dirty="0" err="1"/>
              <a:t>pathForResource</a:t>
            </a:r>
            <a:r>
              <a:rPr lang="en-US" altLang="zh-CN" dirty="0"/>
              <a:t>:@"</a:t>
            </a:r>
            <a:r>
              <a:rPr lang="en-US" altLang="zh-CN" dirty="0" err="1"/>
              <a:t>Message_system</a:t>
            </a:r>
            <a:r>
              <a:rPr lang="en-US" altLang="zh-CN" dirty="0"/>
              <a:t>" </a:t>
            </a:r>
            <a:r>
              <a:rPr lang="en-US" altLang="zh-CN" dirty="0" err="1"/>
              <a:t>ofType</a:t>
            </a:r>
            <a:r>
              <a:rPr lang="en-US" altLang="zh-CN" dirty="0"/>
              <a:t>:@"mp3"]</a:t>
            </a:r>
            <a:r>
              <a:rPr lang="en-US" altLang="zh-CN" dirty="0" smtClean="0"/>
              <a:t>;</a:t>
            </a:r>
          </a:p>
          <a:p>
            <a:endParaRPr kumimoji="1" lang="en-US" altLang="zh-CN" dirty="0"/>
          </a:p>
          <a:p>
            <a:r>
              <a:rPr lang="zh-CN" altLang="en-US" dirty="0"/>
              <a:t>获取的</a:t>
            </a:r>
            <a:r>
              <a:rPr lang="en-US" altLang="zh-CN" dirty="0"/>
              <a:t>mp3Path</a:t>
            </a:r>
            <a:r>
              <a:rPr lang="zh-CN" altLang="en-US" dirty="0"/>
              <a:t>一直为</a:t>
            </a:r>
            <a:r>
              <a:rPr lang="en-US" altLang="zh-CN" dirty="0"/>
              <a:t>nil</a:t>
            </a:r>
            <a:r>
              <a:rPr lang="zh-CN" altLang="en-US" dirty="0"/>
              <a:t>。</a:t>
            </a:r>
            <a:r>
              <a:rPr lang="en-US" altLang="zh-CN" dirty="0"/>
              <a:t>framework</a:t>
            </a:r>
            <a:r>
              <a:rPr lang="zh-CN" altLang="en-US" dirty="0"/>
              <a:t>，只暴露了一些</a:t>
            </a:r>
            <a:r>
              <a:rPr lang="en-US" altLang="zh-CN" dirty="0"/>
              <a:t>.h</a:t>
            </a:r>
            <a:r>
              <a:rPr lang="zh-CN" altLang="en-US" dirty="0"/>
              <a:t>头文件，</a:t>
            </a:r>
            <a:r>
              <a:rPr lang="en-US" altLang="zh-CN" dirty="0"/>
              <a:t>bundle</a:t>
            </a:r>
            <a:r>
              <a:rPr lang="zh-CN" altLang="en-US" dirty="0"/>
              <a:t>没有暴露出来，无法获取。那么我们只需要将</a:t>
            </a:r>
            <a:r>
              <a:rPr lang="en-US" altLang="zh-CN" dirty="0"/>
              <a:t>bundle</a:t>
            </a:r>
            <a:r>
              <a:rPr lang="zh-CN" altLang="en-US" dirty="0"/>
              <a:t>与</a:t>
            </a:r>
            <a:r>
              <a:rPr lang="en-US" altLang="zh-CN" dirty="0"/>
              <a:t>framework</a:t>
            </a:r>
            <a:r>
              <a:rPr lang="zh-CN" altLang="en-US" dirty="0"/>
              <a:t>一起放入目标工程中即可。其实</a:t>
            </a:r>
            <a:r>
              <a:rPr lang="en-US" altLang="zh-CN" dirty="0"/>
              <a:t>bundle</a:t>
            </a:r>
            <a:r>
              <a:rPr lang="zh-CN" altLang="en-US" dirty="0"/>
              <a:t>根本不用打包进</a:t>
            </a:r>
            <a:r>
              <a:rPr lang="en-US" altLang="zh-CN" dirty="0" smtClean="0"/>
              <a:t>framework</a:t>
            </a:r>
            <a:r>
              <a:rPr lang="zh-CN" altLang="en-US" dirty="0" smtClean="0"/>
              <a:t>中</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125351130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smtClean="0"/>
              <a:t>3.</a:t>
            </a:r>
            <a:r>
              <a:rPr lang="en-US" altLang="zh-CN" dirty="0"/>
              <a:t> category</a:t>
            </a:r>
            <a:r>
              <a:rPr lang="zh-CN" altLang="en-US" dirty="0"/>
              <a:t>的处</a:t>
            </a:r>
            <a:r>
              <a:rPr lang="zh-CN" altLang="en-US" dirty="0" smtClean="0"/>
              <a:t>理</a:t>
            </a:r>
            <a:endParaRPr lang="en-US" altLang="zh-CN" dirty="0" smtClean="0"/>
          </a:p>
          <a:p>
            <a:endParaRPr lang="en-US" altLang="zh-CN" dirty="0" smtClean="0"/>
          </a:p>
          <a:p>
            <a:r>
              <a:rPr lang="en-US" altLang="zh-CN" dirty="0"/>
              <a:t>category</a:t>
            </a:r>
            <a:r>
              <a:rPr lang="zh-CN" altLang="en-US" dirty="0"/>
              <a:t>是项目开发中经常用到的，把</a:t>
            </a:r>
            <a:r>
              <a:rPr lang="en-US" altLang="zh-CN" dirty="0"/>
              <a:t>category</a:t>
            </a:r>
            <a:r>
              <a:rPr lang="zh-CN" altLang="en-US" dirty="0"/>
              <a:t>打包成静态库是没有问题的，但是在使用这个静态库时，调用</a:t>
            </a:r>
            <a:r>
              <a:rPr lang="en-US" altLang="zh-CN" dirty="0"/>
              <a:t>category</a:t>
            </a:r>
            <a:r>
              <a:rPr lang="zh-CN" altLang="en-US" dirty="0"/>
              <a:t>中的方法时会发生找不到该方法的运行时错误（</a:t>
            </a:r>
            <a:r>
              <a:rPr lang="en-US" altLang="zh-CN" dirty="0"/>
              <a:t>selector not recognized</a:t>
            </a:r>
            <a:r>
              <a:rPr lang="zh-CN" altLang="en-US" dirty="0"/>
              <a:t>），解决的办法是在使用静态库的工程中配置</a:t>
            </a:r>
            <a:r>
              <a:rPr lang="en-US" altLang="zh-CN" dirty="0"/>
              <a:t>other linker flags</a:t>
            </a:r>
            <a:r>
              <a:rPr lang="zh-CN" altLang="en-US" dirty="0"/>
              <a:t>的值为 </a:t>
            </a:r>
            <a:r>
              <a:rPr lang="en-US" altLang="zh-CN" dirty="0"/>
              <a:t>-</a:t>
            </a:r>
            <a:r>
              <a:rPr lang="en-US" altLang="zh-CN" dirty="0" err="1"/>
              <a:t>ObjC</a:t>
            </a:r>
            <a:r>
              <a:rPr lang="en-US" altLang="zh-CN" dirty="0"/>
              <a:t>  -</a:t>
            </a:r>
            <a:r>
              <a:rPr lang="en-US" altLang="zh-CN" dirty="0" err="1"/>
              <a:t>all_load</a:t>
            </a:r>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16266183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kumimoji="1" lang="en-US" altLang="zh-CN" dirty="0" smtClean="0"/>
              <a:t>4.</a:t>
            </a:r>
            <a:r>
              <a:rPr lang="zh-CN" altLang="en-US" b="1" dirty="0"/>
              <a:t>静态库编译错误</a:t>
            </a:r>
            <a:endParaRPr kumimoji="1" lang="en-US" altLang="zh-CN" dirty="0" smtClean="0"/>
          </a:p>
          <a:p>
            <a:r>
              <a:rPr lang="en-US" altLang="zh-CN" dirty="0"/>
              <a:t>1.MRC </a:t>
            </a:r>
            <a:r>
              <a:rPr lang="zh-CN" altLang="en-US" dirty="0"/>
              <a:t>错误：会提示好多的</a:t>
            </a:r>
            <a:r>
              <a:rPr lang="en-US" altLang="zh-CN" dirty="0" err="1"/>
              <a:t>autorelease,release,retain</a:t>
            </a:r>
            <a:r>
              <a:rPr lang="zh-CN" altLang="en-US" dirty="0"/>
              <a:t>等错误</a:t>
            </a:r>
          </a:p>
          <a:p>
            <a:r>
              <a:rPr lang="zh-CN" altLang="en-US" dirty="0" smtClean="0"/>
              <a:t>解决方</a:t>
            </a:r>
            <a:r>
              <a:rPr lang="zh-CN" altLang="en-US" dirty="0"/>
              <a:t>案：给这个文件</a:t>
            </a:r>
            <a:r>
              <a:rPr lang="en-US" altLang="zh-CN" dirty="0"/>
              <a:t>MRC</a:t>
            </a:r>
            <a:r>
              <a:rPr lang="zh-CN" altLang="en-US" dirty="0"/>
              <a:t>编译 或者项目改成</a:t>
            </a:r>
            <a:r>
              <a:rPr lang="en-US" altLang="zh-CN" dirty="0"/>
              <a:t>MRC</a:t>
            </a:r>
            <a:r>
              <a:rPr lang="zh-CN" altLang="en-US" dirty="0"/>
              <a:t>环境</a:t>
            </a:r>
          </a:p>
          <a:p>
            <a:r>
              <a:rPr lang="mr-IN" altLang="zh-CN" dirty="0"/>
              <a:t>2.</a:t>
            </a:r>
            <a:r>
              <a:rPr lang="zh-CN" altLang="mr-IN" dirty="0"/>
              <a:t>找不到 </a:t>
            </a:r>
            <a:r>
              <a:rPr lang="mr-IN" altLang="zh-CN" dirty="0"/>
              <a:t>&lt;libxml/HTMLparser.h&gt;</a:t>
            </a:r>
            <a:r>
              <a:rPr lang="zh-CN" altLang="mr-IN" dirty="0" smtClean="0"/>
              <a:t>头文件</a:t>
            </a:r>
            <a:r>
              <a:rPr lang="zh-CN" altLang="en-US" dirty="0" smtClean="0"/>
              <a:t>编译缺少系统库</a:t>
            </a:r>
            <a:r>
              <a:rPr lang="zh-CN" altLang="en-US" dirty="0"/>
              <a:t>，配置：</a:t>
            </a:r>
            <a:r>
              <a:rPr lang="en-US" altLang="zh-CN" dirty="0"/>
              <a:t>Build Settings --&gt; </a:t>
            </a:r>
            <a:r>
              <a:rPr lang="zh-CN" altLang="en-US" dirty="0"/>
              <a:t>搜索</a:t>
            </a:r>
            <a:r>
              <a:rPr lang="en-US" altLang="zh-CN" dirty="0"/>
              <a:t>Header Search Paths --&gt; </a:t>
            </a:r>
            <a:r>
              <a:rPr lang="zh-CN" altLang="en-US" dirty="0"/>
              <a:t>配置 </a:t>
            </a:r>
            <a:r>
              <a:rPr lang="en-US" altLang="zh-CN" dirty="0"/>
              <a:t>$(SDK_DIR)/</a:t>
            </a:r>
            <a:r>
              <a:rPr lang="en-US" altLang="zh-CN" dirty="0" err="1"/>
              <a:t>usr</a:t>
            </a:r>
            <a:r>
              <a:rPr lang="en-US" altLang="zh-CN" dirty="0"/>
              <a:t>/include/</a:t>
            </a:r>
            <a:r>
              <a:rPr lang="en-US" altLang="zh-CN" dirty="0" smtClean="0"/>
              <a:t>libxml2</a:t>
            </a:r>
          </a:p>
          <a:p>
            <a:endParaRPr lang="en-US" altLang="zh-CN" dirty="0"/>
          </a:p>
          <a:p>
            <a:r>
              <a:rPr lang="en-US" altLang="zh-CN" dirty="0"/>
              <a:t>3.framework</a:t>
            </a:r>
            <a:r>
              <a:rPr lang="zh-CN" altLang="en-US" dirty="0"/>
              <a:t>项目，名字</a:t>
            </a:r>
            <a:r>
              <a:rPr lang="zh-CN" altLang="en-US" dirty="0" smtClean="0"/>
              <a:t>中不能带特殊字符会报 </a:t>
            </a:r>
            <a:r>
              <a:rPr lang="en-US" altLang="zh-CN" dirty="0"/>
              <a:t>test-framework is not a valid PROJECT_NAME</a:t>
            </a:r>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01847759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kumimoji="1" lang="en-US" altLang="zh-CN" dirty="0" smtClean="0"/>
              <a:t>5.</a:t>
            </a:r>
            <a:r>
              <a:rPr lang="zh-CN" altLang="en-US" b="1" dirty="0" smtClean="0"/>
              <a:t>依赖库错误</a:t>
            </a:r>
            <a:endParaRPr lang="en-US" altLang="zh-CN" b="1" dirty="0" smtClean="0"/>
          </a:p>
          <a:p>
            <a:endParaRPr lang="en-US" altLang="zh-CN" b="1" dirty="0" smtClean="0"/>
          </a:p>
          <a:p>
            <a:r>
              <a:rPr lang="en-US" altLang="zh-CN" dirty="0" smtClean="0"/>
              <a:t>5.</a:t>
            </a:r>
            <a:r>
              <a:rPr lang="en-US" altLang="zh-TW" dirty="0" smtClean="0"/>
              <a:t>1</a:t>
            </a:r>
            <a:r>
              <a:rPr lang="en-US" altLang="zh-TW" dirty="0"/>
              <a:t>._SCNetWork</a:t>
            </a:r>
            <a:r>
              <a:rPr lang="zh-TW" altLang="en-US" dirty="0"/>
              <a:t>开头</a:t>
            </a:r>
          </a:p>
          <a:p>
            <a:pPr marL="0" indent="0">
              <a:buNone/>
            </a:pPr>
            <a:r>
              <a:rPr lang="en-US" altLang="zh-CN" dirty="0"/>
              <a:t> </a:t>
            </a:r>
            <a:r>
              <a:rPr lang="en-US" altLang="zh-CN" dirty="0" smtClean="0"/>
              <a:t>     </a:t>
            </a:r>
            <a:r>
              <a:rPr lang="zh-CN" altLang="en-US" dirty="0" smtClean="0"/>
              <a:t>导入</a:t>
            </a:r>
            <a:r>
              <a:rPr lang="en-US" altLang="zh-CN" dirty="0" err="1"/>
              <a:t>SystemConfiguration.framework</a:t>
            </a:r>
            <a:endParaRPr lang="en-US" altLang="zh-CN" dirty="0"/>
          </a:p>
          <a:p>
            <a:r>
              <a:rPr lang="en-US" altLang="zh-CN" dirty="0" smtClean="0"/>
              <a:t>5.</a:t>
            </a:r>
            <a:r>
              <a:rPr lang="en-US" altLang="zh-CN" dirty="0" smtClean="0"/>
              <a:t>2</a:t>
            </a:r>
            <a:r>
              <a:rPr lang="en-US" altLang="zh-CN" dirty="0"/>
              <a:t>._UITypeCopy</a:t>
            </a:r>
            <a:r>
              <a:rPr lang="zh-CN" altLang="en-US" dirty="0"/>
              <a:t>开头 </a:t>
            </a:r>
            <a:r>
              <a:rPr lang="en-US" altLang="zh-CN" dirty="0"/>
              <a:t>+ _</a:t>
            </a:r>
            <a:r>
              <a:rPr lang="en-US" altLang="zh-CN" dirty="0" err="1"/>
              <a:t>kUITag</a:t>
            </a:r>
            <a:r>
              <a:rPr lang="zh-CN" altLang="en-US" dirty="0"/>
              <a:t>开头</a:t>
            </a:r>
          </a:p>
          <a:p>
            <a:pPr marL="0" indent="0">
              <a:buNone/>
            </a:pPr>
            <a:r>
              <a:rPr lang="en-US" altLang="zh-CN" dirty="0" smtClean="0"/>
              <a:t>    </a:t>
            </a:r>
            <a:r>
              <a:rPr lang="zh-CN" altLang="en-US" dirty="0" smtClean="0"/>
              <a:t>导入</a:t>
            </a:r>
            <a:r>
              <a:rPr lang="en-US" altLang="zh-CN" dirty="0" err="1"/>
              <a:t>MobileCoreServices.framework</a:t>
            </a:r>
            <a:endParaRPr lang="en-US" altLang="zh-CN" dirty="0"/>
          </a:p>
          <a:p>
            <a:r>
              <a:rPr lang="en-US" altLang="zh-CN" dirty="0" smtClean="0"/>
              <a:t>5.</a:t>
            </a:r>
            <a:r>
              <a:rPr lang="en-US" altLang="zh-CN" dirty="0" smtClean="0"/>
              <a:t>3</a:t>
            </a:r>
            <a:r>
              <a:rPr lang="en-US" altLang="zh-CN" dirty="0"/>
              <a:t>._defalate</a:t>
            </a:r>
            <a:r>
              <a:rPr lang="zh-CN" altLang="en-US" dirty="0"/>
              <a:t>开头 </a:t>
            </a:r>
            <a:r>
              <a:rPr lang="en-US" altLang="zh-CN" dirty="0"/>
              <a:t>+ _inflate</a:t>
            </a:r>
            <a:r>
              <a:rPr lang="zh-CN" altLang="en-US" dirty="0"/>
              <a:t>开头</a:t>
            </a:r>
          </a:p>
          <a:p>
            <a:pPr marL="0" indent="0">
              <a:buNone/>
            </a:pPr>
            <a:r>
              <a:rPr lang="en-US" altLang="zh-CN" dirty="0" smtClean="0"/>
              <a:t>  </a:t>
            </a:r>
            <a:r>
              <a:rPr lang="mr-IN" altLang="zh-CN" dirty="0" smtClean="0"/>
              <a:t>  </a:t>
            </a:r>
            <a:r>
              <a:rPr lang="zh-CN" altLang="mr-IN" dirty="0"/>
              <a:t>导入 </a:t>
            </a:r>
            <a:r>
              <a:rPr lang="mr-IN" altLang="zh-CN" dirty="0"/>
              <a:t>libz.tbd</a:t>
            </a:r>
          </a:p>
          <a:p>
            <a:r>
              <a:rPr lang="en-US" altLang="zh-CN" dirty="0" smtClean="0"/>
              <a:t>5.</a:t>
            </a:r>
            <a:r>
              <a:rPr lang="en-US" altLang="zh-TW" dirty="0" smtClean="0"/>
              <a:t>4</a:t>
            </a:r>
            <a:r>
              <a:rPr lang="en-US" altLang="zh-TW" dirty="0"/>
              <a:t>._xml</a:t>
            </a:r>
            <a:r>
              <a:rPr lang="zh-TW" altLang="en-US" dirty="0"/>
              <a:t>开头</a:t>
            </a:r>
          </a:p>
          <a:p>
            <a:pPr marL="0" indent="0">
              <a:buNone/>
            </a:pPr>
            <a:r>
              <a:rPr lang="en-US" altLang="zh-CN" dirty="0"/>
              <a:t> </a:t>
            </a:r>
            <a:r>
              <a:rPr lang="en-US" altLang="zh-CN" dirty="0" smtClean="0"/>
              <a:t>    </a:t>
            </a:r>
            <a:r>
              <a:rPr lang="zh-CN" altLang="mr-IN" dirty="0" smtClean="0"/>
              <a:t>导入</a:t>
            </a:r>
            <a:r>
              <a:rPr lang="mr-IN" altLang="zh-CN" dirty="0"/>
              <a:t>libxml2.tbd</a:t>
            </a:r>
            <a:endParaRPr kumimoji="1" lang="zh-CN" altLang="en-US" dirty="0"/>
          </a:p>
        </p:txBody>
      </p:sp>
      <p:sp>
        <p:nvSpPr>
          <p:cNvPr id="3" name="标题 2"/>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4578230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99247" y="2372368"/>
            <a:ext cx="8058387" cy="3753794"/>
          </a:xfrm>
        </p:spPr>
        <p:txBody>
          <a:bodyPr>
            <a:normAutofit fontScale="92500"/>
          </a:bodyPr>
          <a:lstStyle/>
          <a:p>
            <a:r>
              <a:rPr lang="en-US" altLang="zh-CN" dirty="0"/>
              <a:t>1.</a:t>
            </a:r>
            <a:r>
              <a:rPr lang="zh-CN" altLang="en-US" dirty="0"/>
              <a:t>方便共享代码，便于合理使用</a:t>
            </a:r>
            <a:r>
              <a:rPr lang="zh-CN" altLang="en-US" dirty="0" smtClean="0"/>
              <a:t>。</a:t>
            </a:r>
            <a:endParaRPr lang="en-US" altLang="zh-CN" dirty="0" smtClean="0"/>
          </a:p>
          <a:p>
            <a:endParaRPr lang="zh-CN" altLang="en-US" dirty="0"/>
          </a:p>
          <a:p>
            <a:r>
              <a:rPr lang="en-US" altLang="zh-CN" dirty="0"/>
              <a:t>2.</a:t>
            </a:r>
            <a:r>
              <a:rPr lang="zh-CN" altLang="en-US" dirty="0"/>
              <a:t>实现</a:t>
            </a:r>
            <a:r>
              <a:rPr lang="en-US" altLang="zh-CN" dirty="0" err="1"/>
              <a:t>iOS</a:t>
            </a:r>
            <a:r>
              <a:rPr lang="zh-CN" altLang="en-US" dirty="0"/>
              <a:t>程序的模块化。可以把固定的业务模块化成静态库</a:t>
            </a:r>
            <a:r>
              <a:rPr lang="zh-CN" altLang="en-US" dirty="0" smtClean="0"/>
              <a:t>。</a:t>
            </a:r>
            <a:endParaRPr lang="en-US" altLang="zh-CN" dirty="0" smtClean="0"/>
          </a:p>
          <a:p>
            <a:endParaRPr lang="zh-CN" altLang="en-US" dirty="0"/>
          </a:p>
          <a:p>
            <a:r>
              <a:rPr lang="en-US" altLang="zh-CN" dirty="0"/>
              <a:t>3.</a:t>
            </a:r>
            <a:r>
              <a:rPr lang="zh-CN" altLang="en-US" dirty="0"/>
              <a:t>和别人分享你的代码库，但不想让别人看到你代码的实现</a:t>
            </a:r>
            <a:r>
              <a:rPr lang="zh-CN" altLang="en-US" dirty="0" smtClean="0"/>
              <a:t>。</a:t>
            </a:r>
            <a:endParaRPr lang="en-US" altLang="zh-CN" dirty="0" smtClean="0"/>
          </a:p>
          <a:p>
            <a:endParaRPr lang="zh-CN" altLang="en-US" dirty="0"/>
          </a:p>
          <a:p>
            <a:r>
              <a:rPr lang="en-US" altLang="zh-CN" dirty="0"/>
              <a:t>4.</a:t>
            </a:r>
            <a:r>
              <a:rPr lang="zh-CN" altLang="en-US" dirty="0"/>
              <a:t>开发第三方</a:t>
            </a:r>
            <a:r>
              <a:rPr lang="en-US" altLang="zh-CN" dirty="0" err="1"/>
              <a:t>sdk</a:t>
            </a:r>
            <a:r>
              <a:rPr lang="zh-CN" altLang="en-US" dirty="0"/>
              <a:t>的需要</a:t>
            </a:r>
            <a:r>
              <a:rPr lang="zh-CN" altLang="en-US" dirty="0" smtClean="0"/>
              <a:t>。</a:t>
            </a:r>
            <a:endParaRPr lang="en-US" altLang="zh-CN" dirty="0" smtClean="0"/>
          </a:p>
          <a:p>
            <a:endParaRPr lang="en-US" altLang="zh-CN" dirty="0" smtClean="0"/>
          </a:p>
          <a:p>
            <a:r>
              <a:rPr lang="zh-CN" altLang="zh-CN" dirty="0" smtClean="0"/>
              <a:t>5</a:t>
            </a:r>
            <a:r>
              <a:rPr lang="en-US" altLang="zh-CN" dirty="0" smtClean="0"/>
              <a:t>.</a:t>
            </a:r>
            <a:r>
              <a:rPr lang="zh-CN" altLang="en-US" dirty="0"/>
              <a:t>苹果不让使用自己的动态库，否则审核就无法通过</a:t>
            </a:r>
            <a:endParaRPr lang="en-US" altLang="zh-CN" dirty="0" smtClean="0"/>
          </a:p>
          <a:p>
            <a:endParaRPr kumimoji="1" lang="zh-CN" altLang="en-US" dirty="0"/>
          </a:p>
        </p:txBody>
      </p:sp>
      <p:sp>
        <p:nvSpPr>
          <p:cNvPr id="3" name="标题 2"/>
          <p:cNvSpPr>
            <a:spLocks noGrp="1"/>
          </p:cNvSpPr>
          <p:nvPr>
            <p:ph type="title"/>
          </p:nvPr>
        </p:nvSpPr>
        <p:spPr/>
        <p:txBody>
          <a:bodyPr/>
          <a:lstStyle/>
          <a:p>
            <a:r>
              <a:rPr lang="zh-CN" altLang="en-US" b="1" dirty="0"/>
              <a:t>为什么要使用静态库</a:t>
            </a:r>
            <a:endParaRPr kumimoji="1" lang="zh-CN" altLang="en-US" dirty="0"/>
          </a:p>
        </p:txBody>
      </p:sp>
    </p:spTree>
    <p:extLst>
      <p:ext uri="{BB962C8B-B14F-4D97-AF65-F5344CB8AC3E}">
        <p14:creationId xmlns:p14="http://schemas.microsoft.com/office/powerpoint/2010/main" val="21371194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二者区别不大，</a:t>
            </a:r>
            <a:r>
              <a:rPr lang="en-US" altLang="zh-CN" dirty="0"/>
              <a:t>.a</a:t>
            </a:r>
            <a:r>
              <a:rPr lang="zh-CN" altLang="en-US" dirty="0"/>
              <a:t>是纯二进制文件，</a:t>
            </a:r>
            <a:r>
              <a:rPr lang="en-US" altLang="zh-CN" dirty="0"/>
              <a:t>.a</a:t>
            </a:r>
            <a:r>
              <a:rPr lang="zh-CN" altLang="en-US" dirty="0"/>
              <a:t>文件不能单独使用，至少要有</a:t>
            </a:r>
            <a:r>
              <a:rPr lang="en-US" altLang="zh-CN" dirty="0"/>
              <a:t>.h</a:t>
            </a:r>
            <a:r>
              <a:rPr lang="zh-CN" altLang="en-US" dirty="0" smtClean="0"/>
              <a:t>文件配合</a:t>
            </a:r>
            <a:endParaRPr lang="en-US" altLang="zh-CN" dirty="0" smtClean="0"/>
          </a:p>
          <a:p>
            <a:endParaRPr lang="en-US" altLang="zh-CN" dirty="0" smtClean="0"/>
          </a:p>
          <a:p>
            <a:r>
              <a:rPr lang="zh-CN" altLang="en-US" dirty="0" smtClean="0"/>
              <a:t>而</a:t>
            </a:r>
            <a:r>
              <a:rPr lang="en-US" altLang="zh-CN" dirty="0"/>
              <a:t>.framework</a:t>
            </a:r>
            <a:r>
              <a:rPr lang="zh-CN" altLang="en-US" dirty="0"/>
              <a:t>除了二进制文件外，还包含一些资源文件（头文件，</a:t>
            </a:r>
            <a:r>
              <a:rPr lang="en-US" altLang="zh-CN" dirty="0" err="1"/>
              <a:t>plist</a:t>
            </a:r>
            <a:r>
              <a:rPr lang="zh-CN" altLang="en-US" dirty="0"/>
              <a:t>等</a:t>
            </a:r>
            <a:r>
              <a:rPr lang="zh-CN" altLang="en-US" dirty="0" smtClean="0"/>
              <a:t>），</a:t>
            </a:r>
            <a:r>
              <a:rPr lang="zh-CN" altLang="en-US" dirty="0"/>
              <a:t>由于自身包含了头文件，所以</a:t>
            </a:r>
            <a:r>
              <a:rPr lang="en-US" altLang="zh-CN" dirty="0"/>
              <a:t>.framework</a:t>
            </a:r>
            <a:r>
              <a:rPr lang="zh-CN" altLang="en-US" dirty="0"/>
              <a:t>可以单独使用</a:t>
            </a:r>
            <a:r>
              <a:rPr lang="zh-CN" altLang="en-US" dirty="0" smtClean="0"/>
              <a:t>。</a:t>
            </a:r>
            <a:endParaRPr lang="en-US" altLang="zh-CN" dirty="0" smtClean="0"/>
          </a:p>
          <a:p>
            <a:endParaRPr lang="en-US" altLang="zh-CN" dirty="0" smtClean="0"/>
          </a:p>
          <a:p>
            <a:r>
              <a:rPr lang="en-US" altLang="zh-CN" dirty="0" smtClean="0">
                <a:solidFill>
                  <a:srgbClr val="972109"/>
                </a:solidFill>
              </a:rPr>
              <a:t>.</a:t>
            </a:r>
            <a:r>
              <a:rPr lang="en-US" altLang="zh-CN" dirty="0">
                <a:solidFill>
                  <a:srgbClr val="972109"/>
                </a:solidFill>
              </a:rPr>
              <a:t>a + .h + </a:t>
            </a:r>
            <a:r>
              <a:rPr lang="en-US" altLang="zh-CN" dirty="0" err="1">
                <a:solidFill>
                  <a:srgbClr val="972109"/>
                </a:solidFill>
              </a:rPr>
              <a:t>sourceFile</a:t>
            </a:r>
            <a:r>
              <a:rPr lang="en-US" altLang="zh-CN" dirty="0">
                <a:solidFill>
                  <a:srgbClr val="972109"/>
                </a:solidFill>
              </a:rPr>
              <a:t> = .</a:t>
            </a:r>
            <a:r>
              <a:rPr lang="en-US" altLang="zh-CN" dirty="0" smtClean="0">
                <a:solidFill>
                  <a:srgbClr val="972109"/>
                </a:solidFill>
              </a:rPr>
              <a:t>framework</a:t>
            </a:r>
            <a:r>
              <a:rPr lang="zh-CN" altLang="en-US" dirty="0" smtClean="0">
                <a:solidFill>
                  <a:srgbClr val="972109"/>
                </a:solidFill>
              </a:rPr>
              <a:t>，</a:t>
            </a:r>
            <a:r>
              <a:rPr lang="zh-CN" altLang="en-US" dirty="0">
                <a:solidFill>
                  <a:srgbClr val="972109"/>
                </a:solidFill>
              </a:rPr>
              <a:t>建议用</a:t>
            </a:r>
            <a:r>
              <a:rPr lang="en-US" altLang="zh-CN" dirty="0">
                <a:solidFill>
                  <a:srgbClr val="972109"/>
                </a:solidFill>
              </a:rPr>
              <a:t>.framework.</a:t>
            </a:r>
            <a:endParaRPr lang="zh-TW" altLang="en-US" dirty="0">
              <a:solidFill>
                <a:srgbClr val="972109"/>
              </a:solidFill>
            </a:endParaRPr>
          </a:p>
          <a:p>
            <a:pPr marL="0" indent="0">
              <a:buNone/>
            </a:pPr>
            <a:endParaRPr kumimoji="1" lang="zh-CN" altLang="en-US" dirty="0"/>
          </a:p>
        </p:txBody>
      </p:sp>
      <p:sp>
        <p:nvSpPr>
          <p:cNvPr id="3" name="标题 2"/>
          <p:cNvSpPr>
            <a:spLocks noGrp="1"/>
          </p:cNvSpPr>
          <p:nvPr>
            <p:ph type="title"/>
          </p:nvPr>
        </p:nvSpPr>
        <p:spPr/>
        <p:txBody>
          <a:bodyPr/>
          <a:lstStyle/>
          <a:p>
            <a:r>
              <a:rPr lang="en-US" altLang="zh-CN" dirty="0"/>
              <a:t>.a</a:t>
            </a:r>
            <a:r>
              <a:rPr lang="zh-CN" altLang="en-US" dirty="0"/>
              <a:t>与</a:t>
            </a:r>
            <a:r>
              <a:rPr lang="en-US" altLang="zh-CN" dirty="0"/>
              <a:t>.framework</a:t>
            </a:r>
            <a:r>
              <a:rPr lang="zh-CN" altLang="en-US" dirty="0"/>
              <a:t>的区别</a:t>
            </a:r>
            <a:endParaRPr kumimoji="1" lang="zh-CN" altLang="en-US" dirty="0"/>
          </a:p>
        </p:txBody>
      </p:sp>
    </p:spTree>
    <p:extLst>
      <p:ext uri="{BB962C8B-B14F-4D97-AF65-F5344CB8AC3E}">
        <p14:creationId xmlns:p14="http://schemas.microsoft.com/office/powerpoint/2010/main" val="12932233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第一步，新建工程。一般使用工程名就使用库的名称，比如我这里用</a:t>
            </a:r>
            <a:r>
              <a:rPr lang="en-US" altLang="zh-CN" dirty="0"/>
              <a:t>FMDB</a:t>
            </a:r>
            <a:r>
              <a:rPr lang="zh-CN" altLang="en-US" dirty="0"/>
              <a:t>来创建静态库，我的工程名就取名为</a:t>
            </a:r>
            <a:r>
              <a:rPr lang="en-US" altLang="zh-CN" dirty="0"/>
              <a:t>FMDB</a:t>
            </a:r>
            <a:r>
              <a:rPr lang="zh-CN" altLang="en-US" dirty="0"/>
              <a:t>，创建的</a:t>
            </a:r>
            <a:r>
              <a:rPr lang="en-US" altLang="zh-CN" dirty="0"/>
              <a:t>.a</a:t>
            </a:r>
            <a:r>
              <a:rPr lang="zh-CN" altLang="en-US" dirty="0"/>
              <a:t>静态库就是</a:t>
            </a:r>
            <a:r>
              <a:rPr lang="en-US" altLang="zh-CN" dirty="0" err="1"/>
              <a:t>libFMDB.a</a:t>
            </a:r>
            <a:r>
              <a:rPr lang="zh-CN" altLang="en-US" dirty="0" smtClean="0"/>
              <a:t>。</a:t>
            </a:r>
            <a:endParaRPr lang="en-US" altLang="zh-CN" dirty="0" smtClean="0"/>
          </a:p>
          <a:p>
            <a:endParaRPr kumimoji="1" lang="zh-CN" altLang="en-US" dirty="0"/>
          </a:p>
        </p:txBody>
      </p:sp>
      <p:sp>
        <p:nvSpPr>
          <p:cNvPr id="3" name="标题 2"/>
          <p:cNvSpPr>
            <a:spLocks noGrp="1"/>
          </p:cNvSpPr>
          <p:nvPr>
            <p:ph type="title"/>
          </p:nvPr>
        </p:nvSpPr>
        <p:spPr/>
        <p:txBody>
          <a:bodyPr/>
          <a:lstStyle/>
          <a:p>
            <a:r>
              <a:rPr lang="zh-CN" altLang="en-US" b="1" dirty="0"/>
              <a:t>创建</a:t>
            </a:r>
            <a:r>
              <a:rPr lang="en-US" altLang="zh-CN" b="1" dirty="0"/>
              <a:t>.a</a:t>
            </a:r>
            <a:r>
              <a:rPr lang="zh-CN" altLang="en-US" b="1" dirty="0"/>
              <a:t>静态库</a:t>
            </a:r>
            <a:endParaRPr kumimoji="1" lang="zh-CN" altLang="en-US" dirty="0"/>
          </a:p>
        </p:txBody>
      </p:sp>
      <p:pic>
        <p:nvPicPr>
          <p:cNvPr id="4" name="图片 3"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368" y="3480949"/>
            <a:ext cx="7152268" cy="3043402"/>
          </a:xfrm>
          <a:prstGeom prst="rect">
            <a:avLst/>
          </a:prstGeom>
        </p:spPr>
      </p:pic>
    </p:spTree>
    <p:extLst>
      <p:ext uri="{BB962C8B-B14F-4D97-AF65-F5344CB8AC3E}">
        <p14:creationId xmlns:p14="http://schemas.microsoft.com/office/powerpoint/2010/main" val="30564581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png"/>
          <p:cNvPicPr>
            <a:picLocks noGrp="1" noChangeAspect="1"/>
          </p:cNvPicPr>
          <p:nvPr>
            <p:ph idx="1"/>
          </p:nvPr>
        </p:nvPicPr>
        <p:blipFill>
          <a:blip r:embed="rId2">
            <a:extLst>
              <a:ext uri="{28A0092B-C50C-407E-A947-70E740481C1C}">
                <a14:useLocalDpi xmlns:a14="http://schemas.microsoft.com/office/drawing/2010/main" val="0"/>
              </a:ext>
            </a:extLst>
          </a:blip>
          <a:srcRect t="7978" b="7978"/>
          <a:stretch>
            <a:fillRect/>
          </a:stretch>
        </p:blipFill>
        <p:spPr>
          <a:xfrm>
            <a:off x="688490" y="2416090"/>
            <a:ext cx="7745505" cy="3877815"/>
          </a:xfrm>
        </p:spPr>
      </p:pic>
      <p:sp>
        <p:nvSpPr>
          <p:cNvPr id="3" name="标题 2"/>
          <p:cNvSpPr>
            <a:spLocks noGrp="1"/>
          </p:cNvSpPr>
          <p:nvPr>
            <p:ph type="title"/>
          </p:nvPr>
        </p:nvSpPr>
        <p:spPr/>
        <p:txBody>
          <a:bodyPr/>
          <a:lstStyle/>
          <a:p>
            <a:endParaRPr kumimoji="1" lang="zh-CN" altLang="en-US" dirty="0"/>
          </a:p>
        </p:txBody>
      </p:sp>
    </p:spTree>
    <p:extLst>
      <p:ext uri="{BB962C8B-B14F-4D97-AF65-F5344CB8AC3E}">
        <p14:creationId xmlns:p14="http://schemas.microsoft.com/office/powerpoint/2010/main" val="3116152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第二步，删除系统默认创建的</a:t>
            </a:r>
            <a:r>
              <a:rPr lang="en-US" altLang="zh-CN" dirty="0"/>
              <a:t>【</a:t>
            </a:r>
            <a:r>
              <a:rPr lang="en-US" altLang="zh-CN" dirty="0" err="1"/>
              <a:t>FMDB.h</a:t>
            </a:r>
            <a:r>
              <a:rPr lang="en-US" altLang="zh-CN" dirty="0"/>
              <a:t>】</a:t>
            </a:r>
            <a:r>
              <a:rPr lang="zh-CN" altLang="en-US" dirty="0"/>
              <a:t>和</a:t>
            </a:r>
            <a:r>
              <a:rPr lang="en-US" altLang="zh-CN" dirty="0"/>
              <a:t>【</a:t>
            </a:r>
            <a:r>
              <a:rPr lang="en-US" altLang="zh-CN" dirty="0" err="1"/>
              <a:t>FMDB.m</a:t>
            </a:r>
            <a:r>
              <a:rPr lang="en-US" altLang="zh-CN" dirty="0"/>
              <a:t>】</a:t>
            </a:r>
            <a:r>
              <a:rPr lang="zh-CN" altLang="en-US" dirty="0"/>
              <a:t>文件，导入需要打包的源文件</a:t>
            </a:r>
            <a:r>
              <a:rPr lang="zh-CN" altLang="en-US" dirty="0" smtClean="0"/>
              <a:t>。</a:t>
            </a:r>
            <a:endParaRPr lang="en-US" altLang="zh-CN" dirty="0" smtClean="0"/>
          </a:p>
          <a:p>
            <a:endParaRPr kumimoji="1" lang="zh-CN" altLang="en-US" dirty="0"/>
          </a:p>
        </p:txBody>
      </p:sp>
      <p:sp>
        <p:nvSpPr>
          <p:cNvPr id="3" name="标题 2"/>
          <p:cNvSpPr>
            <a:spLocks noGrp="1"/>
          </p:cNvSpPr>
          <p:nvPr>
            <p:ph type="title"/>
          </p:nvPr>
        </p:nvSpPr>
        <p:spPr/>
        <p:txBody>
          <a:bodyPr/>
          <a:lstStyle/>
          <a:p>
            <a:endParaRPr kumimoji="1" lang="zh-CN" altLang="en-US" dirty="0"/>
          </a:p>
        </p:txBody>
      </p:sp>
      <p:pic>
        <p:nvPicPr>
          <p:cNvPr id="5" name="图片 4" descr="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692" y="3044648"/>
            <a:ext cx="6845691" cy="3701913"/>
          </a:xfrm>
          <a:prstGeom prst="rect">
            <a:avLst/>
          </a:prstGeom>
        </p:spPr>
      </p:pic>
    </p:spTree>
    <p:extLst>
      <p:ext uri="{BB962C8B-B14F-4D97-AF65-F5344CB8AC3E}">
        <p14:creationId xmlns:p14="http://schemas.microsoft.com/office/powerpoint/2010/main" val="234564242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精装书">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精装书.thmx</Template>
  <TotalTime>282</TotalTime>
  <Words>1757</Words>
  <Application>Microsoft Macintosh PowerPoint</Application>
  <PresentationFormat>全屏显示(4:3)</PresentationFormat>
  <Paragraphs>133</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精装书</vt:lpstr>
      <vt:lpstr>iOS中的静态库 .a 和 .framework &amp;&amp; 资源库.bundle</vt:lpstr>
      <vt:lpstr>概述</vt:lpstr>
      <vt:lpstr>库</vt:lpstr>
      <vt:lpstr>静态库与动态库的区别</vt:lpstr>
      <vt:lpstr>为什么要使用静态库</vt:lpstr>
      <vt:lpstr>.a与.framework的区别</vt:lpstr>
      <vt:lpstr>创建.a静态库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创建framework静态库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新建bundle</vt:lpstr>
      <vt:lpstr>PowerPoint 演示文稿</vt:lpstr>
      <vt:lpstr>PowerPoint 演示文稿</vt:lpstr>
      <vt:lpstr>PowerPoint 演示文稿</vt:lpstr>
      <vt:lpstr>PowerPoint 演示文稿</vt:lpstr>
      <vt:lpstr>PowerPoint 演示文稿</vt:lpstr>
      <vt:lpstr>PowerPoint 演示文稿</vt:lpstr>
      <vt:lpstr>网上记录的一些坑记录</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双红 吴</dc:creator>
  <cp:lastModifiedBy>双红 吴</cp:lastModifiedBy>
  <cp:revision>14</cp:revision>
  <dcterms:created xsi:type="dcterms:W3CDTF">2016-11-16T02:51:18Z</dcterms:created>
  <dcterms:modified xsi:type="dcterms:W3CDTF">2016-11-16T07:33:51Z</dcterms:modified>
</cp:coreProperties>
</file>