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776" y="3303893"/>
            <a:ext cx="7196328" cy="194260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每个开发者都应该懂一点单元测试</a:t>
            </a:r>
            <a:r>
              <a:rPr kumimoji="1" lang="zh-CN" altLang="en-US" sz="3600" dirty="0">
                <a:solidFill>
                  <a:srgbClr val="FF0000"/>
                </a:solidFill>
              </a:rPr>
              <a:t/>
            </a:r>
            <a:br>
              <a:rPr kumimoji="1" lang="zh-CN" altLang="en-US" sz="3600" dirty="0">
                <a:solidFill>
                  <a:srgbClr val="FF0000"/>
                </a:solidFill>
              </a:rPr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471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1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创建单元测试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4" y="2070846"/>
            <a:ext cx="7900265" cy="478715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）新建的工程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创建一个新工程的时候，直接勾选</a:t>
            </a:r>
            <a:r>
              <a:rPr lang="en-US" altLang="zh-CN" sz="2000" dirty="0"/>
              <a:t>include Unit Tests</a:t>
            </a:r>
            <a:endParaRPr kumimoji="1" lang="zh-CN" altLang="en-US" sz="2000" dirty="0"/>
          </a:p>
        </p:txBody>
      </p:sp>
      <p:pic>
        <p:nvPicPr>
          <p:cNvPr id="4" name="图片 3" descr="屏幕快照 2016-12-14 上午10.5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3165769"/>
            <a:ext cx="7183071" cy="35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0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）旧项目中创建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对于旧的项目没有在创建的时候没有勾选</a:t>
            </a:r>
            <a:r>
              <a:rPr lang="en-US" altLang="zh-CN" sz="2000" dirty="0"/>
              <a:t>include Unit </a:t>
            </a:r>
            <a:r>
              <a:rPr lang="en-US" altLang="zh-CN" sz="2000" dirty="0" smtClean="0"/>
              <a:t>Tests</a:t>
            </a:r>
            <a:r>
              <a:rPr lang="zh-CN" altLang="en-US" sz="2000" dirty="0" smtClean="0"/>
              <a:t>选项，</a:t>
            </a:r>
            <a:r>
              <a:rPr lang="zh-CN" altLang="mr-IN" sz="2000" dirty="0"/>
              <a:t>可以有其他方式创建</a:t>
            </a:r>
            <a:r>
              <a:rPr lang="mr-IN" altLang="zh-CN" sz="2000" dirty="0"/>
              <a:t>File--&gt;new--&gt;target--&gt;iOS--&gt;iOS Unit Testing Bundle</a:t>
            </a:r>
            <a:r>
              <a:rPr lang="zh-CN" altLang="mr-IN" sz="2000" dirty="0" smtClean="0"/>
              <a:t>。</a:t>
            </a:r>
            <a:endParaRPr kumimoji="1" lang="zh-CN" altLang="en-US" sz="2000" dirty="0"/>
          </a:p>
        </p:txBody>
      </p:sp>
      <p:pic>
        <p:nvPicPr>
          <p:cNvPr id="4" name="图片 3" descr="屏幕快照 2016-12-14 上午11.0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3794495"/>
            <a:ext cx="7612062" cy="28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7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6-12-14 上午11.01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2" b="11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582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屏幕快照 2016-12-14 上午11.03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4" b="8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00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该类中以</a:t>
            </a:r>
            <a:r>
              <a:rPr lang="en-US" altLang="zh-CN" dirty="0"/>
              <a:t>test</a:t>
            </a:r>
            <a:r>
              <a:rPr lang="zh-CN" altLang="en-US" dirty="0"/>
              <a:t>开头的方法且</a:t>
            </a:r>
            <a:r>
              <a:rPr lang="en-US" altLang="zh-CN" dirty="0"/>
              <a:t>void</a:t>
            </a:r>
            <a:r>
              <a:rPr lang="zh-CN" altLang="en-US" dirty="0"/>
              <a:t>返回类型的方法都会变成单元测试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TW" altLang="en-US" dirty="0"/>
              <a:t>单元测试类继承自</a:t>
            </a:r>
            <a:r>
              <a:rPr lang="en-US" altLang="zh-TW" dirty="0" err="1"/>
              <a:t>XCTestCase</a:t>
            </a:r>
            <a:r>
              <a:rPr lang="zh-TW" altLang="en-US" dirty="0"/>
              <a:t>，他有一些重要的方法，其中最重要的有</a:t>
            </a:r>
            <a:r>
              <a:rPr lang="en-US" altLang="zh-TW" dirty="0"/>
              <a:t>3</a:t>
            </a:r>
            <a:r>
              <a:rPr lang="zh-TW" altLang="en-US" dirty="0" smtClean="0"/>
              <a:t>个</a:t>
            </a:r>
            <a:r>
              <a:rPr lang="en-US" altLang="zh-TW" dirty="0" err="1" smtClean="0"/>
              <a:t>setUp</a:t>
            </a:r>
            <a:r>
              <a:rPr lang="en-US" altLang="zh-TW" dirty="0" smtClean="0"/>
              <a:t> </a:t>
            </a:r>
            <a:r>
              <a:rPr lang="en-US" altLang="zh-TW" dirty="0"/>
              <a:t>,</a:t>
            </a:r>
            <a:r>
              <a:rPr lang="en-US" altLang="zh-TW" dirty="0" err="1"/>
              <a:t>tearDown,measureBlock</a:t>
            </a:r>
            <a:endParaRPr kumimoji="1" lang="zh-CN" altLang="en-US" dirty="0"/>
          </a:p>
        </p:txBody>
      </p:sp>
      <p:pic>
        <p:nvPicPr>
          <p:cNvPr id="4" name="图片 3" descr="屏幕快照 2016-12-14 上午11.0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11" y="4263858"/>
            <a:ext cx="7395505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2070846"/>
            <a:ext cx="7872252" cy="43820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通用</a:t>
            </a:r>
            <a:r>
              <a:rPr lang="zh-CN" altLang="en-US" sz="2000" dirty="0" smtClean="0">
                <a:solidFill>
                  <a:srgbClr val="FF0000"/>
                </a:solidFill>
              </a:rPr>
              <a:t>断言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1900" dirty="0" err="1"/>
              <a:t>XCTAssert</a:t>
            </a:r>
            <a:r>
              <a:rPr lang="fr-FR" altLang="zh-CN" sz="1900" dirty="0"/>
              <a:t>(expression, format...</a:t>
            </a:r>
            <a:r>
              <a:rPr lang="fr-FR" altLang="zh-CN" sz="1900" dirty="0" smtClean="0"/>
              <a:t>) </a:t>
            </a:r>
            <a:r>
              <a:rPr lang="zh-CN" altLang="fr-FR" sz="1900" dirty="0" smtClean="0"/>
              <a:t>当</a:t>
            </a:r>
            <a:r>
              <a:rPr lang="fr-FR" altLang="zh-CN" sz="1900" dirty="0" smtClean="0"/>
              <a:t>expression</a:t>
            </a:r>
            <a:r>
              <a:rPr lang="zh-CN" altLang="fr-FR" sz="1900" dirty="0"/>
              <a:t>求值为</a:t>
            </a:r>
            <a:r>
              <a:rPr lang="fr-FR" altLang="zh-CN" sz="1900" dirty="0"/>
              <a:t>TRUE</a:t>
            </a:r>
            <a:r>
              <a:rPr lang="zh-CN" altLang="fr-FR" sz="1900" dirty="0"/>
              <a:t>时通过</a:t>
            </a:r>
            <a:r>
              <a:rPr lang="zh-CN" altLang="fr-FR" sz="1900" dirty="0" smtClean="0"/>
              <a:t>；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常用断言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900" dirty="0" err="1"/>
              <a:t>XCTAssertNil</a:t>
            </a:r>
            <a:r>
              <a:rPr lang="en-US" altLang="zh-TW" sz="1900" dirty="0"/>
              <a:t>(a1, format...)</a:t>
            </a:r>
            <a:r>
              <a:rPr lang="zh-TW" altLang="en-US" sz="1900" dirty="0"/>
              <a:t>为空判断，</a:t>
            </a:r>
            <a:r>
              <a:rPr lang="en-US" altLang="zh-TW" sz="1900" dirty="0"/>
              <a:t>a1</a:t>
            </a:r>
            <a:r>
              <a:rPr lang="zh-TW" altLang="en-US" sz="1900" dirty="0"/>
              <a:t>为空时通过，反之不通过；</a:t>
            </a:r>
          </a:p>
          <a:p>
            <a:pPr marL="0" indent="0">
              <a:buNone/>
            </a:pPr>
            <a:r>
              <a:rPr lang="en-US" altLang="zh-TW" sz="1900" dirty="0" err="1"/>
              <a:t>XCTAssertNotNil</a:t>
            </a:r>
            <a:r>
              <a:rPr lang="en-US" altLang="zh-TW" sz="1900" dirty="0"/>
              <a:t>(a1, format…)</a:t>
            </a:r>
            <a:r>
              <a:rPr lang="zh-TW" altLang="en-US" sz="1900" dirty="0"/>
              <a:t>不为空判断，</a:t>
            </a:r>
            <a:r>
              <a:rPr lang="en-US" altLang="zh-TW" sz="1900" dirty="0"/>
              <a:t>a1</a:t>
            </a:r>
            <a:r>
              <a:rPr lang="zh-TW" altLang="en-US" sz="1900" dirty="0"/>
              <a:t>不为空时通过，反之不通过</a:t>
            </a:r>
            <a:r>
              <a:rPr lang="zh-TW" altLang="en-US" sz="1900" dirty="0" smtClean="0"/>
              <a:t>；</a:t>
            </a:r>
            <a:endParaRPr lang="en-US" altLang="zh-TW" sz="1900" dirty="0" smtClean="0"/>
          </a:p>
          <a:p>
            <a:pPr marL="0" indent="0">
              <a:buNone/>
            </a:pPr>
            <a:r>
              <a:rPr lang="fr-FR" altLang="zh-CN" sz="1900" dirty="0" err="1"/>
              <a:t>XCTAssertTrue</a:t>
            </a:r>
            <a:r>
              <a:rPr lang="fr-FR" altLang="zh-CN" sz="1900" dirty="0"/>
              <a:t>(expression, format...)</a:t>
            </a:r>
            <a:r>
              <a:rPr lang="zh-CN" altLang="fr-FR" sz="1900" dirty="0"/>
              <a:t>当</a:t>
            </a:r>
            <a:r>
              <a:rPr lang="fr-FR" altLang="zh-CN" sz="1900" dirty="0"/>
              <a:t>expression</a:t>
            </a:r>
            <a:r>
              <a:rPr lang="zh-CN" altLang="fr-FR" sz="1900" dirty="0"/>
              <a:t>求值为</a:t>
            </a:r>
            <a:r>
              <a:rPr lang="fr-FR" altLang="zh-CN" sz="1900" dirty="0"/>
              <a:t>TRUE</a:t>
            </a:r>
            <a:r>
              <a:rPr lang="zh-CN" altLang="fr-FR" sz="1900" dirty="0"/>
              <a:t>时通过；</a:t>
            </a:r>
          </a:p>
          <a:p>
            <a:pPr marL="0" indent="0">
              <a:buNone/>
            </a:pPr>
            <a:r>
              <a:rPr lang="en-US" altLang="zh-CN" sz="1900" dirty="0" err="1"/>
              <a:t>XCTAssertFalse</a:t>
            </a:r>
            <a:r>
              <a:rPr lang="en-US" altLang="zh-CN" sz="1900" dirty="0"/>
              <a:t>(expression, format...)</a:t>
            </a:r>
            <a:r>
              <a:rPr lang="zh-CN" altLang="en-US" sz="1900" dirty="0"/>
              <a:t>当</a:t>
            </a:r>
            <a:r>
              <a:rPr lang="en-US" altLang="zh-CN" sz="1900" dirty="0"/>
              <a:t>expression</a:t>
            </a:r>
            <a:r>
              <a:rPr lang="zh-CN" altLang="en-US" sz="1900" dirty="0"/>
              <a:t>求值为</a:t>
            </a:r>
            <a:r>
              <a:rPr lang="en-US" altLang="zh-CN" sz="1900" dirty="0"/>
              <a:t>False</a:t>
            </a:r>
            <a:r>
              <a:rPr lang="zh-CN" altLang="en-US" sz="1900" dirty="0"/>
              <a:t>时通过</a:t>
            </a:r>
            <a:r>
              <a:rPr lang="zh-CN" altLang="en-US" sz="1900" dirty="0" smtClean="0"/>
              <a:t>；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TW" sz="1900" dirty="0" err="1"/>
              <a:t>XCTAssertEqualObjects</a:t>
            </a:r>
            <a:r>
              <a:rPr lang="en-US" altLang="zh-TW" sz="1900" dirty="0"/>
              <a:t>(a1, a2, format...)</a:t>
            </a:r>
            <a:r>
              <a:rPr lang="zh-TW" altLang="en-US" sz="1900" dirty="0"/>
              <a:t>判断相等，</a:t>
            </a:r>
            <a:r>
              <a:rPr lang="en-US" altLang="zh-TW" sz="1900" dirty="0"/>
              <a:t>[a1 isEqual:a2]</a:t>
            </a:r>
            <a:r>
              <a:rPr lang="zh-TW" altLang="en-US" sz="1900" dirty="0"/>
              <a:t>值为</a:t>
            </a:r>
            <a:r>
              <a:rPr lang="en-US" altLang="zh-TW" sz="1900" dirty="0"/>
              <a:t>TRUE</a:t>
            </a:r>
            <a:r>
              <a:rPr lang="zh-TW" altLang="en-US" sz="1900" dirty="0"/>
              <a:t>时通过，其中一个不为空时，不通过；</a:t>
            </a:r>
          </a:p>
          <a:p>
            <a:pPr marL="0" indent="0">
              <a:buNone/>
            </a:pPr>
            <a:r>
              <a:rPr lang="pt-BR" altLang="zh-CN" sz="1900" dirty="0" err="1"/>
              <a:t>XCTAssertNotEqualObjects</a:t>
            </a:r>
            <a:r>
              <a:rPr lang="pt-BR" altLang="zh-CN" sz="1900" dirty="0"/>
              <a:t>(a1, a2, </a:t>
            </a:r>
            <a:r>
              <a:rPr lang="pt-BR" altLang="zh-CN" sz="1900" dirty="0" err="1"/>
              <a:t>format</a:t>
            </a:r>
            <a:r>
              <a:rPr lang="pt-BR" altLang="zh-CN" sz="1900" dirty="0"/>
              <a:t>...)</a:t>
            </a:r>
            <a:r>
              <a:rPr lang="zh-CN" altLang="pt-BR" sz="1900" dirty="0"/>
              <a:t>判断不等，</a:t>
            </a:r>
            <a:r>
              <a:rPr lang="pt-BR" altLang="zh-CN" sz="1900" dirty="0"/>
              <a:t>[a1 isEqual:a2]</a:t>
            </a:r>
            <a:r>
              <a:rPr lang="zh-CN" altLang="pt-BR" sz="1900" dirty="0"/>
              <a:t>值为</a:t>
            </a:r>
            <a:r>
              <a:rPr lang="pt-BR" altLang="zh-CN" sz="1900" dirty="0"/>
              <a:t>False</a:t>
            </a:r>
            <a:r>
              <a:rPr lang="zh-CN" altLang="pt-BR" sz="1900" dirty="0"/>
              <a:t>时通过；</a:t>
            </a:r>
            <a:endParaRPr kumimoji="1" lang="zh-CN" altLang="en-US" sz="1900" dirty="0"/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5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3914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 smtClean="0"/>
              <a:t>XCTAssertEqual</a:t>
            </a:r>
            <a:r>
              <a:rPr lang="en-US" altLang="zh-CN" sz="1600" dirty="0"/>
              <a:t>(a1, a2, format...)</a:t>
            </a:r>
            <a:r>
              <a:rPr lang="zh-CN" altLang="en-US" sz="1600" dirty="0"/>
              <a:t>判断相等（当</a:t>
            </a:r>
            <a:r>
              <a:rPr lang="en-US" altLang="zh-CN" sz="1600" dirty="0"/>
              <a:t>a1</a:t>
            </a:r>
            <a:r>
              <a:rPr lang="zh-CN" altLang="en-US" sz="1600" dirty="0"/>
              <a:t>和</a:t>
            </a:r>
            <a:r>
              <a:rPr lang="en-US" altLang="zh-CN" sz="1600" dirty="0"/>
              <a:t>a2</a:t>
            </a:r>
            <a:r>
              <a:rPr lang="zh-CN" altLang="en-US" sz="1600" dirty="0"/>
              <a:t>是 </a:t>
            </a:r>
            <a:r>
              <a:rPr lang="en-US" altLang="zh-CN" sz="1600" dirty="0"/>
              <a:t>C</a:t>
            </a:r>
            <a:r>
              <a:rPr lang="zh-CN" altLang="en-US" sz="1600" dirty="0"/>
              <a:t>语言标量、结构体或联合体时使用</a:t>
            </a:r>
            <a:r>
              <a:rPr lang="en-US" altLang="zh-CN" sz="1600" dirty="0"/>
              <a:t>, </a:t>
            </a:r>
            <a:r>
              <a:rPr lang="zh-CN" altLang="en-US" sz="1600" dirty="0"/>
              <a:t>判断的是变量的地址，如果地址相同则返回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，否则返回</a:t>
            </a:r>
            <a:r>
              <a:rPr lang="en-US" altLang="zh-CN" sz="1600" dirty="0"/>
              <a:t>NO</a:t>
            </a:r>
            <a:r>
              <a:rPr lang="zh-CN" altLang="en-US" sz="1600" dirty="0"/>
              <a:t>）；</a:t>
            </a:r>
          </a:p>
          <a:p>
            <a:pPr marL="0" indent="0">
              <a:buNone/>
            </a:pPr>
            <a:r>
              <a:rPr lang="en-US" altLang="zh-TW" sz="1600" dirty="0" err="1"/>
              <a:t>XCTAssertNotEqual</a:t>
            </a:r>
            <a:r>
              <a:rPr lang="en-US" altLang="zh-TW" sz="1600" dirty="0"/>
              <a:t>(a1, a2, format...)</a:t>
            </a:r>
            <a:r>
              <a:rPr lang="zh-TW" altLang="en-US" sz="1600" dirty="0"/>
              <a:t>判断不等（当</a:t>
            </a:r>
            <a:r>
              <a:rPr lang="en-US" altLang="zh-TW" sz="1600" dirty="0"/>
              <a:t>a1</a:t>
            </a:r>
            <a:r>
              <a:rPr lang="zh-TW" altLang="en-US" sz="1600" dirty="0"/>
              <a:t>和</a:t>
            </a:r>
            <a:r>
              <a:rPr lang="en-US" altLang="zh-TW" sz="1600" dirty="0"/>
              <a:t>a2</a:t>
            </a:r>
            <a:r>
              <a:rPr lang="zh-TW" altLang="en-US" sz="1600" dirty="0"/>
              <a:t>是 </a:t>
            </a:r>
            <a:r>
              <a:rPr lang="en-US" altLang="zh-TW" sz="1600" dirty="0"/>
              <a:t>C</a:t>
            </a:r>
            <a:r>
              <a:rPr lang="zh-TW" altLang="en-US" sz="1600" dirty="0"/>
              <a:t>语言标量、结构体或联合体时使用）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CN" sz="1600" dirty="0" err="1"/>
              <a:t>XCTAssertEqualWithAccuracy</a:t>
            </a:r>
            <a:r>
              <a:rPr lang="en-US" altLang="zh-CN" sz="1600" dirty="0"/>
              <a:t>(a1, a2, accuracy, format...)</a:t>
            </a:r>
            <a:r>
              <a:rPr lang="zh-CN" altLang="en-US" sz="1600" dirty="0"/>
              <a:t>判断相等，（</a:t>
            </a:r>
            <a:r>
              <a:rPr lang="en-US" altLang="zh-CN" sz="1600" dirty="0"/>
              <a:t>double</a:t>
            </a:r>
            <a:r>
              <a:rPr lang="zh-CN" altLang="en-US" sz="1600" dirty="0"/>
              <a:t>或</a:t>
            </a:r>
            <a:r>
              <a:rPr lang="en-US" altLang="zh-CN" sz="1600" dirty="0"/>
              <a:t>float</a:t>
            </a:r>
            <a:r>
              <a:rPr lang="zh-CN" altLang="en-US" sz="1600" dirty="0"/>
              <a:t>类型）提供一个误差范围，当在误差范围（</a:t>
            </a:r>
            <a:r>
              <a:rPr lang="en-US" altLang="zh-CN" sz="1600" dirty="0"/>
              <a:t>+/-accuracy</a:t>
            </a:r>
            <a:r>
              <a:rPr lang="zh-CN" altLang="en-US" sz="1600" dirty="0"/>
              <a:t>）以内相等时通过测试；</a:t>
            </a:r>
          </a:p>
          <a:p>
            <a:pPr marL="0" indent="0">
              <a:buNone/>
            </a:pPr>
            <a:r>
              <a:rPr lang="en-US" altLang="zh-CN" sz="1600" dirty="0" err="1"/>
              <a:t>XCTAssertNotEqualWithAccuracy</a:t>
            </a:r>
            <a:r>
              <a:rPr lang="en-US" altLang="zh-CN" sz="1600" dirty="0"/>
              <a:t>(a1, a2, accuracy, format...) </a:t>
            </a:r>
            <a:r>
              <a:rPr lang="zh-CN" altLang="en-US" sz="1600" dirty="0"/>
              <a:t>判断不等，（</a:t>
            </a:r>
            <a:r>
              <a:rPr lang="en-US" altLang="zh-CN" sz="1600" dirty="0"/>
              <a:t>double</a:t>
            </a:r>
            <a:r>
              <a:rPr lang="zh-CN" altLang="en-US" sz="1600" dirty="0"/>
              <a:t>或</a:t>
            </a:r>
            <a:r>
              <a:rPr lang="en-US" altLang="zh-CN" sz="1600" dirty="0"/>
              <a:t>float</a:t>
            </a:r>
            <a:r>
              <a:rPr lang="zh-CN" altLang="en-US" sz="1600" dirty="0"/>
              <a:t>类型）提供一个误差范围，当在误差范围以内不等时通过测试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75215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809366"/>
            <a:ext cx="7612064" cy="504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/>
              <a:t>XCTAssertThrows</a:t>
            </a:r>
            <a:r>
              <a:rPr lang="en-US" altLang="zh-CN" sz="1600" dirty="0"/>
              <a:t>(expression, format...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异常测试，当</a:t>
            </a:r>
            <a:r>
              <a:rPr lang="en-US" altLang="zh-CN" sz="1600" dirty="0"/>
              <a:t>expression</a:t>
            </a:r>
            <a:r>
              <a:rPr lang="zh-CN" altLang="en-US" sz="1600" dirty="0"/>
              <a:t>发生异常时通过；反之不通过；（很变态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TW" sz="1600" dirty="0" err="1"/>
              <a:t>XCTAssertThrowsSpecific</a:t>
            </a:r>
            <a:r>
              <a:rPr lang="en-US" altLang="zh-TW" sz="1600" dirty="0"/>
              <a:t>(expression, </a:t>
            </a:r>
            <a:r>
              <a:rPr lang="en-US" altLang="zh-TW" sz="1600" dirty="0" err="1"/>
              <a:t>specificException</a:t>
            </a:r>
            <a:r>
              <a:rPr lang="en-US" altLang="zh-TW" sz="1600" dirty="0"/>
              <a:t>, format...) </a:t>
            </a:r>
            <a:r>
              <a:rPr lang="zh-TW" altLang="en-US" sz="1600" dirty="0"/>
              <a:t>异常测试，当</a:t>
            </a:r>
            <a:r>
              <a:rPr lang="en-US" altLang="zh-TW" sz="1600" dirty="0"/>
              <a:t>expression</a:t>
            </a:r>
            <a:r>
              <a:rPr lang="zh-TW" altLang="en-US" sz="1600" dirty="0"/>
              <a:t>发生</a:t>
            </a:r>
            <a:r>
              <a:rPr lang="en-US" altLang="zh-TW" sz="1600" dirty="0" err="1"/>
              <a:t>specificException</a:t>
            </a:r>
            <a:r>
              <a:rPr lang="zh-TW" altLang="en-US" sz="1600" dirty="0"/>
              <a:t>异常时通过；反之发生其他异常或不发生异常均不通过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/>
              <a:t>XCTAssertThrowsSpecificNamed</a:t>
            </a:r>
            <a:r>
              <a:rPr lang="en-US" altLang="zh-TW" sz="1600" dirty="0"/>
              <a:t>(expression, </a:t>
            </a:r>
            <a:r>
              <a:rPr lang="en-US" altLang="zh-TW" sz="1600" dirty="0" err="1"/>
              <a:t>specificException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exception_name</a:t>
            </a:r>
            <a:r>
              <a:rPr lang="en-US" altLang="zh-TW" sz="1600" dirty="0"/>
              <a:t>, format...)</a:t>
            </a:r>
            <a:r>
              <a:rPr lang="zh-TW" altLang="en-US" sz="1600" dirty="0"/>
              <a:t>异常测试，当</a:t>
            </a:r>
            <a:r>
              <a:rPr lang="en-US" altLang="zh-TW" sz="1600" dirty="0"/>
              <a:t>expression</a:t>
            </a:r>
            <a:r>
              <a:rPr lang="zh-TW" altLang="en-US" sz="1600" dirty="0"/>
              <a:t>发生具体异常、具体异常名称的异常时通过测试，反之不通过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/>
              <a:t>XCTAssertNoThrow</a:t>
            </a:r>
            <a:r>
              <a:rPr lang="en-US" altLang="zh-TW" sz="1600" dirty="0"/>
              <a:t>(expression, format…)</a:t>
            </a:r>
            <a:r>
              <a:rPr lang="zh-TW" altLang="en-US" sz="1600" dirty="0"/>
              <a:t>异常测试，当</a:t>
            </a:r>
            <a:r>
              <a:rPr lang="en-US" altLang="zh-TW" sz="1600" dirty="0"/>
              <a:t>expression</a:t>
            </a:r>
            <a:r>
              <a:rPr lang="zh-TW" altLang="en-US" sz="1600" dirty="0"/>
              <a:t>没有发生异常时通过测试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/>
              <a:t>XCTAssertNoThrowSpecific</a:t>
            </a:r>
            <a:r>
              <a:rPr lang="en-US" altLang="zh-TW" sz="1600" dirty="0"/>
              <a:t>(expression, </a:t>
            </a:r>
            <a:r>
              <a:rPr lang="en-US" altLang="zh-TW" sz="1600" dirty="0" err="1"/>
              <a:t>specificException</a:t>
            </a:r>
            <a:r>
              <a:rPr lang="en-US" altLang="zh-TW" sz="1600" dirty="0"/>
              <a:t>, format...)</a:t>
            </a:r>
            <a:r>
              <a:rPr lang="zh-TW" altLang="en-US" sz="1600" dirty="0"/>
              <a:t>异常测试，当</a:t>
            </a:r>
            <a:r>
              <a:rPr lang="en-US" altLang="zh-TW" sz="1600" dirty="0"/>
              <a:t>expression</a:t>
            </a:r>
            <a:r>
              <a:rPr lang="zh-TW" altLang="en-US" sz="1600" dirty="0"/>
              <a:t>没有发生具体异常、具体异常名称的异常时通过测试，反之不通过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CN" sz="1600" dirty="0" err="1"/>
              <a:t>XCTAssertNoThrowSpecificNamed</a:t>
            </a:r>
            <a:r>
              <a:rPr lang="en-US" altLang="zh-CN" sz="1600" dirty="0"/>
              <a:t>(expression, </a:t>
            </a:r>
            <a:r>
              <a:rPr lang="en-US" altLang="zh-CN" sz="1600" dirty="0" err="1"/>
              <a:t>specificException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exception_name</a:t>
            </a:r>
            <a:r>
              <a:rPr lang="en-US" altLang="zh-CN" sz="1600" dirty="0"/>
              <a:t>, format...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异常测试，当</a:t>
            </a:r>
            <a:r>
              <a:rPr lang="en-US" altLang="zh-CN" sz="1600" dirty="0"/>
              <a:t>expression</a:t>
            </a:r>
            <a:r>
              <a:rPr lang="zh-CN" altLang="en-US" sz="1600" dirty="0"/>
              <a:t>没有发生具体异常、具体异常名称的异常时通过测试，反之不通过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279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755648"/>
            <a:ext cx="7612064" cy="44972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直接</a:t>
            </a:r>
            <a:r>
              <a:rPr lang="en-US" altLang="zh-CN" sz="2000" dirty="0">
                <a:solidFill>
                  <a:srgbClr val="FF0000"/>
                </a:solidFill>
              </a:rPr>
              <a:t>Fail</a:t>
            </a:r>
            <a:r>
              <a:rPr lang="zh-CN" altLang="en-US" sz="2000" dirty="0">
                <a:solidFill>
                  <a:srgbClr val="FF0000"/>
                </a:solidFill>
              </a:rPr>
              <a:t>的断言</a:t>
            </a:r>
            <a:endParaRPr kumimoji="1"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err="1"/>
              <a:t>XCTFail</a:t>
            </a:r>
            <a:r>
              <a:rPr lang="en-US" altLang="zh-TW" sz="1600" dirty="0"/>
              <a:t>(format…) </a:t>
            </a:r>
            <a:r>
              <a:rPr lang="zh-TW" altLang="en-US" sz="1600" dirty="0"/>
              <a:t>生成一个失败的测试； 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例子：</a:t>
            </a:r>
          </a:p>
        </p:txBody>
      </p:sp>
      <p:pic>
        <p:nvPicPr>
          <p:cNvPr id="4" name="图片 3" descr="屏幕快照 2016-12-14 下午2.1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3266282"/>
            <a:ext cx="8171060" cy="34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5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6-12-14 下午2.19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1" b="16141"/>
          <a:stretch>
            <a:fillRect/>
          </a:stretch>
        </p:blipFill>
        <p:spPr>
          <a:xfrm>
            <a:off x="765175" y="1951758"/>
            <a:ext cx="7612064" cy="4581280"/>
          </a:xfrm>
        </p:spPr>
      </p:pic>
    </p:spTree>
    <p:extLst>
      <p:ext uri="{BB962C8B-B14F-4D97-AF65-F5344CB8AC3E}">
        <p14:creationId xmlns:p14="http://schemas.microsoft.com/office/powerpoint/2010/main" val="3995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一、什么是单元测试？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4" y="2070846"/>
            <a:ext cx="7806887" cy="4182035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为了测试某个类</a:t>
            </a:r>
            <a:r>
              <a:rPr lang="zh-CN" altLang="en-US" sz="2000" dirty="0"/>
              <a:t>中的某一个方法能否正常工作，而写的测试代码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zh-CN" altLang="en-US" sz="2000" dirty="0" smtClean="0"/>
              <a:t>单</a:t>
            </a:r>
            <a:r>
              <a:rPr lang="zh-CN" altLang="en-US" sz="2000" dirty="0"/>
              <a:t>元的定义：代码中可度量的最小单元（函数</a:t>
            </a:r>
            <a:r>
              <a:rPr lang="en-US" altLang="zh-CN" sz="2000" dirty="0"/>
              <a:t>/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zh-CN" altLang="en-US" sz="2000" dirty="0" smtClean="0"/>
              <a:t>是否</a:t>
            </a:r>
            <a:r>
              <a:rPr lang="zh-CN" altLang="en-US" sz="2000" dirty="0"/>
              <a:t>正常工作：不同的输入对应的输出是否与预期一致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316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6-12-14 下午2.20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" b="2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54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6-12-14 下午2.21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" b="3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653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从上面也能看出一个测试用例比较规范</a:t>
            </a:r>
            <a:r>
              <a:rPr lang="zh-CN" altLang="en-US" dirty="0"/>
              <a:t>的写法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定义变量和预期，</a:t>
            </a:r>
          </a:p>
          <a:p>
            <a:r>
              <a:rPr lang="zh-CN" altLang="en-US" dirty="0"/>
              <a:t>执行方法得到实际值，</a:t>
            </a:r>
          </a:p>
          <a:p>
            <a:r>
              <a:rPr lang="zh-CN" altLang="en-US" dirty="0"/>
              <a:t>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08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3</a:t>
            </a:r>
            <a:r>
              <a:rPr kumimoji="1" lang="zh-CN" altLang="en-US" dirty="0"/>
              <a:t>、期</a:t>
            </a:r>
            <a:r>
              <a:rPr kumimoji="1" lang="zh-CN" altLang="en-US" dirty="0" smtClean="0"/>
              <a:t>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期望实际上是异步测试，当测试异步方法时，因为结果并不是立刻获得，所以我们可以设置一个期望，期望是有时间限定的的，</a:t>
            </a:r>
            <a:r>
              <a:rPr lang="en-US" altLang="zh-CN" dirty="0"/>
              <a:t>fulfill</a:t>
            </a:r>
            <a:r>
              <a:rPr lang="zh-CN" altLang="en-US" dirty="0"/>
              <a:t>表示满足期</a:t>
            </a:r>
            <a:r>
              <a:rPr lang="zh-CN" altLang="en-US" dirty="0" smtClean="0"/>
              <a:t>望。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下面分别介绍三个例子，用以介绍三个期望方法：</a:t>
            </a:r>
            <a:endParaRPr lang="en-US" altLang="zh-CN" dirty="0"/>
          </a:p>
          <a:p>
            <a:r>
              <a:rPr lang="en-US" altLang="zh-CN" dirty="0" err="1" smtClean="0"/>
              <a:t>expectationWithDescription</a:t>
            </a:r>
            <a:endParaRPr lang="en-US" altLang="zh-CN" dirty="0" smtClean="0"/>
          </a:p>
          <a:p>
            <a:r>
              <a:rPr lang="en-US" altLang="zh-CN" dirty="0" err="1" smtClean="0"/>
              <a:t>expectationForPredicate</a:t>
            </a:r>
            <a:endParaRPr lang="en-US" altLang="zh-CN" dirty="0" smtClean="0"/>
          </a:p>
          <a:p>
            <a:r>
              <a:rPr lang="en-US" altLang="zh-CN" dirty="0" err="1"/>
              <a:t>expectationForNotification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55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787154"/>
          </a:xfrm>
        </p:spPr>
        <p:txBody>
          <a:bodyPr/>
          <a:lstStyle/>
          <a:p>
            <a:r>
              <a:rPr kumimoji="1" lang="zh-CN" altLang="en-US" dirty="0" smtClean="0"/>
              <a:t>例一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这是一个一般的期望案例，设置期望，当条件满足后就宣布满足期望。</a:t>
            </a:r>
            <a:endParaRPr kumimoji="1" lang="zh-CN" altLang="en-US" dirty="0"/>
          </a:p>
        </p:txBody>
      </p:sp>
      <p:pic>
        <p:nvPicPr>
          <p:cNvPr id="6" name="图片 5" descr="屏幕快照 2017-01-10 上午10.1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0" y="3617928"/>
            <a:ext cx="8123850" cy="26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9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：</a:t>
            </a:r>
            <a:r>
              <a:rPr lang="zh-CN" altLang="en-US" sz="2000" dirty="0"/>
              <a:t>这个测试肯定是通过的，因为设置延迟为</a:t>
            </a:r>
            <a:r>
              <a:rPr lang="en-US" altLang="zh-CN" sz="2000" dirty="0"/>
              <a:t>3</a:t>
            </a:r>
            <a:r>
              <a:rPr lang="zh-CN" altLang="en-US" sz="2000" dirty="0"/>
              <a:t>秒，而异步操作</a:t>
            </a:r>
            <a:r>
              <a:rPr lang="en-US" altLang="zh-CN" sz="2000" dirty="0"/>
              <a:t>2</a:t>
            </a:r>
            <a:r>
              <a:rPr lang="zh-CN" altLang="en-US" sz="2000" dirty="0"/>
              <a:t>秒</a:t>
            </a:r>
            <a:r>
              <a:rPr lang="zh-CN" altLang="en-US" sz="2000" dirty="0" smtClean="0"/>
              <a:t>就</a:t>
            </a:r>
            <a:r>
              <a:rPr lang="zh-CN" altLang="en-US" sz="2000" dirty="0" smtClean="0"/>
              <a:t>出</a:t>
            </a:r>
            <a:r>
              <a:rPr lang="zh-CN" altLang="en-US" sz="2000" dirty="0" smtClean="0"/>
              <a:t>了一个正确</a:t>
            </a:r>
            <a:r>
              <a:rPr lang="zh-CN" altLang="en-US" sz="2000" dirty="0"/>
              <a:t>的结果，并宣布了条件满足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fulfill]</a:t>
            </a:r>
            <a:r>
              <a:rPr lang="zh-CN" altLang="en-US" sz="2000" dirty="0"/>
              <a:t>，但是当我们把延迟改成</a:t>
            </a:r>
            <a:r>
              <a:rPr lang="en-US" altLang="zh-CN" sz="2000" dirty="0"/>
              <a:t>1</a:t>
            </a:r>
            <a:r>
              <a:rPr lang="zh-CN" altLang="en-US" sz="2000" dirty="0"/>
              <a:t>秒，这个测试用例就不会成功，错误原因是 </a:t>
            </a:r>
            <a:r>
              <a:rPr lang="en-US" altLang="zh-CN" sz="2000" dirty="0" err="1"/>
              <a:t>expectationWithDescription</a:t>
            </a:r>
            <a:r>
              <a:rPr lang="en-US" altLang="zh-CN" sz="2000" dirty="0"/>
              <a:t>:@”</a:t>
            </a:r>
            <a:r>
              <a:rPr lang="zh-CN" altLang="en-US" sz="2000" dirty="0"/>
              <a:t>这里可以是操作出错的原因描述</a:t>
            </a:r>
            <a:r>
              <a:rPr lang="zh-CN" altLang="en-US" sz="2000" dirty="0" smtClean="0"/>
              <a:t>。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7-01-10 上午10.3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0" y="3856823"/>
            <a:ext cx="8596170" cy="28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578204"/>
          </a:xfrm>
        </p:spPr>
        <p:txBody>
          <a:bodyPr/>
          <a:lstStyle/>
          <a:p>
            <a:r>
              <a:rPr kumimoji="1" lang="zh-CN" altLang="en-US" dirty="0" smtClean="0"/>
              <a:t>例</a:t>
            </a:r>
            <a:r>
              <a:rPr kumimoji="1" lang="zh-CN" altLang="en-US" dirty="0" smtClean="0"/>
              <a:t>三</a:t>
            </a:r>
            <a:r>
              <a:rPr kumimoji="1" lang="zh-CN" altLang="en-US" dirty="0" smtClean="0"/>
              <a:t>：</a:t>
            </a:r>
            <a:r>
              <a:rPr lang="zh-CN" altLang="en-US" sz="1600" dirty="0"/>
              <a:t>下面这个例子使用</a:t>
            </a:r>
            <a:r>
              <a:rPr lang="en-US" altLang="zh-CN" sz="1600" dirty="0" err="1"/>
              <a:t>expectationForPredicate</a:t>
            </a:r>
            <a:r>
              <a:rPr lang="en-US" altLang="zh-CN" sz="1600" dirty="0"/>
              <a:t> </a:t>
            </a:r>
            <a:r>
              <a:rPr lang="zh-CN" altLang="en-US" sz="1600" dirty="0"/>
              <a:t>测试方法，代码来自于</a:t>
            </a:r>
            <a:r>
              <a:rPr lang="en-US" altLang="zh-CN" sz="1600" dirty="0" err="1"/>
              <a:t>AFNetworking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用于测</a:t>
            </a:r>
            <a:r>
              <a:rPr lang="en-US" altLang="zh-CN" sz="1600" dirty="0" err="1" smtClean="0"/>
              <a:t>backgroundImageForState</a:t>
            </a:r>
            <a:r>
              <a:rPr lang="zh-CN" altLang="en-US" sz="1600" dirty="0" smtClean="0"/>
              <a:t>方法，利用谓词计算</a:t>
            </a:r>
            <a:r>
              <a:rPr lang="en-US" altLang="zh-CN" sz="1600" dirty="0" smtClean="0"/>
              <a:t>button</a:t>
            </a:r>
            <a:r>
              <a:rPr lang="zh-CN" altLang="en-US" sz="1600" dirty="0"/>
              <a:t>是否正确</a:t>
            </a:r>
            <a:r>
              <a:rPr lang="zh-CN" altLang="en-US" sz="1600" dirty="0" smtClean="0"/>
              <a:t>的获得了的</a:t>
            </a:r>
            <a:r>
              <a:rPr lang="en-US" altLang="zh-CN" sz="1600" dirty="0" err="1" smtClean="0"/>
              <a:t>backgroundImage</a:t>
            </a:r>
            <a:r>
              <a:rPr lang="zh-CN" altLang="en-US" sz="1600" dirty="0"/>
              <a:t>，如果正确</a:t>
            </a:r>
            <a:r>
              <a:rPr lang="en-US" altLang="zh-CN" sz="1600" dirty="0"/>
              <a:t>20</a:t>
            </a:r>
            <a:r>
              <a:rPr lang="zh-CN" altLang="en-US" sz="1600" dirty="0"/>
              <a:t>秒内正确获得则通过测试，否则失败。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4" name="图片 3" descr="屏幕快照 2016-12-14 下午3.0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1" y="3635880"/>
            <a:ext cx="7537906" cy="23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787154"/>
          </a:xfrm>
        </p:spPr>
        <p:txBody>
          <a:bodyPr/>
          <a:lstStyle/>
          <a:p>
            <a:r>
              <a:rPr kumimoji="1" lang="zh-CN" altLang="en-US" dirty="0" smtClean="0"/>
              <a:t>例</a:t>
            </a:r>
            <a:r>
              <a:rPr kumimoji="1" lang="zh-CN" altLang="en-US" dirty="0" smtClean="0"/>
              <a:t>四</a:t>
            </a:r>
            <a:r>
              <a:rPr kumimoji="1" lang="zh-CN" altLang="en-US" dirty="0" smtClean="0"/>
              <a:t>：</a:t>
            </a:r>
            <a:r>
              <a:rPr lang="zh-CN" altLang="en-US" sz="1600" dirty="0"/>
              <a:t>该方法监听一个通知</a:t>
            </a:r>
            <a:r>
              <a:rPr lang="en-US" altLang="zh-CN" sz="1600" dirty="0"/>
              <a:t>,</a:t>
            </a:r>
            <a:r>
              <a:rPr lang="zh-CN" altLang="en-US" sz="1600" dirty="0"/>
              <a:t>如果在规定时间内正确收到通知则测试通过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7-01-10 上午10.1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0" y="3224000"/>
            <a:ext cx="7984306" cy="27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3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4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性能测试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784" y="2070846"/>
            <a:ext cx="7612064" cy="4182035"/>
          </a:xfrm>
        </p:spPr>
        <p:txBody>
          <a:bodyPr/>
          <a:lstStyle/>
          <a:p>
            <a:r>
              <a:rPr lang="zh-CN" altLang="en-US" dirty="0"/>
              <a:t>自带的测试框架还能测试某个方法的</a:t>
            </a:r>
            <a:r>
              <a:rPr lang="zh-CN" altLang="en-US" dirty="0" smtClean="0"/>
              <a:t>性能，下面我们添加一个案例看一下</a:t>
            </a:r>
            <a:endParaRPr kumimoji="1" lang="zh-CN" altLang="en-US" dirty="0"/>
          </a:p>
        </p:txBody>
      </p:sp>
      <p:pic>
        <p:nvPicPr>
          <p:cNvPr id="4" name="图片 3" descr="屏幕快照 2016-12-14 下午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0" y="3302357"/>
            <a:ext cx="6744196" cy="15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5</a:t>
            </a:r>
            <a:r>
              <a:rPr kumimoji="1" lang="zh-CN" altLang="en-US" dirty="0"/>
              <a:t>、快捷键的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cmd</a:t>
            </a:r>
            <a:r>
              <a:rPr lang="en-US" altLang="zh-CN" dirty="0"/>
              <a:t> + 5 </a:t>
            </a:r>
            <a:r>
              <a:rPr lang="zh-CN" altLang="en-US" dirty="0"/>
              <a:t>切换到测试选项卡后会看到很多小箭头，点击可以单独或整体测试</a:t>
            </a:r>
          </a:p>
          <a:p>
            <a:r>
              <a:rPr lang="en-US" altLang="zh-CN" dirty="0" err="1"/>
              <a:t>cmd</a:t>
            </a:r>
            <a:r>
              <a:rPr lang="en-US" altLang="zh-CN" dirty="0"/>
              <a:t> + U </a:t>
            </a:r>
            <a:r>
              <a:rPr lang="zh-CN" altLang="en-US" dirty="0"/>
              <a:t>运行整个单元测试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4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我们单元测试是针对</a:t>
            </a:r>
            <a:r>
              <a:rPr lang="en-US" altLang="zh-TW" dirty="0"/>
              <a:t>Model</a:t>
            </a:r>
            <a:r>
              <a:rPr lang="zh-CN" altLang="en-US" dirty="0"/>
              <a:t>、</a:t>
            </a:r>
            <a:r>
              <a:rPr lang="en-US" altLang="zh-CN" dirty="0" err="1"/>
              <a:t>ViewModel</a:t>
            </a:r>
            <a:r>
              <a:rPr lang="zh-TW" altLang="en-US" dirty="0"/>
              <a:t>和</a:t>
            </a:r>
            <a:r>
              <a:rPr lang="en-US" altLang="zh-TW" dirty="0"/>
              <a:t>Control</a:t>
            </a:r>
            <a:r>
              <a:rPr lang="zh-TW" altLang="en-US" dirty="0"/>
              <a:t>层做测试</a:t>
            </a:r>
            <a:r>
              <a:rPr lang="en-US" altLang="zh-TW" dirty="0"/>
              <a:t>,</a:t>
            </a:r>
            <a:r>
              <a:rPr lang="zh-CN" altLang="en-US" dirty="0"/>
              <a:t>对</a:t>
            </a:r>
            <a:r>
              <a:rPr lang="en-US" altLang="zh-CN" dirty="0"/>
              <a:t>UI</a:t>
            </a:r>
            <a:r>
              <a:rPr lang="zh-CN" altLang="en-US" dirty="0"/>
              <a:t>部分我们有专门的测试方案，这个另讲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我们的测试框架是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集成的测试框架</a:t>
            </a:r>
            <a:r>
              <a:rPr lang="en-US" altLang="zh-CN" dirty="0" err="1" smtClean="0"/>
              <a:t>XCTest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1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6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命令行测试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经验教训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pod</a:t>
            </a:r>
            <a:r>
              <a:rPr lang="zh-CN" altLang="en-US" sz="2000" dirty="0"/>
              <a:t>的项目中，在</a:t>
            </a:r>
            <a:r>
              <a:rPr lang="en-US" altLang="zh-CN" sz="2000" dirty="0"/>
              <a:t>XC</a:t>
            </a:r>
            <a:r>
              <a:rPr lang="zh-CN" altLang="en-US" sz="2000" dirty="0"/>
              <a:t>测试框架中测试内容包括第三方包时，需要手动去设置</a:t>
            </a:r>
            <a:r>
              <a:rPr lang="en-US" altLang="zh-CN" sz="2000" dirty="0"/>
              <a:t>Header Search Paths</a:t>
            </a:r>
            <a:r>
              <a:rPr lang="zh-CN" altLang="en-US" sz="2000" dirty="0"/>
              <a:t>才能找到头文件 ，还需要设置</a:t>
            </a:r>
            <a:r>
              <a:rPr lang="en-US" altLang="zh-CN" sz="2000" dirty="0"/>
              <a:t>test target</a:t>
            </a:r>
            <a:r>
              <a:rPr lang="zh-CN" altLang="en-US" sz="2000" dirty="0"/>
              <a:t>的</a:t>
            </a:r>
            <a:r>
              <a:rPr lang="en-US" altLang="zh-CN" sz="2000" dirty="0"/>
              <a:t>PODS_ROOT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/>
              <a:t>xcode7</a:t>
            </a:r>
            <a:r>
              <a:rPr lang="zh-CN" altLang="en-US" sz="2000" dirty="0"/>
              <a:t>要使用真机做跑测试时，证书必须配对，否则会报错</a:t>
            </a:r>
            <a:r>
              <a:rPr lang="en-US" altLang="zh-CN" sz="2000" dirty="0" err="1"/>
              <a:t>exc_breakpoint</a:t>
            </a:r>
            <a:r>
              <a:rPr lang="zh-CN" altLang="en-US" sz="2000" dirty="0" smtClean="0"/>
              <a:t>错误。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err="1"/>
              <a:t>XCTestExpectation</a:t>
            </a:r>
            <a:r>
              <a:rPr lang="zh-CN" altLang="en-US" sz="2000" dirty="0"/>
              <a:t>的</a:t>
            </a:r>
            <a:r>
              <a:rPr lang="en-US" altLang="zh-CN" sz="2000" dirty="0"/>
              <a:t>fulfill</a:t>
            </a:r>
            <a:r>
              <a:rPr lang="zh-CN" altLang="en-US" sz="2000" dirty="0"/>
              <a:t>方法只能调用一次，系统不会帮你检查，如果你调用两次就会出错，而且你经常都找不到错在哪里。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524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二、单元测试有必要吗？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/>
              <a:t>对是否有必要写单元测试的</a:t>
            </a:r>
            <a:r>
              <a:rPr lang="zh-CN" altLang="en-US" dirty="0" smtClean="0"/>
              <a:t>疑惑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不做单元测试一样地开发</a:t>
            </a:r>
            <a:r>
              <a:rPr lang="zh-CN" altLang="en-US" dirty="0"/>
              <a:t>，</a:t>
            </a:r>
            <a:r>
              <a:rPr lang="zh-CN" altLang="en-US" dirty="0" smtClean="0"/>
              <a:t>并没有什么问题，我们的解释是：</a:t>
            </a:r>
            <a:endParaRPr kumimoji="1"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浪费时间</a:t>
            </a:r>
            <a:r>
              <a:rPr lang="zh-CN" altLang="en-US" dirty="0"/>
              <a:t>：写单元测试需要大量的时间，还不如写具体的实现，具体的实现能看到明显的效果，但单元测试可能耽误正常的迭代进度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无法测试</a:t>
            </a:r>
            <a:r>
              <a:rPr lang="zh-CN" altLang="en-US" dirty="0"/>
              <a:t>：比如无返回值的方法、</a:t>
            </a:r>
            <a:r>
              <a:rPr lang="en-US" altLang="zh-CN" dirty="0"/>
              <a:t>UI</a:t>
            </a:r>
            <a:r>
              <a:rPr lang="zh-CN" altLang="en-US" dirty="0"/>
              <a:t>等；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1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、不写单元测试会</a:t>
            </a:r>
            <a:r>
              <a:rPr lang="zh-CN" altLang="en-US" dirty="0"/>
              <a:t>存在的一些问题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要有足够的耐心</a:t>
            </a:r>
            <a:r>
              <a:rPr lang="zh-CN" altLang="en-US" dirty="0"/>
              <a:t>：改一个参数，需要重新运行一遍程序；</a:t>
            </a:r>
            <a:endParaRPr kumimoji="1"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没有足够的自信</a:t>
            </a:r>
            <a:r>
              <a:rPr lang="zh-CN" altLang="en-US" dirty="0"/>
              <a:t>：每次提测和发布，心惊胆战，对自己写的程序没有信心；</a:t>
            </a:r>
            <a:endParaRPr kumimoji="1"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要有足够的时间</a:t>
            </a:r>
            <a:r>
              <a:rPr lang="zh-CN" altLang="en-US" dirty="0"/>
              <a:t>：必须要等到测试发现</a:t>
            </a:r>
            <a:r>
              <a:rPr lang="en-US" altLang="zh-CN" dirty="0"/>
              <a:t>bug</a:t>
            </a:r>
            <a:r>
              <a:rPr lang="zh-CN" altLang="en-US" dirty="0"/>
              <a:t>后才去改善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太多，程序很难稳定</a:t>
            </a:r>
            <a:r>
              <a:rPr lang="zh-CN" altLang="en-US" dirty="0"/>
              <a:t>：可以看下你自己开发的应用</a:t>
            </a:r>
            <a:r>
              <a:rPr lang="zh-CN" altLang="en-US" dirty="0" smtClean="0"/>
              <a:t>，报的大多数异常问题</a:t>
            </a:r>
            <a:r>
              <a:rPr lang="zh-CN" altLang="en-US" dirty="0"/>
              <a:t>，都是因为程序没有做好容错导致的，比如空指针、被除数为</a:t>
            </a:r>
            <a:r>
              <a:rPr lang="en-US" altLang="zh-CN" dirty="0"/>
              <a:t>0</a:t>
            </a:r>
            <a:r>
              <a:rPr lang="zh-CN" altLang="en-US" dirty="0"/>
              <a:t>、数组越界等；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6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671601"/>
            <a:ext cx="7612064" cy="5186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、单元测试能够解决的问题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：如果没有单元测试就必须把程序运行起来测试；运行一次单元测试，最多几分钟，</a:t>
            </a:r>
            <a:r>
              <a:rPr lang="en-US" altLang="zh-CN" dirty="0"/>
              <a:t>cover</a:t>
            </a:r>
            <a:r>
              <a:rPr lang="zh-CN" altLang="en-US" dirty="0"/>
              <a:t>得比较全面，相比于执行程序，效率高很多很多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质量</a:t>
            </a:r>
            <a:r>
              <a:rPr lang="zh-CN" altLang="en-US" dirty="0"/>
              <a:t>：对于每个最小单元，针对不同输入对应的输出有与预期做对比，能够减少因为参数导致的异常问题，同时提测和发布版本的时候，有信心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提升设计能力</a:t>
            </a:r>
            <a:r>
              <a:rPr lang="zh-CN" altLang="en-US" dirty="0"/>
              <a:t>：为了每个单元都可测，需要将每个方法拆得尽量独立，如果不拆得足够独立，就无法测试，间接可以提高程序设计能力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代码重用</a:t>
            </a:r>
            <a:r>
              <a:rPr lang="zh-CN" altLang="en-US" dirty="0"/>
              <a:t>：跑过单元测试的代码，稳定性能够得到保证，可以在其它项目或者项目重构时重复利用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缩短测试周期</a:t>
            </a:r>
            <a:r>
              <a:rPr lang="zh-CN" altLang="en-US" dirty="0"/>
              <a:t>：程序自测（开发人员写单元测试、手动跑基本功能、跑</a:t>
            </a:r>
            <a:r>
              <a:rPr lang="en-US" altLang="zh-CN" dirty="0"/>
              <a:t>monkey</a:t>
            </a:r>
            <a:r>
              <a:rPr lang="zh-CN" altLang="en-US" dirty="0"/>
              <a:t>都属于自测）可以提高产品提测的质量，避免返工；同时核心功能的稳定有助于缩短黑盒测试的周期。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24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以上三点分别反映了三种心态的人：不想做单元测试、了解不做单元测试弊端的人、做过单元测试的人。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嘴硬的人：不想做单元测试，喜欢找理由的。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徘徊的人：了解现有弊端的人，但却不知道怎么做的人。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践行的人：</a:t>
            </a:r>
            <a:r>
              <a:rPr kumimoji="1" lang="zh-CN" altLang="en-US" sz="2000" dirty="0"/>
              <a:t>做过单元测试</a:t>
            </a:r>
            <a:r>
              <a:rPr kumimoji="1" lang="zh-CN" altLang="en-US" sz="2000" dirty="0" smtClean="0"/>
              <a:t>的人，并且了解好处的人。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我们在对某个方法做单元测试的时候，不可能一次性写的足够完美，需要持续迭代</a:t>
            </a:r>
            <a:r>
              <a:rPr lang="zh-CN" altLang="en-US" sz="2000" dirty="0"/>
              <a:t>（比如入参考虑得不全面、单元测试粒度没有足够细等</a:t>
            </a:r>
            <a:r>
              <a:rPr lang="zh-CN" altLang="en-US" sz="2000" dirty="0" smtClean="0"/>
              <a:t>）。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06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三、什么时候用到单元测试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写代码之前：就是写代码之前所有的功能分模块的设计好，测试通过了再写。</a:t>
            </a:r>
            <a:r>
              <a:rPr lang="zh-CN" altLang="en-US" sz="2000" dirty="0" smtClean="0"/>
              <a:t>（简称：</a:t>
            </a:r>
            <a:r>
              <a:rPr lang="en-US" altLang="zh-CN" sz="2000" dirty="0" smtClean="0"/>
              <a:t>TDD</a:t>
            </a:r>
            <a:r>
              <a:rPr lang="zh-CN" altLang="en-US" sz="2000" dirty="0" smtClean="0"/>
              <a:t>，即：测试驱动开发）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写完代码以后：想要验证一下自己写的代码</a:t>
            </a:r>
            <a:r>
              <a:rPr lang="zh-CN" altLang="en-US" sz="2000" dirty="0" smtClean="0"/>
              <a:t>是否有问题。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、修复某个</a:t>
            </a:r>
            <a:r>
              <a:rPr lang="en-US" altLang="zh-CN" sz="2000" dirty="0"/>
              <a:t>bug</a:t>
            </a:r>
            <a:r>
              <a:rPr lang="zh-CN" altLang="en-US" sz="2000" dirty="0"/>
              <a:t>后：一般修复完某个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，为了确保修复是成功的，会写测试。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1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四、怎么写单元测试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000" dirty="0" smtClean="0"/>
              <a:t>1</a:t>
            </a:r>
            <a:r>
              <a:rPr kumimoji="1" lang="zh-CN" altLang="en-US" sz="2000" dirty="0" smtClean="0"/>
              <a:t>、创建单元测试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 smtClean="0"/>
              <a:t>2</a:t>
            </a:r>
            <a:r>
              <a:rPr kumimoji="1" lang="zh-CN" altLang="en-US" sz="2000" dirty="0" smtClean="0"/>
              <a:t>、断言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 smtClean="0"/>
              <a:t>3</a:t>
            </a:r>
            <a:r>
              <a:rPr kumimoji="1" lang="zh-CN" altLang="en-US" sz="2000" dirty="0" smtClean="0"/>
              <a:t>、期望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 smtClean="0"/>
              <a:t>4</a:t>
            </a:r>
            <a:r>
              <a:rPr kumimoji="1" lang="zh-CN" altLang="en-US" sz="2000" dirty="0" smtClean="0"/>
              <a:t>、性能测试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 smtClean="0"/>
              <a:t>5</a:t>
            </a:r>
            <a:r>
              <a:rPr kumimoji="1" lang="zh-CN" altLang="en-US" sz="2000" dirty="0" smtClean="0"/>
              <a:t>、快捷键的使用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 smtClean="0"/>
              <a:t>6</a:t>
            </a:r>
            <a:r>
              <a:rPr kumimoji="1" lang="zh-CN" altLang="en-US" sz="2000" dirty="0" smtClean="0"/>
              <a:t>、命令行测试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7</a:t>
            </a:r>
            <a:r>
              <a:rPr kumimoji="1" lang="zh-CN" altLang="zh-CN" sz="2000" dirty="0" smtClean="0"/>
              <a:t>、</a:t>
            </a:r>
            <a:r>
              <a:rPr kumimoji="1" lang="zh-CN" altLang="en-US" sz="2000" dirty="0" smtClean="0"/>
              <a:t>经验教训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22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399</TotalTime>
  <Words>1119</Words>
  <Application>Microsoft Macintosh PowerPoint</Application>
  <PresentationFormat>全屏显示(4:3)</PresentationFormat>
  <Paragraphs>110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栖息地</vt:lpstr>
      <vt:lpstr>每个开发者都应该懂一点单元测试 </vt:lpstr>
      <vt:lpstr>一、什么是单元测试？</vt:lpstr>
      <vt:lpstr>小结</vt:lpstr>
      <vt:lpstr>二、单元测试有必要吗？</vt:lpstr>
      <vt:lpstr>PowerPoint 演示文稿</vt:lpstr>
      <vt:lpstr>PowerPoint 演示文稿</vt:lpstr>
      <vt:lpstr>小结</vt:lpstr>
      <vt:lpstr>三、什么时候用到单元测试</vt:lpstr>
      <vt:lpstr>四、怎么写单元测试</vt:lpstr>
      <vt:lpstr>1、创建单元测试</vt:lpstr>
      <vt:lpstr>PowerPoint 演示文稿</vt:lpstr>
      <vt:lpstr>PowerPoint 演示文稿</vt:lpstr>
      <vt:lpstr>PowerPoint 演示文稿</vt:lpstr>
      <vt:lpstr>小结</vt:lpstr>
      <vt:lpstr>2、断言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3、期望</vt:lpstr>
      <vt:lpstr>PowerPoint 演示文稿</vt:lpstr>
      <vt:lpstr>PowerPoint 演示文稿</vt:lpstr>
      <vt:lpstr>PowerPoint 演示文稿</vt:lpstr>
      <vt:lpstr>PowerPoint 演示文稿</vt:lpstr>
      <vt:lpstr>4、性能测试</vt:lpstr>
      <vt:lpstr>5、快捷键的使用</vt:lpstr>
      <vt:lpstr>6、命令行测试</vt:lpstr>
      <vt:lpstr>7、经验教训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每个开发者都应该懂一点单元测试 </dc:title>
  <dc:creator>双红 吴</dc:creator>
  <cp:lastModifiedBy>双红 吴</cp:lastModifiedBy>
  <cp:revision>22</cp:revision>
  <dcterms:created xsi:type="dcterms:W3CDTF">2016-12-14T01:22:27Z</dcterms:created>
  <dcterms:modified xsi:type="dcterms:W3CDTF">2017-01-10T02:55:53Z</dcterms:modified>
</cp:coreProperties>
</file>