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notesMasterIdLst>
    <p:notesMasterId r:id="rId19"/>
  </p:notesMasterIdLst>
  <p:sldIdLst>
    <p:sldId id="269" r:id="rId2"/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1" r:id="rId13"/>
    <p:sldId id="262" r:id="rId14"/>
    <p:sldId id="26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4"/>
    <p:restoredTop sz="50000"/>
  </p:normalViewPr>
  <p:slideViewPr>
    <p:cSldViewPr snapToGrid="0" snapToObjects="1">
      <p:cViewPr varScale="1">
        <p:scale>
          <a:sx n="65" d="100"/>
          <a:sy n="65" d="100"/>
        </p:scale>
        <p:origin x="2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C7F78-C5AD-3945-A741-17C9AC630944}" type="datetimeFigureOut">
              <a:rPr kumimoji="1" lang="zh-CN" altLang="en-US" smtClean="0"/>
              <a:t>16/11/3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AE281-F947-104C-86EF-A415B6EB2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AE281-F947-104C-86EF-A415B6EB2C6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4app.com/article/cocoapods-install-usage" TargetMode="External"/><Relationship Id="rId3" Type="http://schemas.openxmlformats.org/officeDocument/2006/relationships/hyperlink" Target="http://tech.meituan.com/tag/ReactiveCoco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Reactive</a:t>
            </a:r>
            <a:r>
              <a:rPr kumimoji="1"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Cocoa</a:t>
            </a:r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</a:rPr>
              <a:t>的使用</a:t>
            </a:r>
            <a:b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16348" y="593697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南京研发组：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开发梁腾飞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7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17" y="220318"/>
            <a:ext cx="10985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6278" y="251791"/>
            <a:ext cx="8044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这里看一下方法：</a:t>
            </a:r>
          </a:p>
          <a:p>
            <a:endParaRPr kumimoji="1" lang="zh-CN" altLang="en-US" dirty="0"/>
          </a:p>
          <a:p>
            <a:r>
              <a:rPr lang="en-US" altLang="zh-CN" dirty="0" smtClean="0"/>
              <a:t>@selector</a:t>
            </a:r>
            <a:r>
              <a:rPr lang="zh-CN" altLang="en-US" dirty="0" smtClean="0"/>
              <a:t>是指这次事件监听的方法</a:t>
            </a:r>
            <a:r>
              <a:rPr lang="en-US" altLang="zh-CN" dirty="0" smtClean="0">
                <a:solidFill>
                  <a:schemeClr val="accent2"/>
                </a:solidFill>
              </a:rPr>
              <a:t>fromProtocol</a:t>
            </a:r>
            <a:r>
              <a:rPr lang="zh-CN" altLang="en-US" dirty="0" smtClean="0"/>
              <a:t>指依赖的代理。这里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中有一个</a:t>
            </a:r>
            <a:r>
              <a:rPr lang="en-US" altLang="zh-CN" dirty="0" smtClean="0">
                <a:solidFill>
                  <a:schemeClr val="accent2"/>
                </a:solidFill>
              </a:rPr>
              <a:t>RACTuple</a:t>
            </a:r>
            <a:r>
              <a:rPr lang="zh-CN" altLang="en-US" dirty="0" smtClean="0"/>
              <a:t>，他相当于是一个集合类，他下面的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等就是类的各个参数。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96278" y="1908313"/>
            <a:ext cx="8004313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我这里点击取消输出信息如下：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8" y="2458567"/>
            <a:ext cx="5575300" cy="1397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96279" y="4134678"/>
            <a:ext cx="893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可以看出</a:t>
            </a:r>
            <a:r>
              <a:rPr lang="en-US" altLang="zh-CN" dirty="0"/>
              <a:t>tuple.second</a:t>
            </a:r>
            <a:r>
              <a:rPr lang="zh-CN" altLang="en-US" dirty="0"/>
              <a:t>是</a:t>
            </a:r>
            <a:r>
              <a:rPr lang="en-US" altLang="zh-CN" dirty="0"/>
              <a:t>ButtonAtIndex</a:t>
            </a:r>
            <a:r>
              <a:rPr lang="zh-CN" altLang="en-US" dirty="0"/>
              <a:t>中</a:t>
            </a:r>
            <a:r>
              <a:rPr lang="en-US" altLang="zh-CN" dirty="0"/>
              <a:t>Button</a:t>
            </a:r>
            <a:r>
              <a:rPr lang="zh-CN" altLang="en-US" dirty="0"/>
              <a:t>的序号。那么对于上面那个我举的例子，就可以用</a:t>
            </a:r>
            <a:r>
              <a:rPr lang="en-US" altLang="zh-CN" dirty="0"/>
              <a:t>switch</a:t>
            </a:r>
            <a:r>
              <a:rPr lang="zh-CN" altLang="en-US" dirty="0"/>
              <a:t>给各个按钮添加方法，这样的代码看起来更容易理解，方面后期维护。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96278" y="5300870"/>
            <a:ext cx="1039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不过我看了下，现在基本不用</a:t>
            </a:r>
            <a:r>
              <a:rPr kumimoji="1" lang="en-US" altLang="zh-CN" dirty="0" smtClean="0"/>
              <a:t>UIAlertView</a:t>
            </a:r>
            <a:r>
              <a:rPr kumimoji="1" lang="zh-CN" altLang="en-US" dirty="0" smtClean="0"/>
              <a:t>，因为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8.0</a:t>
            </a:r>
            <a:r>
              <a:rPr kumimoji="1" lang="zh-CN" altLang="en-US" dirty="0" smtClean="0"/>
              <a:t> 之后官方新引入了一个可以替代</a:t>
            </a:r>
            <a:r>
              <a:rPr kumimoji="1" lang="en-US" altLang="zh-CN" dirty="0" smtClean="0"/>
              <a:t>UIAlertView</a:t>
            </a:r>
            <a:endParaRPr kumimoji="1" lang="zh-CN" altLang="en-US" dirty="0" smtClean="0"/>
          </a:p>
          <a:p>
            <a:r>
              <a:rPr kumimoji="1" lang="zh-CN" altLang="en-US" dirty="0" smtClean="0"/>
              <a:t>的控件，</a:t>
            </a:r>
            <a:r>
              <a:rPr lang="en-US" altLang="zh-CN" dirty="0" smtClean="0"/>
              <a:t>UIAlertController</a:t>
            </a:r>
            <a:r>
              <a:rPr lang="zh-CN" altLang="en-US" dirty="0" smtClean="0"/>
              <a:t>， 这个感觉就没必要使用</a:t>
            </a:r>
            <a:r>
              <a:rPr lang="en-US" altLang="zh-CN" dirty="0" smtClean="0"/>
              <a:t>RAC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3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3757" y="304800"/>
            <a:ext cx="26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RACSubject</a:t>
            </a:r>
            <a:r>
              <a:rPr lang="zh-CN" altLang="en-US" dirty="0"/>
              <a:t>替换代理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3757" y="967409"/>
            <a:ext cx="5179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展示效果：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在当前控制器中添加一个按钮，</a:t>
            </a:r>
            <a:r>
              <a:rPr kumimoji="1" lang="en-US" altLang="zh-CN" dirty="0" smtClean="0"/>
              <a:t>modal</a:t>
            </a:r>
            <a:r>
              <a:rPr kumimoji="1" lang="zh-CN" altLang="en-US" dirty="0" smtClean="0"/>
              <a:t>到</a:t>
            </a:r>
          </a:p>
          <a:p>
            <a:r>
              <a:rPr kumimoji="1" lang="zh-CN" altLang="en-US" dirty="0" smtClean="0"/>
              <a:t>另外一个控制器中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2.</a:t>
            </a:r>
            <a:r>
              <a:rPr lang="zh-CN" altLang="en-US" dirty="0"/>
              <a:t>另一个控制器</a:t>
            </a:r>
            <a:r>
              <a:rPr lang="en-US" altLang="zh-CN" dirty="0"/>
              <a:t>view</a:t>
            </a:r>
            <a:r>
              <a:rPr lang="zh-CN" altLang="en-US" dirty="0"/>
              <a:t>中有个按钮，点击按钮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通知</a:t>
            </a:r>
            <a:r>
              <a:rPr lang="zh-CN" altLang="en-US" dirty="0"/>
              <a:t>当前控制器</a:t>
            </a:r>
            <a:endParaRPr kumimoji="1"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91" y="0"/>
            <a:ext cx="614900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68417"/>
            <a:ext cx="5738191" cy="27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16766" y="278294"/>
            <a:ext cx="388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RACTuple:</a:t>
            </a:r>
            <a:r>
              <a:rPr lang="zh-CN" altLang="en-US" dirty="0"/>
              <a:t>元组类</a:t>
            </a:r>
            <a:r>
              <a:rPr lang="en-US" altLang="zh-CN" dirty="0"/>
              <a:t>,</a:t>
            </a:r>
            <a:r>
              <a:rPr lang="zh-CN" altLang="en-US" dirty="0"/>
              <a:t>类似</a:t>
            </a:r>
            <a:r>
              <a:rPr lang="en-US" altLang="zh-CN" dirty="0"/>
              <a:t>NSArray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来包装值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16767" y="924625"/>
            <a:ext cx="399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RACSequence:RAC</a:t>
            </a:r>
            <a:r>
              <a:rPr lang="zh-CN" altLang="en-US" dirty="0"/>
              <a:t>中的集合类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用于</a:t>
            </a:r>
            <a:r>
              <a:rPr lang="zh-CN" altLang="en-US" dirty="0"/>
              <a:t>代替</a:t>
            </a:r>
            <a:r>
              <a:rPr lang="en-US" altLang="zh-CN" dirty="0"/>
              <a:t>NSArray,NSDictionary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使用它来快速遍历数组和字典。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2" y="1847956"/>
            <a:ext cx="5331238" cy="52154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96" y="0"/>
            <a:ext cx="6122504" cy="70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1079" y="304800"/>
            <a:ext cx="6003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b="1" dirty="0" smtClean="0">
                <a:solidFill>
                  <a:schemeClr val="accent2"/>
                </a:solidFill>
              </a:rPr>
              <a:t>通知的使用：</a:t>
            </a:r>
            <a:endParaRPr kumimoji="1" lang="zh-CN" altLang="en-US" sz="2100" b="1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0591" y="1007165"/>
            <a:ext cx="870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在我们开发过程中通知是很常用的功能，主要的应用场景就是在当前页面触发某个操作时，某个页面进行刷新数据，等操作。这个时候我们就可以用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来替代通知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19130" y="182880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我们在当前页面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中添加通知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1" y="2373436"/>
            <a:ext cx="10490200" cy="1485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01079" y="4240696"/>
            <a:ext cx="934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当这个页面监听到名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postdata</a:t>
            </a:r>
            <a:r>
              <a:rPr lang="zh-CN" altLang="en-US" dirty="0" smtClean="0"/>
              <a:t>的</a:t>
            </a:r>
            <a:r>
              <a:rPr lang="zh-CN" altLang="en-US" dirty="0"/>
              <a:t>通知时他就会执行</a:t>
            </a:r>
            <a:r>
              <a:rPr lang="en-US" altLang="zh-CN" dirty="0"/>
              <a:t>block</a:t>
            </a:r>
            <a:r>
              <a:rPr lang="zh-CN" altLang="en-US" dirty="0"/>
              <a:t>中的方法，当然这里的参数改成</a:t>
            </a:r>
            <a:r>
              <a:rPr lang="en-US" altLang="zh-CN" dirty="0"/>
              <a:t>id x</a:t>
            </a:r>
            <a:r>
              <a:rPr lang="zh-CN" altLang="en-US" dirty="0"/>
              <a:t>也是可以的，这里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Notification</a:t>
            </a:r>
            <a:r>
              <a:rPr lang="zh-CN" altLang="en-US" dirty="0" smtClean="0"/>
              <a:t>主要</a:t>
            </a:r>
            <a:r>
              <a:rPr lang="zh-CN" altLang="en-US" dirty="0"/>
              <a:t>是强调它的类型。让我们看看控制台的</a:t>
            </a:r>
            <a:r>
              <a:rPr lang="zh-CN" altLang="en-US" dirty="0" smtClean="0"/>
              <a:t>输出</a:t>
            </a:r>
          </a:p>
          <a:p>
            <a:endParaRPr kumimoji="1" lang="zh-CN" altLang="en-US" dirty="0"/>
          </a:p>
          <a:p>
            <a:r>
              <a:rPr lang="zh-CN" altLang="en-US" dirty="0">
                <a:solidFill>
                  <a:schemeClr val="accent2"/>
                </a:solidFill>
              </a:rPr>
              <a:t>注意：</a:t>
            </a:r>
            <a:r>
              <a:rPr lang="en-US" altLang="zh-CN" dirty="0">
                <a:solidFill>
                  <a:schemeClr val="accent2"/>
                </a:solidFill>
              </a:rPr>
              <a:t>RAC</a:t>
            </a:r>
            <a:r>
              <a:rPr lang="zh-CN" altLang="en-US" dirty="0">
                <a:solidFill>
                  <a:schemeClr val="accent2"/>
                </a:solidFill>
              </a:rPr>
              <a:t>中的通知不需要</a:t>
            </a:r>
            <a:r>
              <a:rPr lang="en-US" altLang="zh-CN" dirty="0">
                <a:solidFill>
                  <a:schemeClr val="accent2"/>
                </a:solidFill>
              </a:rPr>
              <a:t>remove observer</a:t>
            </a:r>
            <a:r>
              <a:rPr lang="zh-CN" altLang="en-US" dirty="0">
                <a:solidFill>
                  <a:schemeClr val="accent2"/>
                </a:solidFill>
              </a:rPr>
              <a:t>，因为在</a:t>
            </a:r>
            <a:r>
              <a:rPr lang="en-US" altLang="zh-CN" dirty="0">
                <a:solidFill>
                  <a:schemeClr val="accent2"/>
                </a:solidFill>
              </a:rPr>
              <a:t>rac_add</a:t>
            </a:r>
            <a:r>
              <a:rPr lang="zh-CN" altLang="en-US" dirty="0">
                <a:solidFill>
                  <a:schemeClr val="accent2"/>
                </a:solidFill>
              </a:rPr>
              <a:t>方法中他已经写了</a:t>
            </a:r>
            <a:r>
              <a:rPr lang="en-US" altLang="zh-CN" dirty="0">
                <a:solidFill>
                  <a:schemeClr val="accent2"/>
                </a:solidFill>
              </a:rPr>
              <a:t>remove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14330" y="318052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我们在页面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中加入</a:t>
            </a:r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939248"/>
            <a:ext cx="10414000" cy="128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14330" y="2597427"/>
            <a:ext cx="37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这时，当页面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中的方法触发时，查看控制台的输出信息：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3619237"/>
            <a:ext cx="5588000" cy="1079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14330" y="5074216"/>
            <a:ext cx="788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可以看出</a:t>
            </a:r>
            <a:r>
              <a:rPr lang="en-US" altLang="zh-CN" dirty="0" smtClean="0"/>
              <a:t>notification.object</a:t>
            </a:r>
            <a:r>
              <a:rPr lang="zh-CN" altLang="en-US" dirty="0" smtClean="0"/>
              <a:t>就是我们想要的数组，</a:t>
            </a:r>
            <a:br>
              <a:rPr lang="zh-CN" altLang="en-US" dirty="0" smtClean="0"/>
            </a:br>
            <a:r>
              <a:rPr lang="zh-CN" altLang="en-US" dirty="0" smtClean="0"/>
              <a:t>使用</a:t>
            </a:r>
            <a:r>
              <a:rPr lang="en-US" altLang="zh-CN" dirty="0" smtClean="0"/>
              <a:t>RAC</a:t>
            </a:r>
            <a:r>
              <a:rPr lang="zh-CN" altLang="en-US" dirty="0" smtClean="0"/>
              <a:t>通知不需要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 ，在</a:t>
            </a:r>
            <a:r>
              <a:rPr lang="en-US" altLang="zh-CN" dirty="0" smtClean="0"/>
              <a:t>rac_ad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中已经写了</a:t>
            </a:r>
            <a:r>
              <a:rPr kumimoji="1" lang="en-US" altLang="zh-CN" dirty="0" smtClean="0"/>
              <a:t>renove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1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5791" y="371061"/>
            <a:ext cx="762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b="1" dirty="0" smtClean="0">
                <a:solidFill>
                  <a:schemeClr val="accent2"/>
                </a:solidFill>
              </a:rPr>
              <a:t>总结一下</a:t>
            </a:r>
            <a:r>
              <a:rPr kumimoji="1" lang="en-US" altLang="zh-CN" sz="2100" b="1" dirty="0" smtClean="0">
                <a:solidFill>
                  <a:schemeClr val="accent2"/>
                </a:solidFill>
              </a:rPr>
              <a:t>RAC</a:t>
            </a:r>
            <a:r>
              <a:rPr kumimoji="1" lang="zh-CN" altLang="en-US" sz="2100" b="1" dirty="0" smtClean="0">
                <a:solidFill>
                  <a:schemeClr val="accent2"/>
                </a:solidFill>
              </a:rPr>
              <a:t>开发中常见的用法：</a:t>
            </a:r>
            <a:endParaRPr kumimoji="1" lang="zh-CN" altLang="en-US" sz="2100" b="1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791" y="954157"/>
            <a:ext cx="683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代替代理：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rac_signalForSelector</a:t>
            </a:r>
            <a:r>
              <a:rPr lang="zh-CN" altLang="en-US" dirty="0"/>
              <a:t>：用于替代代理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75790" y="1868557"/>
            <a:ext cx="844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代替</a:t>
            </a:r>
            <a:r>
              <a:rPr kumimoji="1" lang="en-US" altLang="zh-CN" dirty="0" smtClean="0"/>
              <a:t>KVO</a:t>
            </a:r>
            <a:r>
              <a:rPr kumimoji="1" lang="zh-CN" altLang="en-US" dirty="0" smtClean="0"/>
              <a:t>：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rac_valuesAndChangesForKeyPath</a:t>
            </a:r>
            <a:r>
              <a:rPr lang="zh-CN" altLang="en-US" dirty="0"/>
              <a:t>：用于监听某个对象的属性改变。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75790" y="2756452"/>
            <a:ext cx="527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监听事件：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rac_signalForControlEvents</a:t>
            </a:r>
            <a:r>
              <a:rPr lang="zh-CN" altLang="en-US" dirty="0"/>
              <a:t>：用于监听某个事件。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75789" y="3829878"/>
            <a:ext cx="575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代替通知：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rac_addObserverForName</a:t>
            </a:r>
            <a:r>
              <a:rPr lang="en-US" altLang="zh-CN" dirty="0"/>
              <a:t>:</a:t>
            </a:r>
            <a:r>
              <a:rPr lang="zh-CN" altLang="en-US" dirty="0"/>
              <a:t>用于监听某个通知。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75789" y="4744278"/>
            <a:ext cx="801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监听文本框文本的改变，及按钮的点击事件（这里按钮就不举例了）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rac_textSignal</a:t>
            </a:r>
            <a:r>
              <a:rPr lang="en-US" altLang="zh-CN" dirty="0"/>
              <a:t>:</a:t>
            </a:r>
            <a:r>
              <a:rPr lang="zh-CN" altLang="en-US" dirty="0"/>
              <a:t>只要文本框发出改变就会发出这个信号。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8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5757" y="477078"/>
            <a:ext cx="775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以上就是我对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的简单实用介绍，当然了还有很多实用的技术没有讲到，</a:t>
            </a:r>
            <a:br>
              <a:rPr kumimoji="1" lang="zh-CN" altLang="en-US" dirty="0" smtClean="0"/>
            </a:br>
            <a:r>
              <a:rPr kumimoji="1" lang="zh-CN" altLang="en-US" dirty="0" smtClean="0"/>
              <a:t>若有有关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技术问题可以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我，我们</a:t>
            </a:r>
            <a:r>
              <a:rPr kumimoji="1" lang="zh-CN" altLang="en-US" smtClean="0"/>
              <a:t>共同探讨解决</a:t>
            </a:r>
            <a:r>
              <a:rPr kumimoji="1" lang="zh-CN" altLang="en-US" dirty="0" smtClean="0"/>
              <a:t>问题。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0758" y="3811105"/>
            <a:ext cx="11283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200" dirty="0" smtClean="0">
                <a:solidFill>
                  <a:srgbClr val="FF0000"/>
                </a:solidFill>
              </a:rPr>
              <a:t>本次分享完成   ，谢谢大家</a:t>
            </a:r>
            <a:endParaRPr kumimoji="1"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45635" y="475846"/>
            <a:ext cx="76332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 smtClean="0">
                <a:solidFill>
                  <a:schemeClr val="accent2">
                    <a:lumMod val="75000"/>
                  </a:schemeClr>
                </a:solidFill>
              </a:rPr>
              <a:t>前言：</a:t>
            </a:r>
            <a:endParaRPr kumimoji="1" lang="zh-CN" alt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5635" y="1219199"/>
            <a:ext cx="86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本文主要是针对于如何从零开始学习</a:t>
            </a:r>
            <a:r>
              <a:rPr kumimoji="1" lang="en-US" altLang="zh-CN" dirty="0" smtClean="0"/>
              <a:t>ReactiveCocoa</a:t>
            </a:r>
            <a:r>
              <a:rPr kumimoji="1" lang="zh-CN" altLang="en-US" dirty="0" smtClean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5635" y="1770580"/>
            <a:ext cx="87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Reactive Cocoa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简介：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5635" y="2176845"/>
            <a:ext cx="7845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Reactive Cocoa</a:t>
            </a:r>
            <a:r>
              <a:rPr kumimoji="1" lang="zh-CN" altLang="en-US" dirty="0" smtClean="0"/>
              <a:t>（简称</a:t>
            </a:r>
            <a:r>
              <a:rPr kumimoji="1" lang="en-US" altLang="zh-CN" dirty="0" smtClean="0">
                <a:solidFill>
                  <a:srgbClr val="C00000"/>
                </a:solidFill>
              </a:rPr>
              <a:t>RAC</a:t>
            </a:r>
            <a:r>
              <a:rPr kumimoji="1" lang="zh-CN" altLang="en-US" dirty="0" smtClean="0"/>
              <a:t>），是由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开源的一个应用于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开发的新框架，</a:t>
            </a:r>
            <a:r>
              <a:rPr lang="en-US" altLang="zh-CN" dirty="0"/>
              <a:t> RAC </a:t>
            </a:r>
            <a:r>
              <a:rPr lang="zh-CN" altLang="en-US" dirty="0"/>
              <a:t>具有函数式编程和响应式编程的特性</a:t>
            </a:r>
            <a:r>
              <a:rPr lang="zh-CN" altLang="en-US" dirty="0" smtClean="0"/>
              <a:t>。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68486" y="3506440"/>
            <a:ext cx="659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RAC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的作用：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75653" y="4089880"/>
            <a:ext cx="7686260" cy="66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在我们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开发过程中，当有某些事件需要响应的时候，需要处理某些业务逻辑，这些事情都用不同的方式来处理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5653" y="4823791"/>
            <a:ext cx="715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比如按钮的点击使用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Scroll View</a:t>
            </a:r>
            <a:r>
              <a:rPr kumimoji="1" lang="zh-CN" altLang="en-US" dirty="0" smtClean="0"/>
              <a:t>滚动使用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，属性值的改变使用</a:t>
            </a:r>
            <a:r>
              <a:rPr kumimoji="1" lang="en-US" altLang="zh-CN" dirty="0" smtClean="0"/>
              <a:t>KVO</a:t>
            </a:r>
            <a:r>
              <a:rPr kumimoji="1" lang="zh-CN" altLang="en-US" dirty="0" smtClean="0"/>
              <a:t>等系统提供的方式。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3061" y="5680975"/>
            <a:ext cx="429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这些事件都可用通过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进行处理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0835" y="304800"/>
            <a:ext cx="10198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Reactive Cocoa</a:t>
            </a:r>
            <a:r>
              <a:rPr kumimoji="1" lang="zh-CN" altLang="en-US" dirty="0" smtClean="0"/>
              <a:t>为事件提供了很多处理的方法，而且利用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处理事件很方便，可以把要处理的</a:t>
            </a:r>
          </a:p>
          <a:p>
            <a:r>
              <a:rPr kumimoji="1" lang="zh-CN" altLang="en-US" dirty="0" smtClean="0"/>
              <a:t>      事情，和监听的事情代码放到一起，这样方便我们进行管理，就不需要调到相应的方法里。非</a:t>
            </a:r>
          </a:p>
          <a:p>
            <a:r>
              <a:rPr kumimoji="1" lang="zh-CN" altLang="en-US" dirty="0" smtClean="0"/>
              <a:t>      常符合我们开发中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高聚合</a:t>
            </a:r>
            <a:r>
              <a:rPr kumimoji="1" lang="zh-CN" altLang="en-US" dirty="0" smtClean="0"/>
              <a:t>，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低耦合</a:t>
            </a:r>
            <a:r>
              <a:rPr kumimoji="1" lang="zh-CN" altLang="en-US" dirty="0" smtClean="0"/>
              <a:t>的思想理念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40835" y="1378226"/>
            <a:ext cx="8044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Reactive Cocoa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编程思想：</a:t>
            </a:r>
          </a:p>
          <a:p>
            <a:r>
              <a:rPr lang="zh-CN" altLang="en-US" dirty="0"/>
              <a:t>不需要考虑调用顺序，只需要知道考虑结果，类似于蝴蝶效应，产生一个事件，会影响很多东西，这些事件像流一样的传播出去，然后影响结果，借用面向对象的一句话，万物皆是流。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0835" y="2718541"/>
            <a:ext cx="9687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Reactive Cocoa</a:t>
            </a:r>
            <a:r>
              <a:rPr kumimoji="1" lang="zh-CN" altLang="en-US" dirty="0" smtClean="0"/>
              <a:t>结合了几种编程风格：</a:t>
            </a:r>
          </a:p>
          <a:p>
            <a:endParaRPr kumimoji="1" lang="zh-CN" altLang="en-US" dirty="0"/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函数式编程（</a:t>
            </a:r>
            <a:r>
              <a:rPr kumimoji="1" lang="en-US" altLang="zh-CN" dirty="0" smtClean="0">
                <a:solidFill>
                  <a:srgbClr val="C00000"/>
                </a:solidFill>
              </a:rPr>
              <a:t>Functional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Programming</a:t>
            </a:r>
            <a:r>
              <a:rPr kumimoji="1" lang="zh-CN" altLang="en-US" dirty="0" smtClean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是把操作尽量写成一系列嵌套的函数或者方法调用。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endParaRPr kumimoji="1" lang="zh-CN" altLang="en-US" dirty="0">
              <a:solidFill>
                <a:srgbClr val="C00000"/>
              </a:solidFill>
            </a:endParaRPr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响应式编程</a:t>
            </a:r>
            <a:r>
              <a:rPr kumimoji="1" lang="zh-CN" altLang="en-US" dirty="0">
                <a:solidFill>
                  <a:srgbClr val="C00000"/>
                </a:solidFill>
                <a:sym typeface="Wingdings"/>
              </a:rPr>
              <a:t>（</a:t>
            </a:r>
            <a:r>
              <a:rPr kumimoji="1" lang="en-US" altLang="zh-CN" dirty="0" smtClean="0">
                <a:solidFill>
                  <a:srgbClr val="C00000"/>
                </a:solidFill>
                <a:sym typeface="Wingdings"/>
              </a:rPr>
              <a:t>Reactive</a:t>
            </a:r>
            <a:r>
              <a:rPr kumimoji="1" lang="zh-CN" alt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  <a:sym typeface="Wingdings"/>
              </a:rPr>
              <a:t>Programming</a:t>
            </a:r>
            <a:r>
              <a:rPr kumimoji="1" lang="zh-CN" altLang="en-US" dirty="0" smtClean="0">
                <a:solidFill>
                  <a:srgbClr val="C00000"/>
                </a:solidFill>
                <a:sym typeface="Wingdings"/>
              </a:rPr>
              <a:t>）：</a:t>
            </a:r>
            <a:r>
              <a:rPr lang="zh-CN" altLang="en-US" dirty="0"/>
              <a:t>每个方法必须有返回值（本身对象）</a:t>
            </a:r>
            <a:r>
              <a:rPr lang="en-US" altLang="zh-CN" dirty="0"/>
              <a:t>,</a:t>
            </a:r>
            <a:r>
              <a:rPr lang="zh-CN" altLang="en-US" dirty="0"/>
              <a:t>把函数或者</a:t>
            </a:r>
            <a:r>
              <a:rPr lang="en-US" altLang="zh-CN" dirty="0"/>
              <a:t>Block</a:t>
            </a:r>
            <a:r>
              <a:rPr lang="zh-CN" altLang="en-US" dirty="0"/>
              <a:t>当做参数</a:t>
            </a:r>
            <a:r>
              <a:rPr lang="en-US" altLang="zh-CN" dirty="0"/>
              <a:t>,block</a:t>
            </a:r>
            <a:r>
              <a:rPr lang="zh-CN" altLang="en-US" dirty="0"/>
              <a:t>参数（需要操作的值）</a:t>
            </a:r>
            <a:r>
              <a:rPr lang="en-US" altLang="zh-CN" dirty="0"/>
              <a:t>block</a:t>
            </a:r>
            <a:r>
              <a:rPr lang="zh-CN" altLang="en-US" dirty="0"/>
              <a:t>返回值（操作结果）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0835" y="4681040"/>
            <a:ext cx="968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以后使用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解决问题，不需要考虑调用顺序，直接考虑结果就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了，把每次操作都写成一系列嵌套的方法中，使代码高聚合，方便管理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2298" y="225286"/>
            <a:ext cx="93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如果你这边还没有安装</a:t>
            </a:r>
            <a:r>
              <a:rPr kumimoji="1" lang="en-US" altLang="zh-CN" dirty="0" smtClean="0"/>
              <a:t>Cocoa Pods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0070C0"/>
                </a:solidFill>
                <a:hlinkClick r:id="rId2"/>
              </a:rPr>
              <a:t>Cocoa Pods</a:t>
            </a:r>
            <a:r>
              <a:rPr kumimoji="1" lang="zh-CN" altLang="en-US" dirty="0" smtClean="0">
                <a:solidFill>
                  <a:srgbClr val="0070C0"/>
                </a:solidFill>
                <a:hlinkClick r:id="rId2"/>
              </a:rPr>
              <a:t>教程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2298" y="1258956"/>
            <a:ext cx="96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2"/>
                </a:solidFill>
              </a:rPr>
              <a:t>Reactive Cocoa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常见类：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2298" y="1853574"/>
            <a:ext cx="9753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学习此框架首要之处就是要搞清楚框架中常用的类，在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中最核心的类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RACSiganl</a:t>
            </a:r>
            <a:r>
              <a:rPr kumimoji="1" lang="zh-CN" altLang="en-US" dirty="0" smtClean="0"/>
              <a:t>，搞定这个类基本就能用</a:t>
            </a:r>
            <a:r>
              <a:rPr kumimoji="1" lang="en-US" altLang="zh-CN" dirty="0" smtClean="0"/>
              <a:t>Reactive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Cocoa</a:t>
            </a:r>
            <a:r>
              <a:rPr kumimoji="1" lang="zh-CN" altLang="en-US" dirty="0" smtClean="0"/>
              <a:t>开发了。</a:t>
            </a:r>
          </a:p>
          <a:p>
            <a:endParaRPr kumimoji="1" lang="zh-CN" altLang="en-US" dirty="0">
              <a:solidFill>
                <a:schemeClr val="accent2"/>
              </a:solidFill>
            </a:endParaRPr>
          </a:p>
          <a:p>
            <a:r>
              <a:rPr kumimoji="1" lang="en-US" altLang="zh-CN" dirty="0" smtClean="0">
                <a:solidFill>
                  <a:schemeClr val="accent2"/>
                </a:solidFill>
              </a:rPr>
              <a:t>RACSiganl</a:t>
            </a:r>
            <a:r>
              <a:rPr kumimoji="1" lang="zh-CN" altLang="en-US" dirty="0">
                <a:solidFill>
                  <a:schemeClr val="accent2"/>
                </a:solidFill>
              </a:rPr>
              <a:t> </a:t>
            </a:r>
            <a:r>
              <a:rPr kumimoji="1" lang="zh-CN" altLang="en-US" dirty="0" smtClean="0"/>
              <a:t>信号类，一般表示将来有数据传递，只有数据改变，信号内部接收到数据，就会马上发出数据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注意：信号类（</a:t>
            </a:r>
            <a:r>
              <a:rPr kumimoji="1" lang="en-US" altLang="zh-CN" dirty="0" smtClean="0"/>
              <a:t>RACSiganl</a:t>
            </a:r>
            <a:r>
              <a:rPr kumimoji="1" lang="zh-CN" altLang="en-US" dirty="0" smtClean="0"/>
              <a:t>），只是表示当数据改变时，信号内部会发出数据，他本身不具备发送信号的能力，而是交给内部一个订阅者去发出，</a:t>
            </a:r>
          </a:p>
          <a:p>
            <a:r>
              <a:rPr kumimoji="1" lang="zh-CN" altLang="en-US" dirty="0" smtClean="0"/>
              <a:t>         默认一个信号都是冷信号，也就是说，值改变了也不会触发，只有订阅了这个信号，这个信号才会变为热信号，这时值如果改变就会触发。</a:t>
            </a:r>
          </a:p>
          <a:p>
            <a:r>
              <a:rPr kumimoji="1" lang="zh-CN" altLang="en-US" dirty="0" smtClean="0"/>
              <a:t>（这时候有的同学可能会问：什么是冷热信号？链接地址：</a:t>
            </a:r>
            <a:r>
              <a:rPr kumimoji="1" lang="zh-CN" altLang="en-US" dirty="0" smtClean="0">
                <a:hlinkClick r:id="rId3"/>
              </a:rPr>
              <a:t>冷热信号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02298" y="5273748"/>
            <a:ext cx="975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如何订阅信号：调用信号</a:t>
            </a:r>
            <a:r>
              <a:rPr lang="en-US" altLang="zh-CN" dirty="0"/>
              <a:t>RACSignal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subscribe Next</a:t>
            </a:r>
            <a:r>
              <a:rPr lang="zh-CN" altLang="en-US" dirty="0" smtClean="0"/>
              <a:t>就</a:t>
            </a:r>
            <a:r>
              <a:rPr lang="zh-CN" altLang="en-US" dirty="0"/>
              <a:t>能</a:t>
            </a:r>
            <a:r>
              <a:rPr lang="zh-CN" altLang="en-US" dirty="0" smtClean="0"/>
              <a:t>订阅。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4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62" y="0"/>
            <a:ext cx="5741043" cy="70489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1809" y="516834"/>
            <a:ext cx="2250353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RACSignal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代码示例：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243" y="304800"/>
            <a:ext cx="396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RACSubscriber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：</a:t>
            </a:r>
            <a:r>
              <a:rPr kumimoji="1" lang="zh-CN" altLang="en-US" dirty="0" smtClean="0"/>
              <a:t>表示订阅者的意思</a:t>
            </a:r>
          </a:p>
          <a:p>
            <a:r>
              <a:rPr kumimoji="1" lang="zh-CN" altLang="en-US" dirty="0" smtClean="0"/>
              <a:t>用于发送信号，这是一个协议，不</a:t>
            </a:r>
          </a:p>
          <a:p>
            <a:r>
              <a:rPr kumimoji="1" lang="zh-CN" altLang="en-US" dirty="0" smtClean="0"/>
              <a:t>是一个类，只有遵守这个协议，并</a:t>
            </a:r>
          </a:p>
          <a:p>
            <a:r>
              <a:rPr kumimoji="1" lang="zh-CN" altLang="en-US" dirty="0" smtClean="0"/>
              <a:t>实现方法才能成为订阅者，通过</a:t>
            </a:r>
          </a:p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创建信号，都有一个订阅者，</a:t>
            </a:r>
          </a:p>
          <a:p>
            <a:r>
              <a:rPr kumimoji="1" lang="zh-CN" altLang="en-US" dirty="0" smtClean="0"/>
              <a:t>帮助他发送数据。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84243" y="2193233"/>
            <a:ext cx="396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RACDisposable:</a:t>
            </a:r>
            <a:r>
              <a:rPr lang="zh-CN" altLang="en-US" dirty="0"/>
              <a:t>用于取消订阅或者</a:t>
            </a:r>
            <a:r>
              <a:rPr lang="zh-CN" altLang="en-US" dirty="0" smtClean="0"/>
              <a:t>清</a:t>
            </a:r>
          </a:p>
          <a:p>
            <a:r>
              <a:rPr lang="zh-CN" altLang="en-US" dirty="0" smtClean="0"/>
              <a:t>理</a:t>
            </a:r>
            <a:r>
              <a:rPr lang="zh-CN" altLang="en-US" dirty="0"/>
              <a:t>资源，当信号发送完成或者</a:t>
            </a:r>
            <a:r>
              <a:rPr lang="zh-CN" altLang="en-US" dirty="0" smtClean="0"/>
              <a:t>发送</a:t>
            </a:r>
          </a:p>
          <a:p>
            <a:r>
              <a:rPr lang="zh-CN" altLang="en-US" dirty="0" smtClean="0"/>
              <a:t>错误</a:t>
            </a:r>
            <a:r>
              <a:rPr lang="zh-CN" altLang="en-US" dirty="0"/>
              <a:t>的时候，就会自动触发它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/>
              <a:t>使用场景</a:t>
            </a:r>
            <a:r>
              <a:rPr lang="en-US" altLang="zh-CN" dirty="0"/>
              <a:t>:</a:t>
            </a:r>
            <a:r>
              <a:rPr lang="zh-CN" altLang="en-US" dirty="0"/>
              <a:t>不想监听某个信号时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通过它主动取消订阅信号。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84244" y="4081667"/>
            <a:ext cx="3962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RACSubject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  <a:r>
              <a:rPr lang="zh-CN" altLang="en-US" dirty="0"/>
              <a:t>信号提供者，自己可以</a:t>
            </a:r>
            <a:r>
              <a:rPr lang="zh-CN" altLang="en-US" dirty="0" smtClean="0"/>
              <a:t>充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信号，又能发送信号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使用场景</a:t>
            </a:r>
            <a:r>
              <a:rPr lang="en-US" altLang="zh-CN" dirty="0"/>
              <a:t>:</a:t>
            </a:r>
            <a:r>
              <a:rPr lang="zh-CN" altLang="en-US" dirty="0"/>
              <a:t>通常用来代替代理，有了它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就</a:t>
            </a:r>
            <a:r>
              <a:rPr lang="zh-CN" altLang="en-US" dirty="0"/>
              <a:t>不必要定义代理了。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2" y="0"/>
            <a:ext cx="6745357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36035" y="25179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下面就是我自己写的几个控件的例子：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833158"/>
            <a:ext cx="103632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1565" y="4373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以上部分代码中可以看到：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21564" y="1126435"/>
            <a:ext cx="980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就这么一行简单的代码，它实现了一个和功能就是监听了</a:t>
            </a:r>
            <a:r>
              <a:rPr kumimoji="1" lang="en-US" altLang="zh-CN" dirty="0" smtClean="0"/>
              <a:t>tetxFild</a:t>
            </a:r>
            <a:r>
              <a:rPr kumimoji="1" lang="zh-CN" altLang="en-US" dirty="0" smtClean="0"/>
              <a:t>的</a:t>
            </a:r>
            <a:r>
              <a:rPr lang="en-US" altLang="zh-CN" dirty="0" smtClean="0">
                <a:solidFill>
                  <a:schemeClr val="accent2"/>
                </a:solidFill>
              </a:rPr>
              <a:t>UIControlEventEditingChanged</a:t>
            </a:r>
            <a:r>
              <a:rPr lang="zh-CN" altLang="en-US" dirty="0" smtClean="0"/>
              <a:t>事件，当事件发生变化时，就会调用实现方法中的</a:t>
            </a:r>
            <a:r>
              <a:rPr lang="en-US" altLang="zh-CN" dirty="0" smtClean="0"/>
              <a:t>NSLog</a:t>
            </a:r>
            <a:r>
              <a:rPr lang="zh-CN" altLang="en-US" dirty="0" smtClean="0"/>
              <a:t>（）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21565" y="2092547"/>
            <a:ext cx="807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那么单单针对于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textFild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UIButton</a:t>
            </a:r>
            <a:r>
              <a:rPr kumimoji="1" lang="zh-CN" altLang="en-US" dirty="0" smtClean="0"/>
              <a:t>，</a:t>
            </a:r>
            <a:r>
              <a:rPr lang="en-US" altLang="zh-CN" dirty="0" smtClean="0">
                <a:solidFill>
                  <a:schemeClr val="accent2"/>
                </a:solidFill>
              </a:rPr>
              <a:t>UITapGestureRecognizer</a:t>
            </a:r>
            <a:r>
              <a:rPr lang="zh-CN" altLang="en-US" dirty="0" smtClean="0"/>
              <a:t>等这些控件，同样的，我们再也不需要</a:t>
            </a:r>
            <a:r>
              <a:rPr lang="en-US" altLang="zh-CN" dirty="0" smtClean="0">
                <a:solidFill>
                  <a:schemeClr val="accent2"/>
                </a:solidFill>
              </a:rPr>
              <a:t>add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Targe</a:t>
            </a:r>
            <a:r>
              <a:rPr lang="zh-CN" altLang="en-US" dirty="0" smtClean="0"/>
              <a:t>：就可以简单方便的进行监测事件了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21564" y="3058658"/>
            <a:ext cx="84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那么我们前面也说了订阅</a:t>
            </a:r>
            <a:r>
              <a:rPr lang="en-US" altLang="zh-CN" dirty="0"/>
              <a:t>RACSignal</a:t>
            </a:r>
            <a:r>
              <a:rPr lang="zh-CN" altLang="en-US" dirty="0"/>
              <a:t>的</a:t>
            </a:r>
            <a:r>
              <a:rPr lang="en-US" altLang="zh-CN" dirty="0" smtClean="0"/>
              <a:t>subscribeNex</a:t>
            </a:r>
            <a:endParaRPr lang="zh-CN" altLang="en-US" dirty="0"/>
          </a:p>
          <a:p>
            <a:r>
              <a:rPr kumimoji="1" lang="zh-CN" altLang="en-US" dirty="0" smtClean="0"/>
              <a:t>只有被订阅者才会由冷信号，变为热信号从而触发方法</a:t>
            </a:r>
          </a:p>
          <a:p>
            <a:r>
              <a:rPr kumimoji="1" lang="zh-CN" altLang="en-US" dirty="0" smtClean="0"/>
              <a:t>其实关于冷热信号，我也不是很懂啦。。。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1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0" y="384313"/>
            <a:ext cx="8269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会仅限于此功能吗？当然不会，我这里只是简单的找一些控件来进行测试，具体的还要在以后开发的过程中，进行熟悉，以及掌握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不说废话，上代码。。。。。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00" y="1789042"/>
            <a:ext cx="826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下面我们就说说用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来代替代理</a:t>
            </a:r>
            <a:r>
              <a:rPr kumimoji="1" lang="zh-CN" altLang="en-US" dirty="0"/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8800" y="2362775"/>
            <a:ext cx="906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注意：</a:t>
            </a:r>
            <a:r>
              <a:rPr kumimoji="1" lang="zh-CN" altLang="en-US" dirty="0" smtClean="0"/>
              <a:t>首先使用</a:t>
            </a:r>
            <a:r>
              <a:rPr kumimoji="1" lang="en-US" altLang="zh-CN" dirty="0" smtClean="0"/>
              <a:t>RAC</a:t>
            </a:r>
            <a:r>
              <a:rPr kumimoji="1" lang="zh-CN" altLang="en-US" dirty="0" smtClean="0"/>
              <a:t>写代理它是由局限性的，它只能实现返回值为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的代理方法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28800" y="3048000"/>
            <a:ext cx="852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在啰嗦两句：这个库只针对于系统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控件的</a:t>
            </a:r>
            <a:r>
              <a:rPr kumimoji="1" lang="en-US" altLang="zh-CN" dirty="0" smtClean="0"/>
              <a:t>Cocoa</a:t>
            </a:r>
            <a:r>
              <a:rPr kumimoji="1" lang="zh-CN" altLang="en-US" dirty="0" smtClean="0"/>
              <a:t>框架，如果是自定义的键盘，或者按钮，就需要自己搭建信号和接受者了。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28800" y="3975652"/>
            <a:ext cx="8269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UIAlertView</a:t>
            </a:r>
            <a:r>
              <a:rPr kumimoji="1" lang="zh-CN" altLang="en-US" dirty="0" smtClean="0"/>
              <a:t>我们都知道需要通过代理来对按钮进行响应不同的事件，还有一点就是，如果一个控制器中又多个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AlertView</a:t>
            </a:r>
            <a:r>
              <a:rPr kumimoji="1" lang="zh-CN" altLang="en-US" dirty="0" smtClean="0"/>
              <a:t>，那么我们就要对不同的控件给出不同的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tag</a:t>
            </a:r>
            <a:r>
              <a:rPr kumimoji="1" lang="zh-CN" altLang="en-US" dirty="0" smtClean="0"/>
              <a:t>值，在代理中进行判断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值，代码又臭又长，是比较不方便维护的，那么如果用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RAC</a:t>
            </a:r>
            <a:r>
              <a:rPr kumimoji="1" lang="zh-CN" altLang="en-US" dirty="0" smtClean="0"/>
              <a:t>呢？？？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3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691</TotalTime>
  <Words>1520</Words>
  <Application>Microsoft Macintosh PowerPoint</Application>
  <PresentationFormat>宽屏</PresentationFormat>
  <Paragraphs>105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华文楷体</vt:lpstr>
      <vt:lpstr>宋体</vt:lpstr>
      <vt:lpstr>视差</vt:lpstr>
      <vt:lpstr>Reactive Cocoa的使用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1142410978@qq.com</dc:creator>
  <cp:lastModifiedBy>1142410978@qq.com</cp:lastModifiedBy>
  <cp:revision>42</cp:revision>
  <dcterms:created xsi:type="dcterms:W3CDTF">2016-10-31T01:33:47Z</dcterms:created>
  <dcterms:modified xsi:type="dcterms:W3CDTF">2016-11-03T06:54:04Z</dcterms:modified>
</cp:coreProperties>
</file>