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70" r:id="rId11"/>
    <p:sldId id="276" r:id="rId12"/>
    <p:sldId id="274" r:id="rId13"/>
    <p:sldId id="275" r:id="rId14"/>
  </p:sldIdLst>
  <p:sldSz cx="24384000" cy="13716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2" name="image 1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566400" y="0"/>
            <a:ext cx="13817600" cy="13716000"/>
          </a:xfrm>
          <a:prstGeom prst="rect">
            <a:avLst/>
          </a:prstGeom>
        </p:spPr>
      </p:pic>
      <p:pic>
        <p:nvPicPr>
          <p:cNvPr id="10003" name="image 1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13700" y="0"/>
            <a:ext cx="16370300" cy="13716000"/>
          </a:xfrm>
          <a:prstGeom prst="rect">
            <a:avLst/>
          </a:prstGeom>
        </p:spPr>
      </p:pic>
      <p:pic>
        <p:nvPicPr>
          <p:cNvPr id="10004" name="image 1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36700" y="9017000"/>
            <a:ext cx="8750935" cy="2262505"/>
          </a:xfrm>
          <a:prstGeom prst="rect">
            <a:avLst/>
          </a:prstGeom>
        </p:spPr>
      </p:pic>
      <p:sp>
        <p:nvSpPr>
          <p:cNvPr id="10005" name="Object 10005"/>
          <p:cNvSpPr txBox="1"/>
          <p:nvPr/>
        </p:nvSpPr>
        <p:spPr>
          <a:xfrm>
            <a:off x="1776730" y="9145905"/>
            <a:ext cx="8140065" cy="240157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830" b="0" i="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主讲人：李鸿瑞、唐许</a:t>
            </a:r>
            <a:endParaRPr lang="zh-CN" altLang="en-US" sz="3830" b="0" i="0" dirty="0" smtClean="0">
              <a:solidFill>
                <a:srgbClr val="FFFFFF">
                  <a:alpha val="100000"/>
                </a:srgbClr>
              </a:solidFill>
              <a:latin typeface="SourceHanSansSC-Light"/>
              <a:ea typeface="SourceHanSansSC-Ligh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830" b="0" i="0" dirty="0" smtClean="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</a:rPr>
              <a:t>项目成员：宋振金、王聪聪、郭一寒、荣梓贺、李公磊、李锡峤、李晓楠</a:t>
            </a:r>
            <a:endParaRPr lang="zh-CN" altLang="en-US" sz="3830" b="0" i="0" dirty="0" smtClean="0">
              <a:solidFill>
                <a:srgbClr val="FFFFFF">
                  <a:alpha val="100000"/>
                </a:srgbClr>
              </a:solidFill>
              <a:latin typeface="SourceHanSansSC-Light"/>
              <a:ea typeface="SourceHanSansSC-Light"/>
            </a:endParaRPr>
          </a:p>
          <a:p>
            <a:pPr algn="ctr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0006" name="Object 10006"/>
          <p:cNvSpPr txBox="1"/>
          <p:nvPr/>
        </p:nvSpPr>
        <p:spPr>
          <a:xfrm>
            <a:off x="1549400" y="7414006"/>
            <a:ext cx="12217400" cy="1409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9220" b="0" i="0" spc="368" dirty="0" smtClean="0">
                <a:solidFill>
                  <a:srgbClr val="000000">
                    <a:alpha val="100000"/>
                  </a:srgbClr>
                </a:solidFill>
                <a:latin typeface="SourceHanSansSC-Medium"/>
                <a:ea typeface="宋体" panose="02010600030101010101" pitchFamily="2" charset="-122"/>
              </a:rPr>
              <a:t>软件工程</a:t>
            </a:r>
            <a:r>
              <a:rPr lang="en-US" altLang="zh-CN" sz="9220" b="0" i="0" spc="368" dirty="0" smtClean="0">
                <a:solidFill>
                  <a:srgbClr val="000000">
                    <a:alpha val="100000"/>
                  </a:srgbClr>
                </a:solidFill>
                <a:latin typeface="SourceHanSansSC-Medium"/>
                <a:ea typeface="宋体" panose="02010600030101010101" pitchFamily="2" charset="-122"/>
              </a:rPr>
              <a:t>—</a:t>
            </a:r>
            <a:r>
              <a:rPr lang="zh-CN" altLang="en-US" sz="9220" b="0" i="0" spc="368" dirty="0" smtClean="0">
                <a:solidFill>
                  <a:srgbClr val="000000">
                    <a:alpha val="100000"/>
                  </a:srgbClr>
                </a:solidFill>
                <a:latin typeface="SourceHanSansSC-Medium"/>
                <a:ea typeface="宋体" panose="02010600030101010101" pitchFamily="2" charset="-122"/>
              </a:rPr>
              <a:t>象棋</a:t>
            </a:r>
            <a:endParaRPr lang="zh-CN" altLang="en-US" sz="9220" b="0" i="0" spc="368" dirty="0" smtClean="0">
              <a:solidFill>
                <a:srgbClr val="000000">
                  <a:alpha val="100000"/>
                </a:srgbClr>
              </a:solidFill>
              <a:latin typeface="SourceHanSansSC-Medium"/>
              <a:ea typeface="宋体" panose="02010600030101010101" pitchFamily="2" charset="-122"/>
            </a:endParaRPr>
          </a:p>
        </p:txBody>
      </p:sp>
      <p:sp>
        <p:nvSpPr>
          <p:cNvPr id="10007" name="Object 10007"/>
          <p:cNvSpPr txBox="1"/>
          <p:nvPr/>
        </p:nvSpPr>
        <p:spPr>
          <a:xfrm>
            <a:off x="1511299" y="5483606"/>
            <a:ext cx="5448300" cy="21209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3890" b="0" i="0" dirty="0" smtClean="0">
                <a:solidFill>
                  <a:srgbClr val="000000">
                    <a:alpha val="100000"/>
                  </a:srgbClr>
                </a:solidFill>
                <a:latin typeface="DIN-Black"/>
                <a:ea typeface="DIN-Black"/>
              </a:rPr>
              <a:t>2019</a:t>
            </a:r>
            <a:endParaRPr lang="zh-CN" altLang="en-US" sz="13890" b="0" i="0" dirty="0" smtClean="0">
              <a:solidFill>
                <a:srgbClr val="000000">
                  <a:alpha val="100000"/>
                </a:srgbClr>
              </a:solidFill>
              <a:latin typeface="DIN-Blac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04" name="image 16000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1117600"/>
            <a:ext cx="736600" cy="1028700"/>
          </a:xfrm>
          <a:prstGeom prst="rect">
            <a:avLst/>
          </a:prstGeom>
        </p:spPr>
      </p:pic>
      <p:sp>
        <p:nvSpPr>
          <p:cNvPr id="160005" name="Object 160005"/>
          <p:cNvSpPr txBox="1"/>
          <p:nvPr/>
        </p:nvSpPr>
        <p:spPr>
          <a:xfrm>
            <a:off x="2806700" y="10153650"/>
            <a:ext cx="1885849" cy="54831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US" dirty="0"/>
          </a:p>
        </p:txBody>
      </p:sp>
      <p:sp>
        <p:nvSpPr>
          <p:cNvPr id="160007" name="Object 160007"/>
          <p:cNvSpPr txBox="1"/>
          <p:nvPr/>
        </p:nvSpPr>
        <p:spPr>
          <a:xfrm>
            <a:off x="12545695" y="10153650"/>
            <a:ext cx="1869722" cy="54831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US" dirty="0"/>
          </a:p>
        </p:txBody>
      </p:sp>
      <p:sp>
        <p:nvSpPr>
          <p:cNvPr id="160008" name="Object 160008"/>
          <p:cNvSpPr txBox="1"/>
          <p:nvPr/>
        </p:nvSpPr>
        <p:spPr>
          <a:xfrm>
            <a:off x="12852400" y="10943589"/>
            <a:ext cx="9062357" cy="35479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endParaRPr lang="en-US" dirty="0"/>
          </a:p>
        </p:txBody>
      </p:sp>
      <p:sp>
        <p:nvSpPr>
          <p:cNvPr id="160009" name="Object 160009"/>
          <p:cNvSpPr txBox="1"/>
          <p:nvPr/>
        </p:nvSpPr>
        <p:spPr>
          <a:xfrm>
            <a:off x="1562100" y="1254252"/>
            <a:ext cx="4901595" cy="83860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游戏运行截图</a:t>
            </a:r>
            <a:endParaRPr lang="zh-CN" altLang="en-US" dirty="0"/>
          </a:p>
        </p:txBody>
      </p:sp>
      <p:pic>
        <p:nvPicPr>
          <p:cNvPr id="2" name="图片 1" descr="STPP80(O@L8T%XNHP1TW$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423920"/>
            <a:ext cx="7267575" cy="7874635"/>
          </a:xfrm>
          <a:prstGeom prst="rect">
            <a:avLst/>
          </a:prstGeom>
        </p:spPr>
      </p:pic>
      <p:pic>
        <p:nvPicPr>
          <p:cNvPr id="3" name="图片 2" descr="[[(_$OO2T2TJYP2_4TWN4%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515" y="3578860"/>
            <a:ext cx="7120255" cy="7563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002" name="image 19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46700" y="12700"/>
            <a:ext cx="19050000" cy="13716000"/>
          </a:xfrm>
          <a:prstGeom prst="rect">
            <a:avLst/>
          </a:prstGeom>
        </p:spPr>
      </p:pic>
      <p:pic>
        <p:nvPicPr>
          <p:cNvPr id="190003" name="image 19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130300"/>
            <a:ext cx="736600" cy="1028700"/>
          </a:xfrm>
          <a:prstGeom prst="rect">
            <a:avLst/>
          </a:prstGeom>
        </p:spPr>
      </p:pic>
      <p:sp>
        <p:nvSpPr>
          <p:cNvPr id="190004" name="Object 190004"/>
          <p:cNvSpPr txBox="1"/>
          <p:nvPr/>
        </p:nvSpPr>
        <p:spPr>
          <a:xfrm>
            <a:off x="1574800" y="1266952"/>
            <a:ext cx="5595055" cy="83860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项目总结</a:t>
            </a:r>
            <a:endParaRPr lang="zh-CN" altLang="en-US" dirty="0"/>
          </a:p>
        </p:txBody>
      </p:sp>
      <p:sp>
        <p:nvSpPr>
          <p:cNvPr id="190005" name="Object 190005"/>
          <p:cNvSpPr txBox="1"/>
          <p:nvPr/>
        </p:nvSpPr>
        <p:spPr>
          <a:xfrm>
            <a:off x="736600" y="2640965"/>
            <a:ext cx="8207375" cy="53397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9000"/>
              </a:lnSpc>
            </a:pPr>
            <a:r>
              <a:rPr lang="en-US" altLang="zh-CN" sz="2800" dirty="0">
                <a:solidFill>
                  <a:srgbClr val="FF8502"/>
                </a:solidFill>
                <a:sym typeface="+mn-ea"/>
              </a:rPr>
              <a:t>     </a:t>
            </a:r>
            <a:r>
              <a:rPr lang="zh-CN" altLang="en-US" sz="2800" dirty="0">
                <a:solidFill>
                  <a:srgbClr val="FF8502"/>
                </a:solidFill>
                <a:sym typeface="+mn-ea"/>
              </a:rPr>
              <a:t>系统基本实现预期的功能，但实际做出的系统存在一些逻辑错误， 系统不是很稳定。如果有更多的精力和时间，可以在简化语言和判断处理上再多下点功夫，在算法中加入更</a:t>
            </a:r>
            <a:r>
              <a:rPr lang="zh-CN" altLang="en-US" sz="2800" dirty="0">
                <a:solidFill>
                  <a:srgbClr val="FF850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多方面</a:t>
            </a:r>
            <a:r>
              <a:rPr lang="zh-CN" altLang="en-US" sz="2800" dirty="0">
                <a:solidFill>
                  <a:srgbClr val="FF8502"/>
                </a:solidFill>
                <a:sym typeface="+mn-ea"/>
              </a:rPr>
              <a:t>的考虑，消除因考虑不周到出现的逻辑错误。经过这一次课程设计，设计过程中的分块处理思想让团队受益匪浅，同时我们发现了在设计过程中存在许多不好的习惯。以后无论设计什么都要有分步实现的思想，一步完成、稳定以后再去考虑下一步，不能拆了东墙补西墙。做项目，无论遇到何事都要心情平静，无论做什么事都要意志坚定。</a:t>
            </a:r>
            <a:endParaRPr lang="en-US" sz="2800" dirty="0"/>
          </a:p>
        </p:txBody>
      </p:sp>
      <p:pic>
        <p:nvPicPr>
          <p:cNvPr id="190006" name="image 19000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65900" y="8648700"/>
            <a:ext cx="51308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02" name="image 20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0"/>
            <a:ext cx="9677400" cy="9690100"/>
          </a:xfrm>
          <a:prstGeom prst="rect">
            <a:avLst/>
          </a:prstGeom>
        </p:spPr>
      </p:pic>
      <p:pic>
        <p:nvPicPr>
          <p:cNvPr id="200003" name="image 20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4800" y="3581400"/>
            <a:ext cx="10134600" cy="10147300"/>
          </a:xfrm>
          <a:prstGeom prst="rect">
            <a:avLst/>
          </a:prstGeom>
        </p:spPr>
      </p:pic>
      <p:sp>
        <p:nvSpPr>
          <p:cNvPr id="200004" name="Object 200004"/>
          <p:cNvSpPr txBox="1"/>
          <p:nvPr/>
        </p:nvSpPr>
        <p:spPr>
          <a:xfrm>
            <a:off x="6482702" y="6375400"/>
            <a:ext cx="11368515" cy="10966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0" b="0" i="0" spc="280" dirty="0" smtClean="0">
                <a:solidFill>
                  <a:srgbClr val="D3312D">
                    <a:alpha val="100000"/>
                  </a:srgbClr>
                </a:solidFill>
                <a:latin typeface="DIN-Bold"/>
                <a:ea typeface="DIN-Bold"/>
              </a:rPr>
              <a:t>THANKS FOR WATCHING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67500" y="0"/>
            <a:ext cx="17716500" cy="137160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0383500" cy="13716000"/>
          </a:xfrm>
          <a:prstGeom prst="rect">
            <a:avLst/>
          </a:prstGeom>
        </p:spPr>
      </p:pic>
      <p:sp>
        <p:nvSpPr>
          <p:cNvPr id="40004" name="Object 40004"/>
          <p:cNvSpPr txBox="1"/>
          <p:nvPr/>
        </p:nvSpPr>
        <p:spPr>
          <a:xfrm>
            <a:off x="1409700" y="5401437"/>
            <a:ext cx="9944100" cy="1625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0690" b="0" i="0" spc="427" dirty="0" smtClean="0">
                <a:solidFill>
                  <a:srgbClr val="FFFFFF">
                    <a:alpha val="100000"/>
                  </a:srgbClr>
                </a:solidFill>
                <a:latin typeface="SourceHanSansSC-Medium"/>
                <a:ea typeface="宋体" panose="02010600030101010101" pitchFamily="2" charset="-122"/>
              </a:rPr>
              <a:t>软件开发思想</a:t>
            </a:r>
            <a:endParaRPr lang="zh-CN" altLang="en-US" sz="10690" b="0" i="0" spc="427" dirty="0" smtClean="0">
              <a:solidFill>
                <a:srgbClr val="FFFFFF">
                  <a:alpha val="100000"/>
                </a:srgbClr>
              </a:solidFill>
              <a:latin typeface="SourceHanSansSC-Medium"/>
              <a:ea typeface="宋体" panose="02010600030101010101" pitchFamily="2" charset="-122"/>
            </a:endParaRPr>
          </a:p>
        </p:txBody>
      </p:sp>
      <p:sp>
        <p:nvSpPr>
          <p:cNvPr id="40005" name="Object 40005"/>
          <p:cNvSpPr txBox="1"/>
          <p:nvPr/>
        </p:nvSpPr>
        <p:spPr>
          <a:xfrm>
            <a:off x="1435100" y="7248525"/>
            <a:ext cx="8335645" cy="85407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60" b="0" i="0" spc="130" dirty="0" smtClean="0">
                <a:solidFill>
                  <a:srgbClr val="FFFFFF">
                    <a:alpha val="100000"/>
                  </a:srgbClr>
                </a:solidFill>
                <a:latin typeface="DIN-Medium"/>
                <a:ea typeface="DIN-Medium"/>
              </a:rPr>
              <a:t>Software development ideas</a:t>
            </a:r>
            <a:endParaRPr lang="en-US" sz="3260" b="0" i="0" spc="130" dirty="0" smtClean="0">
              <a:solidFill>
                <a:srgbClr val="FFFFFF">
                  <a:alpha val="100000"/>
                </a:srgbClr>
              </a:solidFill>
              <a:latin typeface="DIN-Medium"/>
              <a:ea typeface="DIN-Medium"/>
            </a:endParaRPr>
          </a:p>
        </p:txBody>
      </p:sp>
      <p:pic>
        <p:nvPicPr>
          <p:cNvPr id="40007" name="image 40007"/>
          <p:cNvPicPr>
            <a:picLocks noChangeAspect="1"/>
          </p:cNvPicPr>
          <p:nvPr/>
        </p:nvPicPr>
        <p:blipFill>
          <a:blip r:embed="rId3">
            <a:alphaModFix amt="40000"/>
          </a:blip>
          <a:srcRect/>
          <a:stretch>
            <a:fillRect/>
          </a:stretch>
        </p:blipFill>
        <p:spPr>
          <a:xfrm>
            <a:off x="5118100" y="9004300"/>
            <a:ext cx="5588000" cy="4711700"/>
          </a:xfrm>
          <a:prstGeom prst="rect">
            <a:avLst/>
          </a:prstGeom>
        </p:spPr>
      </p:pic>
      <p:pic>
        <p:nvPicPr>
          <p:cNvPr id="40008" name="image 40008"/>
          <p:cNvPicPr>
            <a:picLocks noChangeAspect="1"/>
          </p:cNvPicPr>
          <p:nvPr/>
        </p:nvPicPr>
        <p:blipFill>
          <a:blip r:embed="rId4">
            <a:alphaModFix amt="10196"/>
          </a:blip>
          <a:srcRect/>
          <a:stretch>
            <a:fillRect/>
          </a:stretch>
        </p:blipFill>
        <p:spPr>
          <a:xfrm>
            <a:off x="1358900" y="0"/>
            <a:ext cx="35560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02" name="image 5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863600"/>
            <a:ext cx="736600" cy="1028700"/>
          </a:xfrm>
          <a:prstGeom prst="rect">
            <a:avLst/>
          </a:prstGeom>
        </p:spPr>
      </p:pic>
      <p:pic>
        <p:nvPicPr>
          <p:cNvPr id="50003" name="image 5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4600" y="3302000"/>
            <a:ext cx="1892300" cy="1892300"/>
          </a:xfrm>
          <a:prstGeom prst="rect">
            <a:avLst/>
          </a:prstGeom>
        </p:spPr>
      </p:pic>
      <p:pic>
        <p:nvPicPr>
          <p:cNvPr id="50004" name="image 5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54600" y="6540500"/>
            <a:ext cx="1892300" cy="1892300"/>
          </a:xfrm>
          <a:prstGeom prst="rect">
            <a:avLst/>
          </a:prstGeom>
        </p:spPr>
      </p:pic>
      <p:pic>
        <p:nvPicPr>
          <p:cNvPr id="50005" name="image 5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54600" y="9779000"/>
            <a:ext cx="1892300" cy="1892300"/>
          </a:xfrm>
          <a:prstGeom prst="rect">
            <a:avLst/>
          </a:prstGeom>
        </p:spPr>
      </p:pic>
      <p:sp>
        <p:nvSpPr>
          <p:cNvPr id="50006" name="Object 50006"/>
          <p:cNvSpPr txBox="1"/>
          <p:nvPr/>
        </p:nvSpPr>
        <p:spPr>
          <a:xfrm>
            <a:off x="1562100" y="1000252"/>
            <a:ext cx="35179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宋体" panose="02010600030101010101" pitchFamily="2" charset="-122"/>
              </a:rPr>
              <a:t>思想</a:t>
            </a:r>
            <a:r>
              <a:rPr 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概述</a:t>
            </a:r>
            <a:endParaRPr lang="en-US" dirty="0"/>
          </a:p>
        </p:txBody>
      </p:sp>
      <p:sp>
        <p:nvSpPr>
          <p:cNvPr id="50007" name="Object 50007"/>
          <p:cNvSpPr txBox="1"/>
          <p:nvPr/>
        </p:nvSpPr>
        <p:spPr>
          <a:xfrm>
            <a:off x="8153400" y="3473450"/>
            <a:ext cx="389763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A.</a:t>
            </a: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敏捷开发思想</a:t>
            </a:r>
            <a:endParaRPr lang="zh-CN" altLang="en-US" dirty="0"/>
          </a:p>
        </p:txBody>
      </p:sp>
      <p:sp>
        <p:nvSpPr>
          <p:cNvPr id="50008" name="Object 50008"/>
          <p:cNvSpPr txBox="1"/>
          <p:nvPr/>
        </p:nvSpPr>
        <p:spPr>
          <a:xfrm>
            <a:off x="8178800" y="4235450"/>
            <a:ext cx="118237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敏捷开发就是以用户的功能为核心，采用迭代、循序渐进地方法进行软件开发。，一般就是前期把一个大任务分割成多个独立的子任务，分别完成且保证软件的可持续使用。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38000"/>
              </a:lnSpc>
            </a:pP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sp>
        <p:nvSpPr>
          <p:cNvPr id="50009" name="Object 50009"/>
          <p:cNvSpPr txBox="1"/>
          <p:nvPr/>
        </p:nvSpPr>
        <p:spPr>
          <a:xfrm>
            <a:off x="8178800" y="6591300"/>
            <a:ext cx="3597275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B.</a:t>
            </a: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软件工程思想</a:t>
            </a:r>
            <a:endParaRPr lang="zh-CN" altLang="en-US" dirty="0"/>
          </a:p>
        </p:txBody>
      </p:sp>
      <p:sp>
        <p:nvSpPr>
          <p:cNvPr id="500010" name="Object 500010"/>
          <p:cNvSpPr txBox="1"/>
          <p:nvPr/>
        </p:nvSpPr>
        <p:spPr>
          <a:xfrm>
            <a:off x="8178800" y="7410450"/>
            <a:ext cx="118237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软件工程的思想就是前期先制定计划、需求分析，然后对软件有一个初步的设计，然后进行编码，编码完成之后进行测试，并运行评价，总结现在的问题，确定下一步计划，制定维护和修改的需求分析，并且设计其功能，然后继续编码，完成后继续测试，以此循环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sp>
        <p:nvSpPr>
          <p:cNvPr id="500011" name="Object 500011"/>
          <p:cNvSpPr txBox="1"/>
          <p:nvPr/>
        </p:nvSpPr>
        <p:spPr>
          <a:xfrm>
            <a:off x="8153400" y="9912350"/>
            <a:ext cx="4476115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C.Scrum</a:t>
            </a: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宋体" panose="02010600030101010101" pitchFamily="2" charset="-122"/>
              </a:rPr>
              <a:t>思想</a:t>
            </a:r>
            <a:endParaRPr lang="zh-CN" altLang="en-US" sz="3500" b="0" i="0" spc="140" dirty="0" smtClean="0">
              <a:solidFill>
                <a:srgbClr val="D3312D">
                  <a:alpha val="100000"/>
                </a:srgbClr>
              </a:solidFill>
              <a:latin typeface="SourceHanSansSC-Bold"/>
              <a:ea typeface="宋体" panose="02010600030101010101" pitchFamily="2" charset="-122"/>
            </a:endParaRPr>
          </a:p>
        </p:txBody>
      </p:sp>
      <p:sp>
        <p:nvSpPr>
          <p:cNvPr id="500012" name="Object 500012"/>
          <p:cNvSpPr txBox="1"/>
          <p:nvPr/>
        </p:nvSpPr>
        <p:spPr>
          <a:xfrm>
            <a:off x="8178800" y="10661650"/>
            <a:ext cx="118872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首先就是团队每个队员的角色分配，</a:t>
            </a:r>
            <a:r>
              <a:rPr lang="zh-CN" alt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宋体" panose="02010600030101010101" pitchFamily="2" charset="-122"/>
              </a:rPr>
              <a:t>组长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负责游戏的整体方向，确定每个阶段的游戏任务，制定游戏的框架，给每个组员合理分配任务。其次，在软件开发的过程中，要有团队合作意识，队员之间要及时地对思路，定期开会及时对下一步做出决策。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sp>
        <p:nvSpPr>
          <p:cNvPr id="500013" name="Object 500013"/>
          <p:cNvSpPr txBox="1"/>
          <p:nvPr/>
        </p:nvSpPr>
        <p:spPr>
          <a:xfrm>
            <a:off x="5145616" y="3672416"/>
            <a:ext cx="1778000" cy="1143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500" b="0" i="0" spc="30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A</a:t>
            </a:r>
            <a:endParaRPr lang="en-US" dirty="0"/>
          </a:p>
        </p:txBody>
      </p:sp>
      <p:sp>
        <p:nvSpPr>
          <p:cNvPr id="500014" name="Object 500014"/>
          <p:cNvSpPr txBox="1"/>
          <p:nvPr/>
        </p:nvSpPr>
        <p:spPr>
          <a:xfrm>
            <a:off x="5129764" y="6927850"/>
            <a:ext cx="1778000" cy="1143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500" b="0" i="0" spc="30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B</a:t>
            </a:r>
            <a:endParaRPr lang="en-US" dirty="0"/>
          </a:p>
        </p:txBody>
      </p:sp>
      <p:sp>
        <p:nvSpPr>
          <p:cNvPr id="500015" name="Object 500015"/>
          <p:cNvSpPr txBox="1"/>
          <p:nvPr/>
        </p:nvSpPr>
        <p:spPr>
          <a:xfrm>
            <a:off x="5148814" y="10153650"/>
            <a:ext cx="1778000" cy="1143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500" b="0" i="0" spc="30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2" name="Object 60002"/>
          <p:cNvSpPr txBox="1"/>
          <p:nvPr/>
        </p:nvSpPr>
        <p:spPr>
          <a:xfrm>
            <a:off x="17830800" y="8883650"/>
            <a:ext cx="3416300" cy="18484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主要由荣梓贺与李公磊进行项目测试，发现问题记录后进行代码改进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003" name="Object 60003"/>
          <p:cNvSpPr txBox="1"/>
          <p:nvPr/>
        </p:nvSpPr>
        <p:spPr>
          <a:xfrm>
            <a:off x="3314700" y="8883650"/>
            <a:ext cx="3632200" cy="1409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开会确定整体项目流程，撰写需求文档，设计文档</a:t>
            </a:r>
            <a:endParaRPr lang="zh-CN" altLang="en-US" dirty="0"/>
          </a:p>
        </p:txBody>
      </p:sp>
      <p:sp>
        <p:nvSpPr>
          <p:cNvPr id="60004" name="Object 60004"/>
          <p:cNvSpPr txBox="1"/>
          <p:nvPr/>
        </p:nvSpPr>
        <p:spPr>
          <a:xfrm>
            <a:off x="10542270" y="8883650"/>
            <a:ext cx="3454400" cy="262763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宋体" panose="02010600030101010101" pitchFamily="2" charset="-122"/>
              </a:rPr>
              <a:t>整体由李鸿瑞与唐许进行编码，其余组员进行各个类的创建及编写，利用</a:t>
            </a:r>
            <a:r>
              <a:rPr lang="en-US" altLang="zh-CN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宋体" panose="02010600030101010101" pitchFamily="2" charset="-122"/>
              </a:rPr>
              <a:t>github</a:t>
            </a:r>
            <a:r>
              <a:rPr lang="zh-CN" alt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宋体" panose="02010600030101010101" pitchFamily="2" charset="-122"/>
              </a:rPr>
              <a:t>进行文件共享，最后进行整合</a:t>
            </a:r>
            <a:endParaRPr lang="zh-CN" alt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宋体" panose="02010600030101010101" pitchFamily="2" charset="-122"/>
            </a:endParaRPr>
          </a:p>
        </p:txBody>
      </p:sp>
      <p:pic>
        <p:nvPicPr>
          <p:cNvPr id="60005" name="image 600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30800" y="3949700"/>
            <a:ext cx="3289300" cy="3289300"/>
          </a:xfrm>
          <a:prstGeom prst="rect">
            <a:avLst/>
          </a:prstGeom>
        </p:spPr>
      </p:pic>
      <p:pic>
        <p:nvPicPr>
          <p:cNvPr id="60006" name="image 6000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55900" y="5181600"/>
            <a:ext cx="723900" cy="812800"/>
          </a:xfrm>
          <a:prstGeom prst="rect">
            <a:avLst/>
          </a:prstGeom>
        </p:spPr>
      </p:pic>
      <p:sp>
        <p:nvSpPr>
          <p:cNvPr id="60007" name="Object 60007"/>
          <p:cNvSpPr txBox="1"/>
          <p:nvPr/>
        </p:nvSpPr>
        <p:spPr>
          <a:xfrm>
            <a:off x="18462090" y="4972050"/>
            <a:ext cx="2019300" cy="1295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500" b="0" i="0" spc="34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3</a:t>
            </a:r>
            <a:endParaRPr lang="en-US" dirty="0"/>
          </a:p>
        </p:txBody>
      </p:sp>
      <p:pic>
        <p:nvPicPr>
          <p:cNvPr id="60008" name="image 600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863600"/>
            <a:ext cx="736600" cy="1041400"/>
          </a:xfrm>
          <a:prstGeom prst="rect">
            <a:avLst/>
          </a:prstGeom>
        </p:spPr>
      </p:pic>
      <p:pic>
        <p:nvPicPr>
          <p:cNvPr id="60009" name="image 6000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53700" y="3949700"/>
            <a:ext cx="3276600" cy="3289300"/>
          </a:xfrm>
          <a:prstGeom prst="rect">
            <a:avLst/>
          </a:prstGeom>
        </p:spPr>
      </p:pic>
      <p:pic>
        <p:nvPicPr>
          <p:cNvPr id="600010" name="image 6000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166100" y="5181600"/>
            <a:ext cx="723900" cy="812800"/>
          </a:xfrm>
          <a:prstGeom prst="rect">
            <a:avLst/>
          </a:prstGeom>
        </p:spPr>
      </p:pic>
      <p:pic>
        <p:nvPicPr>
          <p:cNvPr id="600011" name="image 6000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63900" y="3949700"/>
            <a:ext cx="3289300" cy="3289300"/>
          </a:xfrm>
          <a:prstGeom prst="rect">
            <a:avLst/>
          </a:prstGeom>
        </p:spPr>
      </p:pic>
      <p:sp>
        <p:nvSpPr>
          <p:cNvPr id="600012" name="Object 600012"/>
          <p:cNvSpPr txBox="1"/>
          <p:nvPr/>
        </p:nvSpPr>
        <p:spPr>
          <a:xfrm>
            <a:off x="3888840" y="4997450"/>
            <a:ext cx="2019300" cy="1295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500" b="0" i="0" spc="34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1</a:t>
            </a:r>
            <a:endParaRPr lang="en-US" dirty="0"/>
          </a:p>
        </p:txBody>
      </p:sp>
      <p:sp>
        <p:nvSpPr>
          <p:cNvPr id="600013" name="Object 600013"/>
          <p:cNvSpPr txBox="1"/>
          <p:nvPr/>
        </p:nvSpPr>
        <p:spPr>
          <a:xfrm>
            <a:off x="11191340" y="4997450"/>
            <a:ext cx="2019300" cy="1295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500" b="0" i="0" spc="34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2</a:t>
            </a:r>
            <a:endParaRPr lang="en-US" dirty="0"/>
          </a:p>
        </p:txBody>
      </p:sp>
      <p:sp>
        <p:nvSpPr>
          <p:cNvPr id="600014" name="Object 600014"/>
          <p:cNvSpPr txBox="1"/>
          <p:nvPr/>
        </p:nvSpPr>
        <p:spPr>
          <a:xfrm>
            <a:off x="1638300" y="984376"/>
            <a:ext cx="49149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主要实现</a:t>
            </a:r>
            <a:endParaRPr lang="zh-CN" altLang="en-US" dirty="0"/>
          </a:p>
        </p:txBody>
      </p:sp>
      <p:sp>
        <p:nvSpPr>
          <p:cNvPr id="600015" name="Object 600015"/>
          <p:cNvSpPr txBox="1"/>
          <p:nvPr/>
        </p:nvSpPr>
        <p:spPr>
          <a:xfrm>
            <a:off x="3609508" y="8121650"/>
            <a:ext cx="267970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制定文档</a:t>
            </a:r>
            <a:endParaRPr lang="zh-CN" altLang="en-US" dirty="0"/>
          </a:p>
        </p:txBody>
      </p:sp>
      <p:sp>
        <p:nvSpPr>
          <p:cNvPr id="600016" name="Object 600016"/>
          <p:cNvSpPr txBox="1"/>
          <p:nvPr/>
        </p:nvSpPr>
        <p:spPr>
          <a:xfrm>
            <a:off x="9976485" y="8121650"/>
            <a:ext cx="447421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代码及整体实现</a:t>
            </a:r>
            <a:endParaRPr lang="zh-CN" altLang="en-US" dirty="0"/>
          </a:p>
        </p:txBody>
      </p:sp>
      <p:sp>
        <p:nvSpPr>
          <p:cNvPr id="600017" name="Object 600017"/>
          <p:cNvSpPr txBox="1"/>
          <p:nvPr/>
        </p:nvSpPr>
        <p:spPr>
          <a:xfrm>
            <a:off x="17830800" y="8121650"/>
            <a:ext cx="375793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宋体" panose="02010600030101010101" pitchFamily="2" charset="-122"/>
              </a:rPr>
              <a:t>项目测试与改进</a:t>
            </a:r>
            <a:endParaRPr lang="zh-CN" altLang="en-US" sz="3500" b="0" i="0" spc="140" dirty="0" smtClean="0">
              <a:solidFill>
                <a:srgbClr val="D3312D">
                  <a:alpha val="100000"/>
                </a:srgbClr>
              </a:solidFill>
              <a:latin typeface="SourceHanSansSC-Bold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988800" y="7061200"/>
            <a:ext cx="3276600" cy="3733800"/>
          </a:xfrm>
          <a:prstGeom prst="rect">
            <a:avLst/>
          </a:prstGeom>
        </p:spPr>
      </p:pic>
      <p:pic>
        <p:nvPicPr>
          <p:cNvPr id="100003" name="image 10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1100" y="7188200"/>
            <a:ext cx="3733800" cy="3263900"/>
          </a:xfrm>
          <a:prstGeom prst="rect">
            <a:avLst/>
          </a:prstGeom>
        </p:spPr>
      </p:pic>
      <p:pic>
        <p:nvPicPr>
          <p:cNvPr id="100004" name="image 10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49100" y="4292600"/>
            <a:ext cx="3733800" cy="3263900"/>
          </a:xfrm>
          <a:prstGeom prst="rect">
            <a:avLst/>
          </a:prstGeom>
        </p:spPr>
      </p:pic>
      <p:pic>
        <p:nvPicPr>
          <p:cNvPr id="100005" name="image 10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18600" y="3949700"/>
            <a:ext cx="3276600" cy="3733800"/>
          </a:xfrm>
          <a:prstGeom prst="rect">
            <a:avLst/>
          </a:prstGeom>
        </p:spPr>
      </p:pic>
      <p:pic>
        <p:nvPicPr>
          <p:cNvPr id="100006" name="image 10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12700" y="863600"/>
            <a:ext cx="736600" cy="1041400"/>
          </a:xfrm>
          <a:prstGeom prst="rect">
            <a:avLst/>
          </a:prstGeom>
        </p:spPr>
      </p:pic>
      <p:sp>
        <p:nvSpPr>
          <p:cNvPr id="100007" name="Object 100007"/>
          <p:cNvSpPr txBox="1"/>
          <p:nvPr/>
        </p:nvSpPr>
        <p:spPr>
          <a:xfrm>
            <a:off x="9708745" y="5219700"/>
            <a:ext cx="18796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A</a:t>
            </a:r>
            <a:endParaRPr lang="en-US" dirty="0"/>
          </a:p>
        </p:txBody>
      </p:sp>
      <p:sp>
        <p:nvSpPr>
          <p:cNvPr id="100008" name="Object 100008"/>
          <p:cNvSpPr txBox="1"/>
          <p:nvPr/>
        </p:nvSpPr>
        <p:spPr>
          <a:xfrm>
            <a:off x="12818128" y="5202766"/>
            <a:ext cx="18796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B</a:t>
            </a:r>
            <a:endParaRPr lang="en-US" dirty="0"/>
          </a:p>
        </p:txBody>
      </p:sp>
      <p:sp>
        <p:nvSpPr>
          <p:cNvPr id="100009" name="Object 100009"/>
          <p:cNvSpPr txBox="1"/>
          <p:nvPr/>
        </p:nvSpPr>
        <p:spPr>
          <a:xfrm>
            <a:off x="9753195" y="8496300"/>
            <a:ext cx="18796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C</a:t>
            </a:r>
            <a:endParaRPr lang="en-US" dirty="0"/>
          </a:p>
        </p:txBody>
      </p:sp>
      <p:sp>
        <p:nvSpPr>
          <p:cNvPr id="1000010" name="Object 1000010"/>
          <p:cNvSpPr txBox="1"/>
          <p:nvPr/>
        </p:nvSpPr>
        <p:spPr>
          <a:xfrm>
            <a:off x="12824478" y="8504766"/>
            <a:ext cx="18796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 smtClean="0">
                <a:solidFill>
                  <a:srgbClr val="FFFFFF">
                    <a:alpha val="100000"/>
                  </a:srgbClr>
                </a:solidFill>
                <a:latin typeface="DIN-Bold"/>
                <a:ea typeface="DIN-Bold"/>
              </a:rPr>
              <a:t>D</a:t>
            </a:r>
            <a:endParaRPr lang="en-US" dirty="0"/>
          </a:p>
        </p:txBody>
      </p:sp>
      <p:sp>
        <p:nvSpPr>
          <p:cNvPr id="1000011" name="Object 1000011"/>
          <p:cNvSpPr txBox="1"/>
          <p:nvPr/>
        </p:nvSpPr>
        <p:spPr>
          <a:xfrm>
            <a:off x="4036060" y="4197350"/>
            <a:ext cx="394970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李鸿瑞、唐许</a:t>
            </a:r>
            <a:endParaRPr lang="zh-CN" altLang="en-US" dirty="0"/>
          </a:p>
        </p:txBody>
      </p:sp>
      <p:sp>
        <p:nvSpPr>
          <p:cNvPr id="1000012" name="Object 1000012"/>
          <p:cNvSpPr txBox="1"/>
          <p:nvPr/>
        </p:nvSpPr>
        <p:spPr>
          <a:xfrm>
            <a:off x="2283456" y="4946650"/>
            <a:ext cx="56896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38000"/>
              </a:lnSpc>
            </a:pPr>
            <a:r>
              <a:rPr lang="zh-CN" alt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项目代码的编写与整合及主要答辩人</a:t>
            </a:r>
            <a:endParaRPr lang="zh-CN" altLang="en-US" dirty="0"/>
          </a:p>
        </p:txBody>
      </p:sp>
      <p:sp>
        <p:nvSpPr>
          <p:cNvPr id="1000013" name="Object 1000013"/>
          <p:cNvSpPr txBox="1"/>
          <p:nvPr/>
        </p:nvSpPr>
        <p:spPr>
          <a:xfrm>
            <a:off x="16459200" y="4197350"/>
            <a:ext cx="4330065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宋振金、郭一寒</a:t>
            </a:r>
            <a:endParaRPr lang="zh-CN" altLang="en-US" dirty="0"/>
          </a:p>
        </p:txBody>
      </p:sp>
      <p:sp>
        <p:nvSpPr>
          <p:cNvPr id="1000014" name="Object 1000014"/>
          <p:cNvSpPr txBox="1"/>
          <p:nvPr/>
        </p:nvSpPr>
        <p:spPr>
          <a:xfrm>
            <a:off x="16459200" y="4946650"/>
            <a:ext cx="56769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部分代码的编写以及答辩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的准备，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tower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文档的整合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0015" name="Object 1000015"/>
          <p:cNvSpPr txBox="1"/>
          <p:nvPr/>
        </p:nvSpPr>
        <p:spPr>
          <a:xfrm>
            <a:off x="16459200" y="8909050"/>
            <a:ext cx="4330065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荣梓贺、李公磊</a:t>
            </a:r>
            <a:endParaRPr lang="zh-CN" altLang="en-US" dirty="0"/>
          </a:p>
        </p:txBody>
      </p:sp>
      <p:sp>
        <p:nvSpPr>
          <p:cNvPr id="1000016" name="Object 1000016"/>
          <p:cNvSpPr txBox="1"/>
          <p:nvPr/>
        </p:nvSpPr>
        <p:spPr>
          <a:xfrm>
            <a:off x="1685925" y="8909050"/>
            <a:ext cx="628650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王聪聪、李锡峤、李晓楠</a:t>
            </a:r>
            <a:endParaRPr lang="zh-CN" altLang="en-US" dirty="0"/>
          </a:p>
        </p:txBody>
      </p:sp>
      <p:sp>
        <p:nvSpPr>
          <p:cNvPr id="1000017" name="Object 1000017"/>
          <p:cNvSpPr txBox="1"/>
          <p:nvPr/>
        </p:nvSpPr>
        <p:spPr>
          <a:xfrm>
            <a:off x="1562100" y="987551"/>
            <a:ext cx="49022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团队分工情况</a:t>
            </a:r>
            <a:endParaRPr lang="zh-CN" altLang="en-US" dirty="0"/>
          </a:p>
        </p:txBody>
      </p:sp>
      <p:sp>
        <p:nvSpPr>
          <p:cNvPr id="1000018" name="Object 1000018"/>
          <p:cNvSpPr txBox="1"/>
          <p:nvPr/>
        </p:nvSpPr>
        <p:spPr>
          <a:xfrm>
            <a:off x="16459200" y="9658350"/>
            <a:ext cx="56769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400" b="0" i="0" spc="92" dirty="0" smtClean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测试文档撰写以及记录、以及提出改进意见、项目总结撰写</a:t>
            </a:r>
            <a:endParaRPr lang="zh-CN" altLang="en-US" sz="2400" b="0" i="0" spc="92" dirty="0" smtClean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0019" name="Object 1000019"/>
          <p:cNvSpPr txBox="1"/>
          <p:nvPr/>
        </p:nvSpPr>
        <p:spPr>
          <a:xfrm>
            <a:off x="2288008" y="9658350"/>
            <a:ext cx="5689600" cy="939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38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部分代码的编写，以及需求文档以及设计文档的撰写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02" name="Object 110002"/>
          <p:cNvSpPr txBox="1"/>
          <p:nvPr/>
        </p:nvSpPr>
        <p:spPr>
          <a:xfrm>
            <a:off x="4376420" y="9638030"/>
            <a:ext cx="14605000" cy="30035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3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棋盘表示就是使用一种方法来描述棋盘及棋盘上的棋子，以方便处理。这里我们采用的是网络上的棋盘图片，整体呈棕色，大小为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10*9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的标准国际棋盘。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53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棋子表示与棋盘表示大同小异，象棋的棋子一共分为红蓝（黑白）两方，双方的棋子数量，种类相同，但是外形上有一定的区别，这里我们同样是采用网上图片大小为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1*1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的原型并且经过后期处理填上如车，马，象等字样。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pic>
        <p:nvPicPr>
          <p:cNvPr id="110003" name="image 1100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60570" y="2731135"/>
            <a:ext cx="14236700" cy="5638800"/>
          </a:xfrm>
          <a:prstGeom prst="rect">
            <a:avLst/>
          </a:prstGeom>
        </p:spPr>
      </p:pic>
      <p:pic>
        <p:nvPicPr>
          <p:cNvPr id="110004" name="image 1100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63600"/>
            <a:ext cx="736600" cy="1041400"/>
          </a:xfrm>
          <a:prstGeom prst="rect">
            <a:avLst/>
          </a:prstGeom>
        </p:spPr>
      </p:pic>
      <p:sp>
        <p:nvSpPr>
          <p:cNvPr id="110005" name="Object 110005"/>
          <p:cNvSpPr txBox="1"/>
          <p:nvPr/>
        </p:nvSpPr>
        <p:spPr>
          <a:xfrm>
            <a:off x="1574800" y="1000252"/>
            <a:ext cx="49022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棋盘表示</a:t>
            </a:r>
            <a:endParaRPr lang="zh-CN" altLang="en-US" dirty="0"/>
          </a:p>
        </p:txBody>
      </p:sp>
      <p:sp>
        <p:nvSpPr>
          <p:cNvPr id="110006" name="Object 110006"/>
          <p:cNvSpPr txBox="1"/>
          <p:nvPr/>
        </p:nvSpPr>
        <p:spPr>
          <a:xfrm>
            <a:off x="8961755" y="8883650"/>
            <a:ext cx="444500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棋盘及棋子表示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49100" y="1117600"/>
            <a:ext cx="12547600" cy="12611100"/>
          </a:xfrm>
          <a:prstGeom prst="rect">
            <a:avLst/>
          </a:prstGeom>
        </p:spPr>
      </p:pic>
      <p:sp>
        <p:nvSpPr>
          <p:cNvPr id="120003" name="Object 120003"/>
          <p:cNvSpPr txBox="1"/>
          <p:nvPr/>
        </p:nvSpPr>
        <p:spPr>
          <a:xfrm>
            <a:off x="1574800" y="7816850"/>
            <a:ext cx="9792335" cy="516064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3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象棋的走法是本项目中最难的一点，首先要规定每个象棋的走法，例如车，炮的移动距离横坐标为-1--9，1-9，纵坐标为-1--10，1-10。以此类推，而马，象，兵的移动方式比较特殊，我们采用的是将距离，比如马的移动首先要判断周围的棋子是否对其造成移动上的影响，其次马的移动范围为1/2或者2/1，所以其直线移动距离为原位置很坐标+1纵坐标+2或者横坐标+2纵坐标+1，象的移动方式也是如此，而兵的移动方式，横向初始为0知道纵向至少移动了三次之后为1，而纵向为1不变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0004" name="image 1200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117600"/>
            <a:ext cx="736600" cy="1041400"/>
          </a:xfrm>
          <a:prstGeom prst="rect">
            <a:avLst/>
          </a:prstGeom>
        </p:spPr>
      </p:pic>
      <p:sp>
        <p:nvSpPr>
          <p:cNvPr id="120005" name="Object 120005"/>
          <p:cNvSpPr txBox="1"/>
          <p:nvPr/>
        </p:nvSpPr>
        <p:spPr>
          <a:xfrm>
            <a:off x="1562100" y="1254252"/>
            <a:ext cx="49022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棋子摆放</a:t>
            </a:r>
            <a:endParaRPr lang="zh-CN" altLang="en-US" dirty="0"/>
          </a:p>
        </p:txBody>
      </p:sp>
      <p:sp>
        <p:nvSpPr>
          <p:cNvPr id="120006" name="Object 120006"/>
          <p:cNvSpPr txBox="1"/>
          <p:nvPr/>
        </p:nvSpPr>
        <p:spPr>
          <a:xfrm>
            <a:off x="1562100" y="3676650"/>
            <a:ext cx="9804400" cy="2133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3000"/>
              </a:lnSpc>
            </a:pP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 </a:t>
            </a:r>
            <a:r>
              <a:rPr lang="en-US" sz="2300" b="0" i="0" spc="92" dirty="0" smtClean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于我们所应用的棋盘与棋子均为自定义的图片而不是系统生成的，所以需要自定义位置。棋盘的大小为10*9，摆放占比为100%，而棋子的摆放同国际象棋的车，马，象，士，将分别为0.1，0.2，0.3，0.4，0.5.因为我们要将棋子的圆心与棋盘中横纵双线交接点对应，所以初始位置是0而不是1。</a:t>
            </a:r>
            <a:endParaRPr lang="en-US" sz="2300" b="0" i="0" spc="92" dirty="0" smtClean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0007" name="Object 120007"/>
          <p:cNvSpPr txBox="1"/>
          <p:nvPr/>
        </p:nvSpPr>
        <p:spPr>
          <a:xfrm>
            <a:off x="1562100" y="7029450"/>
            <a:ext cx="274574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500" b="0" i="0" spc="140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走法走成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700" y="0"/>
            <a:ext cx="17830800" cy="13728700"/>
          </a:xfrm>
          <a:prstGeom prst="rect">
            <a:avLst/>
          </a:prstGeom>
        </p:spPr>
      </p:pic>
      <p:sp>
        <p:nvSpPr>
          <p:cNvPr id="130003" name="Object 130003"/>
          <p:cNvSpPr txBox="1"/>
          <p:nvPr/>
        </p:nvSpPr>
        <p:spPr>
          <a:xfrm>
            <a:off x="20520228" y="7016750"/>
            <a:ext cx="2374900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endParaRPr lang="en-US" dirty="0"/>
          </a:p>
        </p:txBody>
      </p:sp>
      <p:sp>
        <p:nvSpPr>
          <p:cNvPr id="130004" name="Object 130004"/>
          <p:cNvSpPr txBox="1"/>
          <p:nvPr/>
        </p:nvSpPr>
        <p:spPr>
          <a:xfrm>
            <a:off x="18719800" y="1254252"/>
            <a:ext cx="49022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象棋规则</a:t>
            </a:r>
            <a:endParaRPr lang="zh-CN" altLang="en-US" dirty="0"/>
          </a:p>
        </p:txBody>
      </p:sp>
      <p:pic>
        <p:nvPicPr>
          <p:cNvPr id="130005" name="image 1300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34700" y="1117600"/>
            <a:ext cx="749300" cy="1041400"/>
          </a:xfrm>
          <a:prstGeom prst="rect">
            <a:avLst/>
          </a:prstGeom>
        </p:spPr>
      </p:pic>
      <p:sp>
        <p:nvSpPr>
          <p:cNvPr id="130006" name="Object 130006"/>
          <p:cNvSpPr txBox="1"/>
          <p:nvPr/>
        </p:nvSpPr>
        <p:spPr>
          <a:xfrm>
            <a:off x="12052300" y="7943850"/>
            <a:ext cx="10820400" cy="2133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3000"/>
              </a:lnSpc>
            </a:pPr>
            <a:r>
              <a:rPr lang="en-US" sz="2300" b="0" i="0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在象棋中，所有棋子的地位相同，地位最低的兵也可以杀掉地位最高的将，所以我们设定在棋子的位置上，后到达同一位置的棋子可以吃掉先到达同一位置的棋子，例如红方的兵到达了8，8点，蓝方的炮后到达8，8点，则红方的兵消失，蓝方的炮取代此位置。</a:t>
            </a:r>
            <a:endParaRPr lang="en-US" sz="2300" b="0" i="0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02" name="image 15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14500" y="7569200"/>
            <a:ext cx="5664200" cy="6159500"/>
          </a:xfrm>
          <a:prstGeom prst="rect">
            <a:avLst/>
          </a:prstGeom>
        </p:spPr>
      </p:pic>
      <p:pic>
        <p:nvPicPr>
          <p:cNvPr id="150003" name="image 15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91500" y="10261600"/>
            <a:ext cx="3492500" cy="3467100"/>
          </a:xfrm>
          <a:prstGeom prst="rect">
            <a:avLst/>
          </a:prstGeom>
        </p:spPr>
      </p:pic>
      <p:sp>
        <p:nvSpPr>
          <p:cNvPr id="150004" name="Object 150004"/>
          <p:cNvSpPr txBox="1"/>
          <p:nvPr/>
        </p:nvSpPr>
        <p:spPr>
          <a:xfrm>
            <a:off x="10566400" y="7537450"/>
            <a:ext cx="10299700" cy="13354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53000"/>
              </a:lnSpc>
            </a:pPr>
            <a:r>
              <a:rPr lang="en-US" sz="2300" b="0" i="0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象棋判断输赢的方法很简单，只要对方的将消失即可算本分赢。</a:t>
            </a:r>
            <a:endParaRPr lang="en-US" sz="2300" b="0" i="0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53000"/>
              </a:lnSpc>
            </a:pPr>
            <a:r>
              <a:rPr lang="zh-CN" altLang="en-US" sz="4000" spc="209" dirty="0" smtClean="0">
                <a:solidFill>
                  <a:srgbClr val="D3312D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棋盘配色</a:t>
            </a:r>
            <a:endParaRPr lang="zh-CN" altLang="en-US" sz="2300" dirty="0"/>
          </a:p>
          <a:p>
            <a:pPr algn="l">
              <a:lnSpc>
                <a:spcPct val="153000"/>
              </a:lnSpc>
            </a:pPr>
            <a:endParaRPr lang="en-US" sz="2300" b="0" i="0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53000"/>
              </a:lnSpc>
            </a:pPr>
            <a:r>
              <a:rPr lang="en-US" sz="2300" b="0" i="0" dirty="0" smtClean="0">
                <a:solidFill>
                  <a:srgbClr val="000000">
                    <a:alpha val="100000"/>
                  </a:srgbClr>
                </a:solidFill>
                <a:latin typeface="SourceHanSansSC-Regular"/>
                <a:ea typeface="SourceHanSansSC-Regular"/>
              </a:rPr>
              <a:t>由于棋盘和棋子均为图片，自带颜色，所以配色方面只是将原本的颜色不变作为红方，之后将相应的颜色换成哑光，作为蓝方即可。</a:t>
            </a:r>
            <a:endParaRPr lang="en-US" sz="2300" b="0" i="0" dirty="0" smtClean="0">
              <a:solidFill>
                <a:srgbClr val="000000">
                  <a:alpha val="100000"/>
                </a:srgbClr>
              </a:solidFill>
              <a:latin typeface="SourceHanSansSC-Regular"/>
              <a:ea typeface="SourceHanSansSC-Regular"/>
            </a:endParaRPr>
          </a:p>
        </p:txBody>
      </p:sp>
      <p:pic>
        <p:nvPicPr>
          <p:cNvPr id="150005" name="image 1500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41000" y="6832600"/>
            <a:ext cx="914400" cy="25400"/>
          </a:xfrm>
          <a:prstGeom prst="rect">
            <a:avLst/>
          </a:prstGeom>
        </p:spPr>
      </p:pic>
      <p:pic>
        <p:nvPicPr>
          <p:cNvPr id="150006" name="image 15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43300" y="0"/>
            <a:ext cx="6121400" cy="8216900"/>
          </a:xfrm>
          <a:prstGeom prst="rect">
            <a:avLst/>
          </a:prstGeom>
        </p:spPr>
      </p:pic>
      <p:sp>
        <p:nvSpPr>
          <p:cNvPr id="150007" name="Object 150007"/>
          <p:cNvSpPr txBox="1"/>
          <p:nvPr/>
        </p:nvSpPr>
        <p:spPr>
          <a:xfrm>
            <a:off x="10287000" y="5492242"/>
            <a:ext cx="4203700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240" b="0" i="0" spc="209" dirty="0" smtClean="0">
                <a:solidFill>
                  <a:srgbClr val="D3312D">
                    <a:alpha val="100000"/>
                  </a:srgbClr>
                </a:solidFill>
                <a:latin typeface="SourceHanSansSC-Bold"/>
                <a:ea typeface="SourceHanSansSC-Bold"/>
              </a:rPr>
              <a:t>判断输赢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On-screen Show</PresentationFormat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SourceHanSansSC-Light</vt:lpstr>
      <vt:lpstr>Segoe Print</vt:lpstr>
      <vt:lpstr>SourceHanSansSC-Medium</vt:lpstr>
      <vt:lpstr>DIN-Black</vt:lpstr>
      <vt:lpstr>DIN-Medium</vt:lpstr>
      <vt:lpstr>SourceHanSansSC-Bold</vt:lpstr>
      <vt:lpstr>SourceHanSansSC-Regular</vt:lpstr>
      <vt:lpstr>DIN-Bold</vt:lpstr>
      <vt:lpstr>微软雅黑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红色商务通用总结PPT</dc:title>
  <dc:creator>稿定设计</dc:creator>
  <dc:subject>www.gaoding.com</dc:subject>
  <cp:lastModifiedBy>陪你走 .</cp:lastModifiedBy>
  <cp:revision>4</cp:revision>
  <dcterms:created xsi:type="dcterms:W3CDTF">2019-06-03T11:13:00Z</dcterms:created>
  <dcterms:modified xsi:type="dcterms:W3CDTF">2019-06-03T13:21:34Z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