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70"/>
  </p:normalViewPr>
  <p:slideViewPr>
    <p:cSldViewPr snapToGrid="0" snapToObjects="1">
      <p:cViewPr>
        <p:scale>
          <a:sx n="160" d="100"/>
          <a:sy n="160" d="100"/>
        </p:scale>
        <p:origin x="3416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3FFE-FD64-EC48-9551-92A4D943D4FF}" type="datetimeFigureOut">
              <a:rPr kumimoji="1" lang="zh-CN" altLang="en-US" smtClean="0"/>
              <a:t>2017/9/15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ACE92-A924-3A40-B0B1-D99CC2AAD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7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4312331" y="453224"/>
            <a:ext cx="2375919" cy="11449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90126" y="453224"/>
            <a:ext cx="1532180" cy="11449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84553" y="453224"/>
            <a:ext cx="1404331" cy="11449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591642" y="453224"/>
            <a:ext cx="1298484" cy="11449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3956" y="524781"/>
            <a:ext cx="874644" cy="556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登录</a:t>
            </a:r>
            <a:r>
              <a:rPr kumimoji="1" lang="en-US" altLang="zh-CN" sz="1200" dirty="0" smtClean="0"/>
              <a:t>C/S</a:t>
            </a:r>
            <a:r>
              <a:rPr kumimoji="1" lang="zh-CN" altLang="en-US" sz="1200" dirty="0" smtClean="0"/>
              <a:t>端</a:t>
            </a:r>
            <a:endParaRPr kumimoji="1"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33956" y="1280155"/>
            <a:ext cx="874644" cy="556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用户点击菜单访问子系统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33956" y="2138896"/>
            <a:ext cx="87464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拼接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用户名和时间戳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33956" y="3673496"/>
            <a:ext cx="87464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拼接</a:t>
            </a:r>
            <a:r>
              <a:rPr kumimoji="1" lang="en-US" altLang="zh-CN" sz="1200" dirty="0" smtClean="0"/>
              <a:t>Token</a:t>
            </a:r>
            <a:r>
              <a:rPr kumimoji="1" lang="zh-CN" altLang="en-US" sz="1200" dirty="0" smtClean="0"/>
              <a:t>到子系统</a:t>
            </a:r>
            <a:r>
              <a:rPr kumimoji="1" lang="en-US" altLang="zh-CN" sz="1200" dirty="0" smtClean="0"/>
              <a:t>URL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33956" y="2894270"/>
            <a:ext cx="87464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加密信息形成</a:t>
            </a:r>
            <a:r>
              <a:rPr kumimoji="1" lang="en-US" altLang="zh-CN" sz="1200" dirty="0" smtClean="0"/>
              <a:t>Token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774851" y="4266652"/>
            <a:ext cx="87464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跳转</a:t>
            </a:r>
            <a:r>
              <a:rPr kumimoji="1" lang="en-US" altLang="zh-CN" sz="1200" dirty="0" smtClean="0"/>
              <a:t>URL</a:t>
            </a:r>
          </a:p>
          <a:p>
            <a:pPr algn="ctr"/>
            <a:r>
              <a:rPr kumimoji="1" lang="zh-CN" altLang="en-US" sz="1200" smtClean="0"/>
              <a:t>（</a:t>
            </a:r>
            <a:r>
              <a:rPr kumimoji="1" lang="zh-CN" altLang="en-US" sz="1200" smtClean="0"/>
              <a:t>应用入口</a:t>
            </a:r>
            <a:r>
              <a:rPr kumimoji="1" lang="en-US" altLang="zh-CN" sz="1200" smtClean="0"/>
              <a:t>+Token</a:t>
            </a:r>
            <a:r>
              <a:rPr kumimoji="1" lang="zh-CN" altLang="en-US" sz="1200" dirty="0" smtClean="0"/>
              <a:t>）</a:t>
            </a:r>
            <a:endParaRPr kumimoji="1" lang="zh-CN" altLang="en-US" sz="1200" dirty="0"/>
          </a:p>
        </p:txBody>
      </p:sp>
      <p:sp>
        <p:nvSpPr>
          <p:cNvPr id="10" name="剪去单圆角的矩形 9"/>
          <p:cNvSpPr/>
          <p:nvPr/>
        </p:nvSpPr>
        <p:spPr>
          <a:xfrm>
            <a:off x="5097060" y="2900805"/>
            <a:ext cx="874644" cy="556591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加密</a:t>
            </a:r>
            <a:r>
              <a:rPr kumimoji="1" lang="en-US" altLang="zh-CN" sz="1200" dirty="0" smtClean="0"/>
              <a:t>API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1208600" y="3093056"/>
            <a:ext cx="3888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71927" y="2858882"/>
            <a:ext cx="1675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调用</a:t>
            </a:r>
            <a:r>
              <a:rPr kumimoji="1" lang="en-US" altLang="zh-CN" sz="1100" dirty="0" smtClean="0"/>
              <a:t>SSO</a:t>
            </a:r>
            <a:r>
              <a:rPr kumimoji="1" lang="zh-CN" altLang="en-US" sz="1100" dirty="0" smtClean="0"/>
              <a:t>提供的加密方法</a:t>
            </a:r>
            <a:endParaRPr kumimoji="1" lang="zh-CN" altLang="en-US" sz="1100" dirty="0"/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1208602" y="3236179"/>
            <a:ext cx="388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35194" y="32369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返回密文</a:t>
            </a:r>
            <a:endParaRPr kumimoji="1" lang="zh-CN" altLang="en-US" sz="1100" dirty="0"/>
          </a:p>
        </p:txBody>
      </p:sp>
      <p:sp>
        <p:nvSpPr>
          <p:cNvPr id="18" name="菱形 17"/>
          <p:cNvSpPr/>
          <p:nvPr/>
        </p:nvSpPr>
        <p:spPr>
          <a:xfrm>
            <a:off x="2959923" y="5104741"/>
            <a:ext cx="1438609" cy="7792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/>
              <a:t>判断是否已登录</a:t>
            </a:r>
            <a:endParaRPr kumimoji="1" lang="zh-CN" altLang="en-US" sz="1050" dirty="0"/>
          </a:p>
        </p:txBody>
      </p:sp>
      <p:sp>
        <p:nvSpPr>
          <p:cNvPr id="19" name="矩形 18"/>
          <p:cNvSpPr/>
          <p:nvPr/>
        </p:nvSpPr>
        <p:spPr>
          <a:xfrm>
            <a:off x="1802183" y="10758112"/>
            <a:ext cx="874644" cy="556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页面呈现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097060" y="6283578"/>
            <a:ext cx="87464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认证入口</a:t>
            </a:r>
            <a:endParaRPr kumimoji="1"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459051" y="7466273"/>
            <a:ext cx="874644" cy="556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登录页面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输入用户名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密码</a:t>
            </a:r>
            <a:endParaRPr kumimoji="1"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5760687" y="7466272"/>
            <a:ext cx="87464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解析</a:t>
            </a:r>
            <a:r>
              <a:rPr kumimoji="1" lang="en-US" altLang="zh-CN" sz="1200" dirty="0" smtClean="0"/>
              <a:t>Token</a:t>
            </a:r>
          </a:p>
          <a:p>
            <a:pPr algn="ctr"/>
            <a:r>
              <a:rPr kumimoji="1" lang="zh-CN" altLang="en-US" sz="1200" dirty="0" smtClean="0"/>
              <a:t>获取用户名（解密）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303641" y="7330957"/>
            <a:ext cx="817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Token</a:t>
            </a:r>
          </a:p>
          <a:p>
            <a:r>
              <a:rPr kumimoji="1" lang="zh-CN" altLang="en-US" sz="1100" dirty="0" smtClean="0"/>
              <a:t>无效</a:t>
            </a:r>
            <a:endParaRPr kumimoji="1"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5097060" y="8757851"/>
            <a:ext cx="87464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写</a:t>
            </a:r>
            <a:r>
              <a:rPr kumimoji="1" lang="en-US" altLang="zh-CN" sz="1200" dirty="0" smtClean="0"/>
              <a:t>Session/</a:t>
            </a:r>
          </a:p>
          <a:p>
            <a:pPr algn="ctr"/>
            <a:r>
              <a:rPr kumimoji="1" lang="en-US" altLang="zh-CN" sz="1200" dirty="0" smtClean="0"/>
              <a:t>Cookie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283602" y="9835760"/>
            <a:ext cx="87464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应用内部完成登录</a:t>
            </a:r>
            <a:endParaRPr kumimoji="1" lang="zh-CN" altLang="en-US" sz="1200" dirty="0"/>
          </a:p>
        </p:txBody>
      </p:sp>
      <p:cxnSp>
        <p:nvCxnSpPr>
          <p:cNvPr id="28" name="直线箭头连接符 27"/>
          <p:cNvCxnSpPr>
            <a:stCxn id="4" idx="2"/>
            <a:endCxn id="5" idx="0"/>
          </p:cNvCxnSpPr>
          <p:nvPr/>
        </p:nvCxnSpPr>
        <p:spPr>
          <a:xfrm>
            <a:off x="771278" y="1081372"/>
            <a:ext cx="0" cy="1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5" idx="2"/>
            <a:endCxn id="6" idx="0"/>
          </p:cNvCxnSpPr>
          <p:nvPr/>
        </p:nvCxnSpPr>
        <p:spPr>
          <a:xfrm>
            <a:off x="771278" y="1836746"/>
            <a:ext cx="0" cy="30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6" idx="2"/>
            <a:endCxn id="8" idx="0"/>
          </p:cNvCxnSpPr>
          <p:nvPr/>
        </p:nvCxnSpPr>
        <p:spPr>
          <a:xfrm>
            <a:off x="771278" y="2695487"/>
            <a:ext cx="0" cy="1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2"/>
            <a:endCxn id="7" idx="0"/>
          </p:cNvCxnSpPr>
          <p:nvPr/>
        </p:nvCxnSpPr>
        <p:spPr>
          <a:xfrm>
            <a:off x="771278" y="3450861"/>
            <a:ext cx="0" cy="22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7" idx="2"/>
            <a:endCxn id="9" idx="1"/>
          </p:cNvCxnSpPr>
          <p:nvPr/>
        </p:nvCxnSpPr>
        <p:spPr>
          <a:xfrm rot="16200000" flipH="1">
            <a:off x="1115634" y="3885730"/>
            <a:ext cx="314861" cy="1003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9" idx="3"/>
            <a:endCxn id="18" idx="0"/>
          </p:cNvCxnSpPr>
          <p:nvPr/>
        </p:nvCxnSpPr>
        <p:spPr>
          <a:xfrm>
            <a:off x="2649495" y="4544948"/>
            <a:ext cx="1029733" cy="559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8" idx="1"/>
            <a:endCxn id="19" idx="0"/>
          </p:cNvCxnSpPr>
          <p:nvPr/>
        </p:nvCxnSpPr>
        <p:spPr>
          <a:xfrm rot="10800000" flipV="1">
            <a:off x="2239505" y="5494354"/>
            <a:ext cx="720418" cy="5263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193245" y="520132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已登录过应用</a:t>
            </a:r>
            <a:endParaRPr kumimoji="1" lang="zh-CN" altLang="en-US" sz="1100" dirty="0"/>
          </a:p>
        </p:txBody>
      </p:sp>
      <p:cxnSp>
        <p:nvCxnSpPr>
          <p:cNvPr id="44" name="肘形连接符 43"/>
          <p:cNvCxnSpPr>
            <a:stCxn id="18" idx="2"/>
            <a:endCxn id="20" idx="0"/>
          </p:cNvCxnSpPr>
          <p:nvPr/>
        </p:nvCxnSpPr>
        <p:spPr>
          <a:xfrm rot="16200000" flipH="1">
            <a:off x="4407001" y="5156196"/>
            <a:ext cx="399609" cy="1855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915123" y="6087107"/>
            <a:ext cx="1099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未登录过应用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携带</a:t>
            </a:r>
            <a:r>
              <a:rPr kumimoji="1" lang="en-US" altLang="zh-CN" sz="1100" dirty="0" smtClean="0"/>
              <a:t>Token</a:t>
            </a:r>
            <a:r>
              <a:rPr kumimoji="1" lang="zh-CN" altLang="en-US" sz="1100" dirty="0" smtClean="0"/>
              <a:t>跳转</a:t>
            </a:r>
            <a:endParaRPr kumimoji="1" lang="zh-CN" altLang="en-US" sz="1100" dirty="0"/>
          </a:p>
        </p:txBody>
      </p:sp>
      <p:cxnSp>
        <p:nvCxnSpPr>
          <p:cNvPr id="49" name="直线箭头连接符 48"/>
          <p:cNvCxnSpPr>
            <a:stCxn id="22" idx="1"/>
            <a:endCxn id="21" idx="3"/>
          </p:cNvCxnSpPr>
          <p:nvPr/>
        </p:nvCxnSpPr>
        <p:spPr>
          <a:xfrm flipH="1">
            <a:off x="5333695" y="7744568"/>
            <a:ext cx="426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0" idx="2"/>
            <a:endCxn id="22" idx="0"/>
          </p:cNvCxnSpPr>
          <p:nvPr/>
        </p:nvCxnSpPr>
        <p:spPr>
          <a:xfrm rot="16200000" flipH="1">
            <a:off x="5553144" y="6821406"/>
            <a:ext cx="626103" cy="663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20" idx="2"/>
            <a:endCxn id="21" idx="0"/>
          </p:cNvCxnSpPr>
          <p:nvPr/>
        </p:nvCxnSpPr>
        <p:spPr>
          <a:xfrm rot="5400000">
            <a:off x="4902326" y="6834217"/>
            <a:ext cx="626104" cy="638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394978" y="6893775"/>
            <a:ext cx="676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无</a:t>
            </a:r>
            <a:r>
              <a:rPr kumimoji="1" lang="en-US" altLang="zh-CN" sz="1100" dirty="0" smtClean="0"/>
              <a:t>Token</a:t>
            </a:r>
            <a:endParaRPr kumimoji="1"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160169" y="6872498"/>
            <a:ext cx="676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有</a:t>
            </a:r>
            <a:r>
              <a:rPr kumimoji="1" lang="en-US" altLang="zh-CN" sz="1100" dirty="0" smtClean="0"/>
              <a:t>Token</a:t>
            </a:r>
            <a:endParaRPr kumimoji="1" lang="zh-CN" altLang="en-US" sz="1100" dirty="0"/>
          </a:p>
        </p:txBody>
      </p:sp>
      <p:cxnSp>
        <p:nvCxnSpPr>
          <p:cNvPr id="57" name="肘形连接符 56"/>
          <p:cNvCxnSpPr>
            <a:stCxn id="21" idx="2"/>
            <a:endCxn id="25" idx="0"/>
          </p:cNvCxnSpPr>
          <p:nvPr/>
        </p:nvCxnSpPr>
        <p:spPr>
          <a:xfrm rot="16200000" flipH="1">
            <a:off x="4847884" y="8071352"/>
            <a:ext cx="734987" cy="638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109079" y="8033025"/>
            <a:ext cx="74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smtClean="0"/>
              <a:t>登录</a:t>
            </a:r>
            <a:r>
              <a:rPr kumimoji="1" lang="zh-CN" altLang="en-US" sz="1100" dirty="0" smtClean="0"/>
              <a:t>成功</a:t>
            </a:r>
            <a:endParaRPr kumimoji="1" lang="zh-CN" altLang="en-US" sz="1100" dirty="0"/>
          </a:p>
        </p:txBody>
      </p:sp>
      <p:cxnSp>
        <p:nvCxnSpPr>
          <p:cNvPr id="60" name="肘形连接符 59"/>
          <p:cNvCxnSpPr>
            <a:stCxn id="22" idx="2"/>
            <a:endCxn id="25" idx="0"/>
          </p:cNvCxnSpPr>
          <p:nvPr/>
        </p:nvCxnSpPr>
        <p:spPr>
          <a:xfrm rot="5400000">
            <a:off x="5498702" y="8058544"/>
            <a:ext cx="734988" cy="663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743582" y="8167776"/>
            <a:ext cx="817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Token</a:t>
            </a:r>
            <a:r>
              <a:rPr kumimoji="1" lang="zh-CN" altLang="en-US" sz="1100" dirty="0" smtClean="0"/>
              <a:t>有效</a:t>
            </a:r>
            <a:endParaRPr kumimoji="1" lang="zh-CN" altLang="en-US" sz="1100" dirty="0"/>
          </a:p>
        </p:txBody>
      </p:sp>
      <p:cxnSp>
        <p:nvCxnSpPr>
          <p:cNvPr id="68" name="肘形连接符 67"/>
          <p:cNvCxnSpPr>
            <a:stCxn id="25" idx="2"/>
            <a:endCxn id="26" idx="0"/>
          </p:cNvCxnSpPr>
          <p:nvPr/>
        </p:nvCxnSpPr>
        <p:spPr>
          <a:xfrm rot="5400000">
            <a:off x="4366994" y="8668372"/>
            <a:ext cx="521318" cy="1813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052228" y="9652139"/>
            <a:ext cx="167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携带</a:t>
            </a:r>
            <a:r>
              <a:rPr kumimoji="1" lang="en-US" altLang="zh-CN" sz="1100" dirty="0" smtClean="0"/>
              <a:t>CAS</a:t>
            </a:r>
            <a:r>
              <a:rPr kumimoji="1" lang="zh-CN" altLang="en-US" sz="1100" dirty="0" smtClean="0"/>
              <a:t>信息跳转回应用</a:t>
            </a:r>
            <a:endParaRPr kumimoji="1" lang="zh-CN" altLang="en-US" sz="1100" dirty="0"/>
          </a:p>
        </p:txBody>
      </p:sp>
      <p:cxnSp>
        <p:nvCxnSpPr>
          <p:cNvPr id="71" name="肘形连接符 70"/>
          <p:cNvCxnSpPr>
            <a:stCxn id="26" idx="2"/>
            <a:endCxn id="19" idx="3"/>
          </p:cNvCxnSpPr>
          <p:nvPr/>
        </p:nvCxnSpPr>
        <p:spPr>
          <a:xfrm rot="5400000">
            <a:off x="2876848" y="10192331"/>
            <a:ext cx="644057" cy="1044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85829" y="62827"/>
            <a:ext cx="1415332" cy="3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C/S</a:t>
            </a:r>
            <a:r>
              <a:rPr kumimoji="1" lang="zh-CN" altLang="en-US" sz="1400" dirty="0" smtClean="0"/>
              <a:t> 客户端</a:t>
            </a:r>
            <a:endParaRPr kumimoji="1" lang="zh-CN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1590263" y="63025"/>
            <a:ext cx="1298484" cy="3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C/S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WebView</a:t>
            </a:r>
            <a:endParaRPr kumimoji="1" lang="zh-CN" altLang="en-US" sz="1400" dirty="0"/>
          </a:p>
        </p:txBody>
      </p:sp>
      <p:sp>
        <p:nvSpPr>
          <p:cNvPr id="95" name="矩形 94"/>
          <p:cNvSpPr/>
          <p:nvPr/>
        </p:nvSpPr>
        <p:spPr>
          <a:xfrm>
            <a:off x="2888746" y="62827"/>
            <a:ext cx="1533559" cy="3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应用系统</a:t>
            </a:r>
            <a:endParaRPr kumimoji="1"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4422305" y="62827"/>
            <a:ext cx="2265945" cy="3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SSO</a:t>
            </a:r>
            <a:r>
              <a:rPr kumimoji="1" lang="zh-CN" altLang="en-US" sz="1400" dirty="0" smtClean="0"/>
              <a:t>认证中心（基于</a:t>
            </a:r>
            <a:r>
              <a:rPr kumimoji="1" lang="en-US" altLang="zh-CN" sz="1400" dirty="0" smtClean="0"/>
              <a:t>CAS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07" name="折角形 106"/>
          <p:cNvSpPr/>
          <p:nvPr/>
        </p:nvSpPr>
        <p:spPr>
          <a:xfrm>
            <a:off x="356588" y="5332132"/>
            <a:ext cx="1033666" cy="135491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00" dirty="0" smtClean="0"/>
              <a:t>备注：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绿色为用户操作或用户界面呈现；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蓝色为系统操作或自动执行流程；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灰色为服务</a:t>
            </a:r>
            <a:endParaRPr kumimoji="1" lang="zh-CN" altLang="en-US" sz="1000" dirty="0"/>
          </a:p>
        </p:txBody>
      </p:sp>
      <p:sp>
        <p:nvSpPr>
          <p:cNvPr id="108" name="折角形 107"/>
          <p:cNvSpPr/>
          <p:nvPr/>
        </p:nvSpPr>
        <p:spPr>
          <a:xfrm>
            <a:off x="4921451" y="10230968"/>
            <a:ext cx="1225862" cy="135491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00" dirty="0" smtClean="0"/>
              <a:t>备注：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该泳道逻辑，基于</a:t>
            </a:r>
            <a:r>
              <a:rPr kumimoji="1" lang="en-US" altLang="zh-CN" sz="1000" dirty="0" smtClean="0"/>
              <a:t>CAS</a:t>
            </a:r>
            <a:r>
              <a:rPr kumimoji="1" lang="zh-CN" altLang="en-US" sz="1000" dirty="0" smtClean="0"/>
              <a:t>标准开发完成后，在</a:t>
            </a:r>
            <a:r>
              <a:rPr kumimoji="1" lang="en-US" altLang="zh-CN" sz="1000" dirty="0" smtClean="0"/>
              <a:t>CAS</a:t>
            </a:r>
            <a:r>
              <a:rPr kumimoji="1" lang="zh-CN" altLang="en-US" sz="1000" dirty="0" smtClean="0"/>
              <a:t>标准逻辑之外，做功能增强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1396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158</Words>
  <Application>Microsoft Macintosh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2017-09-15T04:30:53Z</dcterms:created>
  <dcterms:modified xsi:type="dcterms:W3CDTF">2017-09-15T05:01:27Z</dcterms:modified>
</cp:coreProperties>
</file>