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1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1494"/>
      </p:cViewPr>
      <p:guideLst>
        <p:guide orient="horz" pos="2173"/>
        <p:guide pos="29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B17CE-0A25-4275-93E9-BC4F9ADE6D71}" type="datetimeFigureOut">
              <a:rPr lang="zh-CN" altLang="en-US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F2E2-4364-4A63-BC95-45F911CEE86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9FC9E-946C-4161-BD1E-AA18B2ABF507}" type="datetimeFigureOut">
              <a:rPr lang="zh-CN" altLang="en-US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58ECE-25F2-4D5B-8746-262D62D594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A968-A07E-41F1-9105-E431C289F3BC}" type="datetimeFigureOut">
              <a:rPr lang="zh-CN" altLang="en-US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6EC48-1221-45E5-AF18-B5B8286871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87F7C-E513-4915-9CE0-7B6BBE2511CC}" type="datetimeFigureOut">
              <a:rPr lang="zh-CN" altLang="en-US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2F25E-FE3D-442A-BCDA-C185EB07E4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D065C-BCFC-44F4-ADDF-0603732FB35F}" type="datetimeFigureOut">
              <a:rPr lang="zh-CN" altLang="en-US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922A2-702C-44DD-8CF9-7F5A265899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C2180-10CD-4265-A05A-C7892D405024}" type="datetimeFigureOut">
              <a:rPr lang="zh-CN" altLang="en-US"/>
              <a:t>2017/9/21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3F39E-6077-4F01-819A-45672FDF1D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E9427-5BD1-4DA4-9D36-24B7522CB1FB}" type="datetimeFigureOut">
              <a:rPr lang="zh-CN" altLang="en-US"/>
              <a:t>2017/9/21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FE897-AFD0-4508-BBAE-7039B2EA4B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2D35B-2F13-402B-AF8D-C0E10508973F}" type="datetimeFigureOut">
              <a:rPr lang="zh-CN" altLang="en-US"/>
              <a:t>2017/9/21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141B0-C3A0-4A44-94F1-BB78B353F8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57146-5BCF-4D3C-B27A-9B67A19588FD}" type="datetimeFigureOut">
              <a:rPr lang="zh-CN" altLang="en-US"/>
              <a:t>2017/9/21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D09FC-CACE-4794-AF65-62AA657E44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E8E64-49E9-47D5-8E30-F1BE36F24127}" type="datetimeFigureOut">
              <a:rPr lang="zh-CN" altLang="en-US"/>
              <a:t>2017/9/21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54232-D75A-4F49-8A69-2021D6FDEB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19F27-3121-4831-B3FD-9936929393FE}" type="datetimeFigureOut">
              <a:rPr lang="zh-CN" altLang="en-US"/>
              <a:t>2017/9/21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F4977-1DF5-4144-934A-D52E0B10BF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ACC9D3-848F-4238-9D97-2B2742B91429}" type="datetimeFigureOut">
              <a:rPr lang="zh-CN" altLang="en-US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938907-A429-4CAB-B94E-69F078007F3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25"/>
          <p:cNvSpPr txBox="1">
            <a:spLocks noChangeArrowheads="1"/>
          </p:cNvSpPr>
          <p:nvPr/>
        </p:nvSpPr>
        <p:spPr bwMode="auto">
          <a:xfrm>
            <a:off x="3348038" y="260350"/>
            <a:ext cx="2736850" cy="369888"/>
          </a:xfrm>
          <a:prstGeom prst="rect">
            <a:avLst/>
          </a:prstGeom>
          <a:solidFill>
            <a:schemeClr val="tx2">
              <a:alpha val="0"/>
            </a:schemeClr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       市委            市政府</a:t>
            </a:r>
          </a:p>
        </p:txBody>
      </p:sp>
      <p:sp>
        <p:nvSpPr>
          <p:cNvPr id="17410" name="Text Box 26"/>
          <p:cNvSpPr txBox="1">
            <a:spLocks noChangeArrowheads="1"/>
          </p:cNvSpPr>
          <p:nvPr/>
        </p:nvSpPr>
        <p:spPr bwMode="auto">
          <a:xfrm>
            <a:off x="2627313" y="1052513"/>
            <a:ext cx="4248150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      高新区党工委         高新区管委会</a:t>
            </a:r>
          </a:p>
        </p:txBody>
      </p:sp>
      <p:sp>
        <p:nvSpPr>
          <p:cNvPr id="17411" name="Text Box 27"/>
          <p:cNvSpPr txBox="1">
            <a:spLocks noChangeArrowheads="1"/>
          </p:cNvSpPr>
          <p:nvPr/>
        </p:nvSpPr>
        <p:spPr bwMode="auto">
          <a:xfrm>
            <a:off x="340043" y="1989138"/>
            <a:ext cx="430212" cy="1295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/>
              <a:t>综</a:t>
            </a:r>
            <a:r>
              <a:rPr lang="zh-CN" altLang="en-US" sz="1600"/>
              <a:t>合办公室</a:t>
            </a:r>
          </a:p>
        </p:txBody>
      </p:sp>
      <p:sp>
        <p:nvSpPr>
          <p:cNvPr id="17412" name="Text Box 28"/>
          <p:cNvSpPr txBox="1">
            <a:spLocks noChangeArrowheads="1"/>
          </p:cNvSpPr>
          <p:nvPr/>
        </p:nvSpPr>
        <p:spPr bwMode="auto">
          <a:xfrm>
            <a:off x="1628140" y="2025015"/>
            <a:ext cx="613410" cy="122428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组织人力资源和社会保障局</a:t>
            </a:r>
          </a:p>
        </p:txBody>
      </p:sp>
      <p:sp>
        <p:nvSpPr>
          <p:cNvPr id="17413" name="Text Box 31"/>
          <p:cNvSpPr txBox="1">
            <a:spLocks noChangeArrowheads="1"/>
          </p:cNvSpPr>
          <p:nvPr/>
        </p:nvSpPr>
        <p:spPr bwMode="auto">
          <a:xfrm>
            <a:off x="2910205" y="2060575"/>
            <a:ext cx="438150" cy="1223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/>
              <a:t>经济发展局</a:t>
            </a:r>
          </a:p>
        </p:txBody>
      </p:sp>
      <p:sp>
        <p:nvSpPr>
          <p:cNvPr id="17414" name="Text Box 35"/>
          <p:cNvSpPr txBox="1">
            <a:spLocks noChangeArrowheads="1"/>
          </p:cNvSpPr>
          <p:nvPr/>
        </p:nvSpPr>
        <p:spPr bwMode="auto">
          <a:xfrm>
            <a:off x="3765868" y="2060575"/>
            <a:ext cx="438150" cy="1223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/>
              <a:t>招商局</a:t>
            </a:r>
          </a:p>
        </p:txBody>
      </p:sp>
      <p:sp>
        <p:nvSpPr>
          <p:cNvPr id="17415" name="Text Box 36"/>
          <p:cNvSpPr txBox="1">
            <a:spLocks noChangeArrowheads="1"/>
          </p:cNvSpPr>
          <p:nvPr/>
        </p:nvSpPr>
        <p:spPr bwMode="auto">
          <a:xfrm>
            <a:off x="5138103" y="2060575"/>
            <a:ext cx="376237" cy="1223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/>
              <a:t>住房建设环保局</a:t>
            </a:r>
          </a:p>
        </p:txBody>
      </p:sp>
      <p:sp>
        <p:nvSpPr>
          <p:cNvPr id="17416" name="Text Box 38"/>
          <p:cNvSpPr txBox="1">
            <a:spLocks noChangeArrowheads="1"/>
          </p:cNvSpPr>
          <p:nvPr/>
        </p:nvSpPr>
        <p:spPr bwMode="auto">
          <a:xfrm>
            <a:off x="6661785" y="2060575"/>
            <a:ext cx="430213" cy="1223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/>
              <a:t>财政局</a:t>
            </a:r>
          </a:p>
        </p:txBody>
      </p:sp>
      <p:sp>
        <p:nvSpPr>
          <p:cNvPr id="17417" name="Text Box 39"/>
          <p:cNvSpPr txBox="1">
            <a:spLocks noChangeArrowheads="1"/>
          </p:cNvSpPr>
          <p:nvPr/>
        </p:nvSpPr>
        <p:spPr bwMode="auto">
          <a:xfrm>
            <a:off x="7740650" y="2060575"/>
            <a:ext cx="682625" cy="1223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/>
              <a:t>农村工作和社会事务局</a:t>
            </a:r>
          </a:p>
        </p:txBody>
      </p:sp>
      <p:sp>
        <p:nvSpPr>
          <p:cNvPr id="17418" name="Text Box 40"/>
          <p:cNvSpPr txBox="1">
            <a:spLocks noChangeArrowheads="1"/>
          </p:cNvSpPr>
          <p:nvPr/>
        </p:nvSpPr>
        <p:spPr bwMode="auto">
          <a:xfrm>
            <a:off x="106363" y="3716338"/>
            <a:ext cx="346075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/>
              <a:t>机关事务管理服务中心</a:t>
            </a:r>
          </a:p>
        </p:txBody>
      </p:sp>
      <p:sp>
        <p:nvSpPr>
          <p:cNvPr id="17419" name="Text Box 41"/>
          <p:cNvSpPr txBox="1">
            <a:spLocks noChangeArrowheads="1"/>
          </p:cNvSpPr>
          <p:nvPr/>
        </p:nvSpPr>
        <p:spPr bwMode="auto">
          <a:xfrm>
            <a:off x="554038" y="3716338"/>
            <a:ext cx="346075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/>
              <a:t>群众来访接待中心</a:t>
            </a:r>
          </a:p>
        </p:txBody>
      </p:sp>
      <p:sp>
        <p:nvSpPr>
          <p:cNvPr id="17420" name="Text Box 42"/>
          <p:cNvSpPr txBox="1">
            <a:spLocks noChangeArrowheads="1"/>
          </p:cNvSpPr>
          <p:nvPr/>
        </p:nvSpPr>
        <p:spPr bwMode="auto">
          <a:xfrm>
            <a:off x="1497965" y="3716338"/>
            <a:ext cx="346075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/>
              <a:t>人才服务中心</a:t>
            </a:r>
          </a:p>
        </p:txBody>
      </p:sp>
      <p:sp>
        <p:nvSpPr>
          <p:cNvPr id="17421" name="Text Box 43"/>
          <p:cNvSpPr txBox="1">
            <a:spLocks noChangeArrowheads="1"/>
          </p:cNvSpPr>
          <p:nvPr/>
        </p:nvSpPr>
        <p:spPr bwMode="auto">
          <a:xfrm>
            <a:off x="1980565" y="3716338"/>
            <a:ext cx="338138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/>
              <a:t>社会保险事业服务中心</a:t>
            </a:r>
          </a:p>
        </p:txBody>
      </p:sp>
      <p:sp>
        <p:nvSpPr>
          <p:cNvPr id="17422" name="Text Box 44"/>
          <p:cNvSpPr txBox="1">
            <a:spLocks noChangeArrowheads="1"/>
          </p:cNvSpPr>
          <p:nvPr/>
        </p:nvSpPr>
        <p:spPr bwMode="auto">
          <a:xfrm>
            <a:off x="2411730" y="3667443"/>
            <a:ext cx="498475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/>
              <a:t>统计与计算机信息网络管理服务中心</a:t>
            </a:r>
          </a:p>
        </p:txBody>
      </p:sp>
      <p:sp>
        <p:nvSpPr>
          <p:cNvPr id="17423" name="Text Box 45"/>
          <p:cNvSpPr txBox="1">
            <a:spLocks noChangeArrowheads="1"/>
          </p:cNvSpPr>
          <p:nvPr/>
        </p:nvSpPr>
        <p:spPr bwMode="auto">
          <a:xfrm>
            <a:off x="3018155" y="3667443"/>
            <a:ext cx="330200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900"/>
              <a:t>安全生应急救援与执法大队</a:t>
            </a:r>
          </a:p>
        </p:txBody>
      </p:sp>
      <p:sp>
        <p:nvSpPr>
          <p:cNvPr id="17424" name="Text Box 46"/>
          <p:cNvSpPr txBox="1">
            <a:spLocks noChangeArrowheads="1"/>
          </p:cNvSpPr>
          <p:nvPr/>
        </p:nvSpPr>
        <p:spPr bwMode="auto">
          <a:xfrm>
            <a:off x="3812223" y="3667443"/>
            <a:ext cx="346075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/>
              <a:t>招商引资服务中心</a:t>
            </a:r>
          </a:p>
        </p:txBody>
      </p:sp>
      <p:sp>
        <p:nvSpPr>
          <p:cNvPr id="17425" name="Text Box 47"/>
          <p:cNvSpPr txBox="1">
            <a:spLocks noChangeArrowheads="1"/>
          </p:cNvSpPr>
          <p:nvPr/>
        </p:nvSpPr>
        <p:spPr bwMode="auto">
          <a:xfrm>
            <a:off x="3419793" y="3667443"/>
            <a:ext cx="346075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/>
              <a:t>高新技术创业服务中心</a:t>
            </a:r>
          </a:p>
        </p:txBody>
      </p:sp>
      <p:sp>
        <p:nvSpPr>
          <p:cNvPr id="17426" name="Text Box 48"/>
          <p:cNvSpPr txBox="1">
            <a:spLocks noChangeArrowheads="1"/>
          </p:cNvSpPr>
          <p:nvPr/>
        </p:nvSpPr>
        <p:spPr bwMode="auto">
          <a:xfrm>
            <a:off x="5427663" y="3716338"/>
            <a:ext cx="346075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/>
              <a:t>城市管理服务中心</a:t>
            </a:r>
          </a:p>
        </p:txBody>
      </p:sp>
      <p:sp>
        <p:nvSpPr>
          <p:cNvPr id="17427" name="Text Box 50"/>
          <p:cNvSpPr txBox="1">
            <a:spLocks noChangeArrowheads="1"/>
          </p:cNvSpPr>
          <p:nvPr/>
        </p:nvSpPr>
        <p:spPr bwMode="auto">
          <a:xfrm>
            <a:off x="5897563" y="3716338"/>
            <a:ext cx="346075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/>
              <a:t>综合执法大队</a:t>
            </a:r>
          </a:p>
        </p:txBody>
      </p:sp>
      <p:sp>
        <p:nvSpPr>
          <p:cNvPr id="17428" name="Text Box 51"/>
          <p:cNvSpPr txBox="1">
            <a:spLocks noChangeArrowheads="1"/>
          </p:cNvSpPr>
          <p:nvPr/>
        </p:nvSpPr>
        <p:spPr bwMode="auto">
          <a:xfrm>
            <a:off x="6546850" y="3716338"/>
            <a:ext cx="346075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/>
              <a:t>审计与会计服务中心</a:t>
            </a:r>
          </a:p>
        </p:txBody>
      </p:sp>
      <p:sp>
        <p:nvSpPr>
          <p:cNvPr id="17429" name="Text Box 52"/>
          <p:cNvSpPr txBox="1">
            <a:spLocks noChangeArrowheads="1"/>
          </p:cNvSpPr>
          <p:nvPr/>
        </p:nvSpPr>
        <p:spPr bwMode="auto">
          <a:xfrm>
            <a:off x="7050088" y="3716338"/>
            <a:ext cx="346075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/>
              <a:t>财政国库支付中心</a:t>
            </a:r>
          </a:p>
        </p:txBody>
      </p:sp>
      <p:sp>
        <p:nvSpPr>
          <p:cNvPr id="17430" name="Text Box 53"/>
          <p:cNvSpPr txBox="1">
            <a:spLocks noChangeArrowheads="1"/>
          </p:cNvSpPr>
          <p:nvPr/>
        </p:nvSpPr>
        <p:spPr bwMode="auto">
          <a:xfrm>
            <a:off x="7691438" y="3716338"/>
            <a:ext cx="346075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/>
              <a:t>农业经济服务中心</a:t>
            </a:r>
          </a:p>
        </p:txBody>
      </p:sp>
      <p:sp>
        <p:nvSpPr>
          <p:cNvPr id="17431" name="Text Box 54"/>
          <p:cNvSpPr txBox="1">
            <a:spLocks noChangeArrowheads="1"/>
          </p:cNvSpPr>
          <p:nvPr/>
        </p:nvSpPr>
        <p:spPr bwMode="auto">
          <a:xfrm>
            <a:off x="8202613" y="3716338"/>
            <a:ext cx="346075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/>
              <a:t>社会事务服务中心</a:t>
            </a:r>
          </a:p>
        </p:txBody>
      </p:sp>
      <p:sp>
        <p:nvSpPr>
          <p:cNvPr id="17432" name="Text Box 55"/>
          <p:cNvSpPr txBox="1">
            <a:spLocks noChangeArrowheads="1"/>
          </p:cNvSpPr>
          <p:nvPr/>
        </p:nvSpPr>
        <p:spPr bwMode="auto">
          <a:xfrm>
            <a:off x="900113" y="5734050"/>
            <a:ext cx="438150" cy="9366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/>
              <a:t>遵化店镇</a:t>
            </a:r>
          </a:p>
        </p:txBody>
      </p:sp>
      <p:sp>
        <p:nvSpPr>
          <p:cNvPr id="17433" name="Text Box 57"/>
          <p:cNvSpPr txBox="1">
            <a:spLocks noChangeArrowheads="1"/>
          </p:cNvSpPr>
          <p:nvPr/>
        </p:nvSpPr>
        <p:spPr bwMode="auto">
          <a:xfrm>
            <a:off x="4572000" y="5734050"/>
            <a:ext cx="438150" cy="9366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/>
              <a:t>皇台街道</a:t>
            </a:r>
          </a:p>
        </p:txBody>
      </p:sp>
      <p:sp>
        <p:nvSpPr>
          <p:cNvPr id="17434" name="Text Box 58"/>
          <p:cNvSpPr txBox="1">
            <a:spLocks noChangeArrowheads="1"/>
          </p:cNvSpPr>
          <p:nvPr/>
        </p:nvSpPr>
        <p:spPr bwMode="auto">
          <a:xfrm>
            <a:off x="8034338" y="5734050"/>
            <a:ext cx="461962" cy="863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企业</a:t>
            </a:r>
          </a:p>
        </p:txBody>
      </p:sp>
      <p:sp>
        <p:nvSpPr>
          <p:cNvPr id="17435" name="Line 59"/>
          <p:cNvSpPr>
            <a:spLocks noChangeShapeType="1"/>
          </p:cNvSpPr>
          <p:nvPr/>
        </p:nvSpPr>
        <p:spPr bwMode="auto">
          <a:xfrm>
            <a:off x="4716463" y="6207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6" name="Line 60"/>
          <p:cNvSpPr>
            <a:spLocks noChangeShapeType="1"/>
          </p:cNvSpPr>
          <p:nvPr/>
        </p:nvSpPr>
        <p:spPr bwMode="auto">
          <a:xfrm>
            <a:off x="106364" y="1705929"/>
            <a:ext cx="79938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7" name="Line 61"/>
          <p:cNvSpPr>
            <a:spLocks noChangeShapeType="1"/>
          </p:cNvSpPr>
          <p:nvPr/>
        </p:nvSpPr>
        <p:spPr bwMode="auto">
          <a:xfrm>
            <a:off x="610235" y="173577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8" name="Line 63"/>
          <p:cNvSpPr>
            <a:spLocks noChangeShapeType="1"/>
          </p:cNvSpPr>
          <p:nvPr/>
        </p:nvSpPr>
        <p:spPr bwMode="auto">
          <a:xfrm>
            <a:off x="1934528" y="17002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9" name="Line 64"/>
          <p:cNvSpPr>
            <a:spLocks noChangeShapeType="1"/>
          </p:cNvSpPr>
          <p:nvPr/>
        </p:nvSpPr>
        <p:spPr bwMode="auto">
          <a:xfrm>
            <a:off x="3985260" y="170084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0" name="Line 65"/>
          <p:cNvSpPr>
            <a:spLocks noChangeShapeType="1"/>
          </p:cNvSpPr>
          <p:nvPr/>
        </p:nvSpPr>
        <p:spPr bwMode="auto">
          <a:xfrm>
            <a:off x="3132455" y="173577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1" name="Line 66"/>
          <p:cNvSpPr>
            <a:spLocks noChangeShapeType="1"/>
          </p:cNvSpPr>
          <p:nvPr/>
        </p:nvSpPr>
        <p:spPr bwMode="auto">
          <a:xfrm>
            <a:off x="5346383" y="17002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2" name="Line 67"/>
          <p:cNvSpPr>
            <a:spLocks noChangeShapeType="1"/>
          </p:cNvSpPr>
          <p:nvPr/>
        </p:nvSpPr>
        <p:spPr bwMode="auto">
          <a:xfrm>
            <a:off x="8101013" y="17002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3" name="Line 68"/>
          <p:cNvSpPr>
            <a:spLocks noChangeShapeType="1"/>
          </p:cNvSpPr>
          <p:nvPr/>
        </p:nvSpPr>
        <p:spPr bwMode="auto">
          <a:xfrm>
            <a:off x="6877050" y="17002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4" name="Line 69"/>
          <p:cNvSpPr>
            <a:spLocks noChangeShapeType="1"/>
          </p:cNvSpPr>
          <p:nvPr/>
        </p:nvSpPr>
        <p:spPr bwMode="auto">
          <a:xfrm>
            <a:off x="4787900" y="14128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5" name="Line 70"/>
          <p:cNvSpPr>
            <a:spLocks noChangeShapeType="1"/>
          </p:cNvSpPr>
          <p:nvPr/>
        </p:nvSpPr>
        <p:spPr bwMode="auto">
          <a:xfrm>
            <a:off x="307975" y="35004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6" name="Line 71"/>
          <p:cNvSpPr>
            <a:spLocks noChangeShapeType="1"/>
          </p:cNvSpPr>
          <p:nvPr/>
        </p:nvSpPr>
        <p:spPr bwMode="auto">
          <a:xfrm>
            <a:off x="523875" y="32845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7" name="Line 72"/>
          <p:cNvSpPr>
            <a:spLocks noChangeShapeType="1"/>
          </p:cNvSpPr>
          <p:nvPr/>
        </p:nvSpPr>
        <p:spPr bwMode="auto">
          <a:xfrm>
            <a:off x="307975" y="3500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8" name="Line 73"/>
          <p:cNvSpPr>
            <a:spLocks noChangeShapeType="1"/>
          </p:cNvSpPr>
          <p:nvPr/>
        </p:nvSpPr>
        <p:spPr bwMode="auto">
          <a:xfrm>
            <a:off x="739775" y="3500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9" name="Line 75"/>
          <p:cNvSpPr>
            <a:spLocks noChangeShapeType="1"/>
          </p:cNvSpPr>
          <p:nvPr/>
        </p:nvSpPr>
        <p:spPr bwMode="auto">
          <a:xfrm flipV="1">
            <a:off x="1259633" y="3500436"/>
            <a:ext cx="928896" cy="12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50" name="Line 76"/>
          <p:cNvSpPr>
            <a:spLocks noChangeShapeType="1"/>
          </p:cNvSpPr>
          <p:nvPr/>
        </p:nvSpPr>
        <p:spPr bwMode="auto">
          <a:xfrm>
            <a:off x="1900238" y="3248977"/>
            <a:ext cx="158" cy="252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51" name="Line 77"/>
          <p:cNvSpPr>
            <a:spLocks noChangeShapeType="1"/>
          </p:cNvSpPr>
          <p:nvPr/>
        </p:nvSpPr>
        <p:spPr bwMode="auto">
          <a:xfrm>
            <a:off x="1612265" y="3500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52" name="Line 78"/>
          <p:cNvSpPr>
            <a:spLocks noChangeShapeType="1"/>
          </p:cNvSpPr>
          <p:nvPr/>
        </p:nvSpPr>
        <p:spPr bwMode="auto">
          <a:xfrm>
            <a:off x="2188528" y="3500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53" name="Line 79"/>
          <p:cNvSpPr>
            <a:spLocks noChangeShapeType="1"/>
          </p:cNvSpPr>
          <p:nvPr/>
        </p:nvSpPr>
        <p:spPr bwMode="auto">
          <a:xfrm>
            <a:off x="2700655" y="3451543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54" name="Line 80"/>
          <p:cNvSpPr>
            <a:spLocks noChangeShapeType="1"/>
          </p:cNvSpPr>
          <p:nvPr/>
        </p:nvSpPr>
        <p:spPr bwMode="auto">
          <a:xfrm>
            <a:off x="3132455" y="323564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55" name="Line 81"/>
          <p:cNvSpPr>
            <a:spLocks noChangeShapeType="1"/>
          </p:cNvSpPr>
          <p:nvPr/>
        </p:nvSpPr>
        <p:spPr bwMode="auto">
          <a:xfrm>
            <a:off x="2700655" y="345154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56" name="Line 82"/>
          <p:cNvSpPr>
            <a:spLocks noChangeShapeType="1"/>
          </p:cNvSpPr>
          <p:nvPr/>
        </p:nvSpPr>
        <p:spPr bwMode="auto">
          <a:xfrm>
            <a:off x="3132455" y="345154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57" name="Line 84"/>
          <p:cNvSpPr>
            <a:spLocks noChangeShapeType="1"/>
          </p:cNvSpPr>
          <p:nvPr/>
        </p:nvSpPr>
        <p:spPr bwMode="auto">
          <a:xfrm rot="21300000" flipH="1">
            <a:off x="3965575" y="3246120"/>
            <a:ext cx="38735" cy="421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58" name="Line 87"/>
          <p:cNvSpPr>
            <a:spLocks noChangeShapeType="1"/>
          </p:cNvSpPr>
          <p:nvPr/>
        </p:nvSpPr>
        <p:spPr bwMode="auto">
          <a:xfrm>
            <a:off x="5580063" y="35004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59" name="Line 88"/>
          <p:cNvSpPr>
            <a:spLocks noChangeShapeType="1"/>
          </p:cNvSpPr>
          <p:nvPr/>
        </p:nvSpPr>
        <p:spPr bwMode="auto">
          <a:xfrm rot="480000">
            <a:off x="5774055" y="3367405"/>
            <a:ext cx="2286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0" name="Line 89"/>
          <p:cNvSpPr>
            <a:spLocks noChangeShapeType="1"/>
          </p:cNvSpPr>
          <p:nvPr/>
        </p:nvSpPr>
        <p:spPr bwMode="auto">
          <a:xfrm>
            <a:off x="5580063" y="3500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1" name="Line 90"/>
          <p:cNvSpPr>
            <a:spLocks noChangeShapeType="1"/>
          </p:cNvSpPr>
          <p:nvPr/>
        </p:nvSpPr>
        <p:spPr bwMode="auto">
          <a:xfrm>
            <a:off x="6084888" y="3500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2" name="Line 91"/>
          <p:cNvSpPr>
            <a:spLocks noChangeShapeType="1"/>
          </p:cNvSpPr>
          <p:nvPr/>
        </p:nvSpPr>
        <p:spPr bwMode="auto">
          <a:xfrm>
            <a:off x="6659563" y="35004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3" name="Line 92"/>
          <p:cNvSpPr>
            <a:spLocks noChangeShapeType="1"/>
          </p:cNvSpPr>
          <p:nvPr/>
        </p:nvSpPr>
        <p:spPr bwMode="auto">
          <a:xfrm>
            <a:off x="6877050" y="32845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4" name="Line 93"/>
          <p:cNvSpPr>
            <a:spLocks noChangeShapeType="1"/>
          </p:cNvSpPr>
          <p:nvPr/>
        </p:nvSpPr>
        <p:spPr bwMode="auto">
          <a:xfrm>
            <a:off x="6659563" y="3500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5" name="Line 95"/>
          <p:cNvSpPr>
            <a:spLocks noChangeShapeType="1"/>
          </p:cNvSpPr>
          <p:nvPr/>
        </p:nvSpPr>
        <p:spPr bwMode="auto">
          <a:xfrm>
            <a:off x="7164388" y="3500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6" name="Line 96"/>
          <p:cNvSpPr>
            <a:spLocks noChangeShapeType="1"/>
          </p:cNvSpPr>
          <p:nvPr/>
        </p:nvSpPr>
        <p:spPr bwMode="auto">
          <a:xfrm>
            <a:off x="7812088" y="35004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7" name="Line 97"/>
          <p:cNvSpPr>
            <a:spLocks noChangeShapeType="1"/>
          </p:cNvSpPr>
          <p:nvPr/>
        </p:nvSpPr>
        <p:spPr bwMode="auto">
          <a:xfrm>
            <a:off x="8101013" y="32845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8" name="Line 98"/>
          <p:cNvSpPr>
            <a:spLocks noChangeShapeType="1"/>
          </p:cNvSpPr>
          <p:nvPr/>
        </p:nvSpPr>
        <p:spPr bwMode="auto">
          <a:xfrm>
            <a:off x="7812088" y="3500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9" name="Line 99"/>
          <p:cNvSpPr>
            <a:spLocks noChangeShapeType="1"/>
          </p:cNvSpPr>
          <p:nvPr/>
        </p:nvSpPr>
        <p:spPr bwMode="auto">
          <a:xfrm>
            <a:off x="8388350" y="3500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0" name="Line 100"/>
          <p:cNvSpPr>
            <a:spLocks noChangeShapeType="1"/>
          </p:cNvSpPr>
          <p:nvPr/>
        </p:nvSpPr>
        <p:spPr bwMode="auto">
          <a:xfrm>
            <a:off x="-162321" y="5516880"/>
            <a:ext cx="8551306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1" name="Line 101"/>
          <p:cNvSpPr>
            <a:spLocks noChangeShapeType="1"/>
          </p:cNvSpPr>
          <p:nvPr/>
        </p:nvSpPr>
        <p:spPr bwMode="auto">
          <a:xfrm>
            <a:off x="307658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2" name="Line 102"/>
          <p:cNvSpPr>
            <a:spLocks noChangeShapeType="1"/>
          </p:cNvSpPr>
          <p:nvPr/>
        </p:nvSpPr>
        <p:spPr bwMode="auto">
          <a:xfrm>
            <a:off x="161226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3" name="Line 103"/>
          <p:cNvSpPr>
            <a:spLocks noChangeShapeType="1"/>
          </p:cNvSpPr>
          <p:nvPr/>
        </p:nvSpPr>
        <p:spPr bwMode="auto">
          <a:xfrm>
            <a:off x="212407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4" name="Line 104"/>
          <p:cNvSpPr>
            <a:spLocks noChangeShapeType="1"/>
          </p:cNvSpPr>
          <p:nvPr/>
        </p:nvSpPr>
        <p:spPr bwMode="auto">
          <a:xfrm>
            <a:off x="2627313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5" name="Line 105"/>
          <p:cNvSpPr>
            <a:spLocks noChangeShapeType="1"/>
          </p:cNvSpPr>
          <p:nvPr/>
        </p:nvSpPr>
        <p:spPr bwMode="auto">
          <a:xfrm>
            <a:off x="3183255" y="5300980"/>
            <a:ext cx="63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6" name="Line 106"/>
          <p:cNvSpPr>
            <a:spLocks noChangeShapeType="1"/>
          </p:cNvSpPr>
          <p:nvPr/>
        </p:nvSpPr>
        <p:spPr bwMode="auto">
          <a:xfrm>
            <a:off x="3593465" y="525176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7" name="Line 108"/>
          <p:cNvSpPr>
            <a:spLocks noChangeShapeType="1"/>
          </p:cNvSpPr>
          <p:nvPr/>
        </p:nvSpPr>
        <p:spPr bwMode="auto">
          <a:xfrm>
            <a:off x="4787900" y="5358765"/>
            <a:ext cx="635" cy="1581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8" name="Line 109"/>
          <p:cNvSpPr>
            <a:spLocks noChangeShapeType="1"/>
          </p:cNvSpPr>
          <p:nvPr/>
        </p:nvSpPr>
        <p:spPr bwMode="auto">
          <a:xfrm>
            <a:off x="5580063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9" name="Line 110"/>
          <p:cNvSpPr>
            <a:spLocks noChangeShapeType="1"/>
          </p:cNvSpPr>
          <p:nvPr/>
        </p:nvSpPr>
        <p:spPr bwMode="auto">
          <a:xfrm>
            <a:off x="6084888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0" name="Line 111"/>
          <p:cNvSpPr>
            <a:spLocks noChangeShapeType="1"/>
          </p:cNvSpPr>
          <p:nvPr/>
        </p:nvSpPr>
        <p:spPr bwMode="auto">
          <a:xfrm>
            <a:off x="6659563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1" name="Line 112"/>
          <p:cNvSpPr>
            <a:spLocks noChangeShapeType="1"/>
          </p:cNvSpPr>
          <p:nvPr/>
        </p:nvSpPr>
        <p:spPr bwMode="auto">
          <a:xfrm>
            <a:off x="7164388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2" name="Line 113"/>
          <p:cNvSpPr>
            <a:spLocks noChangeShapeType="1"/>
          </p:cNvSpPr>
          <p:nvPr/>
        </p:nvSpPr>
        <p:spPr bwMode="auto">
          <a:xfrm>
            <a:off x="7812088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3" name="Line 114"/>
          <p:cNvSpPr>
            <a:spLocks noChangeShapeType="1"/>
          </p:cNvSpPr>
          <p:nvPr/>
        </p:nvSpPr>
        <p:spPr bwMode="auto">
          <a:xfrm>
            <a:off x="8388350" y="5300980"/>
            <a:ext cx="63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4" name="Line 115"/>
          <p:cNvSpPr>
            <a:spLocks noChangeShapeType="1"/>
          </p:cNvSpPr>
          <p:nvPr/>
        </p:nvSpPr>
        <p:spPr bwMode="auto">
          <a:xfrm>
            <a:off x="1116013" y="5661025"/>
            <a:ext cx="7127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5" name="Line 116"/>
          <p:cNvSpPr>
            <a:spLocks noChangeShapeType="1"/>
          </p:cNvSpPr>
          <p:nvPr/>
        </p:nvSpPr>
        <p:spPr bwMode="auto">
          <a:xfrm>
            <a:off x="4787900" y="55165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6" name="Line 117"/>
          <p:cNvSpPr>
            <a:spLocks noChangeShapeType="1"/>
          </p:cNvSpPr>
          <p:nvPr/>
        </p:nvSpPr>
        <p:spPr bwMode="auto">
          <a:xfrm>
            <a:off x="1116013" y="5661025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7" name="Line 118"/>
          <p:cNvSpPr>
            <a:spLocks noChangeShapeType="1"/>
          </p:cNvSpPr>
          <p:nvPr/>
        </p:nvSpPr>
        <p:spPr bwMode="auto">
          <a:xfrm>
            <a:off x="4787900" y="5661025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8" name="Line 119"/>
          <p:cNvSpPr>
            <a:spLocks noChangeShapeType="1"/>
          </p:cNvSpPr>
          <p:nvPr/>
        </p:nvSpPr>
        <p:spPr bwMode="auto">
          <a:xfrm>
            <a:off x="8243888" y="55165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9" name="Line 120"/>
          <p:cNvSpPr>
            <a:spLocks noChangeShapeType="1"/>
          </p:cNvSpPr>
          <p:nvPr/>
        </p:nvSpPr>
        <p:spPr bwMode="auto">
          <a:xfrm>
            <a:off x="8243888" y="5661025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90" name="Line 78"/>
          <p:cNvSpPr>
            <a:spLocks noChangeShapeType="1"/>
          </p:cNvSpPr>
          <p:nvPr/>
        </p:nvSpPr>
        <p:spPr bwMode="auto">
          <a:xfrm>
            <a:off x="3635693" y="345154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4673283" y="3773488"/>
            <a:ext cx="336550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/>
              <a:t>征迁办</a:t>
            </a:r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5009833" y="3773488"/>
            <a:ext cx="336550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/>
              <a:t>环保监察大队</a:t>
            </a:r>
          </a:p>
        </p:txBody>
      </p:sp>
      <p:sp>
        <p:nvSpPr>
          <p:cNvPr id="6" name="Line 70"/>
          <p:cNvSpPr>
            <a:spLocks noChangeShapeType="1"/>
          </p:cNvSpPr>
          <p:nvPr/>
        </p:nvSpPr>
        <p:spPr bwMode="auto">
          <a:xfrm>
            <a:off x="4708525" y="35575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72"/>
          <p:cNvSpPr>
            <a:spLocks noChangeShapeType="1"/>
          </p:cNvSpPr>
          <p:nvPr/>
        </p:nvSpPr>
        <p:spPr bwMode="auto">
          <a:xfrm>
            <a:off x="4708525" y="35575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73"/>
          <p:cNvSpPr>
            <a:spLocks noChangeShapeType="1"/>
          </p:cNvSpPr>
          <p:nvPr/>
        </p:nvSpPr>
        <p:spPr bwMode="auto">
          <a:xfrm>
            <a:off x="5140325" y="35575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4336733" y="3773488"/>
            <a:ext cx="336550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/>
              <a:t>环境污染攻坚办</a:t>
            </a:r>
          </a:p>
        </p:txBody>
      </p:sp>
      <p:sp>
        <p:nvSpPr>
          <p:cNvPr id="11" name="Line 88"/>
          <p:cNvSpPr>
            <a:spLocks noChangeShapeType="1"/>
          </p:cNvSpPr>
          <p:nvPr/>
        </p:nvSpPr>
        <p:spPr bwMode="auto">
          <a:xfrm>
            <a:off x="4924108" y="33416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1"/>
          <p:cNvSpPr>
            <a:spLocks noChangeShapeType="1"/>
          </p:cNvSpPr>
          <p:nvPr/>
        </p:nvSpPr>
        <p:spPr bwMode="auto">
          <a:xfrm>
            <a:off x="4923790" y="3342005"/>
            <a:ext cx="850265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92"/>
          <p:cNvSpPr>
            <a:spLocks noChangeShapeType="1"/>
          </p:cNvSpPr>
          <p:nvPr/>
        </p:nvSpPr>
        <p:spPr bwMode="auto">
          <a:xfrm rot="600000">
            <a:off x="5326380" y="3249295"/>
            <a:ext cx="20320" cy="927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1"/>
          <p:cNvSpPr>
            <a:spLocks noChangeShapeType="1"/>
          </p:cNvSpPr>
          <p:nvPr/>
        </p:nvSpPr>
        <p:spPr bwMode="auto">
          <a:xfrm>
            <a:off x="726758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6"/>
          <p:cNvSpPr>
            <a:spLocks noChangeShapeType="1"/>
          </p:cNvSpPr>
          <p:nvPr/>
        </p:nvSpPr>
        <p:spPr bwMode="auto">
          <a:xfrm>
            <a:off x="3985260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7" name="直接连接符 16"/>
          <p:cNvCxnSpPr>
            <a:stCxn id="17449" idx="0"/>
          </p:cNvCxnSpPr>
          <p:nvPr/>
        </p:nvCxnSpPr>
        <p:spPr>
          <a:xfrm flipH="1">
            <a:off x="1259632" y="3501696"/>
            <a:ext cx="1" cy="19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42"/>
          <p:cNvSpPr txBox="1">
            <a:spLocks noChangeArrowheads="1"/>
          </p:cNvSpPr>
          <p:nvPr/>
        </p:nvSpPr>
        <p:spPr bwMode="auto">
          <a:xfrm>
            <a:off x="1094116" y="3712518"/>
            <a:ext cx="338554" cy="158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 dirty="0" smtClean="0"/>
              <a:t>行政审批服务中心</a:t>
            </a:r>
            <a:endParaRPr lang="zh-CN" altLang="en-US" sz="1000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/>
          <p:cNvSpPr txBox="1">
            <a:spLocks noChangeArrowheads="1"/>
          </p:cNvSpPr>
          <p:nvPr/>
        </p:nvSpPr>
        <p:spPr bwMode="auto">
          <a:xfrm>
            <a:off x="3059113" y="404813"/>
            <a:ext cx="3240087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市政府</a:t>
            </a:r>
          </a:p>
        </p:txBody>
      </p:sp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203835" y="1557655"/>
            <a:ext cx="459740" cy="163957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高新区管委会</a:t>
            </a: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1033780" y="1557655"/>
            <a:ext cx="459740" cy="16478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市工商局</a:t>
            </a:r>
          </a:p>
        </p:txBody>
      </p:sp>
      <p:sp>
        <p:nvSpPr>
          <p:cNvPr id="19460" name="Text Box 9"/>
          <p:cNvSpPr txBox="1">
            <a:spLocks noChangeArrowheads="1"/>
          </p:cNvSpPr>
          <p:nvPr/>
        </p:nvSpPr>
        <p:spPr bwMode="auto">
          <a:xfrm>
            <a:off x="1814830" y="1557338"/>
            <a:ext cx="468313" cy="16557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市公安局</a:t>
            </a:r>
          </a:p>
        </p:txBody>
      </p: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2735263" y="1557338"/>
            <a:ext cx="468312" cy="16557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市国土资源局</a:t>
            </a:r>
          </a:p>
        </p:txBody>
      </p:sp>
      <p:sp>
        <p:nvSpPr>
          <p:cNvPr id="19462" name="Text Box 11"/>
          <p:cNvSpPr txBox="1">
            <a:spLocks noChangeArrowheads="1"/>
          </p:cNvSpPr>
          <p:nvPr/>
        </p:nvSpPr>
        <p:spPr bwMode="auto">
          <a:xfrm>
            <a:off x="3609658" y="1557338"/>
            <a:ext cx="468312" cy="16557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市质监局</a:t>
            </a:r>
          </a:p>
        </p:txBody>
      </p:sp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4427538" y="1557338"/>
            <a:ext cx="468312" cy="16557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市国税局</a:t>
            </a:r>
          </a:p>
        </p:txBody>
      </p:sp>
      <p:sp>
        <p:nvSpPr>
          <p:cNvPr id="19464" name="Text Box 13"/>
          <p:cNvSpPr txBox="1">
            <a:spLocks noChangeArrowheads="1"/>
          </p:cNvSpPr>
          <p:nvPr/>
        </p:nvSpPr>
        <p:spPr bwMode="auto">
          <a:xfrm>
            <a:off x="5221923" y="1557338"/>
            <a:ext cx="468312" cy="16557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市地税局</a:t>
            </a:r>
          </a:p>
        </p:txBody>
      </p:sp>
      <p:sp>
        <p:nvSpPr>
          <p:cNvPr id="19466" name="Line 15"/>
          <p:cNvSpPr>
            <a:spLocks noChangeShapeType="1"/>
          </p:cNvSpPr>
          <p:nvPr/>
        </p:nvSpPr>
        <p:spPr bwMode="auto">
          <a:xfrm>
            <a:off x="4643438" y="765175"/>
            <a:ext cx="0" cy="5032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16"/>
          <p:cNvSpPr>
            <a:spLocks noChangeShapeType="1"/>
          </p:cNvSpPr>
          <p:nvPr/>
        </p:nvSpPr>
        <p:spPr bwMode="auto">
          <a:xfrm>
            <a:off x="429578" y="1268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19"/>
          <p:cNvSpPr>
            <a:spLocks noChangeShapeType="1"/>
          </p:cNvSpPr>
          <p:nvPr/>
        </p:nvSpPr>
        <p:spPr bwMode="auto">
          <a:xfrm>
            <a:off x="4643438" y="1268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20"/>
          <p:cNvSpPr>
            <a:spLocks noChangeShapeType="1"/>
          </p:cNvSpPr>
          <p:nvPr/>
        </p:nvSpPr>
        <p:spPr bwMode="auto">
          <a:xfrm>
            <a:off x="6156008" y="126777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21"/>
          <p:cNvSpPr>
            <a:spLocks noChangeShapeType="1"/>
          </p:cNvSpPr>
          <p:nvPr/>
        </p:nvSpPr>
        <p:spPr bwMode="auto">
          <a:xfrm>
            <a:off x="6948488" y="1268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22"/>
          <p:cNvSpPr>
            <a:spLocks noChangeShapeType="1"/>
          </p:cNvSpPr>
          <p:nvPr/>
        </p:nvSpPr>
        <p:spPr bwMode="auto">
          <a:xfrm>
            <a:off x="7798753" y="126904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23"/>
          <p:cNvSpPr>
            <a:spLocks noChangeShapeType="1"/>
          </p:cNvSpPr>
          <p:nvPr/>
        </p:nvSpPr>
        <p:spPr bwMode="auto">
          <a:xfrm>
            <a:off x="2339975" y="3860800"/>
            <a:ext cx="1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6" name="Line 25"/>
          <p:cNvSpPr>
            <a:spLocks noChangeShapeType="1"/>
          </p:cNvSpPr>
          <p:nvPr/>
        </p:nvSpPr>
        <p:spPr bwMode="auto">
          <a:xfrm>
            <a:off x="1259205" y="3213100"/>
            <a:ext cx="26670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7" name="Line 26"/>
          <p:cNvSpPr>
            <a:spLocks noChangeShapeType="1"/>
          </p:cNvSpPr>
          <p:nvPr/>
        </p:nvSpPr>
        <p:spPr bwMode="auto">
          <a:xfrm flipH="1">
            <a:off x="2072640" y="3213100"/>
            <a:ext cx="7620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27"/>
          <p:cNvSpPr>
            <a:spLocks noChangeShapeType="1"/>
          </p:cNvSpPr>
          <p:nvPr/>
        </p:nvSpPr>
        <p:spPr bwMode="auto">
          <a:xfrm>
            <a:off x="4643438" y="32131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9" name="Line 28"/>
          <p:cNvSpPr>
            <a:spLocks noChangeShapeType="1"/>
          </p:cNvSpPr>
          <p:nvPr/>
        </p:nvSpPr>
        <p:spPr bwMode="auto">
          <a:xfrm flipH="1">
            <a:off x="6156325" y="3206115"/>
            <a:ext cx="30480" cy="1235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80" name="Line 29"/>
          <p:cNvSpPr>
            <a:spLocks noChangeShapeType="1"/>
          </p:cNvSpPr>
          <p:nvPr/>
        </p:nvSpPr>
        <p:spPr bwMode="auto">
          <a:xfrm>
            <a:off x="6948805" y="3213100"/>
            <a:ext cx="635" cy="11531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81" name="Line 30"/>
          <p:cNvSpPr>
            <a:spLocks noChangeShapeType="1"/>
          </p:cNvSpPr>
          <p:nvPr/>
        </p:nvSpPr>
        <p:spPr bwMode="auto">
          <a:xfrm>
            <a:off x="7799070" y="3262630"/>
            <a:ext cx="635" cy="11798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82" name="Text Box 31"/>
          <p:cNvSpPr txBox="1">
            <a:spLocks noChangeArrowheads="1"/>
          </p:cNvSpPr>
          <p:nvPr/>
        </p:nvSpPr>
        <p:spPr bwMode="auto">
          <a:xfrm>
            <a:off x="1060450" y="4441825"/>
            <a:ext cx="406400" cy="16557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高新区工商分局</a:t>
            </a:r>
          </a:p>
        </p:txBody>
      </p:sp>
      <p:sp>
        <p:nvSpPr>
          <p:cNvPr id="19483" name="Text Box 32"/>
          <p:cNvSpPr txBox="1">
            <a:spLocks noChangeArrowheads="1"/>
          </p:cNvSpPr>
          <p:nvPr/>
        </p:nvSpPr>
        <p:spPr bwMode="auto">
          <a:xfrm>
            <a:off x="1877060" y="4441825"/>
            <a:ext cx="406400" cy="16557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高新区公安分局</a:t>
            </a:r>
          </a:p>
        </p:txBody>
      </p:sp>
      <p:sp>
        <p:nvSpPr>
          <p:cNvPr id="19484" name="Text Box 33"/>
          <p:cNvSpPr txBox="1">
            <a:spLocks noChangeArrowheads="1"/>
          </p:cNvSpPr>
          <p:nvPr/>
        </p:nvSpPr>
        <p:spPr bwMode="auto">
          <a:xfrm>
            <a:off x="2735263" y="4441825"/>
            <a:ext cx="406400" cy="16557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高新区国土分局</a:t>
            </a:r>
          </a:p>
        </p:txBody>
      </p:sp>
      <p:sp>
        <p:nvSpPr>
          <p:cNvPr id="19485" name="Text Box 34"/>
          <p:cNvSpPr txBox="1">
            <a:spLocks noChangeArrowheads="1"/>
          </p:cNvSpPr>
          <p:nvPr/>
        </p:nvSpPr>
        <p:spPr bwMode="auto">
          <a:xfrm>
            <a:off x="3671253" y="4441825"/>
            <a:ext cx="406400" cy="16557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高新区质监分局</a:t>
            </a:r>
          </a:p>
        </p:txBody>
      </p:sp>
      <p:sp>
        <p:nvSpPr>
          <p:cNvPr id="19486" name="Text Box 35"/>
          <p:cNvSpPr txBox="1">
            <a:spLocks noChangeArrowheads="1"/>
          </p:cNvSpPr>
          <p:nvPr/>
        </p:nvSpPr>
        <p:spPr bwMode="auto">
          <a:xfrm>
            <a:off x="4489133" y="4441825"/>
            <a:ext cx="406400" cy="16557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/>
              <a:t>高新区国税分局</a:t>
            </a:r>
          </a:p>
        </p:txBody>
      </p:sp>
      <p:sp>
        <p:nvSpPr>
          <p:cNvPr id="3104" name="Text Box 36"/>
          <p:cNvSpPr txBox="1">
            <a:spLocks noChangeArrowheads="1"/>
          </p:cNvSpPr>
          <p:nvPr/>
        </p:nvSpPr>
        <p:spPr bwMode="auto">
          <a:xfrm>
            <a:off x="5283518" y="4441825"/>
            <a:ext cx="406400" cy="165576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</a:ln>
          <a:effectLst/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/>
              <a:t>高新区地税分局</a:t>
            </a:r>
          </a:p>
        </p:txBody>
      </p:sp>
      <p:sp>
        <p:nvSpPr>
          <p:cNvPr id="19488" name="Line 37"/>
          <p:cNvSpPr>
            <a:spLocks noChangeShapeType="1"/>
          </p:cNvSpPr>
          <p:nvPr/>
        </p:nvSpPr>
        <p:spPr bwMode="auto">
          <a:xfrm>
            <a:off x="430530" y="1268730"/>
            <a:ext cx="815848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89" name="Line 38"/>
          <p:cNvSpPr>
            <a:spLocks noChangeShapeType="1"/>
          </p:cNvSpPr>
          <p:nvPr/>
        </p:nvSpPr>
        <p:spPr bwMode="auto">
          <a:xfrm>
            <a:off x="4643438" y="38608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91" name="Line 41"/>
          <p:cNvSpPr>
            <a:spLocks noChangeShapeType="1"/>
          </p:cNvSpPr>
          <p:nvPr/>
        </p:nvSpPr>
        <p:spPr bwMode="auto">
          <a:xfrm flipH="1">
            <a:off x="2349500" y="4221163"/>
            <a:ext cx="9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92" name="Line 42"/>
          <p:cNvSpPr>
            <a:spLocks noChangeShapeType="1"/>
          </p:cNvSpPr>
          <p:nvPr/>
        </p:nvSpPr>
        <p:spPr bwMode="auto">
          <a:xfrm>
            <a:off x="3826510" y="3205480"/>
            <a:ext cx="17145" cy="12744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93" name="Line 43"/>
          <p:cNvSpPr>
            <a:spLocks noChangeShapeType="1"/>
          </p:cNvSpPr>
          <p:nvPr/>
        </p:nvSpPr>
        <p:spPr bwMode="auto">
          <a:xfrm>
            <a:off x="4643438" y="42211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5956935" y="1557338"/>
            <a:ext cx="459740" cy="16557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+mn-ea"/>
              </a:rPr>
              <a:t>市食药局</a:t>
            </a:r>
            <a:endParaRPr lang="en-US" altLang="zh-CN">
              <a:sym typeface="+mn-ea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6577330" y="1557338"/>
            <a:ext cx="736600" cy="16557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+mn-ea"/>
              </a:rPr>
              <a:t>市市场发展服务中心</a:t>
            </a:r>
            <a:endParaRPr lang="zh-CN" alt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7568565" y="1557020"/>
            <a:ext cx="459740" cy="17056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市规划局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368030" y="1557338"/>
            <a:ext cx="459740" cy="16557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市消防支队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5956935" y="4441825"/>
            <a:ext cx="398145" cy="165608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</a:ln>
          <a:effectLst/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/>
              <a:t>高新区</a:t>
            </a:r>
            <a:r>
              <a:rPr lang="zh-CN" altLang="en-US" sz="1400">
                <a:sym typeface="+mn-ea"/>
              </a:rPr>
              <a:t>食药</a:t>
            </a:r>
            <a:r>
              <a:rPr lang="zh-CN" altLang="en-US" sz="1400"/>
              <a:t>分局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6749733" y="4441825"/>
            <a:ext cx="398145" cy="165576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</a:ln>
          <a:effectLst/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/>
              <a:t>高新市场管理处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7599363" y="4441825"/>
            <a:ext cx="398145" cy="165576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</a:ln>
          <a:effectLst/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/>
              <a:t>高新区规划分局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8318183" y="4441825"/>
            <a:ext cx="398145" cy="165576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</a:ln>
          <a:effectLst/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/>
              <a:t>高新区消防大队</a:t>
            </a:r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 flipV="1">
            <a:off x="431165" y="3860800"/>
            <a:ext cx="815848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1258888" y="12334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048828" y="126904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2938463" y="126777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843338" y="126904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643438" y="126777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455603" y="126777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5455920" y="3213100"/>
            <a:ext cx="1270" cy="1228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938780" y="3262630"/>
            <a:ext cx="635" cy="11798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589010" y="3205480"/>
            <a:ext cx="635" cy="12363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8588693" y="126777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2" name="直接连接符 21"/>
          <p:cNvCxnSpPr>
            <a:stCxn id="12" idx="1"/>
            <a:endCxn id="12" idx="1"/>
          </p:cNvCxnSpPr>
          <p:nvPr/>
        </p:nvCxnSpPr>
        <p:spPr>
          <a:xfrm>
            <a:off x="1259205" y="15227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429895" y="3197225"/>
            <a:ext cx="63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03835" y="389255"/>
            <a:ext cx="1758315" cy="3683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驻区单位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solidFill>
            <a:schemeClr val="accent2"/>
          </a:solidFill>
          <a:miter lim="800000"/>
        </a:ln>
      </a:spPr>
      <a:bodyPr vert="eaVert">
        <a:spAutoFit/>
      </a:bodyPr>
      <a:lstStyle>
        <a:defPPr eaLnBrk="1" hangingPunct="1">
          <a:spcBef>
            <a:spcPct val="50000"/>
          </a:spcBef>
          <a:defRPr sz="1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185</Words>
  <Application>Microsoft Office PowerPoint</Application>
  <PresentationFormat>全屏显示(4:3)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高新区工作人员岗位培训</dc:title>
  <dc:creator>xu</dc:creator>
  <cp:lastModifiedBy>Fy</cp:lastModifiedBy>
  <cp:revision>73</cp:revision>
  <dcterms:created xsi:type="dcterms:W3CDTF">2016-07-02T11:08:00Z</dcterms:created>
  <dcterms:modified xsi:type="dcterms:W3CDTF">2017-09-21T09:35:43Z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