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448" r:id="rId4"/>
    <p:sldId id="450" r:id="rId5"/>
    <p:sldId id="453" r:id="rId6"/>
    <p:sldId id="451" r:id="rId7"/>
    <p:sldId id="452" r:id="rId8"/>
    <p:sldId id="454" r:id="rId9"/>
    <p:sldId id="455" r:id="rId10"/>
    <p:sldId id="456" r:id="rId11"/>
    <p:sldId id="457" r:id="rId12"/>
    <p:sldId id="459" r:id="rId13"/>
    <p:sldId id="458" r:id="rId14"/>
    <p:sldId id="460" r:id="rId15"/>
    <p:sldId id="461" r:id="rId16"/>
    <p:sldId id="463" r:id="rId17"/>
    <p:sldId id="464" r:id="rId18"/>
    <p:sldId id="465" r:id="rId19"/>
    <p:sldId id="466" r:id="rId20"/>
    <p:sldId id="462" r:id="rId21"/>
    <p:sldId id="467" r:id="rId22"/>
    <p:sldId id="469" r:id="rId23"/>
    <p:sldId id="471" r:id="rId24"/>
    <p:sldId id="470" r:id="rId25"/>
    <p:sldId id="468" r:id="rId26"/>
    <p:sldId id="449" r:id="rId27"/>
    <p:sldId id="437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B98E09-2953-459D-8165-B44A96ACA3C7}">
          <p14:sldIdLst>
            <p14:sldId id="256"/>
            <p14:sldId id="448"/>
            <p14:sldId id="450"/>
            <p14:sldId id="453"/>
            <p14:sldId id="451"/>
            <p14:sldId id="452"/>
            <p14:sldId id="454"/>
            <p14:sldId id="455"/>
            <p14:sldId id="456"/>
            <p14:sldId id="457"/>
            <p14:sldId id="459"/>
            <p14:sldId id="458"/>
            <p14:sldId id="460"/>
            <p14:sldId id="461"/>
            <p14:sldId id="463"/>
            <p14:sldId id="464"/>
            <p14:sldId id="465"/>
            <p14:sldId id="466"/>
            <p14:sldId id="462"/>
            <p14:sldId id="467"/>
            <p14:sldId id="469"/>
            <p14:sldId id="471"/>
            <p14:sldId id="470"/>
            <p14:sldId id="468"/>
            <p14:sldId id="449"/>
            <p14:sldId id="437"/>
          </p14:sldIdLst>
        </p14:section>
        <p14:section name="无标题节" id="{5A090B7F-55A9-4A2E-B949-EF4DCD83D9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87303" autoAdjust="0"/>
  </p:normalViewPr>
  <p:slideViewPr>
    <p:cSldViewPr>
      <p:cViewPr varScale="1">
        <p:scale>
          <a:sx n="106" d="100"/>
          <a:sy n="106" d="100"/>
        </p:scale>
        <p:origin x="17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6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942A9-837E-474D-9C83-BEB03116E3C9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30AC3-2379-400A-9324-BCA36196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82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8C0A9-C6F3-4BF6-9A67-6FF3AEF61F20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6206A-D051-478C-BADE-C306DCF456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6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7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3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8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7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9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1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206A-D051-478C-BADE-C306DCF4568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7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E:\GMO\2management\culture\CIS\VI应用设计元素\VI图\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772400" cy="11430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224D292-179C-4C68-91EC-2F90E7CA6CC3}" type="datetime1">
              <a:rPr lang="zh-CN" altLang="en-US" smtClean="0"/>
              <a:t>2020/1/13</a:t>
            </a:fld>
            <a:endParaRPr lang="en-US" altLang="zh-CN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4E08F8-2806-4FBC-BF52-9482B010A221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4F5E93-1A2B-44D2-BE99-B83337855569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4C64C-ED46-4A18-A8FC-CCA18BF81C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E8D1E-296B-48AB-98FC-827CD98D84C8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762C7-AA8F-4C03-8CC9-23D6649AD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99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0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9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94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53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97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1A647-2066-4391-8DEA-3B58CE1069B4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A9522-F6C4-4E94-A713-F16A01AD40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3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69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CA3495-5974-48A4-8D9D-A60B927CD866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5EFF-7EA6-43D8-BD2E-57B026DB35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2D938-78B9-48A4-B895-B404EBDE8695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BFD1-66E1-4C39-AF9F-7CC5103389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5C02A7-C296-4AA4-A49C-7BF621993A4E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B8122-B962-469C-9250-1D2BE65C72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5907A8-DBC7-4256-9721-591594E57E87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9BA52-9693-4860-900F-D0A364AEC7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5A851-9C12-4F93-8812-642181242906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B93D0-4D47-4CB4-91BF-97B30EC3ADA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1BBFCA-A44A-4DD5-8887-8B6BBD7E65F6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5BDA4-A47B-4436-B750-44075076C4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E1CBD1-6C04-40B4-9FD8-157F72DF2379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1EA19-AEB4-4FC3-9A7E-27202BE654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E:\GMO\2management\culture\CIS\VI应用设计元素\VI图\PPT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5110783-97FB-4930-A945-209D879DD4A3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401DB56-51DA-426C-A42C-74CAB7D84277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092280" y="109518"/>
            <a:ext cx="183264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altLang="zh-CN" sz="2400" b="1" kern="1200" dirty="0" err="1" smtClean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+mn-cs"/>
              </a:rPr>
              <a:t>Git</a:t>
            </a:r>
            <a:r>
              <a:rPr kumimoji="1" lang="zh-CN" altLang="en-US" sz="2400" b="1" kern="1200" dirty="0" smtClean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+mn-cs"/>
              </a:rPr>
              <a:t>深入浅出</a:t>
            </a:r>
            <a:endParaRPr kumimoji="1" lang="zh-CN" altLang="en-US" sz="2400" b="1" kern="1200" dirty="0">
              <a:solidFill>
                <a:srgbClr val="FFFF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7029-D04F-4D0D-9E48-66F1E95D10B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43B8-2872-4442-A541-51EC5FC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view.tp-link.net/gerr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ohoci.rd.tp-link.net/jenkins/view/SLP/job/slp_create_branc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3214686"/>
            <a:ext cx="7286676" cy="1143000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常用操作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5085184"/>
            <a:ext cx="6400800" cy="1224136"/>
          </a:xfrm>
        </p:spPr>
        <p:txBody>
          <a:bodyPr/>
          <a:lstStyle/>
          <a:p>
            <a:r>
              <a:rPr lang="en-US" altLang="zh-CN" dirty="0" smtClean="0"/>
              <a:t>			   </a:t>
            </a:r>
            <a:r>
              <a:rPr lang="zh-CN" altLang="en-US" dirty="0" smtClean="0"/>
              <a:t>胡日辉</a:t>
            </a:r>
            <a:endParaRPr lang="en-US" altLang="zh-CN" dirty="0" smtClean="0"/>
          </a:p>
          <a:p>
            <a:r>
              <a:rPr lang="en-US" altLang="zh-CN" dirty="0" smtClean="0"/>
              <a:t>				2020-1-13</a:t>
            </a:r>
            <a:endParaRPr lang="zh-CN" altLang="zh-CN" dirty="0"/>
          </a:p>
        </p:txBody>
      </p:sp>
    </p:spTree>
  </p:cSld>
  <p:clrMapOvr>
    <a:masterClrMapping/>
  </p:clrMapOvr>
  <p:transition advTm="1713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查看修改代码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status   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查看那些文件修改过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status –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su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可以查看那些文件冲突，那些文件为未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add 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等等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diff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查看编辑文件细节（未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add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）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diff --cached 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查看暂存区和版本库差异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difftool</a:t>
            </a:r>
            <a:r>
              <a:rPr lang="zh-CN" altLang="en-US" sz="2000" dirty="0" smtClean="0">
                <a:latin typeface="+mn-ea"/>
              </a:rPr>
              <a:t>的设置，比较推荐使用</a:t>
            </a:r>
            <a:r>
              <a:rPr lang="en-US" altLang="zh-CN" sz="2000" dirty="0" err="1" smtClean="0">
                <a:latin typeface="+mn-ea"/>
              </a:rPr>
              <a:t>vimdiff</a:t>
            </a:r>
            <a:r>
              <a:rPr lang="zh-CN" altLang="en-US" sz="2000" dirty="0" smtClean="0">
                <a:latin typeface="+mn-ea"/>
              </a:rPr>
              <a:t>工具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config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--global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diff.tool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vimdiff</a:t>
            </a:r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config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--global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merge.tool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vimdiff</a:t>
            </a:r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config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--global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difftool.prompt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false</a:t>
            </a: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config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--global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mergetool.prompt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49525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查看日志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hist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#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查看修改日志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hist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--name-only  #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查看日志修改的文件名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/>
              <a:t>   </a:t>
            </a:r>
            <a:r>
              <a:rPr lang="zh-CN" altLang="en-US" sz="1600" dirty="0" smtClean="0"/>
              <a:t>签名的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值，可以直接拷贝到</a:t>
            </a:r>
            <a:r>
              <a:rPr lang="en-US" altLang="zh-CN" sz="1600" dirty="0" err="1" smtClean="0"/>
              <a:t>gerrit</a:t>
            </a:r>
            <a:r>
              <a:rPr lang="zh-CN" altLang="en-US" sz="1600" dirty="0" smtClean="0"/>
              <a:t>查找，可以直观方便看到该提交的修改内容</a:t>
            </a:r>
            <a:r>
              <a:rPr lang="en-US" altLang="zh-CN" sz="1600" dirty="0" smtClean="0"/>
              <a:t>   </a:t>
            </a:r>
          </a:p>
          <a:p>
            <a:endParaRPr lang="en-US" altLang="zh-CN" sz="1600" dirty="0" smtClean="0"/>
          </a:p>
          <a:p>
            <a:r>
              <a:rPr lang="zh-CN" altLang="zh-CN" sz="1600" dirty="0" smtClean="0"/>
              <a:t>为了</a:t>
            </a:r>
            <a:r>
              <a:rPr lang="zh-CN" altLang="zh-CN" sz="1600" dirty="0"/>
              <a:t>方便查看</a:t>
            </a:r>
            <a:r>
              <a:rPr lang="en-US" altLang="zh-CN" sz="1600" dirty="0"/>
              <a:t>log</a:t>
            </a:r>
            <a:r>
              <a:rPr lang="zh-CN" altLang="zh-CN" sz="1600" dirty="0"/>
              <a:t>和</a:t>
            </a:r>
            <a:r>
              <a:rPr lang="en-US" altLang="zh-CN" sz="1600" dirty="0"/>
              <a:t>history</a:t>
            </a:r>
            <a:r>
              <a:rPr lang="zh-CN" altLang="zh-CN" sz="1600" dirty="0"/>
              <a:t>等，定制了下面几个命令。</a:t>
            </a:r>
          </a:p>
          <a:p>
            <a:r>
              <a:rPr lang="zh-CN" altLang="zh-CN" sz="1600" dirty="0"/>
              <a:t>将下述内容加入</a:t>
            </a:r>
            <a:r>
              <a:rPr lang="en-US" altLang="zh-CN" sz="1600" dirty="0"/>
              <a:t> ~/.</a:t>
            </a:r>
            <a:r>
              <a:rPr lang="en-US" altLang="zh-CN" sz="1600" dirty="0" err="1"/>
              <a:t>gitconfig</a:t>
            </a:r>
            <a:r>
              <a:rPr lang="en-US" altLang="zh-CN" sz="1600" dirty="0"/>
              <a:t> </a:t>
            </a:r>
            <a:r>
              <a:rPr lang="zh-CN" altLang="zh-CN" sz="1600" dirty="0"/>
              <a:t>文件</a:t>
            </a:r>
            <a:r>
              <a:rPr lang="zh-CN" altLang="zh-CN" sz="1600" dirty="0" smtClean="0"/>
              <a:t>：</a:t>
            </a:r>
            <a:endParaRPr lang="en-US" altLang="zh-CN" sz="1600" dirty="0" smtClean="0"/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584" y="4725144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[alias]</a:t>
            </a:r>
          </a:p>
          <a:p>
            <a:r>
              <a:rPr lang="en-US" altLang="zh-CN" sz="1200" dirty="0"/>
              <a:t>  co = checkout</a:t>
            </a:r>
          </a:p>
          <a:p>
            <a:r>
              <a:rPr lang="en-US" altLang="zh-CN" sz="1200" dirty="0"/>
              <a:t>  ci = commit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st</a:t>
            </a:r>
            <a:r>
              <a:rPr lang="en-US" altLang="zh-CN" sz="1200" dirty="0"/>
              <a:t> = status -</a:t>
            </a:r>
            <a:r>
              <a:rPr lang="en-US" altLang="zh-CN" sz="1200" dirty="0" err="1"/>
              <a:t>sb</a:t>
            </a:r>
            <a:endParaRPr lang="en-US" altLang="zh-CN" sz="1200" dirty="0"/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 = branch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lg</a:t>
            </a:r>
            <a:r>
              <a:rPr lang="en-US" altLang="zh-CN" sz="1200" dirty="0"/>
              <a:t> = log --all --graph --pretty=format:'%</a:t>
            </a:r>
            <a:r>
              <a:rPr lang="en-US" altLang="zh-CN" sz="1200" dirty="0" err="1"/>
              <a:t>Cred%h%Creset</a:t>
            </a:r>
            <a:r>
              <a:rPr lang="en-US" altLang="zh-CN" sz="1200" dirty="0"/>
              <a:t> -%C(yellow)%</a:t>
            </a:r>
            <a:r>
              <a:rPr lang="en-US" altLang="zh-CN" sz="1200" dirty="0" err="1"/>
              <a:t>d%Creset</a:t>
            </a:r>
            <a:r>
              <a:rPr lang="en-US" altLang="zh-CN" sz="1200" dirty="0"/>
              <a:t> %s %</a:t>
            </a:r>
            <a:r>
              <a:rPr lang="en-US" altLang="zh-CN" sz="1200" dirty="0" err="1"/>
              <a:t>Cgreen</a:t>
            </a:r>
            <a:r>
              <a:rPr lang="en-US" altLang="zh-CN" sz="1200" dirty="0"/>
              <a:t>(%</a:t>
            </a:r>
            <a:r>
              <a:rPr lang="en-US" altLang="zh-CN" sz="1200" dirty="0" err="1"/>
              <a:t>cr</a:t>
            </a:r>
            <a:r>
              <a:rPr lang="en-US" altLang="zh-CN" sz="1200" dirty="0"/>
              <a:t>) %C(bold blue)&lt;%an&gt;%</a:t>
            </a:r>
            <a:r>
              <a:rPr lang="en-US" altLang="zh-CN" sz="1200" dirty="0" err="1"/>
              <a:t>Creset</a:t>
            </a:r>
            <a:r>
              <a:rPr lang="en-US" altLang="zh-CN" sz="1200" dirty="0"/>
              <a:t>'--abbrev-commit --date=relative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hist</a:t>
            </a:r>
            <a:r>
              <a:rPr lang="en-US" altLang="zh-CN" sz="1200" dirty="0"/>
              <a:t> = log --pretty=format:'%h %ad | %</a:t>
            </a:r>
            <a:r>
              <a:rPr lang="en-US" altLang="zh-CN" sz="1200" dirty="0" err="1"/>
              <a:t>s%d</a:t>
            </a:r>
            <a:r>
              <a:rPr lang="en-US" altLang="zh-CN" sz="1200" dirty="0"/>
              <a:t> [%an]' --graph --date=short</a:t>
            </a:r>
          </a:p>
          <a:p>
            <a:r>
              <a:rPr lang="en-US" altLang="zh-CN" sz="1200" dirty="0"/>
              <a:t>  type = cat-file -t</a:t>
            </a:r>
          </a:p>
          <a:p>
            <a:r>
              <a:rPr lang="en-US" altLang="zh-CN" sz="1200" dirty="0"/>
              <a:t>  dump = cat-file –p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5130"/>
            <a:ext cx="78581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4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添加文件</a:t>
            </a:r>
            <a:endParaRPr lang="en-US" altLang="zh-CN" dirty="0" smtClean="0">
              <a:latin typeface="+mn-ea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add .   #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不包含删除的文件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add –A #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添加包含删除的文件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add  file #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可以指定添加某文件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撤销添加</a:t>
            </a:r>
            <a:r>
              <a:rPr lang="zh-CN" altLang="en-US" dirty="0">
                <a:latin typeface="+mn-ea"/>
              </a:rPr>
              <a:t>文件</a:t>
            </a:r>
            <a:endParaRPr lang="en-US" altLang="zh-CN" dirty="0">
              <a:latin typeface="+mn-ea"/>
            </a:endParaRPr>
          </a:p>
          <a:p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reset HEAD file  #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可以把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add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文件撤销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status –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su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#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可以查看那些文件冲突，那些文件为未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add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等等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diff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查看编辑文件细节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</a:t>
            </a: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另外，习惯了</a:t>
            </a:r>
            <a:r>
              <a:rPr lang="zh-CN" altLang="en-US" sz="2000" dirty="0">
                <a:latin typeface="+mn-ea"/>
              </a:rPr>
              <a:t>图像</a:t>
            </a:r>
            <a:r>
              <a:rPr lang="zh-CN" altLang="en-US" sz="2000" dirty="0" smtClean="0">
                <a:latin typeface="+mn-ea"/>
              </a:rPr>
              <a:t>界面查看差异的，可以通过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zh-CN" altLang="en-US" sz="2000" dirty="0" smtClean="0">
                <a:latin typeface="+mn-ea"/>
              </a:rPr>
              <a:t>的图形工具查看，但不太建议，因为涉及编码、权限等原因，容易导致修改文件不符合预期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50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添加忽略文件</a:t>
            </a:r>
            <a:endParaRPr lang="en-US" altLang="zh-CN" dirty="0" smtClean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三种方法：</a:t>
            </a:r>
          </a:p>
          <a:p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、	编辑</a:t>
            </a:r>
            <a:r>
              <a:rPr lang="en-US" altLang="zh-CN" sz="1200" dirty="0">
                <a:latin typeface="+mn-ea"/>
              </a:rPr>
              <a:t>.repo\repo</a:t>
            </a:r>
            <a:r>
              <a:rPr lang="zh-CN" altLang="en-US" sz="1200" dirty="0">
                <a:latin typeface="+mn-ea"/>
              </a:rPr>
              <a:t>下的</a:t>
            </a:r>
            <a:r>
              <a:rPr lang="en-US" altLang="zh-CN" sz="1200" dirty="0">
                <a:latin typeface="+mn-ea"/>
              </a:rPr>
              <a:t>.</a:t>
            </a:r>
            <a:r>
              <a:rPr lang="en-US" altLang="zh-CN" sz="1200" dirty="0" err="1">
                <a:latin typeface="+mn-ea"/>
              </a:rPr>
              <a:t>gitignore</a:t>
            </a:r>
            <a:r>
              <a:rPr lang="zh-CN" altLang="en-US" sz="1200" dirty="0">
                <a:latin typeface="+mn-ea"/>
              </a:rPr>
              <a:t>。这里面保存的是全局忽略文件，添加忽略文件</a:t>
            </a:r>
          </a:p>
          <a:p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、	自仓库忽略，编辑</a:t>
            </a:r>
            <a:r>
              <a:rPr lang="en-US" altLang="zh-CN" sz="1200" dirty="0">
                <a:latin typeface="+mn-ea"/>
              </a:rPr>
              <a:t>\</a:t>
            </a:r>
            <a:r>
              <a:rPr lang="en-US" altLang="zh-CN" sz="1200" dirty="0" err="1">
                <a:latin typeface="+mn-ea"/>
              </a:rPr>
              <a:t>tp_package</a:t>
            </a:r>
            <a:r>
              <a:rPr lang="en-US" altLang="zh-CN" sz="1200" dirty="0">
                <a:latin typeface="+mn-ea"/>
              </a:rPr>
              <a:t>\</a:t>
            </a:r>
            <a:r>
              <a:rPr lang="en-US" altLang="zh-CN" sz="1200" dirty="0" err="1">
                <a:latin typeface="+mn-ea"/>
              </a:rPr>
              <a:t>u_packages</a:t>
            </a:r>
            <a:r>
              <a:rPr lang="en-US" altLang="zh-CN" sz="1200" dirty="0">
                <a:latin typeface="+mn-ea"/>
              </a:rPr>
              <a:t>\XXX\.</a:t>
            </a:r>
            <a:r>
              <a:rPr lang="en-US" altLang="zh-CN" sz="1200" dirty="0" err="1">
                <a:latin typeface="+mn-ea"/>
              </a:rPr>
              <a:t>git</a:t>
            </a:r>
            <a:r>
              <a:rPr lang="en-US" altLang="zh-CN" sz="1200" dirty="0">
                <a:latin typeface="+mn-ea"/>
              </a:rPr>
              <a:t>\info</a:t>
            </a:r>
            <a:r>
              <a:rPr lang="zh-CN" altLang="en-US" sz="1200" dirty="0">
                <a:latin typeface="+mn-ea"/>
              </a:rPr>
              <a:t>下的</a:t>
            </a:r>
            <a:r>
              <a:rPr lang="en-US" altLang="zh-CN" sz="1200" dirty="0">
                <a:latin typeface="+mn-ea"/>
              </a:rPr>
              <a:t>exclude</a:t>
            </a:r>
            <a:r>
              <a:rPr lang="zh-CN" altLang="en-US" sz="1200" dirty="0">
                <a:latin typeface="+mn-ea"/>
              </a:rPr>
              <a:t>文件，添加忽略文件</a:t>
            </a:r>
          </a:p>
          <a:p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、	通过</a:t>
            </a:r>
            <a:r>
              <a:rPr lang="en-US" altLang="zh-CN" sz="1200" dirty="0">
                <a:latin typeface="+mn-ea"/>
              </a:rPr>
              <a:t>.</a:t>
            </a:r>
            <a:r>
              <a:rPr lang="en-US" altLang="zh-CN" sz="1200" dirty="0" err="1">
                <a:latin typeface="+mn-ea"/>
              </a:rPr>
              <a:t>git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config</a:t>
            </a:r>
            <a:r>
              <a:rPr lang="zh-CN" altLang="en-US" sz="1200" dirty="0">
                <a:latin typeface="+mn-ea"/>
              </a:rPr>
              <a:t>配置文件的</a:t>
            </a:r>
            <a:r>
              <a:rPr lang="en-US" altLang="zh-CN" sz="1200" dirty="0">
                <a:latin typeface="+mn-ea"/>
              </a:rPr>
              <a:t>core. </a:t>
            </a:r>
            <a:r>
              <a:rPr lang="en-US" altLang="zh-CN" sz="1200" dirty="0" err="1">
                <a:latin typeface="+mn-ea"/>
              </a:rPr>
              <a:t>Excludesfile</a:t>
            </a:r>
            <a:r>
              <a:rPr lang="zh-CN" altLang="en-US" sz="1200" dirty="0">
                <a:latin typeface="+mn-ea"/>
              </a:rPr>
              <a:t>选项，指定一个忽略规则文件（完整路径）</a:t>
            </a:r>
          </a:p>
          <a:p>
            <a:endParaRPr lang="zh-CN" altLang="en-US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推荐方法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，分别是全局和各个自仓库的</a:t>
            </a:r>
            <a:r>
              <a:rPr lang="en-US" altLang="zh-CN" sz="1200" dirty="0">
                <a:latin typeface="+mn-ea"/>
              </a:rPr>
              <a:t>ignore</a:t>
            </a:r>
            <a:r>
              <a:rPr lang="zh-CN" altLang="en-US" sz="1200" dirty="0">
                <a:latin typeface="+mn-ea"/>
              </a:rPr>
              <a:t>，能满足基本需求。下面是添加忽略文件例子：</a:t>
            </a:r>
          </a:p>
          <a:p>
            <a:endParaRPr lang="zh-CN" altLang="en-US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【</a:t>
            </a:r>
            <a:r>
              <a:rPr lang="zh-CN" altLang="en-US" sz="1200" dirty="0">
                <a:latin typeface="+mn-ea"/>
              </a:rPr>
              <a:t>例子</a:t>
            </a:r>
            <a:r>
              <a:rPr lang="en-US" altLang="zh-CN" sz="1200" dirty="0">
                <a:latin typeface="+mn-ea"/>
              </a:rPr>
              <a:t>】</a:t>
            </a:r>
          </a:p>
          <a:p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忽略*</a:t>
            </a:r>
            <a:r>
              <a:rPr lang="en-US" altLang="zh-CN" sz="1200" dirty="0">
                <a:latin typeface="+mn-ea"/>
              </a:rPr>
              <a:t>.o</a:t>
            </a:r>
            <a:r>
              <a:rPr lang="zh-CN" altLang="en-US" sz="1200" dirty="0">
                <a:latin typeface="+mn-ea"/>
              </a:rPr>
              <a:t>和*</a:t>
            </a:r>
            <a:r>
              <a:rPr lang="en-US" altLang="zh-CN" sz="1200" dirty="0">
                <a:latin typeface="+mn-ea"/>
              </a:rPr>
              <a:t>.a</a:t>
            </a:r>
            <a:r>
              <a:rPr lang="zh-CN" altLang="en-US" sz="1200" dirty="0">
                <a:latin typeface="+mn-ea"/>
              </a:rPr>
              <a:t>文件</a:t>
            </a:r>
          </a:p>
          <a:p>
            <a:r>
              <a:rPr lang="zh-CN" altLang="en-US" sz="1200" dirty="0">
                <a:latin typeface="+mn-ea"/>
              </a:rPr>
              <a:t> *</a:t>
            </a:r>
            <a:r>
              <a:rPr lang="en-US" altLang="zh-CN" sz="1200" dirty="0">
                <a:latin typeface="+mn-ea"/>
              </a:rPr>
              <a:t>.[</a:t>
            </a:r>
            <a:r>
              <a:rPr lang="en-US" altLang="zh-CN" sz="1200" dirty="0" err="1">
                <a:latin typeface="+mn-ea"/>
              </a:rPr>
              <a:t>oa</a:t>
            </a:r>
            <a:r>
              <a:rPr lang="en-US" altLang="zh-CN" sz="1200" dirty="0">
                <a:latin typeface="+mn-ea"/>
              </a:rPr>
              <a:t>]</a:t>
            </a:r>
          </a:p>
          <a:p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忽略*</a:t>
            </a:r>
            <a:r>
              <a:rPr lang="en-US" altLang="zh-CN" sz="1200" dirty="0">
                <a:latin typeface="+mn-ea"/>
              </a:rPr>
              <a:t>.b</a:t>
            </a:r>
            <a:r>
              <a:rPr lang="zh-CN" altLang="en-US" sz="1200" dirty="0">
                <a:latin typeface="+mn-ea"/>
              </a:rPr>
              <a:t>和*</a:t>
            </a:r>
            <a:r>
              <a:rPr lang="en-US" altLang="zh-CN" sz="1200" dirty="0">
                <a:latin typeface="+mn-ea"/>
              </a:rPr>
              <a:t>.B</a:t>
            </a:r>
            <a:r>
              <a:rPr lang="zh-CN" altLang="en-US" sz="1200" dirty="0">
                <a:latin typeface="+mn-ea"/>
              </a:rPr>
              <a:t>文件，</a:t>
            </a:r>
            <a:r>
              <a:rPr lang="en-US" altLang="zh-CN" sz="1200" dirty="0" err="1">
                <a:latin typeface="+mn-ea"/>
              </a:rPr>
              <a:t>my.b</a:t>
            </a:r>
            <a:r>
              <a:rPr lang="zh-CN" altLang="en-US" sz="1200" dirty="0">
                <a:latin typeface="+mn-ea"/>
              </a:rPr>
              <a:t>除外</a:t>
            </a:r>
          </a:p>
          <a:p>
            <a:r>
              <a:rPr lang="zh-CN" altLang="en-US" sz="1200" dirty="0">
                <a:latin typeface="+mn-ea"/>
              </a:rPr>
              <a:t>*</a:t>
            </a:r>
            <a:r>
              <a:rPr lang="en-US" altLang="zh-CN" sz="1200" dirty="0">
                <a:latin typeface="+mn-ea"/>
              </a:rPr>
              <a:t>.[</a:t>
            </a:r>
            <a:r>
              <a:rPr lang="en-US" altLang="zh-CN" sz="1200" dirty="0" err="1">
                <a:latin typeface="+mn-ea"/>
              </a:rPr>
              <a:t>bB</a:t>
            </a:r>
            <a:r>
              <a:rPr lang="en-US" altLang="zh-CN" sz="1200" dirty="0">
                <a:latin typeface="+mn-ea"/>
              </a:rPr>
              <a:t>]</a:t>
            </a:r>
          </a:p>
          <a:p>
            <a:r>
              <a:rPr lang="en-US" altLang="zh-CN" sz="1200" dirty="0">
                <a:latin typeface="+mn-ea"/>
              </a:rPr>
              <a:t>!</a:t>
            </a:r>
            <a:r>
              <a:rPr lang="en-US" altLang="zh-CN" sz="1200" dirty="0" err="1">
                <a:latin typeface="+mn-ea"/>
              </a:rPr>
              <a:t>my.b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忽略</a:t>
            </a:r>
            <a:r>
              <a:rPr lang="en-US" altLang="zh-CN" sz="1200" dirty="0" err="1">
                <a:latin typeface="+mn-ea"/>
              </a:rPr>
              <a:t>dbg</a:t>
            </a:r>
            <a:r>
              <a:rPr lang="zh-CN" altLang="en-US" sz="1200" dirty="0">
                <a:latin typeface="+mn-ea"/>
              </a:rPr>
              <a:t>文件和</a:t>
            </a:r>
            <a:r>
              <a:rPr lang="en-US" altLang="zh-CN" sz="1200" dirty="0" err="1">
                <a:latin typeface="+mn-ea"/>
              </a:rPr>
              <a:t>dbg</a:t>
            </a:r>
            <a:r>
              <a:rPr lang="zh-CN" altLang="en-US" sz="1200" dirty="0">
                <a:latin typeface="+mn-ea"/>
              </a:rPr>
              <a:t>目录</a:t>
            </a:r>
          </a:p>
          <a:p>
            <a:r>
              <a:rPr lang="en-US" altLang="zh-CN" sz="1200" dirty="0" err="1">
                <a:latin typeface="+mn-ea"/>
              </a:rPr>
              <a:t>dbg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只忽略</a:t>
            </a:r>
            <a:r>
              <a:rPr lang="en-US" altLang="zh-CN" sz="1200" dirty="0" err="1">
                <a:latin typeface="+mn-ea"/>
              </a:rPr>
              <a:t>dbg</a:t>
            </a:r>
            <a:r>
              <a:rPr lang="zh-CN" altLang="en-US" sz="1200" dirty="0">
                <a:latin typeface="+mn-ea"/>
              </a:rPr>
              <a:t>目录，不忽略</a:t>
            </a:r>
            <a:r>
              <a:rPr lang="en-US" altLang="zh-CN" sz="1200" dirty="0" err="1">
                <a:latin typeface="+mn-ea"/>
              </a:rPr>
              <a:t>dbg</a:t>
            </a:r>
            <a:r>
              <a:rPr lang="zh-CN" altLang="en-US" sz="1200" dirty="0">
                <a:latin typeface="+mn-ea"/>
              </a:rPr>
              <a:t>文件</a:t>
            </a:r>
          </a:p>
          <a:p>
            <a:r>
              <a:rPr lang="en-US" altLang="zh-CN" sz="1200" dirty="0" err="1">
                <a:latin typeface="+mn-ea"/>
              </a:rPr>
              <a:t>dbg</a:t>
            </a:r>
            <a:r>
              <a:rPr lang="en-US" altLang="zh-CN" sz="1200" dirty="0">
                <a:latin typeface="+mn-ea"/>
              </a:rPr>
              <a:t>/</a:t>
            </a:r>
          </a:p>
          <a:p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只忽略</a:t>
            </a:r>
            <a:r>
              <a:rPr lang="en-US" altLang="zh-CN" sz="1200" dirty="0" err="1">
                <a:latin typeface="+mn-ea"/>
              </a:rPr>
              <a:t>dbg</a:t>
            </a:r>
            <a:r>
              <a:rPr lang="zh-CN" altLang="en-US" sz="1200" dirty="0">
                <a:latin typeface="+mn-ea"/>
              </a:rPr>
              <a:t>文件，不忽略</a:t>
            </a:r>
            <a:r>
              <a:rPr lang="en-US" altLang="zh-CN" sz="1200" dirty="0" err="1">
                <a:latin typeface="+mn-ea"/>
              </a:rPr>
              <a:t>dbg</a:t>
            </a:r>
            <a:r>
              <a:rPr lang="zh-CN" altLang="en-US" sz="1200" dirty="0">
                <a:latin typeface="+mn-ea"/>
              </a:rPr>
              <a:t>目录</a:t>
            </a:r>
          </a:p>
          <a:p>
            <a:r>
              <a:rPr lang="en-US" altLang="zh-CN" sz="1200" dirty="0" err="1">
                <a:latin typeface="+mn-ea"/>
              </a:rPr>
              <a:t>dbg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!</a:t>
            </a:r>
            <a:r>
              <a:rPr lang="en-US" altLang="zh-CN" sz="1200" dirty="0" err="1">
                <a:latin typeface="+mn-ea"/>
              </a:rPr>
              <a:t>dbg</a:t>
            </a:r>
            <a:r>
              <a:rPr lang="en-US" altLang="zh-CN" sz="1200" dirty="0">
                <a:latin typeface="+mn-ea"/>
              </a:rPr>
              <a:t>/</a:t>
            </a:r>
          </a:p>
          <a:p>
            <a:r>
              <a:rPr lang="en-US" altLang="zh-CN" sz="1200" dirty="0">
                <a:latin typeface="+mn-ea"/>
              </a:rPr>
              <a:t># </a:t>
            </a:r>
            <a:r>
              <a:rPr lang="zh-CN" altLang="en-US" sz="1200" dirty="0">
                <a:latin typeface="+mn-ea"/>
              </a:rPr>
              <a:t>只忽略当前目录下的</a:t>
            </a:r>
            <a:r>
              <a:rPr lang="en-US" altLang="zh-CN" sz="1200" dirty="0" err="1">
                <a:latin typeface="+mn-ea"/>
              </a:rPr>
              <a:t>dbg</a:t>
            </a:r>
            <a:r>
              <a:rPr lang="zh-CN" altLang="en-US" sz="1200" dirty="0">
                <a:latin typeface="+mn-ea"/>
              </a:rPr>
              <a:t>文件和目录，子目录的</a:t>
            </a:r>
            <a:r>
              <a:rPr lang="en-US" altLang="zh-CN" sz="1200" dirty="0" err="1">
                <a:latin typeface="+mn-ea"/>
              </a:rPr>
              <a:t>dbg</a:t>
            </a:r>
            <a:r>
              <a:rPr lang="zh-CN" altLang="en-US" sz="1200" dirty="0">
                <a:latin typeface="+mn-ea"/>
              </a:rPr>
              <a:t>不在忽略范围内</a:t>
            </a:r>
          </a:p>
          <a:p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dbg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33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添加忽略文件权限提交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</a:t>
            </a:r>
            <a:r>
              <a:rPr lang="zh-CN" altLang="en-US" sz="1800" dirty="0" smtClean="0">
                <a:latin typeface="+mn-ea"/>
              </a:rPr>
              <a:t>提交的个别文件对权限是很敏感的，我们在修改代码的时候有可能会改变了文件的权限， 导致一些</a:t>
            </a:r>
            <a:r>
              <a:rPr lang="en-US" altLang="zh-CN" sz="1800" dirty="0" smtClean="0">
                <a:latin typeface="+mn-ea"/>
              </a:rPr>
              <a:t>bug</a:t>
            </a:r>
            <a:r>
              <a:rPr lang="zh-CN" altLang="en-US" sz="1800" dirty="0" smtClean="0">
                <a:latin typeface="+mn-ea"/>
              </a:rPr>
              <a:t>。通常建议忽略文件权限变更提交。</a:t>
            </a:r>
            <a:endParaRPr lang="en-US" altLang="zh-CN" sz="1800" dirty="0" smtClean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config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core.filemode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false  // 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当前版本库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repo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forall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–c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config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core.fileMode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false// 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所有版本库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92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恢复工作区、缓存、已提交文件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checkout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file_path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把某文件的修改撤销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reset --hard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工作区和缓存的修改均清除，恢复到当前版本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reset --soft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撤销提交，但文件修改保留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reset --hard/soft 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后接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log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的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hash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值，还可以回退到指定提交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已提交：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reset HEAD $file</a:t>
            </a: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checkout  commit^ 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--file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此处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commit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为要修的提交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hash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值</a:t>
            </a:r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commit –amend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reflog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 </a:t>
            </a:r>
          </a:p>
          <a:p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最近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操作的快照，可利用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reset --hard hash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值回到该快照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11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提交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commit  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然后跟新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log</a:t>
            </a:r>
          </a:p>
          <a:p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commit --amend #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提交后悔了，需要调整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10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多</a:t>
            </a:r>
            <a:r>
              <a:rPr lang="zh-CN" altLang="en-US" dirty="0">
                <a:latin typeface="+mn-ea"/>
              </a:rPr>
              <a:t>个提交合并、</a:t>
            </a:r>
            <a:r>
              <a:rPr lang="zh-CN" altLang="en-US" dirty="0" smtClean="0">
                <a:latin typeface="+mn-ea"/>
              </a:rPr>
              <a:t>修改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rebase -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i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5c6eb73^ 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#</a:t>
            </a:r>
            <a:r>
              <a:rPr lang="zh-CN" altLang="en-US" sz="1400" b="1" dirty="0">
                <a:solidFill>
                  <a:schemeClr val="accent2"/>
                </a:solidFill>
                <a:latin typeface="+mn-ea"/>
              </a:rPr>
              <a:t>整理从</a:t>
            </a:r>
            <a:r>
              <a:rPr lang="en-US" altLang="zh-CN" sz="1400" b="1" dirty="0">
                <a:solidFill>
                  <a:schemeClr val="accent2"/>
                </a:solidFill>
                <a:latin typeface="+mn-ea"/>
              </a:rPr>
              <a:t>5c6eb73 </a:t>
            </a:r>
            <a:r>
              <a:rPr lang="zh-CN" altLang="en-US" sz="1400" b="1" dirty="0">
                <a:solidFill>
                  <a:schemeClr val="accent2"/>
                </a:solidFill>
                <a:latin typeface="+mn-ea"/>
              </a:rPr>
              <a:t>开始 </a:t>
            </a:r>
            <a:r>
              <a:rPr lang="en-US" altLang="zh-CN" sz="14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sz="1400" b="1" dirty="0">
                <a:solidFill>
                  <a:schemeClr val="accent2"/>
                </a:solidFill>
                <a:latin typeface="+mn-ea"/>
              </a:rPr>
              <a:t>含 </a:t>
            </a:r>
            <a:r>
              <a:rPr lang="en-US" altLang="zh-CN" sz="1400" b="1" dirty="0">
                <a:solidFill>
                  <a:schemeClr val="accent2"/>
                </a:solidFill>
                <a:latin typeface="+mn-ea"/>
              </a:rPr>
              <a:t>5c6eb73) </a:t>
            </a:r>
            <a:r>
              <a:rPr lang="zh-CN" altLang="en-US" sz="1400" b="1" dirty="0">
                <a:solidFill>
                  <a:schemeClr val="accent2"/>
                </a:solidFill>
                <a:latin typeface="+mn-ea"/>
              </a:rPr>
              <a:t>到最新的提交</a:t>
            </a:r>
            <a:endParaRPr lang="en-US" altLang="zh-CN" sz="14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69405"/>
            <a:ext cx="5760640" cy="20409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5800" y="4690694"/>
            <a:ext cx="78488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</a:t>
            </a:r>
            <a:r>
              <a:rPr lang="zh-CN" altLang="en-US" sz="1400" dirty="0"/>
              <a:t>	通过删除行来放弃提交。</a:t>
            </a:r>
          </a:p>
          <a:p>
            <a:r>
              <a:rPr lang="zh-CN" altLang="en-US" sz="1400" dirty="0"/>
              <a:t>	通过重新排序行来重新排序提交。</a:t>
            </a:r>
          </a:p>
          <a:p>
            <a:r>
              <a:rPr lang="zh-CN" altLang="en-US" sz="1400" dirty="0"/>
              <a:t>	替换 pick 可使用：</a:t>
            </a:r>
          </a:p>
          <a:p>
            <a:r>
              <a:rPr lang="zh-CN" altLang="en-US" sz="1400" dirty="0"/>
              <a:t>	edit 标记一个提交需要用 git commit --amend 修订。</a:t>
            </a:r>
          </a:p>
          <a:p>
            <a:r>
              <a:rPr lang="zh-CN" altLang="en-US" sz="1400" dirty="0"/>
              <a:t>	reword 改变提交说明。</a:t>
            </a:r>
          </a:p>
          <a:p>
            <a:r>
              <a:rPr lang="zh-CN" altLang="en-US" sz="1400" dirty="0"/>
              <a:t>	squash 将一个提交与其和前一个合并成一个提交。</a:t>
            </a:r>
          </a:p>
          <a:p>
            <a:r>
              <a:rPr lang="zh-CN" altLang="en-US" sz="1400" dirty="0"/>
              <a:t>	fixup 将一个提交与其和前一个合并，并丢弃这个提交的提交说明。</a:t>
            </a:r>
          </a:p>
          <a:p>
            <a:r>
              <a:rPr lang="zh-CN" altLang="en-US" sz="1400" dirty="0"/>
              <a:t>保存退出。如果中途写错了，可以强行退出编辑器，不保存。</a:t>
            </a:r>
          </a:p>
        </p:txBody>
      </p:sp>
    </p:spTree>
    <p:extLst>
      <p:ext uri="{BB962C8B-B14F-4D97-AF65-F5344CB8AC3E}">
        <p14:creationId xmlns:p14="http://schemas.microsoft.com/office/powerpoint/2010/main" val="8304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拆分提交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场景：加入有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个不相干的修改</a:t>
            </a:r>
            <a:r>
              <a:rPr lang="en-US" altLang="zh-CN" dirty="0">
                <a:latin typeface="+mn-ea"/>
              </a:rPr>
              <a:t>bug1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bug2 </a:t>
            </a:r>
            <a:r>
              <a:rPr lang="zh-CN" altLang="en-US" dirty="0">
                <a:latin typeface="+mn-ea"/>
              </a:rPr>
              <a:t>同时</a:t>
            </a:r>
            <a:r>
              <a:rPr lang="en-US" altLang="zh-CN" dirty="0">
                <a:latin typeface="+mn-ea"/>
              </a:rPr>
              <a:t>commit</a:t>
            </a:r>
            <a:r>
              <a:rPr lang="zh-CN" altLang="en-US" dirty="0">
                <a:latin typeface="+mn-ea"/>
              </a:rPr>
              <a:t>了，评审被打回，要求拆分</a:t>
            </a:r>
            <a:r>
              <a:rPr lang="zh-CN" altLang="en-US" dirty="0" smtClean="0">
                <a:latin typeface="+mn-ea"/>
              </a:rPr>
              <a:t>提交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#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本地代码撤销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bug2 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的修改</a:t>
            </a: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add .           #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修改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log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fix 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bug1</a:t>
            </a:r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commit –amend</a:t>
            </a: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reflog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         #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找到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amend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之前的提交，譬如为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{HEAD}@1</a:t>
            </a: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checkout {HEAD}@1 .</a:t>
            </a: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push origin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HEAD:refs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/for/&lt;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remote_branch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&gt;</a:t>
            </a: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pull –rebase    #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根库上保持一致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log</a:t>
            </a:r>
            <a:endParaRPr lang="en-US" altLang="zh-CN" sz="14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8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恢复某提交删除的文件</a:t>
            </a:r>
            <a:endParaRPr lang="en-US" altLang="zh-CN" dirty="0" smtClean="0">
              <a:latin typeface="+mn-ea"/>
            </a:endParaRPr>
          </a:p>
          <a:p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首先</a:t>
            </a:r>
            <a:r>
              <a:rPr lang="zh-CN" altLang="en-US" sz="1800" dirty="0">
                <a:latin typeface="+mn-ea"/>
              </a:rPr>
              <a:t>找到是哪个提交删除了这个文件：</a:t>
            </a:r>
          </a:p>
          <a:p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 rev-list -n 1 HEAD -- &lt;</a:t>
            </a:r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file_path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&gt;</a:t>
            </a:r>
          </a:p>
          <a:p>
            <a:r>
              <a:rPr lang="zh-CN" altLang="en-US" sz="1800" dirty="0">
                <a:latin typeface="+mn-ea"/>
              </a:rPr>
              <a:t>然后 </a:t>
            </a:r>
            <a:r>
              <a:rPr lang="en-US" altLang="zh-CN" sz="1800" dirty="0">
                <a:latin typeface="+mn-ea"/>
              </a:rPr>
              <a:t>checkout </a:t>
            </a:r>
            <a:r>
              <a:rPr lang="zh-CN" altLang="en-US" sz="1800" dirty="0">
                <a:latin typeface="+mn-ea"/>
              </a:rPr>
              <a:t>出此提交的父提交</a:t>
            </a:r>
            <a:r>
              <a:rPr lang="en-US" altLang="zh-CN" sz="1800" dirty="0">
                <a:latin typeface="+mn-ea"/>
              </a:rPr>
              <a:t>(</a:t>
            </a:r>
            <a:r>
              <a:rPr lang="zh-CN" altLang="en-US" sz="1800" dirty="0">
                <a:latin typeface="+mn-ea"/>
              </a:rPr>
              <a:t>使用 </a:t>
            </a:r>
            <a:r>
              <a:rPr lang="en-US" altLang="zh-CN" sz="1800" dirty="0">
                <a:latin typeface="+mn-ea"/>
              </a:rPr>
              <a:t>^ </a:t>
            </a:r>
            <a:r>
              <a:rPr lang="zh-CN" altLang="en-US" sz="1800" dirty="0">
                <a:latin typeface="+mn-ea"/>
              </a:rPr>
              <a:t>符号指代父提交</a:t>
            </a:r>
            <a:r>
              <a:rPr lang="en-US" altLang="zh-CN" sz="1800" dirty="0">
                <a:latin typeface="+mn-ea"/>
              </a:rPr>
              <a:t>) </a:t>
            </a:r>
            <a:r>
              <a:rPr lang="zh-CN" altLang="en-US" sz="1800" dirty="0">
                <a:latin typeface="+mn-ea"/>
              </a:rPr>
              <a:t>中的这个文件</a:t>
            </a:r>
            <a:r>
              <a:rPr lang="en-US" altLang="zh-CN" sz="1800" dirty="0">
                <a:latin typeface="+mn-ea"/>
              </a:rPr>
              <a:t>:</a:t>
            </a:r>
          </a:p>
          <a:p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 checkout &lt;</a:t>
            </a:r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deleting_commit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&gt;^ -- &lt;</a:t>
            </a:r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file_path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&gt;</a:t>
            </a:r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07" y="3861048"/>
            <a:ext cx="8280920" cy="174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代码更新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单个仓库拉取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、登录</a:t>
            </a:r>
            <a:r>
              <a:rPr lang="en-US" altLang="zh-CN" sz="1800" dirty="0">
                <a:latin typeface="+mn-ea"/>
                <a:hlinkClick r:id="rId2"/>
              </a:rPr>
              <a:t>http://review.tp-link.net/gerrit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2</a:t>
            </a:r>
            <a:r>
              <a:rPr lang="zh-CN" altLang="en-US" sz="1800" dirty="0">
                <a:latin typeface="+mn-ea"/>
              </a:rPr>
              <a:t>、在“</a:t>
            </a:r>
            <a:r>
              <a:rPr lang="en-US" altLang="zh-CN" sz="1800" dirty="0">
                <a:latin typeface="+mn-ea"/>
              </a:rPr>
              <a:t>Project-&gt;List</a:t>
            </a:r>
            <a:r>
              <a:rPr lang="zh-CN" altLang="en-US" sz="1800" dirty="0">
                <a:latin typeface="+mn-ea"/>
              </a:rPr>
              <a:t>”中找到需要下载的库，如</a:t>
            </a:r>
            <a:r>
              <a:rPr lang="en-US" altLang="zh-CN" sz="1800" dirty="0" err="1">
                <a:latin typeface="+mn-ea"/>
              </a:rPr>
              <a:t>netifd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、选择“</a:t>
            </a:r>
            <a:r>
              <a:rPr lang="en-US" altLang="zh-CN" sz="1800" dirty="0">
                <a:latin typeface="+mn-ea"/>
              </a:rPr>
              <a:t>clone with commit-</a:t>
            </a:r>
            <a:r>
              <a:rPr lang="en-US" altLang="zh-CN" sz="1800" dirty="0" err="1">
                <a:latin typeface="+mn-ea"/>
              </a:rPr>
              <a:t>msg</a:t>
            </a:r>
            <a:r>
              <a:rPr lang="en-US" altLang="zh-CN" sz="1800" dirty="0">
                <a:latin typeface="+mn-ea"/>
              </a:rPr>
              <a:t> hook</a:t>
            </a:r>
            <a:r>
              <a:rPr lang="zh-CN" altLang="en-US" sz="1800" dirty="0">
                <a:latin typeface="+mn-ea"/>
              </a:rPr>
              <a:t>”，拷贝下面的命令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clone …)</a:t>
            </a:r>
            <a:r>
              <a:rPr lang="zh-CN" altLang="en-US" sz="1800" dirty="0">
                <a:latin typeface="+mn-ea"/>
              </a:rPr>
              <a:t>，该命令会给本地库添加一个钩子，在提交代码时提示输入提交信息，在</a:t>
            </a:r>
            <a:r>
              <a:rPr lang="en-US" altLang="zh-CN" sz="1800" dirty="0">
                <a:latin typeface="+mn-ea"/>
              </a:rPr>
              <a:t>Ubuntu</a:t>
            </a:r>
            <a:r>
              <a:rPr lang="zh-CN" altLang="en-US" sz="1800" dirty="0">
                <a:latin typeface="+mn-ea"/>
              </a:rPr>
              <a:t>上运行拷贝的命令，拉取库</a:t>
            </a:r>
            <a:r>
              <a:rPr lang="zh-CN" altLang="en-US" sz="1800" dirty="0" smtClean="0">
                <a:latin typeface="+mn-ea"/>
              </a:rPr>
              <a:t>代码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zh-CN" altLang="en-US" sz="1800" dirty="0" smtClean="0">
                <a:latin typeface="+mn-ea"/>
              </a:rPr>
              <a:t>因为平台这边有点问题，需要</a:t>
            </a:r>
            <a:r>
              <a:rPr lang="en-US" altLang="zh-CN" sz="1800" dirty="0">
                <a:latin typeface="+mn-ea"/>
              </a:rPr>
              <a:t>.</a:t>
            </a:r>
            <a:r>
              <a:rPr lang="en-US" altLang="zh-CN" sz="1800" dirty="0" err="1" smtClean="0">
                <a:latin typeface="+mn-ea"/>
              </a:rPr>
              <a:t>git</a:t>
            </a:r>
            <a:r>
              <a:rPr lang="en-US" altLang="zh-CN" sz="1800" dirty="0" smtClean="0">
                <a:latin typeface="+mn-ea"/>
              </a:rPr>
              <a:t>\hooks </a:t>
            </a:r>
            <a:r>
              <a:rPr lang="zh-CN" altLang="en-US" sz="1800" dirty="0" smtClean="0">
                <a:latin typeface="+mn-ea"/>
              </a:rPr>
              <a:t>用</a:t>
            </a:r>
            <a:r>
              <a:rPr lang="en-US" altLang="zh-CN" sz="1800" dirty="0" smtClean="0">
                <a:latin typeface="+mn-ea"/>
              </a:rPr>
              <a:t>repo[</a:t>
            </a:r>
            <a:r>
              <a:rPr lang="zh-CN" altLang="en-US" sz="1800" dirty="0" smtClean="0">
                <a:latin typeface="+mn-ea"/>
              </a:rPr>
              <a:t>整个工程拉取</a:t>
            </a:r>
            <a:r>
              <a:rPr lang="en-US" altLang="zh-CN" sz="1800" dirty="0" smtClean="0">
                <a:latin typeface="+mn-ea"/>
              </a:rPr>
              <a:t>]</a:t>
            </a:r>
            <a:r>
              <a:rPr lang="zh-CN" altLang="en-US" sz="1800" dirty="0" smtClean="0">
                <a:latin typeface="+mn-ea"/>
              </a:rPr>
              <a:t>获取到的钩子脚本替换</a:t>
            </a:r>
            <a:r>
              <a:rPr lang="en-US" altLang="zh-CN" sz="1800" dirty="0" smtClean="0">
                <a:latin typeface="+mn-ea"/>
              </a:rPr>
              <a:t>)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4</a:t>
            </a:r>
            <a:r>
              <a:rPr lang="zh-CN" altLang="en-US" sz="1800" dirty="0">
                <a:latin typeface="+mn-ea"/>
              </a:rPr>
              <a:t>、上一步拉取的默认是</a:t>
            </a:r>
            <a:r>
              <a:rPr lang="en-US" altLang="zh-CN" sz="1800" dirty="0">
                <a:latin typeface="+mn-ea"/>
              </a:rPr>
              <a:t>master</a:t>
            </a:r>
            <a:r>
              <a:rPr lang="zh-CN" altLang="en-US" sz="1800" dirty="0">
                <a:latin typeface="+mn-ea"/>
              </a:rPr>
              <a:t>分支，需要切换到我们的分支。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-b </a:t>
            </a:r>
            <a:r>
              <a:rPr lang="en-US" altLang="zh-CN" sz="1800" dirty="0" err="1">
                <a:latin typeface="+mn-ea"/>
              </a:rPr>
              <a:t>slp</a:t>
            </a:r>
            <a:r>
              <a:rPr lang="en-US" altLang="zh-CN" sz="1800" dirty="0">
                <a:latin typeface="+mn-ea"/>
              </a:rPr>
              <a:t>/team3/master origin/</a:t>
            </a:r>
            <a:r>
              <a:rPr lang="en-US" altLang="zh-CN" sz="1800" dirty="0" err="1">
                <a:latin typeface="+mn-ea"/>
              </a:rPr>
              <a:t>slp</a:t>
            </a:r>
            <a:r>
              <a:rPr lang="en-US" altLang="zh-CN" sz="1800" dirty="0">
                <a:latin typeface="+mn-ea"/>
              </a:rPr>
              <a:t>/team3/master</a:t>
            </a:r>
          </a:p>
          <a:p>
            <a:r>
              <a:rPr lang="zh-CN" altLang="en-US" sz="1800" dirty="0">
                <a:latin typeface="+mn-ea"/>
              </a:rPr>
              <a:t>其中</a:t>
            </a:r>
            <a:r>
              <a:rPr lang="en-US" altLang="zh-CN" sz="1800" dirty="0">
                <a:latin typeface="+mn-ea"/>
              </a:rPr>
              <a:t>-b</a:t>
            </a:r>
            <a:r>
              <a:rPr lang="zh-CN" altLang="en-US" sz="1800" dirty="0">
                <a:latin typeface="+mn-ea"/>
              </a:rPr>
              <a:t>代表新建本地分支，随后是本地分支名和映射的远程分支名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5</a:t>
            </a:r>
            <a:r>
              <a:rPr lang="zh-CN" altLang="en-US" sz="1800" dirty="0">
                <a:latin typeface="+mn-ea"/>
              </a:rPr>
              <a:t>、之后可以通过“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status</a:t>
            </a:r>
            <a:r>
              <a:rPr lang="zh-CN" altLang="en-US" sz="1800" dirty="0">
                <a:latin typeface="+mn-ea"/>
              </a:rPr>
              <a:t>”查看当前所在的分支，通过“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&lt;</a:t>
            </a:r>
            <a:r>
              <a:rPr lang="zh-CN" altLang="en-US" sz="1800" dirty="0">
                <a:latin typeface="+mn-ea"/>
              </a:rPr>
              <a:t>本地分支名</a:t>
            </a:r>
            <a:r>
              <a:rPr lang="en-US" altLang="zh-CN" sz="1800" dirty="0">
                <a:latin typeface="+mn-ea"/>
              </a:rPr>
              <a:t>&gt;</a:t>
            </a:r>
            <a:r>
              <a:rPr lang="zh-CN" altLang="en-US" sz="1800" dirty="0">
                <a:latin typeface="+mn-ea"/>
              </a:rPr>
              <a:t>”来切换到不同的分支。另外，通过“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branch -</a:t>
            </a:r>
            <a:r>
              <a:rPr lang="en-US" altLang="zh-CN" sz="1800" dirty="0" err="1">
                <a:latin typeface="+mn-ea"/>
              </a:rPr>
              <a:t>av</a:t>
            </a:r>
            <a:r>
              <a:rPr lang="en-US" altLang="zh-CN" sz="1800" dirty="0">
                <a:latin typeface="+mn-ea"/>
              </a:rPr>
              <a:t>”</a:t>
            </a:r>
            <a:r>
              <a:rPr lang="zh-CN" altLang="en-US" sz="1800" dirty="0">
                <a:latin typeface="+mn-ea"/>
              </a:rPr>
              <a:t>命令可以查看当前库的本地及远程所有分支。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79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快速修订</a:t>
            </a:r>
            <a:endParaRPr lang="en-US" altLang="zh-CN" dirty="0" smtClean="0">
              <a:latin typeface="+mn-ea"/>
            </a:endParaRPr>
          </a:p>
          <a:p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场景：上一轮提测</a:t>
            </a:r>
            <a:r>
              <a:rPr lang="en-US" altLang="zh-CN" sz="2000" dirty="0">
                <a:latin typeface="+mn-ea"/>
              </a:rPr>
              <a:t>bug</a:t>
            </a:r>
            <a:r>
              <a:rPr lang="zh-CN" altLang="en-US" sz="2000" dirty="0">
                <a:latin typeface="+mn-ea"/>
              </a:rPr>
              <a:t>修复，目前已有新开发代码。这种情况下，输入：</a:t>
            </a:r>
          </a:p>
          <a:p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#</a:t>
            </a:r>
            <a:r>
              <a:rPr lang="zh-CN" altLang="en-US" sz="1800" b="1" dirty="0">
                <a:solidFill>
                  <a:schemeClr val="accent2"/>
                </a:solidFill>
                <a:latin typeface="+mn-ea"/>
              </a:rPr>
              <a:t>前提是当前代码已全部</a:t>
            </a:r>
            <a:r>
              <a:rPr lang="en-US" altLang="zh-CN" sz="1800" b="1" dirty="0" smtClean="0">
                <a:solidFill>
                  <a:schemeClr val="accent2"/>
                </a:solidFill>
                <a:latin typeface="+mn-ea"/>
              </a:rPr>
              <a:t>commit</a:t>
            </a:r>
            <a:r>
              <a:rPr lang="zh-CN" altLang="en-US" sz="1800" b="1" dirty="0" smtClean="0">
                <a:solidFill>
                  <a:schemeClr val="accent2"/>
                </a:solidFill>
                <a:latin typeface="+mn-ea"/>
              </a:rPr>
              <a:t>（若暂不想提交，可以</a:t>
            </a:r>
            <a:r>
              <a:rPr lang="en-US" altLang="zh-CN" sz="18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800" b="1" dirty="0" smtClean="0">
                <a:solidFill>
                  <a:schemeClr val="accent2"/>
                </a:solidFill>
                <a:latin typeface="+mn-ea"/>
              </a:rPr>
              <a:t> stash</a:t>
            </a:r>
            <a:r>
              <a:rPr lang="zh-CN" altLang="en-US" sz="1800" b="1" dirty="0" smtClean="0">
                <a:solidFill>
                  <a:schemeClr val="accent2"/>
                </a:solidFill>
                <a:latin typeface="+mn-ea"/>
              </a:rPr>
              <a:t>，后面再</a:t>
            </a:r>
            <a:r>
              <a:rPr lang="en-US" altLang="zh-CN" sz="18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18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latin typeface="+mn-ea"/>
              </a:rPr>
              <a:t>stash pop</a:t>
            </a:r>
            <a:r>
              <a:rPr lang="zh-CN" altLang="en-US" sz="1800" b="1" dirty="0" smtClean="0">
                <a:solidFill>
                  <a:schemeClr val="accent2"/>
                </a:solidFill>
                <a:latin typeface="+mn-ea"/>
              </a:rPr>
              <a:t>恢复出来）</a:t>
            </a:r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8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8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checkout –b fixes 82f5</a:t>
            </a:r>
          </a:p>
          <a:p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#……</a:t>
            </a:r>
            <a:r>
              <a:rPr lang="zh-CN" altLang="en-US" sz="1800" b="1" dirty="0">
                <a:solidFill>
                  <a:schemeClr val="accent2"/>
                </a:solidFill>
                <a:latin typeface="+mn-ea"/>
              </a:rPr>
              <a:t>修正问题</a:t>
            </a:r>
          </a:p>
          <a:p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 add .</a:t>
            </a:r>
          </a:p>
          <a:p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 commit</a:t>
            </a:r>
          </a:p>
          <a:p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#……</a:t>
            </a:r>
            <a:r>
              <a:rPr lang="zh-CN" altLang="en-US" sz="1800" b="1" dirty="0">
                <a:solidFill>
                  <a:schemeClr val="accent2"/>
                </a:solidFill>
                <a:latin typeface="+mn-ea"/>
              </a:rPr>
              <a:t>提交说明</a:t>
            </a:r>
          </a:p>
          <a:p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 checkout </a:t>
            </a:r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local_master</a:t>
            </a:r>
            <a:endParaRPr lang="en-US" altLang="zh-CN" sz="18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 rebase fixes</a:t>
            </a:r>
          </a:p>
          <a:p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#……</a:t>
            </a:r>
            <a:r>
              <a:rPr lang="zh-CN" altLang="en-US" sz="1800" b="1" dirty="0">
                <a:solidFill>
                  <a:schemeClr val="accent2"/>
                </a:solidFill>
                <a:latin typeface="+mn-ea"/>
              </a:rPr>
              <a:t>处理冲突等</a:t>
            </a:r>
          </a:p>
          <a:p>
            <a:r>
              <a:rPr lang="en-US" altLang="zh-CN" sz="18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800" b="1" dirty="0">
                <a:solidFill>
                  <a:schemeClr val="accent2"/>
                </a:solidFill>
                <a:latin typeface="+mn-ea"/>
              </a:rPr>
              <a:t> branch –d fixes</a:t>
            </a:r>
          </a:p>
          <a:p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5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提交代码</a:t>
            </a:r>
            <a:r>
              <a:rPr lang="zh-CN" altLang="en-US" dirty="0" smtClean="0">
                <a:latin typeface="+mn-ea"/>
              </a:rPr>
              <a:t>评审</a:t>
            </a:r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多个仓库提交</a:t>
            </a:r>
            <a:r>
              <a:rPr lang="en-US" altLang="zh-CN" sz="2000" dirty="0">
                <a:latin typeface="+mn-ea"/>
              </a:rPr>
              <a:t>】</a:t>
            </a:r>
          </a:p>
          <a:p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repo 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upload --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br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=BRANCH  [&lt;project&gt;]... </a:t>
            </a:r>
          </a:p>
          <a:p>
            <a:r>
              <a:rPr lang="zh-CN" altLang="en-US" sz="2000" dirty="0">
                <a:latin typeface="+mn-ea"/>
              </a:rPr>
              <a:t>注意：</a:t>
            </a:r>
            <a:r>
              <a:rPr lang="en-US" altLang="zh-CN" sz="2000" dirty="0">
                <a:latin typeface="+mn-ea"/>
              </a:rPr>
              <a:t>repo start </a:t>
            </a:r>
            <a:r>
              <a:rPr lang="zh-CN" altLang="en-US" sz="2000" dirty="0">
                <a:latin typeface="+mn-ea"/>
              </a:rPr>
              <a:t>建立的分支一定是跟踪远程分支的，只有跟踪了远程分支的本地分支，才能通过 </a:t>
            </a:r>
            <a:r>
              <a:rPr lang="en-US" altLang="zh-CN" sz="2000" dirty="0">
                <a:latin typeface="+mn-ea"/>
              </a:rPr>
              <a:t>repo upload </a:t>
            </a:r>
            <a:r>
              <a:rPr lang="zh-CN" altLang="en-US" sz="2000" dirty="0">
                <a:latin typeface="+mn-ea"/>
              </a:rPr>
              <a:t>上传分支上的提交。其中</a:t>
            </a:r>
            <a:r>
              <a:rPr lang="en-US" altLang="zh-CN" sz="2000" dirty="0">
                <a:latin typeface="+mn-ea"/>
              </a:rPr>
              <a:t>--</a:t>
            </a:r>
            <a:r>
              <a:rPr lang="en-US" altLang="zh-CN" sz="2000" dirty="0" err="1">
                <a:latin typeface="+mn-ea"/>
              </a:rPr>
              <a:t>br</a:t>
            </a:r>
            <a:r>
              <a:rPr lang="en-US" altLang="zh-CN" sz="2000" dirty="0">
                <a:latin typeface="+mn-ea"/>
              </a:rPr>
              <a:t>=BRANCH</a:t>
            </a:r>
            <a:r>
              <a:rPr lang="zh-CN" altLang="en-US" sz="2000" dirty="0">
                <a:latin typeface="+mn-ea"/>
              </a:rPr>
              <a:t>是提交已经跟踪了远程分支的指定本地分支。</a:t>
            </a:r>
          </a:p>
          <a:p>
            <a:r>
              <a:rPr lang="zh-CN" altLang="en-US" sz="2000" dirty="0">
                <a:latin typeface="+mn-ea"/>
              </a:rPr>
              <a:t>如果需要提交多个 </a:t>
            </a:r>
            <a:r>
              <a:rPr lang="en-US" altLang="zh-CN" sz="2000" dirty="0">
                <a:latin typeface="+mn-ea"/>
              </a:rPr>
              <a:t>project </a:t>
            </a:r>
            <a:r>
              <a:rPr lang="zh-CN" altLang="en-US" sz="2000" dirty="0">
                <a:latin typeface="+mn-ea"/>
              </a:rPr>
              <a:t>的更新，使用：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repo upload . # 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对本版本库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repo upload # 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对所有版本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库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repo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forall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-c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push origin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HEAD:refs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/for/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branch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单个仓库</a:t>
            </a:r>
            <a:r>
              <a:rPr lang="en-US" altLang="zh-CN" sz="2000" dirty="0">
                <a:latin typeface="+mn-ea"/>
              </a:rPr>
              <a:t>】</a:t>
            </a: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push origin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HEAD:refs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/for/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branch</a:t>
            </a:r>
          </a:p>
          <a:p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若</a:t>
            </a:r>
            <a:r>
              <a:rPr lang="en-US" altLang="zh-CN" sz="2000" b="1" dirty="0" err="1" smtClean="0">
                <a:latin typeface="+mn-ea"/>
              </a:rPr>
              <a:t>gerrit</a:t>
            </a:r>
            <a:r>
              <a:rPr lang="zh-CN" altLang="en-US" sz="2000" b="1" dirty="0" smtClean="0">
                <a:latin typeface="+mn-ea"/>
              </a:rPr>
              <a:t>上</a:t>
            </a:r>
            <a:r>
              <a:rPr lang="en-US" altLang="zh-CN" sz="2000" b="1" dirty="0" smtClean="0">
                <a:latin typeface="+mn-ea"/>
              </a:rPr>
              <a:t>ABC</a:t>
            </a:r>
            <a:r>
              <a:rPr lang="zh-CN" altLang="en-US" sz="2000" b="1" dirty="0">
                <a:latin typeface="+mn-ea"/>
              </a:rPr>
              <a:t>多个提交，但个别已入库，新增</a:t>
            </a:r>
            <a:r>
              <a:rPr lang="en-US" altLang="zh-CN" sz="2000" b="1" dirty="0" smtClean="0">
                <a:latin typeface="+mn-ea"/>
              </a:rPr>
              <a:t>DE</a:t>
            </a:r>
            <a:r>
              <a:rPr lang="zh-CN" altLang="en-US" sz="2000" b="1" dirty="0" smtClean="0">
                <a:latin typeface="+mn-ea"/>
              </a:rPr>
              <a:t>或者未入库的有变化提交</a:t>
            </a:r>
            <a:r>
              <a:rPr lang="zh-CN" altLang="en-US" sz="2000" b="1" dirty="0">
                <a:latin typeface="+mn-ea"/>
              </a:rPr>
              <a:t>，推送</a:t>
            </a:r>
            <a:r>
              <a:rPr lang="en-US" altLang="zh-CN" sz="2000" b="1" dirty="0" err="1">
                <a:latin typeface="+mn-ea"/>
              </a:rPr>
              <a:t>gerrit</a:t>
            </a:r>
            <a:r>
              <a:rPr lang="zh-CN" altLang="en-US" sz="2000" b="1" dirty="0">
                <a:latin typeface="+mn-ea"/>
              </a:rPr>
              <a:t>会提示无法推送，需要</a:t>
            </a:r>
            <a:r>
              <a:rPr lang="en-US" altLang="zh-CN" sz="2000" b="1" dirty="0" err="1">
                <a:latin typeface="+mn-ea"/>
              </a:rPr>
              <a:t>git</a:t>
            </a:r>
            <a:r>
              <a:rPr lang="en-US" altLang="zh-CN" sz="2000" b="1" dirty="0">
                <a:latin typeface="+mn-ea"/>
              </a:rPr>
              <a:t> pull --rebase</a:t>
            </a:r>
          </a:p>
          <a:p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1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-12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合并其他分支提交</a:t>
            </a:r>
            <a:r>
              <a:rPr lang="en-US" altLang="zh-CN" dirty="0" smtClean="0">
                <a:latin typeface="+mn-ea"/>
              </a:rPr>
              <a:t>---cherry-pick</a:t>
            </a:r>
          </a:p>
          <a:p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方法一</a:t>
            </a:r>
            <a:r>
              <a:rPr lang="en-US" altLang="zh-CN" sz="2000" dirty="0">
                <a:latin typeface="+mn-ea"/>
              </a:rPr>
              <a:t>】</a:t>
            </a:r>
          </a:p>
          <a:p>
            <a:r>
              <a:rPr lang="en-US" altLang="zh-CN" sz="2000" dirty="0" err="1">
                <a:latin typeface="+mn-ea"/>
              </a:rPr>
              <a:t>Gerrit</a:t>
            </a:r>
            <a:r>
              <a:rPr lang="zh-CN" altLang="en-US" sz="2000" dirty="0">
                <a:latin typeface="+mn-ea"/>
              </a:rPr>
              <a:t>上直接</a:t>
            </a:r>
            <a:r>
              <a:rPr lang="en-US" altLang="zh-CN" sz="2000" dirty="0">
                <a:latin typeface="+mn-ea"/>
              </a:rPr>
              <a:t>cherry-pick</a:t>
            </a:r>
            <a:r>
              <a:rPr lang="zh-CN" altLang="en-US" sz="2000" dirty="0">
                <a:latin typeface="+mn-ea"/>
              </a:rPr>
              <a:t>，这种方法最省事省力，但冲突概率很大</a:t>
            </a:r>
          </a:p>
          <a:p>
            <a:r>
              <a:rPr lang="zh-CN" altLang="en-US" sz="2000" dirty="0">
                <a:latin typeface="+mn-ea"/>
              </a:rPr>
              <a:t> </a:t>
            </a:r>
          </a:p>
          <a:p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方法二</a:t>
            </a:r>
            <a:r>
              <a:rPr lang="en-US" altLang="zh-CN" sz="2000" dirty="0">
                <a:latin typeface="+mn-ea"/>
              </a:rPr>
              <a:t>】</a:t>
            </a:r>
          </a:p>
          <a:p>
            <a:r>
              <a:rPr lang="zh-CN" altLang="en-US" sz="2000" dirty="0">
                <a:latin typeface="+mn-ea"/>
              </a:rPr>
              <a:t>如果</a:t>
            </a:r>
            <a:r>
              <a:rPr lang="en-US" altLang="zh-CN" sz="2000" dirty="0" err="1">
                <a:latin typeface="+mn-ea"/>
              </a:rPr>
              <a:t>Gerrit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chrry</a:t>
            </a:r>
            <a:r>
              <a:rPr lang="en-US" altLang="zh-CN" sz="2000" dirty="0">
                <a:latin typeface="+mn-ea"/>
              </a:rPr>
              <a:t>-pick</a:t>
            </a:r>
            <a:r>
              <a:rPr lang="zh-CN" altLang="en-US" sz="2000" dirty="0">
                <a:latin typeface="+mn-ea"/>
              </a:rPr>
              <a:t>冲突，则要在本地处理：</a:t>
            </a:r>
          </a:p>
          <a:p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、回到发布分支：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origin/</a:t>
            </a:r>
            <a:r>
              <a:rPr lang="en-US" altLang="zh-CN" sz="2000" dirty="0" err="1">
                <a:latin typeface="+mn-ea"/>
              </a:rPr>
              <a:t>slp</a:t>
            </a:r>
            <a:r>
              <a:rPr lang="en-US" altLang="zh-CN" sz="2000" dirty="0">
                <a:latin typeface="+mn-ea"/>
              </a:rPr>
              <a:t>/ac/</a:t>
            </a:r>
            <a:r>
              <a:rPr lang="en-US" altLang="zh-CN" sz="2000" dirty="0" err="1">
                <a:latin typeface="+mn-ea"/>
              </a:rPr>
              <a:t>smb</a:t>
            </a:r>
            <a:r>
              <a:rPr lang="en-US" altLang="zh-CN" sz="2000" dirty="0">
                <a:latin typeface="+mn-ea"/>
              </a:rPr>
              <a:t>/release-ac10000v3-20190505 -b release</a:t>
            </a:r>
          </a:p>
          <a:p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、把提交挪到</a:t>
            </a:r>
            <a:r>
              <a:rPr lang="en-US" altLang="zh-CN" sz="2000" dirty="0">
                <a:latin typeface="+mn-ea"/>
              </a:rPr>
              <a:t>release</a:t>
            </a:r>
            <a:r>
              <a:rPr lang="zh-CN" altLang="en-US" sz="2000" dirty="0">
                <a:latin typeface="+mn-ea"/>
              </a:rPr>
              <a:t>分支，可能需要解决冲突：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cherry-pick ec3960c</a:t>
            </a:r>
          </a:p>
          <a:p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、提交到</a:t>
            </a:r>
            <a:r>
              <a:rPr lang="en-US" altLang="zh-CN" sz="2000" dirty="0" err="1">
                <a:latin typeface="+mn-ea"/>
              </a:rPr>
              <a:t>gerrit</a:t>
            </a:r>
            <a:r>
              <a:rPr lang="zh-CN" altLang="en-US" sz="2000" dirty="0">
                <a:latin typeface="+mn-ea"/>
              </a:rPr>
              <a:t>： 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push origin </a:t>
            </a:r>
            <a:r>
              <a:rPr lang="en-US" altLang="zh-CN" sz="2000" dirty="0" err="1">
                <a:latin typeface="+mn-ea"/>
              </a:rPr>
              <a:t>release:refs</a:t>
            </a:r>
            <a:r>
              <a:rPr lang="en-US" altLang="zh-CN" sz="2000" dirty="0">
                <a:latin typeface="+mn-ea"/>
              </a:rPr>
              <a:t>/for/</a:t>
            </a:r>
            <a:r>
              <a:rPr lang="en-US" altLang="zh-CN" sz="2000" dirty="0" err="1">
                <a:latin typeface="+mn-ea"/>
              </a:rPr>
              <a:t>slp</a:t>
            </a:r>
            <a:r>
              <a:rPr lang="en-US" altLang="zh-CN" sz="2000" dirty="0">
                <a:latin typeface="+mn-ea"/>
              </a:rPr>
              <a:t>/ac/</a:t>
            </a:r>
            <a:r>
              <a:rPr lang="en-US" altLang="zh-CN" sz="2000" dirty="0" err="1">
                <a:latin typeface="+mn-ea"/>
              </a:rPr>
              <a:t>smb</a:t>
            </a:r>
            <a:r>
              <a:rPr lang="en-US" altLang="zh-CN" sz="2000" dirty="0">
                <a:latin typeface="+mn-ea"/>
              </a:rPr>
              <a:t>/release-ac10000v3-20190505</a:t>
            </a:r>
          </a:p>
          <a:p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、回到开发分支</a:t>
            </a:r>
            <a:r>
              <a:rPr lang="en-US" altLang="zh-CN" sz="2000" dirty="0" err="1">
                <a:latin typeface="+mn-ea"/>
              </a:rPr>
              <a:t>git</a:t>
            </a:r>
            <a:r>
              <a:rPr lang="en-US" altLang="zh-CN" sz="2000" dirty="0">
                <a:latin typeface="+mn-ea"/>
              </a:rPr>
              <a:t> checkout develop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6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冲突解决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1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、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 status –s #</a:t>
            </a:r>
            <a:r>
              <a:rPr lang="zh-CN" altLang="en-US" sz="1400" b="1" dirty="0" smtClean="0">
                <a:solidFill>
                  <a:schemeClr val="accent2"/>
                </a:solidFill>
                <a:latin typeface="+mn-ea"/>
              </a:rPr>
              <a:t>查看有冲突的文件列表，前面带 </a:t>
            </a:r>
            <a:r>
              <a:rPr lang="en-US" altLang="zh-CN" sz="1400" b="1" dirty="0" smtClean="0">
                <a:solidFill>
                  <a:schemeClr val="accent2"/>
                </a:solidFill>
                <a:latin typeface="+mn-ea"/>
              </a:rPr>
              <a:t>UU </a:t>
            </a:r>
            <a:r>
              <a:rPr lang="zh-CN" altLang="en-US" sz="1400" b="1" dirty="0" smtClean="0">
                <a:solidFill>
                  <a:schemeClr val="accent2"/>
                </a:solidFill>
                <a:latin typeface="+mn-ea"/>
              </a:rPr>
              <a:t>的便是存在冲突的文件。手动消去，跟编辑代码一样</a:t>
            </a:r>
            <a:endParaRPr lang="en-US" altLang="zh-CN" sz="1400" b="1" dirty="0" smtClean="0">
              <a:solidFill>
                <a:schemeClr val="accent2"/>
              </a:solidFill>
              <a:latin typeface="+mn-ea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  <a:latin typeface="+mn-ea"/>
              </a:rPr>
              <a:t>&lt;&lt;&lt;&lt;HEAD</a:t>
            </a:r>
            <a:r>
              <a:rPr lang="zh-CN" altLang="en-US" sz="1400" b="1" dirty="0" smtClean="0">
                <a:solidFill>
                  <a:schemeClr val="accent2"/>
                </a:solidFill>
                <a:latin typeface="+mn-ea"/>
              </a:rPr>
              <a:t> 囊括的原修改</a:t>
            </a:r>
            <a:endParaRPr lang="en-US" altLang="zh-CN" sz="1400" b="1" dirty="0" smtClean="0">
              <a:solidFill>
                <a:schemeClr val="accent2"/>
              </a:solidFill>
              <a:latin typeface="+mn-ea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  <a:latin typeface="+mn-ea"/>
              </a:rPr>
              <a:t>&gt;&gt;&gt;&gt;&gt;&gt;hash </a:t>
            </a:r>
            <a:r>
              <a:rPr lang="zh-CN" altLang="en-US" sz="1400" b="1" dirty="0" smtClean="0">
                <a:solidFill>
                  <a:schemeClr val="accent2"/>
                </a:solidFill>
                <a:latin typeface="+mn-ea"/>
              </a:rPr>
              <a:t>囊括的是新的修改</a:t>
            </a:r>
            <a:endParaRPr lang="en-US" altLang="zh-CN" sz="1400" b="1" dirty="0" smtClean="0">
              <a:solidFill>
                <a:schemeClr val="accent2"/>
              </a:solidFill>
              <a:latin typeface="+mn-ea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3333CC"/>
                </a:solidFill>
                <a:latin typeface="宋体"/>
              </a:rPr>
              <a:t>2</a:t>
            </a:r>
            <a:r>
              <a:rPr lang="zh-CN" altLang="en-US" sz="2000" b="1" dirty="0" smtClean="0">
                <a:solidFill>
                  <a:srgbClr val="3333CC"/>
                </a:solidFill>
                <a:latin typeface="宋体"/>
              </a:rPr>
              <a:t>、修改完，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宋体"/>
              </a:rPr>
              <a:t>git</a:t>
            </a:r>
            <a:r>
              <a:rPr lang="en-US" altLang="zh-CN" sz="2000" b="1" dirty="0" smtClean="0">
                <a:solidFill>
                  <a:srgbClr val="3333CC"/>
                </a:solidFill>
                <a:latin typeface="宋体"/>
              </a:rPr>
              <a:t> add</a:t>
            </a:r>
            <a:r>
              <a:rPr lang="zh-CN" altLang="en-US" sz="2000" b="1" dirty="0" smtClean="0">
                <a:solidFill>
                  <a:srgbClr val="3333CC"/>
                </a:solidFill>
                <a:latin typeface="宋体"/>
              </a:rPr>
              <a:t> </a:t>
            </a:r>
            <a:r>
              <a:rPr lang="en-US" altLang="zh-CN" sz="2000" b="1" dirty="0" smtClean="0">
                <a:solidFill>
                  <a:srgbClr val="3333CC"/>
                </a:solidFill>
                <a:latin typeface="宋体"/>
              </a:rPr>
              <a:t>. </a:t>
            </a:r>
          </a:p>
          <a:p>
            <a:pPr lvl="0"/>
            <a:r>
              <a:rPr lang="en-US" altLang="zh-CN" sz="2000" b="1" dirty="0" smtClean="0">
                <a:solidFill>
                  <a:srgbClr val="3333CC"/>
                </a:solidFill>
                <a:latin typeface="宋体"/>
              </a:rPr>
              <a:t>3</a:t>
            </a:r>
            <a:r>
              <a:rPr lang="zh-CN" altLang="en-US" sz="2000" b="1" dirty="0" smtClean="0">
                <a:solidFill>
                  <a:srgbClr val="3333CC"/>
                </a:solidFill>
                <a:latin typeface="宋体"/>
              </a:rPr>
              <a:t>、若是</a:t>
            </a:r>
            <a:r>
              <a:rPr lang="en-US" altLang="zh-CN" sz="2000" b="1" dirty="0" smtClean="0">
                <a:solidFill>
                  <a:srgbClr val="3333CC"/>
                </a:solidFill>
                <a:latin typeface="宋体"/>
              </a:rPr>
              <a:t>rebase</a:t>
            </a:r>
            <a:r>
              <a:rPr lang="zh-CN" altLang="en-US" sz="2000" b="1" dirty="0" smtClean="0">
                <a:solidFill>
                  <a:srgbClr val="3333CC"/>
                </a:solidFill>
                <a:latin typeface="宋体"/>
              </a:rPr>
              <a:t>导致的冲突，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宋体"/>
              </a:rPr>
              <a:t>git</a:t>
            </a:r>
            <a:r>
              <a:rPr lang="en-US" altLang="zh-CN" sz="2000" b="1" dirty="0" smtClean="0">
                <a:solidFill>
                  <a:srgbClr val="3333CC"/>
                </a:solidFill>
                <a:latin typeface="宋体"/>
              </a:rPr>
              <a:t> rebase –continue</a:t>
            </a:r>
          </a:p>
          <a:p>
            <a:r>
              <a:rPr lang="en-US" altLang="zh-CN" sz="2000" b="1" dirty="0" smtClean="0">
                <a:solidFill>
                  <a:srgbClr val="3333CC"/>
                </a:solidFill>
                <a:latin typeface="宋体"/>
              </a:rPr>
              <a:t>2</a:t>
            </a:r>
            <a:r>
              <a:rPr lang="zh-CN" altLang="en-US" sz="2000" b="1" dirty="0" smtClean="0">
                <a:solidFill>
                  <a:srgbClr val="3333CC"/>
                </a:solidFill>
                <a:latin typeface="宋体"/>
              </a:rPr>
              <a:t>、若为</a:t>
            </a:r>
            <a:r>
              <a:rPr lang="en-US" altLang="zh-CN" sz="2000" b="1" dirty="0" smtClean="0">
                <a:solidFill>
                  <a:srgbClr val="3333CC"/>
                </a:solidFill>
                <a:latin typeface="宋体"/>
              </a:rPr>
              <a:t>cherry-pick</a:t>
            </a:r>
            <a:r>
              <a:rPr lang="zh-CN" altLang="en-US" sz="2000" b="1" dirty="0" smtClean="0">
                <a:solidFill>
                  <a:srgbClr val="3333CC"/>
                </a:solidFill>
                <a:latin typeface="宋体"/>
              </a:rPr>
              <a:t>导致的冲突，</a:t>
            </a:r>
            <a:r>
              <a:rPr lang="en-US" altLang="zh-CN" sz="2000" b="1" dirty="0">
                <a:solidFill>
                  <a:srgbClr val="3333CC"/>
                </a:solidFill>
                <a:latin typeface="宋体"/>
              </a:rPr>
              <a:t> </a:t>
            </a:r>
            <a:r>
              <a:rPr lang="en-US" altLang="zh-CN" sz="2000" b="1" dirty="0" err="1">
                <a:solidFill>
                  <a:srgbClr val="3333CC"/>
                </a:solidFill>
                <a:latin typeface="宋体"/>
              </a:rPr>
              <a:t>git</a:t>
            </a:r>
            <a:r>
              <a:rPr lang="en-US" altLang="zh-CN" sz="2000" b="1" dirty="0">
                <a:solidFill>
                  <a:srgbClr val="3333CC"/>
                </a:solidFill>
                <a:latin typeface="宋体"/>
              </a:rPr>
              <a:t> commit -c FETCH_HEAD</a:t>
            </a:r>
          </a:p>
          <a:p>
            <a:endParaRPr lang="en-US" altLang="zh-CN" sz="2000" b="1" dirty="0" smtClean="0">
              <a:solidFill>
                <a:srgbClr val="3333CC"/>
              </a:solidFill>
              <a:latin typeface="宋体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7" y="5157192"/>
            <a:ext cx="8281367" cy="9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从</a:t>
            </a:r>
            <a:r>
              <a:rPr lang="zh-CN" altLang="en-US" dirty="0">
                <a:latin typeface="+mn-ea"/>
              </a:rPr>
              <a:t>一个公开分支创建</a:t>
            </a:r>
            <a:r>
              <a:rPr lang="zh-CN" altLang="en-US" dirty="0" smtClean="0">
                <a:latin typeface="+mn-ea"/>
              </a:rPr>
              <a:t>一（两）个本地</a:t>
            </a:r>
            <a:r>
              <a:rPr lang="zh-CN" altLang="en-US" dirty="0">
                <a:latin typeface="+mn-ea"/>
              </a:rPr>
              <a:t>的私有分支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经常性</a:t>
            </a:r>
            <a:r>
              <a:rPr lang="zh-CN" altLang="en-US" dirty="0">
                <a:latin typeface="+mn-ea"/>
              </a:rPr>
              <a:t>地在私有分支上</a:t>
            </a:r>
            <a:r>
              <a:rPr lang="zh-CN" altLang="en-US" dirty="0" smtClean="0">
                <a:latin typeface="+mn-ea"/>
              </a:rPr>
              <a:t>提交个人的</a:t>
            </a:r>
            <a:r>
              <a:rPr lang="zh-CN" altLang="en-US" dirty="0">
                <a:latin typeface="+mn-ea"/>
              </a:rPr>
              <a:t>修改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一旦自测</a:t>
            </a:r>
            <a:r>
              <a:rPr lang="en-US" altLang="zh-CN" dirty="0" smtClean="0">
                <a:latin typeface="+mn-ea"/>
              </a:rPr>
              <a:t>OK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那么整理它的历史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衍</a:t>
            </a:r>
            <a:r>
              <a:rPr lang="zh-CN" altLang="en-US" dirty="0">
                <a:latin typeface="+mn-ea"/>
              </a:rPr>
              <a:t>合或拣选干净的提交</a:t>
            </a:r>
            <a:r>
              <a:rPr lang="zh-CN" altLang="en-US" dirty="0" smtClean="0">
                <a:latin typeface="+mn-ea"/>
              </a:rPr>
              <a:t>到公共</a:t>
            </a:r>
            <a:r>
              <a:rPr lang="zh-CN" altLang="en-US" dirty="0">
                <a:latin typeface="+mn-ea"/>
              </a:rPr>
              <a:t>分支</a:t>
            </a: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【</a:t>
            </a:r>
            <a:r>
              <a:rPr lang="zh-CN" altLang="en-US" dirty="0">
                <a:latin typeface="+mn-ea"/>
              </a:rPr>
              <a:t>不间断工作流</a:t>
            </a:r>
            <a:r>
              <a:rPr lang="en-US" altLang="zh-CN" dirty="0">
                <a:latin typeface="+mn-ea"/>
              </a:rPr>
              <a:t>】</a:t>
            </a:r>
          </a:p>
          <a:p>
            <a:r>
              <a:rPr lang="zh-CN" altLang="en-US" dirty="0">
                <a:latin typeface="+mn-ea"/>
              </a:rPr>
              <a:t>通过切换分支和</a:t>
            </a:r>
            <a:r>
              <a:rPr lang="en-US" altLang="zh-CN" dirty="0">
                <a:latin typeface="+mn-ea"/>
              </a:rPr>
              <a:t>rebase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cherry-pick</a:t>
            </a:r>
            <a:r>
              <a:rPr lang="zh-CN" altLang="en-US" dirty="0">
                <a:latin typeface="+mn-ea"/>
              </a:rPr>
              <a:t>等命令，不同分支之间互补，实现工作流无间断。</a:t>
            </a:r>
          </a:p>
          <a:p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064" y="2492896"/>
            <a:ext cx="7772400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日常使用：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://review.tp-link.net/manual/repo-git-man.html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smtClean="0"/>
              <a:t>管理：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://review.tp-link.net/manual/repo-management.html#</a:t>
            </a:r>
            <a:r>
              <a:rPr lang="zh-CN" altLang="en-US" dirty="0"/>
              <a:t>版本库的管理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25</a:t>
            </a:fld>
            <a:endParaRPr lang="en-US" altLang="zh-CN"/>
          </a:p>
        </p:txBody>
      </p:sp>
      <p:grpSp>
        <p:nvGrpSpPr>
          <p:cNvPr id="5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6" name="矩形 5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>
                  <a:latin typeface="+mj-ea"/>
                  <a:ea typeface="+mj-ea"/>
                </a:rPr>
                <a:t>Git</a:t>
              </a:r>
              <a:r>
                <a:rPr lang="zh-CN" altLang="en-US" sz="2800" dirty="0" smtClean="0">
                  <a:latin typeface="+mj-ea"/>
                  <a:ea typeface="+mj-ea"/>
                </a:rPr>
                <a:t>常用功能指南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7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871699" y="1071546"/>
            <a:ext cx="5400601" cy="714380"/>
            <a:chOff x="2857487" y="2214554"/>
            <a:chExt cx="4702370" cy="714380"/>
          </a:xfrm>
        </p:grpSpPr>
        <p:sp>
          <p:nvSpPr>
            <p:cNvPr id="40" name="矩形 39"/>
            <p:cNvSpPr/>
            <p:nvPr/>
          </p:nvSpPr>
          <p:spPr bwMode="auto">
            <a:xfrm>
              <a:off x="2987825" y="2214554"/>
              <a:ext cx="4572032" cy="71438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487" y="2285992"/>
              <a:ext cx="470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+mj-ea"/>
                </a:rPr>
                <a:t>使用建议</a:t>
              </a:r>
              <a:endParaRPr lang="zh-CN" altLang="en-US" sz="2800" dirty="0">
                <a:latin typeface="+mj-ea"/>
              </a:endParaRPr>
            </a:p>
          </p:txBody>
        </p:sp>
      </p:grp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060848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1</a:t>
            </a:r>
            <a:r>
              <a:rPr lang="zh-CN" altLang="en-US" sz="1800" dirty="0" smtClean="0">
                <a:latin typeface="+mn-ea"/>
                <a:ea typeface="+mn-ea"/>
              </a:rPr>
              <a:t>、执行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zh-CN" altLang="en-US" sz="1800" dirty="0" smtClean="0">
                <a:latin typeface="+mn-ea"/>
                <a:ea typeface="+mn-ea"/>
              </a:rPr>
              <a:t>命令出错时，仔细看一下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zh-CN" altLang="en-US" sz="1800" dirty="0" smtClean="0">
                <a:latin typeface="+mn-ea"/>
                <a:ea typeface="+mn-ea"/>
              </a:rPr>
              <a:t>的报错信息。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zh-CN" altLang="en-US" sz="1800" dirty="0" smtClean="0">
                <a:latin typeface="+mn-ea"/>
                <a:ea typeface="+mn-ea"/>
              </a:rPr>
              <a:t>报错很智能，一般都能通过该提示找到问题，哪怕是命令拼错了，也能提示可能的正确命令。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2</a:t>
            </a:r>
            <a:r>
              <a:rPr lang="zh-CN" altLang="en-US" sz="1800" dirty="0" smtClean="0">
                <a:latin typeface="+mn-ea"/>
                <a:ea typeface="+mn-ea"/>
              </a:rPr>
              <a:t>、经常使用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status</a:t>
            </a:r>
            <a:r>
              <a:rPr lang="zh-CN" altLang="en-US" sz="1800" dirty="0" smtClean="0">
                <a:latin typeface="+mn-ea"/>
                <a:ea typeface="+mn-ea"/>
              </a:rPr>
              <a:t>命令，很有用，分支信息、提交状态都能看出来。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3</a:t>
            </a:r>
            <a:r>
              <a:rPr lang="zh-CN" altLang="en-US" sz="1800" dirty="0" smtClean="0">
                <a:latin typeface="+mn-ea"/>
                <a:ea typeface="+mn-ea"/>
              </a:rPr>
              <a:t>、可以通过“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help &lt;</a:t>
            </a:r>
            <a:r>
              <a:rPr lang="zh-CN" altLang="en-US" sz="1800" dirty="0" smtClean="0">
                <a:latin typeface="+mn-ea"/>
                <a:ea typeface="+mn-ea"/>
              </a:rPr>
              <a:t>命令名</a:t>
            </a:r>
            <a:r>
              <a:rPr lang="en-US" altLang="zh-CN" sz="1800" dirty="0" smtClean="0">
                <a:latin typeface="+mn-ea"/>
                <a:ea typeface="+mn-ea"/>
              </a:rPr>
              <a:t>&gt;</a:t>
            </a:r>
            <a:r>
              <a:rPr lang="zh-CN" altLang="en-US" sz="1800" dirty="0" smtClean="0">
                <a:latin typeface="+mn-ea"/>
                <a:ea typeface="+mn-ea"/>
              </a:rPr>
              <a:t>”来查看某个命令的详细帮助，例如“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help commit</a:t>
            </a:r>
            <a:r>
              <a:rPr lang="zh-CN" altLang="en-US" sz="1800" dirty="0" smtClean="0">
                <a:latin typeface="+mn-ea"/>
                <a:ea typeface="+mn-ea"/>
              </a:rPr>
              <a:t>”查看“</a:t>
            </a:r>
            <a:r>
              <a:rPr lang="en-US" altLang="zh-CN" sz="1800" dirty="0" err="1" smtClean="0">
                <a:latin typeface="+mn-ea"/>
                <a:ea typeface="+mn-ea"/>
              </a:rPr>
              <a:t>git</a:t>
            </a:r>
            <a:r>
              <a:rPr lang="en-US" altLang="zh-CN" sz="1800" dirty="0" smtClean="0">
                <a:latin typeface="+mn-ea"/>
                <a:ea typeface="+mn-ea"/>
              </a:rPr>
              <a:t> commit</a:t>
            </a:r>
            <a:r>
              <a:rPr lang="zh-CN" altLang="en-US" sz="1800" dirty="0" smtClean="0">
                <a:latin typeface="+mn-ea"/>
                <a:ea typeface="+mn-ea"/>
              </a:rPr>
              <a:t>”的帮助。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539678"/>
      </p:ext>
    </p:extLst>
  </p:cSld>
  <p:clrMapOvr>
    <a:masterClrMapping/>
  </p:clrMapOvr>
  <p:transition advTm="278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代码更新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整个工程拉取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</a:t>
            </a:r>
            <a:r>
              <a:rPr lang="en-US" altLang="zh-CN" sz="1800" dirty="0" smtClean="0">
                <a:latin typeface="+mn-ea"/>
              </a:rPr>
              <a:t>1)</a:t>
            </a:r>
            <a:r>
              <a:rPr lang="zh-CN" altLang="en-US" sz="1800" dirty="0" smtClean="0">
                <a:latin typeface="+mn-ea"/>
              </a:rPr>
              <a:t>创建存储工程目录，并进入，执行拉取工程文件。需要明确拉取的工程是那个</a:t>
            </a:r>
            <a:r>
              <a:rPr lang="en-US" altLang="zh-CN" sz="1800" dirty="0" smtClean="0">
                <a:latin typeface="+mn-ea"/>
              </a:rPr>
              <a:t>xml</a:t>
            </a:r>
            <a:r>
              <a:rPr lang="zh-CN" altLang="en-US" sz="1800" dirty="0" smtClean="0">
                <a:latin typeface="+mn-ea"/>
              </a:rPr>
              <a:t>文件。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repo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 -u ssh://hurihui@review.tp-link.net:29418/slp/manifest -m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ac-smb-master.xml</a:t>
            </a: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2</a:t>
            </a:r>
            <a:r>
              <a:rPr lang="zh-CN" altLang="en-US" sz="1600" dirty="0" smtClean="0">
                <a:latin typeface="+mn-ea"/>
              </a:rPr>
              <a:t>）更新过程需要输入用户名密码，若</a:t>
            </a:r>
            <a:r>
              <a:rPr lang="en-US" altLang="zh-CN" sz="1600" dirty="0" smtClean="0">
                <a:latin typeface="+mn-ea"/>
              </a:rPr>
              <a:t>repo</a:t>
            </a:r>
            <a:r>
              <a:rPr lang="zh-CN" altLang="en-US" sz="1600" dirty="0" smtClean="0">
                <a:latin typeface="+mn-ea"/>
              </a:rPr>
              <a:t>环境已配置好，可以一路</a:t>
            </a:r>
            <a:r>
              <a:rPr lang="en-US" altLang="zh-CN" sz="1600" dirty="0" smtClean="0">
                <a:latin typeface="+mn-ea"/>
              </a:rPr>
              <a:t>OK</a:t>
            </a: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3</a:t>
            </a:r>
            <a:r>
              <a:rPr lang="zh-CN" altLang="en-US" sz="1600" dirty="0" smtClean="0">
                <a:latin typeface="+mn-ea"/>
              </a:rPr>
              <a:t>）然后执行拉取代码命名。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repo sync</a:t>
            </a: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4</a:t>
            </a:r>
            <a:r>
              <a:rPr lang="zh-CN" altLang="en-US" sz="1600" dirty="0" smtClean="0">
                <a:latin typeface="+mn-ea"/>
              </a:rPr>
              <a:t>）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更新完代码，设置本地分支</a:t>
            </a:r>
            <a:r>
              <a:rPr lang="en-US" altLang="zh-CN" sz="1600" dirty="0" smtClean="0">
                <a:latin typeface="+mn-ea"/>
              </a:rPr>
              <a:t>(master)</a:t>
            </a: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    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repo start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master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 --all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</a:t>
            </a:r>
            <a:endParaRPr lang="en-US" altLang="zh-CN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51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代码更新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代码更新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</a:t>
            </a:r>
            <a:r>
              <a:rPr lang="en-US" altLang="zh-CN" sz="1800" dirty="0" smtClean="0">
                <a:latin typeface="+mn-ea"/>
              </a:rPr>
              <a:t>1)</a:t>
            </a:r>
            <a:r>
              <a:rPr lang="zh-CN" altLang="en-US" sz="1800" dirty="0" smtClean="0">
                <a:latin typeface="+mn-ea"/>
              </a:rPr>
              <a:t>单个仓库更新，进入具体代码仓库目录，执行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 pull –rebase </a:t>
            </a:r>
          </a:p>
          <a:p>
            <a:endParaRPr lang="en-US" altLang="zh-CN" sz="1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    2</a:t>
            </a:r>
            <a:r>
              <a:rPr lang="zh-CN" altLang="en-US" sz="1600" dirty="0" smtClean="0">
                <a:latin typeface="+mn-ea"/>
              </a:rPr>
              <a:t>）整个工程更新，进入拉取代码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执行</a:t>
            </a:r>
            <a:r>
              <a:rPr lang="en-US" altLang="zh-CN" sz="1600" dirty="0" smtClean="0">
                <a:latin typeface="+mn-ea"/>
              </a:rPr>
              <a:t>repo </a:t>
            </a:r>
            <a:r>
              <a:rPr lang="en-US" altLang="zh-CN" sz="1600" dirty="0" err="1" smtClean="0">
                <a:latin typeface="+mn-ea"/>
              </a:rPr>
              <a:t>init</a:t>
            </a:r>
            <a:r>
              <a:rPr lang="zh-CN" altLang="en-US" sz="1600" dirty="0" smtClean="0">
                <a:latin typeface="+mn-ea"/>
              </a:rPr>
              <a:t>）目录下执行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repo sync</a:t>
            </a:r>
          </a:p>
          <a:p>
            <a:endParaRPr lang="en-US" altLang="zh-CN" sz="16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也可执行等价命令 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repo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forall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 -c 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pull 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–rebase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   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680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代码更新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拉取未入库的提交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</a:t>
            </a:r>
            <a:r>
              <a:rPr lang="zh-CN" altLang="en-US" sz="1600" dirty="0" smtClean="0">
                <a:latin typeface="+mn-ea"/>
              </a:rPr>
              <a:t>使用场景：</a:t>
            </a:r>
            <a:r>
              <a:rPr lang="en-US" altLang="zh-CN" sz="1600" dirty="0" smtClean="0">
                <a:latin typeface="+mn-ea"/>
              </a:rPr>
              <a:t>A</a:t>
            </a:r>
            <a:r>
              <a:rPr lang="zh-CN" altLang="en-US" sz="1600" dirty="0" smtClean="0">
                <a:latin typeface="+mn-ea"/>
              </a:rPr>
              <a:t>和Ｂ合作开发某个功能，Ｂ就需要拉取Ａ的提交未入库代码进行开发。</a:t>
            </a:r>
            <a:endParaRPr lang="en-US" altLang="zh-CN" sz="16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　 </a:t>
            </a:r>
            <a:r>
              <a:rPr lang="zh-CN" altLang="en-US" sz="1600" dirty="0" smtClean="0">
                <a:latin typeface="+mn-ea"/>
              </a:rPr>
              <a:t>方法：获取到提交的</a:t>
            </a:r>
            <a:r>
              <a:rPr lang="en-US" altLang="zh-CN" sz="1600" dirty="0" smtClean="0">
                <a:latin typeface="+mn-ea"/>
              </a:rPr>
              <a:t>URL</a:t>
            </a:r>
            <a:r>
              <a:rPr lang="zh-CN" altLang="en-US" sz="1600" dirty="0" smtClean="0">
                <a:latin typeface="+mn-ea"/>
              </a:rPr>
              <a:t>访问，右上角</a:t>
            </a:r>
            <a:r>
              <a:rPr lang="en-US" altLang="zh-CN" sz="1600" dirty="0" smtClean="0">
                <a:latin typeface="+mn-ea"/>
              </a:rPr>
              <a:t>Download--</a:t>
            </a:r>
            <a:r>
              <a:rPr lang="en-US" altLang="zh-CN" sz="1600" dirty="0" smtClean="0">
                <a:latin typeface="+mn-ea"/>
                <a:sym typeface="Wingdings" panose="05000000000000000000" pitchFamily="2" charset="2"/>
              </a:rPr>
              <a:t>cherry-pick </a:t>
            </a:r>
            <a:r>
              <a:rPr lang="zh-CN" altLang="en-US" sz="1600" dirty="0" smtClean="0">
                <a:latin typeface="+mn-ea"/>
                <a:sym typeface="Wingdings" panose="05000000000000000000" pitchFamily="2" charset="2"/>
              </a:rPr>
              <a:t>右侧</a:t>
            </a:r>
            <a:r>
              <a:rPr lang="en-US" altLang="zh-CN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latin typeface="+mn-ea"/>
                <a:sym typeface="Wingdings" panose="05000000000000000000" pitchFamily="2" charset="2"/>
              </a:rPr>
              <a:t>   </a:t>
            </a:r>
            <a:r>
              <a:rPr lang="zh-CN" altLang="en-US" sz="1600" dirty="0" smtClean="0">
                <a:latin typeface="+mn-ea"/>
              </a:rPr>
              <a:t>获取更新</a:t>
            </a:r>
            <a:r>
              <a:rPr lang="en-US" altLang="zh-CN" sz="1600" dirty="0" err="1" smtClean="0">
                <a:latin typeface="+mn-ea"/>
              </a:rPr>
              <a:t>url</a:t>
            </a:r>
            <a:r>
              <a:rPr lang="en-US" altLang="zh-CN" sz="16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latin typeface="+mn-ea"/>
                <a:sym typeface="Wingdings" panose="05000000000000000000" pitchFamily="2" charset="2"/>
              </a:rPr>
              <a:t>在本地代码仓库，执行该命名。 可能会有冲突，按照提示解决冲突即可。</a:t>
            </a:r>
            <a:endParaRPr lang="en-US" altLang="zh-CN" sz="1600" dirty="0" smtClean="0">
              <a:latin typeface="+mn-ea"/>
              <a:sym typeface="Wingdings" panose="05000000000000000000" pitchFamily="2" charset="2"/>
            </a:endParaRPr>
          </a:p>
          <a:p>
            <a:endParaRPr lang="en-US" altLang="zh-CN" sz="16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zh-CN" sz="1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000" b="1" dirty="0">
                <a:solidFill>
                  <a:schemeClr val="accent2"/>
                </a:solidFill>
                <a:latin typeface="+mn-ea"/>
              </a:rPr>
              <a:t> fetch ssh://hurihui@review.tp-link.net:29418/slp/torchlight/tp_package/u_packages/cfg_save refs/changes/88/319088/1 &amp;&amp; </a:t>
            </a:r>
            <a:r>
              <a:rPr lang="en-US" altLang="zh-CN" sz="1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000" b="1" dirty="0">
                <a:solidFill>
                  <a:schemeClr val="accent2"/>
                </a:solidFill>
                <a:latin typeface="+mn-ea"/>
              </a:rPr>
              <a:t> cherry-pick FETCH_HEAD</a:t>
            </a:r>
            <a:r>
              <a:rPr lang="zh-CN" altLang="en-US" sz="1000" b="1" dirty="0" smtClean="0">
                <a:solidFill>
                  <a:schemeClr val="accent2"/>
                </a:solidFill>
                <a:latin typeface="+mn-ea"/>
              </a:rPr>
              <a:t>　</a:t>
            </a:r>
            <a:endParaRPr lang="en-US" altLang="zh-CN" sz="10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00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861048"/>
            <a:ext cx="7992889" cy="2717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15" y="2575982"/>
            <a:ext cx="2762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1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代码更新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更新指定远程分支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</a:t>
            </a:r>
            <a:r>
              <a:rPr lang="zh-CN" altLang="en-US" sz="2000" dirty="0" smtClean="0">
                <a:latin typeface="+mn-ea"/>
              </a:rPr>
              <a:t>场景：当前正处于开发分支</a:t>
            </a:r>
            <a:r>
              <a:rPr lang="en-US" altLang="zh-CN" sz="2000" dirty="0" smtClean="0">
                <a:latin typeface="+mn-ea"/>
              </a:rPr>
              <a:t>dev</a:t>
            </a:r>
            <a:r>
              <a:rPr lang="zh-CN" altLang="en-US" sz="2000" dirty="0" smtClean="0">
                <a:latin typeface="+mn-ea"/>
              </a:rPr>
              <a:t>，突然有个市场反馈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</a:t>
            </a:r>
            <a:r>
              <a:rPr lang="zh-CN" altLang="en-US" sz="2000" dirty="0" smtClean="0">
                <a:latin typeface="+mn-ea"/>
              </a:rPr>
              <a:t>方法：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#</a:t>
            </a:r>
            <a:r>
              <a:rPr lang="zh-CN" altLang="en-US" sz="1600" dirty="0" smtClean="0">
                <a:latin typeface="+mn-ea"/>
              </a:rPr>
              <a:t>把当前代码仓库切换道跟踪软件出货的远程分支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checkout origin/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slp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/ac/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smb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/ac-smb-led-wifi-191121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 -b 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</a:rPr>
              <a:t>wifi_br</a:t>
            </a:r>
            <a:endParaRPr lang="en-US" altLang="zh-CN" sz="2000" dirty="0">
              <a:latin typeface="+mn-ea"/>
            </a:endParaRPr>
          </a:p>
          <a:p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完成</a:t>
            </a:r>
            <a:r>
              <a:rPr lang="en-US" altLang="zh-CN" sz="1600" dirty="0" smtClean="0">
                <a:latin typeface="+mn-ea"/>
              </a:rPr>
              <a:t>bug </a:t>
            </a:r>
            <a:r>
              <a:rPr lang="zh-CN" altLang="en-US" sz="1600" dirty="0" smtClean="0">
                <a:latin typeface="+mn-ea"/>
              </a:rPr>
              <a:t>修复后，正常</a:t>
            </a:r>
            <a:r>
              <a:rPr lang="en-US" altLang="zh-CN" sz="1600" dirty="0" smtClean="0">
                <a:latin typeface="+mn-ea"/>
              </a:rPr>
              <a:t>commit</a:t>
            </a:r>
            <a:r>
              <a:rPr lang="zh-CN" altLang="en-US" sz="1600" dirty="0" smtClean="0">
                <a:latin typeface="+mn-ea"/>
              </a:rPr>
              <a:t>，然后</a:t>
            </a:r>
            <a:r>
              <a:rPr lang="en-US" altLang="zh-CN" sz="1600" dirty="0" smtClean="0">
                <a:latin typeface="+mn-ea"/>
              </a:rPr>
              <a:t>push</a:t>
            </a:r>
            <a:r>
              <a:rPr lang="zh-CN" altLang="en-US" sz="1600" dirty="0" smtClean="0">
                <a:latin typeface="+mn-ea"/>
              </a:rPr>
              <a:t>到该远程分支，安排评审和入库。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56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</a:t>
            </a:r>
            <a:r>
              <a:rPr lang="en-US" altLang="zh-CN" dirty="0" smtClean="0"/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查看分支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branch -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</a:rPr>
              <a:t>av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如下图，左侧黄色部分是本地分支，对应右侧为当前分支最新</a:t>
            </a:r>
            <a:r>
              <a:rPr lang="en-US" altLang="zh-CN" sz="1600" dirty="0" smtClean="0">
                <a:latin typeface="+mn-ea"/>
              </a:rPr>
              <a:t>commit</a:t>
            </a: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左侧绿色部分是远程分支，对应右侧为远程分支最新</a:t>
            </a:r>
            <a:r>
              <a:rPr lang="en-US" altLang="zh-CN" sz="1600" dirty="0" smtClean="0">
                <a:latin typeface="+mn-ea"/>
              </a:rPr>
              <a:t>commit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3274597"/>
            <a:ext cx="8999363" cy="31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分支创建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删除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1)</a:t>
            </a:r>
            <a:r>
              <a:rPr lang="zh-CN" altLang="en-US" sz="2000" dirty="0" smtClean="0">
                <a:latin typeface="+mn-ea"/>
              </a:rPr>
              <a:t>本地分支创建、删除，查看</a:t>
            </a:r>
            <a:r>
              <a:rPr lang="en-US" altLang="zh-CN" sz="2000" dirty="0" err="1" smtClean="0">
                <a:latin typeface="+mn-ea"/>
              </a:rPr>
              <a:t>git</a:t>
            </a:r>
            <a:r>
              <a:rPr lang="en-US" altLang="zh-CN" sz="2000" dirty="0" smtClean="0">
                <a:latin typeface="+mn-ea"/>
              </a:rPr>
              <a:t> branch</a:t>
            </a:r>
            <a:r>
              <a:rPr lang="zh-CN" altLang="en-US" sz="2000" dirty="0" smtClean="0">
                <a:latin typeface="+mn-ea"/>
              </a:rPr>
              <a:t>帮助信息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2)</a:t>
            </a:r>
            <a:r>
              <a:rPr lang="zh-CN" altLang="en-US" sz="2000" dirty="0" smtClean="0">
                <a:latin typeface="+mn-ea"/>
              </a:rPr>
              <a:t>远程分支创建（需要开通权限）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场景：当前分支临近出货，</a:t>
            </a:r>
            <a:r>
              <a:rPr lang="zh-CN" altLang="en-US" sz="1600" dirty="0">
                <a:latin typeface="+mn-ea"/>
              </a:rPr>
              <a:t>通常</a:t>
            </a:r>
            <a:r>
              <a:rPr lang="zh-CN" altLang="en-US" sz="1600" dirty="0" smtClean="0">
                <a:latin typeface="+mn-ea"/>
              </a:rPr>
              <a:t>需要拉取一个出货分支，对代码入口进行严控，同时不影响当前分支其他开发。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    </a:t>
            </a:r>
            <a:r>
              <a:rPr lang="zh-CN" altLang="en-US" sz="1600" dirty="0" smtClean="0">
                <a:latin typeface="+mn-ea"/>
              </a:rPr>
              <a:t>单个代码仓库：</a:t>
            </a:r>
            <a:r>
              <a:rPr lang="en-US" altLang="zh-CN" sz="1600" dirty="0" err="1" smtClean="0">
                <a:latin typeface="+mn-ea"/>
              </a:rPr>
              <a:t>gerrit</a:t>
            </a:r>
            <a:r>
              <a:rPr lang="en-US" altLang="zh-CN" sz="1600" dirty="0" smtClean="0">
                <a:latin typeface="+mn-ea"/>
              </a:rPr>
              <a:t>-&gt;projects</a:t>
            </a:r>
            <a:r>
              <a:rPr lang="zh-CN" altLang="en-US" sz="1600" dirty="0" smtClean="0">
                <a:latin typeface="+mn-ea"/>
              </a:rPr>
              <a:t>进入指定代码仓库</a:t>
            </a:r>
            <a:r>
              <a:rPr lang="en-US" altLang="zh-CN" sz="1600" dirty="0" smtClean="0">
                <a:latin typeface="+mn-ea"/>
              </a:rPr>
              <a:t>-</a:t>
            </a:r>
            <a:r>
              <a:rPr lang="en-US" altLang="zh-CN" sz="1600" dirty="0" smtClean="0">
                <a:latin typeface="+mn-ea"/>
                <a:sym typeface="Wingdings" panose="05000000000000000000" pitchFamily="2" charset="2"/>
              </a:rPr>
              <a:t>branch </a:t>
            </a:r>
            <a:r>
              <a:rPr lang="zh-CN" altLang="en-US" sz="1600" dirty="0" smtClean="0">
                <a:latin typeface="+mn-ea"/>
                <a:sym typeface="Wingdings" panose="05000000000000000000" pitchFamily="2" charset="2"/>
              </a:rPr>
              <a:t>创建（若无权限，可申请权限或者让有权限同事帮忙创建）</a:t>
            </a:r>
            <a:endParaRPr lang="en-US" altLang="zh-CN" sz="16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zh-CN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latin typeface="+mn-ea"/>
                <a:sym typeface="Wingdings" panose="05000000000000000000" pitchFamily="2" charset="2"/>
              </a:rPr>
              <a:t>    </a:t>
            </a:r>
            <a:r>
              <a:rPr lang="zh-CN" altLang="en-US" sz="1600" dirty="0" smtClean="0">
                <a:latin typeface="+mn-ea"/>
                <a:sym typeface="Wingdings" panose="05000000000000000000" pitchFamily="2" charset="2"/>
              </a:rPr>
              <a:t>整个工程：</a:t>
            </a:r>
            <a:r>
              <a:rPr lang="en-US" altLang="zh-CN" sz="1600" dirty="0">
                <a:hlinkClick r:id="rId2"/>
              </a:rPr>
              <a:t>http://sohoci.rd.tp-link.net/jenkins/view/SLP/job/slp_create_branch/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进入该</a:t>
            </a:r>
            <a:r>
              <a:rPr lang="en-US" altLang="zh-CN" sz="1600" dirty="0" err="1" smtClean="0">
                <a:latin typeface="+mn-ea"/>
              </a:rPr>
              <a:t>jenkins</a:t>
            </a:r>
            <a:r>
              <a:rPr lang="zh-CN" altLang="en-US" sz="1600" dirty="0" smtClean="0">
                <a:latin typeface="+mn-ea"/>
              </a:rPr>
              <a:t>任务，参考进行创建。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）分支</a:t>
            </a:r>
            <a:r>
              <a:rPr lang="zh-CN" altLang="en-US" sz="2000" dirty="0" smtClean="0">
                <a:latin typeface="+mn-ea"/>
              </a:rPr>
              <a:t>切换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 checkout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xx_branch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               </a:t>
            </a:r>
            <a:r>
              <a:rPr lang="en-US" altLang="zh-CN" sz="1600" dirty="0">
                <a:latin typeface="+mn-ea"/>
              </a:rPr>
              <a:t>#</a:t>
            </a:r>
            <a:r>
              <a:rPr lang="zh-CN" altLang="en-US" sz="1600" dirty="0">
                <a:latin typeface="+mn-ea"/>
              </a:rPr>
              <a:t>本地分支</a:t>
            </a:r>
            <a:r>
              <a:rPr lang="zh-CN" altLang="en-US" sz="1600" dirty="0" smtClean="0">
                <a:latin typeface="+mn-ea"/>
              </a:rPr>
              <a:t>切换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 checkout origin/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slp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/ac/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smb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/ac-smb-led-wifi-191121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 -b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wifi_br</a:t>
            </a:r>
            <a:endParaRPr lang="en-US" altLang="zh-CN" sz="20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535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9522-F6C4-4E94-A713-F16A01AD40B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7772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分支管理建议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1)</a:t>
            </a:r>
            <a:r>
              <a:rPr lang="zh-CN" altLang="en-US" sz="2000" dirty="0">
                <a:latin typeface="+mn-ea"/>
              </a:rPr>
              <a:t>拉</a:t>
            </a:r>
            <a:r>
              <a:rPr lang="zh-CN" altLang="en-US" sz="2000" dirty="0" smtClean="0">
                <a:latin typeface="+mn-ea"/>
              </a:rPr>
              <a:t>取代码是本地创建</a:t>
            </a:r>
            <a:r>
              <a:rPr lang="en-US" altLang="zh-CN" sz="2000" dirty="0" smtClean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分支和用于开发的</a:t>
            </a:r>
            <a:r>
              <a:rPr lang="en-US" altLang="zh-CN" sz="2000" dirty="0" err="1" smtClean="0">
                <a:latin typeface="+mn-ea"/>
              </a:rPr>
              <a:t>devlop</a:t>
            </a:r>
            <a:r>
              <a:rPr lang="zh-CN" altLang="en-US" sz="2000" dirty="0" smtClean="0">
                <a:latin typeface="+mn-ea"/>
              </a:rPr>
              <a:t>分支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2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所有开发在</a:t>
            </a:r>
            <a:r>
              <a:rPr lang="en-US" altLang="zh-CN" sz="2000" dirty="0" err="1" smtClean="0">
                <a:latin typeface="+mn-ea"/>
              </a:rPr>
              <a:t>devlop</a:t>
            </a:r>
            <a:r>
              <a:rPr lang="zh-CN" altLang="en-US" sz="2000" dirty="0" smtClean="0">
                <a:latin typeface="+mn-ea"/>
              </a:rPr>
              <a:t>上进行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3)</a:t>
            </a:r>
            <a:r>
              <a:rPr lang="zh-CN" altLang="en-US" sz="2000" dirty="0" smtClean="0">
                <a:latin typeface="+mn-ea"/>
              </a:rPr>
              <a:t>自测</a:t>
            </a:r>
            <a:r>
              <a:rPr lang="en-US" altLang="zh-CN" sz="2000" dirty="0" smtClean="0">
                <a:latin typeface="+mn-ea"/>
              </a:rPr>
              <a:t>OK</a:t>
            </a:r>
            <a:r>
              <a:rPr lang="zh-CN" altLang="en-US" sz="2000" dirty="0" smtClean="0">
                <a:latin typeface="+mn-ea"/>
              </a:rPr>
              <a:t>后，</a:t>
            </a:r>
            <a:r>
              <a:rPr lang="en-US" altLang="zh-CN" sz="2000" dirty="0" smtClean="0">
                <a:latin typeface="+mn-ea"/>
              </a:rPr>
              <a:t>cherry-pick</a:t>
            </a:r>
            <a:r>
              <a:rPr lang="zh-CN" altLang="en-US" sz="2000" dirty="0" smtClean="0">
                <a:latin typeface="+mn-ea"/>
              </a:rPr>
              <a:t>或者</a:t>
            </a:r>
            <a:r>
              <a:rPr lang="en-US" altLang="zh-CN" sz="2000" dirty="0" smtClean="0">
                <a:latin typeface="+mn-ea"/>
              </a:rPr>
              <a:t>rebase</a:t>
            </a:r>
            <a:r>
              <a:rPr lang="zh-CN" altLang="en-US" sz="2000" dirty="0" smtClean="0">
                <a:latin typeface="+mn-ea"/>
              </a:rPr>
              <a:t>到</a:t>
            </a:r>
            <a:r>
              <a:rPr lang="en-US" altLang="zh-CN" sz="2000" dirty="0" smtClean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再</a:t>
            </a:r>
            <a:r>
              <a:rPr lang="zh-CN" altLang="en-US" sz="2000" dirty="0" smtClean="0">
                <a:latin typeface="+mn-ea"/>
              </a:rPr>
              <a:t>提交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667756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 主题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22029</TotalTime>
  <Words>2060</Words>
  <Application>Microsoft Office PowerPoint</Application>
  <PresentationFormat>全屏显示(4:3)</PresentationFormat>
  <Paragraphs>297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宋体</vt:lpstr>
      <vt:lpstr>Arial</vt:lpstr>
      <vt:lpstr>Calibri</vt:lpstr>
      <vt:lpstr>Times New Roman</vt:lpstr>
      <vt:lpstr>Wingdings</vt:lpstr>
      <vt:lpstr>ppt模板</vt:lpstr>
      <vt:lpstr>自定义设计方案</vt:lpstr>
      <vt:lpstr>Git常用操作</vt:lpstr>
      <vt:lpstr>代码更新-1</vt:lpstr>
      <vt:lpstr>代码更新-2</vt:lpstr>
      <vt:lpstr>代码更新-3</vt:lpstr>
      <vt:lpstr>代码更新-4</vt:lpstr>
      <vt:lpstr>代码更新-5</vt:lpstr>
      <vt:lpstr>分支管理-1</vt:lpstr>
      <vt:lpstr>分支管理-2</vt:lpstr>
      <vt:lpstr>分支管理-3</vt:lpstr>
      <vt:lpstr>提交-1</vt:lpstr>
      <vt:lpstr>提交-2</vt:lpstr>
      <vt:lpstr>提交-3</vt:lpstr>
      <vt:lpstr>提交-4</vt:lpstr>
      <vt:lpstr>提交-5</vt:lpstr>
      <vt:lpstr>提交-6</vt:lpstr>
      <vt:lpstr>提交-7</vt:lpstr>
      <vt:lpstr>提交-8</vt:lpstr>
      <vt:lpstr>提交-8</vt:lpstr>
      <vt:lpstr>提交-9</vt:lpstr>
      <vt:lpstr>提交-10</vt:lpstr>
      <vt:lpstr>提交-11</vt:lpstr>
      <vt:lpstr>提交-12</vt:lpstr>
      <vt:lpstr>冲突解决</vt:lpstr>
      <vt:lpstr>工作流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作业自评</dc:title>
  <dc:creator>admin</dc:creator>
  <cp:lastModifiedBy>【NMS】胡日辉</cp:lastModifiedBy>
  <cp:revision>993</cp:revision>
  <dcterms:created xsi:type="dcterms:W3CDTF">2015-05-19T00:43:49Z</dcterms:created>
  <dcterms:modified xsi:type="dcterms:W3CDTF">2020-01-13T03:47:59Z</dcterms:modified>
</cp:coreProperties>
</file>