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448" r:id="rId4"/>
    <p:sldId id="449" r:id="rId5"/>
    <p:sldId id="411" r:id="rId6"/>
    <p:sldId id="428" r:id="rId7"/>
    <p:sldId id="431" r:id="rId8"/>
    <p:sldId id="432" r:id="rId9"/>
    <p:sldId id="433" r:id="rId10"/>
    <p:sldId id="444" r:id="rId11"/>
    <p:sldId id="439" r:id="rId12"/>
    <p:sldId id="434" r:id="rId13"/>
    <p:sldId id="435" r:id="rId14"/>
    <p:sldId id="436" r:id="rId15"/>
    <p:sldId id="443" r:id="rId16"/>
    <p:sldId id="445" r:id="rId17"/>
    <p:sldId id="437" r:id="rId18"/>
    <p:sldId id="438" r:id="rId19"/>
    <p:sldId id="440" r:id="rId20"/>
    <p:sldId id="441" r:id="rId21"/>
    <p:sldId id="442" r:id="rId22"/>
    <p:sldId id="447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B98E09-2953-459D-8165-B44A96ACA3C7}">
          <p14:sldIdLst>
            <p14:sldId id="256"/>
            <p14:sldId id="448"/>
            <p14:sldId id="449"/>
            <p14:sldId id="411"/>
            <p14:sldId id="428"/>
            <p14:sldId id="431"/>
            <p14:sldId id="432"/>
            <p14:sldId id="433"/>
            <p14:sldId id="444"/>
            <p14:sldId id="439"/>
            <p14:sldId id="434"/>
            <p14:sldId id="435"/>
            <p14:sldId id="436"/>
            <p14:sldId id="443"/>
            <p14:sldId id="445"/>
            <p14:sldId id="437"/>
            <p14:sldId id="438"/>
            <p14:sldId id="440"/>
            <p14:sldId id="441"/>
            <p14:sldId id="442"/>
            <p14:sldId id="447"/>
          </p14:sldIdLst>
        </p14:section>
        <p14:section name="无标题节" id="{5A090B7F-55A9-4A2E-B949-EF4DCD83D90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3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5" autoAdjust="0"/>
    <p:restoredTop sz="87303" autoAdjust="0"/>
  </p:normalViewPr>
  <p:slideViewPr>
    <p:cSldViewPr>
      <p:cViewPr varScale="1">
        <p:scale>
          <a:sx n="101" d="100"/>
          <a:sy n="101" d="100"/>
        </p:scale>
        <p:origin x="18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61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942A9-837E-474D-9C83-BEB03116E3C9}" type="datetimeFigureOut">
              <a:rPr lang="zh-CN" altLang="en-US" smtClean="0"/>
              <a:pPr/>
              <a:t>2019/7/26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30AC3-2379-400A-9324-BCA36196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82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8C0A9-C6F3-4BF6-9A67-6FF3AEF61F20}" type="datetimeFigureOut">
              <a:rPr lang="zh-CN" altLang="en-US" smtClean="0"/>
              <a:pPr/>
              <a:t>2019/7/26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6206A-D051-478C-BADE-C306DCF456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52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06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77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7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49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68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83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42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2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87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97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43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50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11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04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E:\GMO\2management\culture\CIS\VI应用设计元素\VI图\P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772400" cy="1143000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224D292-179C-4C68-91EC-2F90E7CA6CC3}" type="datetime1">
              <a:rPr lang="zh-CN" altLang="en-US" smtClean="0"/>
              <a:t>2019/7/26</a:t>
            </a:fld>
            <a:endParaRPr lang="en-US" altLang="zh-CN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54E08F8-2806-4FBC-BF52-9482B010A221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4F5E93-1A2B-44D2-BE99-B83337855569}" type="datetime1">
              <a:rPr lang="zh-CN" altLang="en-US" smtClean="0"/>
              <a:t>2019/7/26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4C64C-ED46-4A18-A8FC-CCA18BF81CB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E8D1E-296B-48AB-98FC-827CD98D84C8}" type="datetime1">
              <a:rPr lang="zh-CN" altLang="en-US" smtClean="0"/>
              <a:t>2019/7/26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762C7-AA8F-4C03-8CC9-23D6649AD8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99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0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90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94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53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97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1A647-2066-4391-8DEA-3B58CE1069B4}" type="datetime1">
              <a:rPr lang="zh-CN" altLang="en-US" smtClean="0"/>
              <a:t>2019/7/26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A9522-F6C4-4E94-A713-F16A01AD40B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3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69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6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CA3495-5974-48A4-8D9D-A60B927CD866}" type="datetime1">
              <a:rPr lang="zh-CN" altLang="en-US" smtClean="0"/>
              <a:t>2019/7/26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5EFF-7EA6-43D8-BD2E-57B026DB35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2D938-78B9-48A4-B895-B404EBDE8695}" type="datetime1">
              <a:rPr lang="zh-CN" altLang="en-US" smtClean="0"/>
              <a:t>2019/7/26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6BFD1-66E1-4C39-AF9F-7CC5103389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5C02A7-C296-4AA4-A49C-7BF621993A4E}" type="datetime1">
              <a:rPr lang="zh-CN" altLang="en-US" smtClean="0"/>
              <a:t>2019/7/26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B8122-B962-469C-9250-1D2BE65C724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5907A8-DBC7-4256-9721-591594E57E87}" type="datetime1">
              <a:rPr lang="zh-CN" altLang="en-US" smtClean="0"/>
              <a:t>2019/7/26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9BA52-9693-4860-900F-D0A364AEC7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35A851-9C12-4F93-8812-642181242906}" type="datetime1">
              <a:rPr lang="zh-CN" altLang="en-US" smtClean="0"/>
              <a:t>2019/7/26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B93D0-4D47-4CB4-91BF-97B30EC3ADA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1BBFCA-A44A-4DD5-8887-8B6BBD7E65F6}" type="datetime1">
              <a:rPr lang="zh-CN" altLang="en-US" smtClean="0"/>
              <a:t>2019/7/26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5BDA4-A47B-4436-B750-44075076C4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E1CBD1-6C04-40B4-9FD8-157F72DF2379}" type="datetime1">
              <a:rPr lang="zh-CN" altLang="en-US" smtClean="0"/>
              <a:t>2019/7/26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1EA19-AEB4-4FC3-9A7E-27202BE654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E:\GMO\2management\culture\CIS\VI应用设计元素\VI图\PPT1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5110783-97FB-4930-A945-209D879DD4A3}" type="datetime1">
              <a:rPr lang="zh-CN" altLang="en-US" smtClean="0"/>
              <a:t>2019/7/26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401DB56-51DA-426C-A42C-74CAB7D84277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092280" y="109518"/>
            <a:ext cx="183264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en-US" altLang="zh-CN" sz="2400" b="1" kern="1200" dirty="0" err="1" smtClean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+mn-cs"/>
              </a:rPr>
              <a:t>Git</a:t>
            </a:r>
            <a:r>
              <a:rPr kumimoji="1" lang="zh-CN" altLang="en-US" sz="2400" b="1" kern="1200" dirty="0" smtClean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+mn-cs"/>
              </a:rPr>
              <a:t>深入浅出</a:t>
            </a:r>
            <a:endParaRPr kumimoji="1" lang="zh-CN" altLang="en-US" sz="2400" b="1" kern="1200" dirty="0">
              <a:solidFill>
                <a:srgbClr val="FFFF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黑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黑体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黑体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黑体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97029-D04F-4D0D-9E48-66F1E95D10B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7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eview.tp-link.net/gerr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yourname@tp-link.com.cn" TargetMode="External"/><Relationship Id="rId2" Type="http://schemas.openxmlformats.org/officeDocument/2006/relationships/hyperlink" Target="http://review.tp-link.net/manual/repo-git-man.html#&#36134;&#25143;&#35774;&#32622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view.tp-link.net/manual/repo-git-man.html#&#23433;&#35013;-repo" TargetMode="External"/><Relationship Id="rId2" Type="http://schemas.openxmlformats.org/officeDocument/2006/relationships/hyperlink" Target="http://review.tp-link.net/manual/repo-git-man.html#&#21021;&#27425;&#36816;&#34892;-git-&#21069;&#30340;&#37197;&#32622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view.tp-link.net/gerr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3214686"/>
            <a:ext cx="7286676" cy="1143000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零基础入门</a:t>
            </a:r>
            <a:endParaRPr lang="zh-CN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5085184"/>
            <a:ext cx="6400800" cy="1224136"/>
          </a:xfrm>
        </p:spPr>
        <p:txBody>
          <a:bodyPr/>
          <a:lstStyle/>
          <a:p>
            <a:r>
              <a:rPr lang="en-US" altLang="zh-CN" dirty="0" smtClean="0"/>
              <a:t>			   </a:t>
            </a:r>
            <a:r>
              <a:rPr lang="zh-CN" altLang="en-US" dirty="0"/>
              <a:t>谢思敏</a:t>
            </a:r>
            <a:endParaRPr lang="en-US" altLang="zh-CN" dirty="0" smtClean="0"/>
          </a:p>
          <a:p>
            <a:r>
              <a:rPr lang="en-US" altLang="zh-CN" dirty="0" smtClean="0"/>
              <a:t>				2018-1-23</a:t>
            </a:r>
            <a:endParaRPr lang="zh-CN" altLang="zh-CN" dirty="0"/>
          </a:p>
        </p:txBody>
      </p:sp>
    </p:spTree>
  </p:cSld>
  <p:clrMapOvr>
    <a:masterClrMapping/>
  </p:clrMapOvr>
  <p:transition advTm="1713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40" name="矩形 39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+mj-ea"/>
                </a:rPr>
                <a:t>更新代码</a:t>
              </a:r>
              <a:r>
                <a:rPr lang="en-US" altLang="zh-CN" sz="2800" dirty="0" smtClean="0">
                  <a:latin typeface="+mj-ea"/>
                </a:rPr>
                <a:t>-</a:t>
              </a:r>
              <a:r>
                <a:rPr lang="zh-CN" altLang="en-US" sz="2800" dirty="0" smtClean="0">
                  <a:latin typeface="+mj-ea"/>
                </a:rPr>
                <a:t>所有库</a:t>
              </a:r>
              <a:endParaRPr lang="zh-CN" altLang="en-US" sz="2800" dirty="0">
                <a:latin typeface="+mj-ea"/>
              </a:endParaRPr>
            </a:p>
          </p:txBody>
        </p:sp>
      </p:grp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060848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n-ea"/>
                <a:ea typeface="+mn-ea"/>
              </a:rPr>
              <a:t>1</a:t>
            </a:r>
            <a:r>
              <a:rPr lang="zh-CN" altLang="en-US" sz="1800" dirty="0" smtClean="0">
                <a:latin typeface="+mn-ea"/>
                <a:ea typeface="+mn-ea"/>
              </a:rPr>
              <a:t>、进入</a:t>
            </a:r>
            <a:r>
              <a:rPr lang="en-US" altLang="zh-CN" sz="1800" dirty="0" smtClean="0">
                <a:latin typeface="+mn-ea"/>
                <a:ea typeface="+mn-ea"/>
              </a:rPr>
              <a:t>repo</a:t>
            </a:r>
            <a:r>
              <a:rPr lang="zh-CN" altLang="en-US" sz="1800" dirty="0" smtClean="0">
                <a:latin typeface="+mn-ea"/>
                <a:ea typeface="+mn-ea"/>
              </a:rPr>
              <a:t>根目录</a:t>
            </a:r>
            <a:r>
              <a:rPr lang="en-US" altLang="zh-CN" sz="1800" dirty="0" smtClean="0">
                <a:latin typeface="+mn-ea"/>
                <a:ea typeface="+mn-ea"/>
              </a:rPr>
              <a:t>(</a:t>
            </a:r>
            <a:r>
              <a:rPr lang="zh-CN" altLang="en-US" sz="1800" dirty="0" smtClean="0">
                <a:latin typeface="+mn-ea"/>
                <a:ea typeface="+mn-ea"/>
              </a:rPr>
              <a:t>当初执行</a:t>
            </a:r>
            <a:r>
              <a:rPr lang="en-US" altLang="zh-CN" sz="1800" dirty="0" smtClean="0">
                <a:latin typeface="+mn-ea"/>
                <a:ea typeface="+mn-ea"/>
              </a:rPr>
              <a:t>repo </a:t>
            </a:r>
            <a:r>
              <a:rPr lang="en-US" altLang="zh-CN" sz="1800" dirty="0" err="1" smtClean="0">
                <a:latin typeface="+mn-ea"/>
                <a:ea typeface="+mn-ea"/>
              </a:rPr>
              <a:t>init</a:t>
            </a:r>
            <a:r>
              <a:rPr lang="zh-CN" altLang="en-US" sz="1800" dirty="0" smtClean="0">
                <a:latin typeface="+mn-ea"/>
                <a:ea typeface="+mn-ea"/>
              </a:rPr>
              <a:t>和</a:t>
            </a:r>
            <a:r>
              <a:rPr lang="en-US" altLang="zh-CN" sz="1800" dirty="0" smtClean="0">
                <a:latin typeface="+mn-ea"/>
                <a:ea typeface="+mn-ea"/>
              </a:rPr>
              <a:t>repo sync</a:t>
            </a:r>
            <a:r>
              <a:rPr lang="zh-CN" altLang="en-US" sz="1800" dirty="0" smtClean="0">
                <a:latin typeface="+mn-ea"/>
                <a:ea typeface="+mn-ea"/>
              </a:rPr>
              <a:t>的目录</a:t>
            </a:r>
            <a:r>
              <a:rPr lang="en-US" altLang="zh-CN" sz="1800" dirty="0" smtClean="0">
                <a:latin typeface="+mn-ea"/>
                <a:ea typeface="+mn-ea"/>
              </a:rPr>
              <a:t>)</a:t>
            </a: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2</a:t>
            </a:r>
            <a:r>
              <a:rPr lang="zh-CN" altLang="en-US" sz="1800" dirty="0" smtClean="0">
                <a:latin typeface="+mn-ea"/>
                <a:ea typeface="+mn-ea"/>
              </a:rPr>
              <a:t>、</a:t>
            </a:r>
            <a:r>
              <a:rPr lang="en-US" altLang="zh-CN" sz="1800" dirty="0" smtClean="0">
                <a:latin typeface="+mn-ea"/>
                <a:ea typeface="+mn-ea"/>
              </a:rPr>
              <a:t>repo </a:t>
            </a:r>
            <a:r>
              <a:rPr lang="en-US" altLang="zh-CN" sz="1800" dirty="0" err="1" smtClean="0">
                <a:latin typeface="+mn-ea"/>
                <a:ea typeface="+mn-ea"/>
              </a:rPr>
              <a:t>forall</a:t>
            </a:r>
            <a:r>
              <a:rPr lang="en-US" altLang="zh-CN" sz="1800" dirty="0" smtClean="0">
                <a:latin typeface="+mn-ea"/>
                <a:ea typeface="+mn-ea"/>
              </a:rPr>
              <a:t> -c “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pull --rebase”</a:t>
            </a:r>
          </a:p>
          <a:p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en-US" altLang="zh-CN" sz="1800" dirty="0">
                <a:latin typeface="+mn-ea"/>
                <a:ea typeface="+mn-ea"/>
              </a:rPr>
              <a:t>r</a:t>
            </a:r>
            <a:r>
              <a:rPr lang="en-US" altLang="zh-CN" sz="1800" dirty="0" smtClean="0">
                <a:latin typeface="+mn-ea"/>
                <a:ea typeface="+mn-ea"/>
              </a:rPr>
              <a:t>epo </a:t>
            </a:r>
            <a:r>
              <a:rPr lang="en-US" altLang="zh-CN" sz="1800" dirty="0" err="1" smtClean="0">
                <a:latin typeface="+mn-ea"/>
                <a:ea typeface="+mn-ea"/>
              </a:rPr>
              <a:t>forall</a:t>
            </a:r>
            <a:r>
              <a:rPr lang="en-US" altLang="zh-CN" sz="1800" dirty="0" smtClean="0">
                <a:latin typeface="+mn-ea"/>
                <a:ea typeface="+mn-ea"/>
              </a:rPr>
              <a:t> -c “xxx”</a:t>
            </a:r>
            <a:r>
              <a:rPr lang="zh-CN" altLang="en-US" sz="1800" dirty="0" smtClean="0">
                <a:latin typeface="+mn-ea"/>
                <a:ea typeface="+mn-ea"/>
              </a:rPr>
              <a:t>的意思，就是对当前</a:t>
            </a:r>
            <a:r>
              <a:rPr lang="en-US" altLang="zh-CN" sz="1800" dirty="0" smtClean="0">
                <a:latin typeface="+mn-ea"/>
                <a:ea typeface="+mn-ea"/>
              </a:rPr>
              <a:t>xml</a:t>
            </a:r>
            <a:r>
              <a:rPr lang="zh-CN" altLang="en-US" sz="1800" dirty="0" smtClean="0">
                <a:latin typeface="+mn-ea"/>
                <a:ea typeface="+mn-ea"/>
              </a:rPr>
              <a:t>文件对应的所有库，分别执行引号中的命令。</a:t>
            </a:r>
            <a:endParaRPr lang="en-US" altLang="zh-CN" sz="1800" dirty="0" smtClean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979251"/>
      </p:ext>
    </p:extLst>
  </p:cSld>
  <p:clrMapOvr>
    <a:masterClrMapping/>
  </p:clrMapOvr>
  <p:transition advTm="278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40" name="矩形 39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+mj-ea"/>
                </a:rPr>
                <a:t>上传</a:t>
              </a:r>
              <a:r>
                <a:rPr lang="zh-CN" altLang="en-US" sz="2800" dirty="0" smtClean="0">
                  <a:latin typeface="+mj-ea"/>
                </a:rPr>
                <a:t>代码</a:t>
              </a:r>
              <a:r>
                <a:rPr lang="en-US" altLang="zh-CN" sz="2800" dirty="0" smtClean="0">
                  <a:latin typeface="+mj-ea"/>
                </a:rPr>
                <a:t>-1</a:t>
              </a:r>
              <a:endParaRPr lang="zh-CN" altLang="en-US" sz="2800" dirty="0">
                <a:latin typeface="+mj-ea"/>
              </a:endParaRPr>
            </a:p>
          </p:txBody>
        </p:sp>
      </p:grp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060848"/>
            <a:ext cx="72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n-ea"/>
                <a:ea typeface="+mn-ea"/>
              </a:rPr>
              <a:t>1</a:t>
            </a:r>
            <a:r>
              <a:rPr lang="zh-CN" altLang="en-US" sz="1800" dirty="0" smtClean="0">
                <a:latin typeface="+mn-ea"/>
                <a:ea typeface="+mn-ea"/>
              </a:rPr>
              <a:t>、进入库所在目录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2</a:t>
            </a:r>
            <a:r>
              <a:rPr lang="zh-CN" altLang="en-US" sz="1800" dirty="0" smtClean="0">
                <a:latin typeface="+mn-ea"/>
                <a:ea typeface="+mn-ea"/>
              </a:rPr>
              <a:t>、执行“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status”</a:t>
            </a:r>
            <a:r>
              <a:rPr lang="zh-CN" altLang="en-US" sz="1800" dirty="0" smtClean="0">
                <a:latin typeface="+mn-ea"/>
                <a:ea typeface="+mn-ea"/>
              </a:rPr>
              <a:t>，查看哪些文件被修改。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3</a:t>
            </a:r>
            <a:r>
              <a:rPr lang="zh-CN" altLang="en-US" sz="1800" dirty="0" smtClean="0">
                <a:latin typeface="+mn-ea"/>
                <a:ea typeface="+mn-ea"/>
              </a:rPr>
              <a:t>、执行“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add &lt;</a:t>
            </a:r>
            <a:r>
              <a:rPr lang="zh-CN" altLang="en-US" sz="1800" dirty="0" smtClean="0">
                <a:latin typeface="+mn-ea"/>
                <a:ea typeface="+mn-ea"/>
              </a:rPr>
              <a:t>文件列表</a:t>
            </a:r>
            <a:r>
              <a:rPr lang="en-US" altLang="zh-CN" sz="1800" dirty="0" smtClean="0">
                <a:latin typeface="+mn-ea"/>
                <a:ea typeface="+mn-ea"/>
              </a:rPr>
              <a:t>&gt;</a:t>
            </a:r>
            <a:r>
              <a:rPr lang="zh-CN" altLang="en-US" sz="1800" dirty="0" smtClean="0">
                <a:latin typeface="+mn-ea"/>
                <a:ea typeface="+mn-ea"/>
              </a:rPr>
              <a:t>”指定要提交的文件；或者执行“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add .</a:t>
            </a:r>
            <a:r>
              <a:rPr lang="zh-CN" altLang="en-US" sz="1800" dirty="0" smtClean="0">
                <a:latin typeface="+mn-ea"/>
                <a:ea typeface="+mn-ea"/>
              </a:rPr>
              <a:t>”指定提交所有文件。</a:t>
            </a:r>
            <a:r>
              <a:rPr lang="en-US" altLang="zh-CN" sz="1800" dirty="0" smtClean="0">
                <a:latin typeface="+mn-ea"/>
                <a:ea typeface="+mn-ea"/>
              </a:rPr>
              <a:t>(</a:t>
            </a:r>
            <a:r>
              <a:rPr lang="zh-CN" altLang="en-US" sz="1800" dirty="0" smtClean="0">
                <a:latin typeface="+mn-ea"/>
                <a:ea typeface="+mn-ea"/>
              </a:rPr>
              <a:t>之后可通过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status</a:t>
            </a:r>
            <a:r>
              <a:rPr lang="zh-CN" altLang="en-US" sz="1800" dirty="0" smtClean="0">
                <a:latin typeface="+mn-ea"/>
                <a:ea typeface="+mn-ea"/>
              </a:rPr>
              <a:t>命令查看哪些文件被指定提交</a:t>
            </a:r>
            <a:r>
              <a:rPr lang="en-US" altLang="zh-CN" sz="1800" dirty="0" smtClean="0">
                <a:latin typeface="+mn-ea"/>
                <a:ea typeface="+mn-ea"/>
              </a:rPr>
              <a:t>)</a:t>
            </a: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4</a:t>
            </a:r>
            <a:r>
              <a:rPr lang="zh-CN" altLang="en-US" sz="1800" dirty="0" smtClean="0">
                <a:latin typeface="+mn-ea"/>
                <a:ea typeface="+mn-ea"/>
              </a:rPr>
              <a:t>、执行“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commit</a:t>
            </a:r>
            <a:r>
              <a:rPr lang="zh-CN" altLang="en-US" sz="1800" dirty="0" smtClean="0">
                <a:latin typeface="+mn-ea"/>
                <a:ea typeface="+mn-ea"/>
              </a:rPr>
              <a:t>”</a:t>
            </a:r>
            <a:r>
              <a:rPr lang="en-US" altLang="zh-CN" sz="1800" dirty="0" smtClean="0">
                <a:latin typeface="+mn-ea"/>
                <a:ea typeface="+mn-ea"/>
              </a:rPr>
              <a:t>,</a:t>
            </a:r>
            <a:r>
              <a:rPr lang="zh-CN" altLang="en-US" sz="1800" dirty="0" smtClean="0">
                <a:latin typeface="+mn-ea"/>
                <a:ea typeface="+mn-ea"/>
              </a:rPr>
              <a:t>如果之前下载库代码时启动了钩子，此时会提示输入提交信息。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5</a:t>
            </a:r>
            <a:r>
              <a:rPr lang="zh-CN" altLang="en-US" sz="1800" dirty="0" smtClean="0">
                <a:latin typeface="+mn-ea"/>
                <a:ea typeface="+mn-ea"/>
              </a:rPr>
              <a:t>、输入提交信息，首行只能包含英文，之后的行可以输入中文信息。</a:t>
            </a:r>
            <a:endParaRPr lang="en-US" altLang="zh-CN" sz="1800" dirty="0" smtClean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326966"/>
      </p:ext>
    </p:extLst>
  </p:cSld>
  <p:clrMapOvr>
    <a:masterClrMapping/>
  </p:clrMapOvr>
  <p:transition advTm="278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40" name="矩形 39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+mj-ea"/>
                </a:rPr>
                <a:t>上传</a:t>
              </a:r>
              <a:r>
                <a:rPr lang="zh-CN" altLang="en-US" sz="2800" dirty="0" smtClean="0">
                  <a:latin typeface="+mj-ea"/>
                </a:rPr>
                <a:t>代码</a:t>
              </a:r>
              <a:r>
                <a:rPr lang="en-US" altLang="zh-CN" sz="2800" dirty="0" smtClean="0">
                  <a:latin typeface="+mj-ea"/>
                </a:rPr>
                <a:t>-2</a:t>
              </a:r>
              <a:endParaRPr lang="zh-CN" altLang="en-US" sz="2800" dirty="0">
                <a:latin typeface="+mj-ea"/>
              </a:endParaRPr>
            </a:p>
          </p:txBody>
        </p:sp>
      </p:grp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060848"/>
            <a:ext cx="7200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ea"/>
                <a:ea typeface="+mn-ea"/>
              </a:rPr>
              <a:t>6</a:t>
            </a:r>
            <a:r>
              <a:rPr lang="zh-CN" altLang="en-US" sz="1800" dirty="0" smtClean="0">
                <a:latin typeface="+mn-ea"/>
                <a:ea typeface="+mn-ea"/>
              </a:rPr>
              <a:t>、执行命令“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push origin </a:t>
            </a:r>
            <a:r>
              <a:rPr lang="en-US" altLang="zh-CN" sz="1800" dirty="0" err="1" smtClean="0">
                <a:latin typeface="+mn-ea"/>
                <a:ea typeface="+mn-ea"/>
              </a:rPr>
              <a:t>HEAD:refs</a:t>
            </a:r>
            <a:r>
              <a:rPr lang="en-US" altLang="zh-CN" sz="1800" dirty="0" smtClean="0">
                <a:latin typeface="+mn-ea"/>
                <a:ea typeface="+mn-ea"/>
              </a:rPr>
              <a:t>/for/</a:t>
            </a:r>
            <a:r>
              <a:rPr lang="en-US" altLang="zh-CN" sz="1800" dirty="0" err="1" smtClean="0">
                <a:latin typeface="+mn-ea"/>
                <a:ea typeface="+mn-ea"/>
              </a:rPr>
              <a:t>slp</a:t>
            </a:r>
            <a:r>
              <a:rPr lang="en-US" altLang="zh-CN" sz="1800" dirty="0" smtClean="0">
                <a:latin typeface="+mn-ea"/>
                <a:ea typeface="+mn-ea"/>
              </a:rPr>
              <a:t>/team3/master</a:t>
            </a:r>
            <a:r>
              <a:rPr lang="zh-CN" altLang="en-US" sz="1800" dirty="0" smtClean="0">
                <a:latin typeface="+mn-ea"/>
                <a:ea typeface="+mn-ea"/>
              </a:rPr>
              <a:t>”将提交推送到</a:t>
            </a:r>
            <a:r>
              <a:rPr lang="en-US" altLang="zh-CN" sz="1800" dirty="0" err="1" smtClean="0">
                <a:latin typeface="+mn-ea"/>
                <a:ea typeface="+mn-ea"/>
              </a:rPr>
              <a:t>gerrit</a:t>
            </a:r>
            <a:r>
              <a:rPr lang="zh-CN" altLang="en-US" sz="1800" dirty="0" smtClean="0">
                <a:latin typeface="+mn-ea"/>
                <a:ea typeface="+mn-ea"/>
              </a:rPr>
              <a:t>。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>
                <a:latin typeface="+mn-ea"/>
                <a:ea typeface="+mn-ea"/>
              </a:rPr>
              <a:t>7</a:t>
            </a:r>
            <a:r>
              <a:rPr lang="zh-CN" altLang="en-US" sz="1800" dirty="0" smtClean="0">
                <a:latin typeface="+mn-ea"/>
                <a:ea typeface="+mn-ea"/>
              </a:rPr>
              <a:t>、登录</a:t>
            </a:r>
            <a:r>
              <a:rPr lang="en-US" altLang="zh-CN" sz="1800" dirty="0" smtClean="0">
                <a:latin typeface="+mn-ea"/>
                <a:ea typeface="+mn-ea"/>
                <a:hlinkClick r:id="rId3"/>
              </a:rPr>
              <a:t>http</a:t>
            </a:r>
            <a:r>
              <a:rPr lang="en-US" altLang="zh-CN" sz="1800" dirty="0">
                <a:latin typeface="+mn-ea"/>
                <a:ea typeface="+mn-ea"/>
                <a:hlinkClick r:id="rId3"/>
              </a:rPr>
              <a:t>://</a:t>
            </a:r>
            <a:r>
              <a:rPr lang="en-US" altLang="zh-CN" sz="1800" dirty="0" smtClean="0">
                <a:latin typeface="+mn-ea"/>
                <a:ea typeface="+mn-ea"/>
                <a:hlinkClick r:id="rId3"/>
              </a:rPr>
              <a:t>review.tp-link.net/gerrit</a:t>
            </a:r>
            <a:r>
              <a:rPr lang="zh-CN" altLang="en-US" sz="1800" dirty="0" smtClean="0">
                <a:latin typeface="+mn-ea"/>
                <a:ea typeface="+mn-ea"/>
              </a:rPr>
              <a:t>，可以看到自己的提交，点进去，然后点击“</a:t>
            </a:r>
            <a:r>
              <a:rPr lang="en-US" altLang="zh-CN" sz="1800" dirty="0" smtClean="0">
                <a:latin typeface="+mn-ea"/>
                <a:ea typeface="+mn-ea"/>
              </a:rPr>
              <a:t>Add</a:t>
            </a:r>
            <a:r>
              <a:rPr lang="zh-CN" altLang="en-US" sz="1800" dirty="0" smtClean="0">
                <a:latin typeface="+mn-ea"/>
                <a:ea typeface="+mn-ea"/>
              </a:rPr>
              <a:t>”按钮添加评审人。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8</a:t>
            </a:r>
            <a:r>
              <a:rPr lang="zh-CN" altLang="en-US" sz="1800" dirty="0" smtClean="0">
                <a:latin typeface="+mn-ea"/>
                <a:ea typeface="+mn-ea"/>
              </a:rPr>
              <a:t>、评审人会收到评审邮件。所有评审人都可以通过点击“</a:t>
            </a:r>
            <a:r>
              <a:rPr lang="en-US" altLang="zh-CN" sz="1800" dirty="0" smtClean="0">
                <a:latin typeface="+mn-ea"/>
                <a:ea typeface="+mn-ea"/>
              </a:rPr>
              <a:t>Reply</a:t>
            </a:r>
            <a:r>
              <a:rPr lang="zh-CN" altLang="en-US" sz="1800" dirty="0" smtClean="0">
                <a:latin typeface="+mn-ea"/>
                <a:ea typeface="+mn-ea"/>
              </a:rPr>
              <a:t>”按钮回复意见并打分</a:t>
            </a:r>
            <a:r>
              <a:rPr lang="en-US" altLang="zh-CN" sz="1800" dirty="0" smtClean="0">
                <a:latin typeface="+mn-ea"/>
                <a:ea typeface="+mn-ea"/>
              </a:rPr>
              <a:t>(-2</a:t>
            </a:r>
            <a:r>
              <a:rPr lang="zh-CN" altLang="en-US" sz="1800" dirty="0" smtClean="0">
                <a:latin typeface="+mn-ea"/>
                <a:ea typeface="+mn-ea"/>
              </a:rPr>
              <a:t>到</a:t>
            </a:r>
            <a:r>
              <a:rPr lang="en-US" altLang="zh-CN" sz="1800" dirty="0" smtClean="0">
                <a:latin typeface="+mn-ea"/>
                <a:ea typeface="+mn-ea"/>
              </a:rPr>
              <a:t>+2)</a:t>
            </a:r>
            <a:r>
              <a:rPr lang="zh-CN" altLang="en-US" sz="1800" dirty="0" smtClean="0">
                <a:latin typeface="+mn-ea"/>
                <a:ea typeface="+mn-ea"/>
              </a:rPr>
              <a:t>，也可以在代码里面直接添加批注。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>
                <a:latin typeface="+mn-ea"/>
                <a:ea typeface="+mn-ea"/>
              </a:rPr>
              <a:t>9</a:t>
            </a:r>
            <a:r>
              <a:rPr lang="zh-CN" altLang="en-US" sz="1800" dirty="0" smtClean="0">
                <a:latin typeface="+mn-ea"/>
                <a:ea typeface="+mn-ea"/>
              </a:rPr>
              <a:t>、有合入权限的评审人，可以打分</a:t>
            </a:r>
            <a:r>
              <a:rPr lang="en-US" altLang="zh-CN" sz="1800" dirty="0" smtClean="0">
                <a:latin typeface="+mn-ea"/>
                <a:ea typeface="+mn-ea"/>
              </a:rPr>
              <a:t>+2</a:t>
            </a:r>
            <a:r>
              <a:rPr lang="zh-CN" altLang="en-US" sz="1800" dirty="0" smtClean="0">
                <a:latin typeface="+mn-ea"/>
                <a:ea typeface="+mn-ea"/>
              </a:rPr>
              <a:t>，然后点击“</a:t>
            </a:r>
            <a:r>
              <a:rPr lang="en-US" altLang="zh-CN" sz="1800" dirty="0" smtClean="0">
                <a:latin typeface="+mn-ea"/>
                <a:ea typeface="+mn-ea"/>
              </a:rPr>
              <a:t>Submit</a:t>
            </a:r>
            <a:r>
              <a:rPr lang="zh-CN" altLang="en-US" sz="1800" dirty="0" smtClean="0">
                <a:latin typeface="+mn-ea"/>
                <a:ea typeface="+mn-ea"/>
              </a:rPr>
              <a:t>”按钮，这样代码就合入到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zh-CN" altLang="en-US" sz="1800" dirty="0" smtClean="0">
                <a:latin typeface="+mn-ea"/>
                <a:ea typeface="+mn-ea"/>
              </a:rPr>
              <a:t>库了。这次提交的状态也会变成“</a:t>
            </a:r>
            <a:r>
              <a:rPr lang="en-US" altLang="zh-CN" sz="1800" dirty="0" smtClean="0">
                <a:latin typeface="+mn-ea"/>
                <a:ea typeface="+mn-ea"/>
              </a:rPr>
              <a:t>Merged</a:t>
            </a:r>
            <a:r>
              <a:rPr lang="zh-CN" altLang="en-US" sz="1800" dirty="0" smtClean="0">
                <a:latin typeface="+mn-ea"/>
                <a:ea typeface="+mn-ea"/>
              </a:rPr>
              <a:t>”。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10</a:t>
            </a:r>
            <a:r>
              <a:rPr lang="zh-CN" altLang="en-US" sz="1800" dirty="0" smtClean="0">
                <a:latin typeface="+mn-ea"/>
                <a:ea typeface="+mn-ea"/>
              </a:rPr>
              <a:t>、若评审发现代码有问题，本地可以重新修改，然后通过“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commit --amend</a:t>
            </a:r>
            <a:r>
              <a:rPr lang="zh-CN" altLang="en-US" sz="1800" dirty="0" smtClean="0">
                <a:latin typeface="+mn-ea"/>
                <a:ea typeface="+mn-ea"/>
              </a:rPr>
              <a:t>”命令更新本次提交，并重新执行步骤</a:t>
            </a:r>
            <a:r>
              <a:rPr lang="en-US" altLang="zh-CN" sz="1800" dirty="0" smtClean="0">
                <a:latin typeface="+mn-ea"/>
                <a:ea typeface="+mn-ea"/>
              </a:rPr>
              <a:t>6</a:t>
            </a:r>
            <a:r>
              <a:rPr lang="zh-CN" altLang="en-US" sz="1800" dirty="0" smtClean="0">
                <a:latin typeface="+mn-ea"/>
                <a:ea typeface="+mn-ea"/>
              </a:rPr>
              <a:t>推送新的</a:t>
            </a:r>
            <a:r>
              <a:rPr lang="en-US" altLang="zh-CN" sz="1800" dirty="0" smtClean="0">
                <a:latin typeface="+mn-ea"/>
                <a:ea typeface="+mn-ea"/>
              </a:rPr>
              <a:t>patch</a:t>
            </a:r>
            <a:r>
              <a:rPr lang="zh-CN" altLang="en-US" sz="1800" dirty="0" smtClean="0">
                <a:latin typeface="+mn-ea"/>
                <a:ea typeface="+mn-ea"/>
              </a:rPr>
              <a:t>。</a:t>
            </a:r>
            <a:endParaRPr lang="en-US" altLang="zh-CN" sz="1800" dirty="0" smtClean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36577"/>
      </p:ext>
    </p:extLst>
  </p:cSld>
  <p:clrMapOvr>
    <a:masterClrMapping/>
  </p:clrMapOvr>
  <p:transition advTm="278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40" name="矩形 39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+mj-ea"/>
                </a:rPr>
                <a:t>上传</a:t>
              </a:r>
              <a:r>
                <a:rPr lang="zh-CN" altLang="en-US" sz="2800" dirty="0" smtClean="0">
                  <a:latin typeface="+mj-ea"/>
                </a:rPr>
                <a:t>代码</a:t>
              </a:r>
              <a:r>
                <a:rPr lang="en-US" altLang="zh-CN" sz="2800" dirty="0" smtClean="0">
                  <a:latin typeface="+mj-ea"/>
                </a:rPr>
                <a:t>-3</a:t>
              </a:r>
              <a:endParaRPr lang="zh-CN" altLang="en-US" sz="2800" dirty="0">
                <a:latin typeface="+mj-ea"/>
              </a:endParaRPr>
            </a:p>
          </p:txBody>
        </p:sp>
      </p:grp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060848"/>
            <a:ext cx="72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n-ea"/>
                <a:ea typeface="+mn-ea"/>
              </a:rPr>
              <a:t>11</a:t>
            </a:r>
            <a:r>
              <a:rPr lang="zh-CN" altLang="en-US" sz="1800" dirty="0" smtClean="0">
                <a:latin typeface="+mn-ea"/>
                <a:ea typeface="+mn-ea"/>
              </a:rPr>
              <a:t>、若评审决定不合入本次提交，可以直接点击“</a:t>
            </a:r>
            <a:r>
              <a:rPr lang="en-US" altLang="zh-CN" sz="1800" dirty="0" smtClean="0">
                <a:latin typeface="+mn-ea"/>
                <a:ea typeface="+mn-ea"/>
              </a:rPr>
              <a:t>Abandon</a:t>
            </a:r>
            <a:r>
              <a:rPr lang="zh-CN" altLang="en-US" sz="1800" dirty="0" smtClean="0">
                <a:latin typeface="+mn-ea"/>
                <a:ea typeface="+mn-ea"/>
              </a:rPr>
              <a:t>”按钮丢弃这次提交。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12</a:t>
            </a:r>
            <a:r>
              <a:rPr lang="zh-CN" altLang="en-US" sz="1800" dirty="0" smtClean="0">
                <a:latin typeface="+mn-ea"/>
                <a:ea typeface="+mn-ea"/>
              </a:rPr>
              <a:t>、若希望回退掉某个已经“</a:t>
            </a:r>
            <a:r>
              <a:rPr lang="en-US" altLang="zh-CN" sz="1800" dirty="0" smtClean="0">
                <a:latin typeface="+mn-ea"/>
                <a:ea typeface="+mn-ea"/>
              </a:rPr>
              <a:t>Merged</a:t>
            </a:r>
            <a:r>
              <a:rPr lang="zh-CN" altLang="en-US" sz="1800" dirty="0" smtClean="0">
                <a:latin typeface="+mn-ea"/>
                <a:ea typeface="+mn-ea"/>
              </a:rPr>
              <a:t>”的提交，可以找到这个提交，然后点击“</a:t>
            </a:r>
            <a:r>
              <a:rPr lang="en-US" altLang="zh-CN" sz="1800" dirty="0" smtClean="0">
                <a:latin typeface="+mn-ea"/>
                <a:ea typeface="+mn-ea"/>
              </a:rPr>
              <a:t>Revert</a:t>
            </a:r>
            <a:r>
              <a:rPr lang="zh-CN" altLang="en-US" sz="1800" dirty="0" smtClean="0">
                <a:latin typeface="+mn-ea"/>
                <a:ea typeface="+mn-ea"/>
              </a:rPr>
              <a:t>”按钮，将生成一个新的提交，用于回退修改。</a:t>
            </a:r>
            <a:endParaRPr lang="en-US" altLang="zh-CN" sz="1800" dirty="0" smtClean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326775"/>
      </p:ext>
    </p:extLst>
  </p:cSld>
  <p:clrMapOvr>
    <a:masterClrMapping/>
  </p:clrMapOvr>
  <p:transition advTm="278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40" name="矩形 39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+mj-ea"/>
                </a:rPr>
                <a:t>上传</a:t>
              </a:r>
              <a:r>
                <a:rPr lang="zh-CN" altLang="en-US" sz="2800" dirty="0" smtClean="0">
                  <a:latin typeface="+mj-ea"/>
                </a:rPr>
                <a:t>代码</a:t>
              </a:r>
              <a:r>
                <a:rPr lang="en-US" altLang="zh-CN" sz="2800" dirty="0" smtClean="0">
                  <a:latin typeface="+mj-ea"/>
                </a:rPr>
                <a:t>-4</a:t>
              </a:r>
              <a:endParaRPr lang="zh-CN" altLang="en-US" sz="2800" dirty="0">
                <a:latin typeface="+mj-ea"/>
              </a:endParaRPr>
            </a:p>
          </p:txBody>
        </p:sp>
      </p:grp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060848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n-ea"/>
                <a:ea typeface="+mn-ea"/>
              </a:rPr>
              <a:t>13</a:t>
            </a:r>
            <a:r>
              <a:rPr lang="zh-CN" altLang="en-US" sz="1800" dirty="0" smtClean="0">
                <a:latin typeface="+mn-ea"/>
                <a:ea typeface="+mn-ea"/>
              </a:rPr>
              <a:t>、上传代码时，若发生冲突</a:t>
            </a:r>
            <a:r>
              <a:rPr lang="en-US" altLang="zh-CN" sz="1800" dirty="0" smtClean="0">
                <a:latin typeface="+mn-ea"/>
                <a:ea typeface="+mn-ea"/>
              </a:rPr>
              <a:t>(</a:t>
            </a:r>
            <a:r>
              <a:rPr lang="zh-CN" altLang="en-US" sz="1800" dirty="0" smtClean="0">
                <a:latin typeface="+mn-ea"/>
                <a:ea typeface="+mn-ea"/>
              </a:rPr>
              <a:t>同一个库同时有不同的人提交，就会有冲突</a:t>
            </a:r>
            <a:r>
              <a:rPr lang="en-US" altLang="zh-CN" sz="1800" dirty="0" smtClean="0">
                <a:latin typeface="+mn-ea"/>
                <a:ea typeface="+mn-ea"/>
              </a:rPr>
              <a:t>)</a:t>
            </a:r>
            <a:r>
              <a:rPr lang="zh-CN" altLang="en-US" sz="1800" dirty="0" smtClean="0">
                <a:latin typeface="+mn-ea"/>
                <a:ea typeface="+mn-ea"/>
              </a:rPr>
              <a:t>，</a:t>
            </a:r>
            <a:r>
              <a:rPr lang="en-US" altLang="zh-CN" sz="1800" dirty="0" err="1" smtClean="0">
                <a:latin typeface="+mn-ea"/>
                <a:ea typeface="+mn-ea"/>
              </a:rPr>
              <a:t>gerrit</a:t>
            </a:r>
            <a:r>
              <a:rPr lang="zh-CN" altLang="en-US" sz="1800" dirty="0" smtClean="0">
                <a:latin typeface="+mn-ea"/>
                <a:ea typeface="+mn-ea"/>
              </a:rPr>
              <a:t>会提示“</a:t>
            </a:r>
            <a:r>
              <a:rPr lang="en-US" altLang="zh-CN" sz="1800" dirty="0" smtClean="0">
                <a:latin typeface="+mn-ea"/>
                <a:ea typeface="+mn-ea"/>
              </a:rPr>
              <a:t>Merge </a:t>
            </a:r>
            <a:r>
              <a:rPr lang="en-US" altLang="zh-CN" sz="1800" dirty="0" err="1" smtClean="0">
                <a:latin typeface="+mn-ea"/>
                <a:ea typeface="+mn-ea"/>
              </a:rPr>
              <a:t>Confilict</a:t>
            </a:r>
            <a:r>
              <a:rPr lang="zh-CN" altLang="en-US" sz="1800" dirty="0" smtClean="0">
                <a:latin typeface="+mn-ea"/>
                <a:ea typeface="+mn-ea"/>
              </a:rPr>
              <a:t>”。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en-US" altLang="zh-CN" sz="1800" dirty="0" smtClean="0">
                <a:latin typeface="+mn-ea"/>
                <a:ea typeface="+mn-ea"/>
              </a:rPr>
              <a:t> </a:t>
            </a:r>
            <a:r>
              <a:rPr lang="zh-CN" altLang="en-US" sz="1800" dirty="0" smtClean="0">
                <a:latin typeface="+mn-ea"/>
                <a:ea typeface="+mn-ea"/>
              </a:rPr>
              <a:t>此时可以点击“</a:t>
            </a:r>
            <a:r>
              <a:rPr lang="en-US" altLang="zh-CN" sz="1800" dirty="0" smtClean="0">
                <a:latin typeface="+mn-ea"/>
                <a:ea typeface="+mn-ea"/>
              </a:rPr>
              <a:t>Rebase</a:t>
            </a:r>
            <a:r>
              <a:rPr lang="zh-CN" altLang="en-US" sz="1800" dirty="0" smtClean="0">
                <a:latin typeface="+mn-ea"/>
                <a:ea typeface="+mn-ea"/>
              </a:rPr>
              <a:t>”变基，即修改本次修改的基础代码，可以解决大部分冲突，之后可以重新</a:t>
            </a:r>
            <a:r>
              <a:rPr lang="en-US" altLang="zh-CN" sz="1800" dirty="0" smtClean="0">
                <a:latin typeface="+mn-ea"/>
                <a:ea typeface="+mn-ea"/>
              </a:rPr>
              <a:t>Reply</a:t>
            </a:r>
            <a:r>
              <a:rPr lang="zh-CN" altLang="en-US" sz="1800" dirty="0" smtClean="0">
                <a:latin typeface="+mn-ea"/>
                <a:ea typeface="+mn-ea"/>
              </a:rPr>
              <a:t>和</a:t>
            </a:r>
            <a:r>
              <a:rPr lang="en-US" altLang="zh-CN" sz="1800" dirty="0" smtClean="0">
                <a:latin typeface="+mn-ea"/>
                <a:ea typeface="+mn-ea"/>
              </a:rPr>
              <a:t>Submit</a:t>
            </a:r>
            <a:r>
              <a:rPr lang="zh-CN" altLang="en-US" sz="1800" dirty="0" smtClean="0">
                <a:latin typeface="+mn-ea"/>
                <a:ea typeface="+mn-ea"/>
              </a:rPr>
              <a:t>。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zh-CN" altLang="en-US" sz="1800" dirty="0" smtClean="0">
                <a:latin typeface="+mn-ea"/>
                <a:ea typeface="+mn-ea"/>
              </a:rPr>
              <a:t>  若</a:t>
            </a:r>
            <a:r>
              <a:rPr lang="en-US" altLang="zh-CN" sz="1800" dirty="0" smtClean="0">
                <a:latin typeface="+mn-ea"/>
                <a:ea typeface="+mn-ea"/>
              </a:rPr>
              <a:t>rebase</a:t>
            </a:r>
            <a:r>
              <a:rPr lang="zh-CN" altLang="en-US" sz="1800" dirty="0" smtClean="0">
                <a:latin typeface="+mn-ea"/>
                <a:ea typeface="+mn-ea"/>
              </a:rPr>
              <a:t>无法解决冲突，一般只能</a:t>
            </a:r>
            <a:r>
              <a:rPr lang="en-US" altLang="zh-CN" sz="1800" dirty="0" smtClean="0">
                <a:latin typeface="+mn-ea"/>
                <a:ea typeface="+mn-ea"/>
              </a:rPr>
              <a:t>Abandon</a:t>
            </a:r>
            <a:r>
              <a:rPr lang="zh-CN" altLang="en-US" sz="1800" dirty="0" smtClean="0">
                <a:latin typeface="+mn-ea"/>
                <a:ea typeface="+mn-ea"/>
              </a:rPr>
              <a:t>本次修改，更新库代码后重新修改重新提交。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896823"/>
      </p:ext>
    </p:extLst>
  </p:cSld>
  <p:clrMapOvr>
    <a:masterClrMapping/>
  </p:clrMapOvr>
  <p:transition advTm="278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40" name="矩形 39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+mj-ea"/>
                </a:rPr>
                <a:t>补充知识</a:t>
              </a:r>
              <a:endParaRPr lang="zh-CN" altLang="en-US" sz="2800" dirty="0">
                <a:latin typeface="+mj-ea"/>
              </a:endParaRPr>
            </a:p>
          </p:txBody>
        </p:sp>
      </p:grp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060848"/>
            <a:ext cx="7200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</a:rPr>
              <a:t>HEAD</a:t>
            </a:r>
            <a:r>
              <a:rPr lang="zh-CN" altLang="en-US" sz="2000" b="1" dirty="0" smtClean="0">
                <a:latin typeface="+mn-ea"/>
                <a:ea typeface="+mn-ea"/>
              </a:rPr>
              <a:t>的概念：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r>
              <a:rPr lang="zh-CN" altLang="en-US" sz="1800" dirty="0"/>
              <a:t>不是一个分支，是一个</a:t>
            </a:r>
            <a:r>
              <a:rPr lang="zh-CN" altLang="en-US" sz="1800" dirty="0" smtClean="0"/>
              <a:t>指针</a:t>
            </a:r>
            <a:endParaRPr lang="en-US" altLang="zh-CN" sz="1800" dirty="0" smtClean="0"/>
          </a:p>
          <a:p>
            <a:r>
              <a:rPr lang="zh-CN" altLang="en-US" sz="1800" dirty="0"/>
              <a:t>是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内部用来追踪当前位置的指针，指向提交，可以指向分支。</a:t>
            </a:r>
            <a:endParaRPr lang="en-US" altLang="zh-CN" sz="1800" dirty="0"/>
          </a:p>
          <a:p>
            <a:r>
              <a:rPr lang="zh-CN" altLang="zh-CN" sz="1800" dirty="0" smtClean="0"/>
              <a:t>你现在在</a:t>
            </a:r>
            <a:r>
              <a:rPr lang="zh-CN" altLang="zh-CN" sz="1800" dirty="0"/>
              <a:t>哪儿操作</a:t>
            </a:r>
            <a:r>
              <a:rPr lang="zh-CN" altLang="zh-CN" sz="1800" dirty="0" smtClean="0"/>
              <a:t>，</a:t>
            </a:r>
            <a:r>
              <a:rPr lang="en-US" altLang="zh-CN" sz="1800" dirty="0"/>
              <a:t> HEAD </a:t>
            </a:r>
            <a:r>
              <a:rPr lang="zh-CN" altLang="en-US" sz="1800" dirty="0"/>
              <a:t>就</a:t>
            </a:r>
            <a:r>
              <a:rPr lang="zh-CN" altLang="zh-CN" sz="1800" dirty="0"/>
              <a:t>指向</a:t>
            </a:r>
            <a:r>
              <a:rPr lang="zh-CN" altLang="zh-CN" sz="1800" dirty="0" smtClean="0"/>
              <a:t>哪儿</a:t>
            </a:r>
            <a:r>
              <a:rPr lang="zh-CN" altLang="en-US" sz="1800" dirty="0" smtClean="0"/>
              <a:t>，</a:t>
            </a:r>
            <a:r>
              <a:rPr lang="zh-CN" altLang="zh-CN" sz="1800" dirty="0" smtClean="0"/>
              <a:t>所以 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</a:t>
            </a:r>
            <a:r>
              <a:rPr lang="zh-CN" altLang="zh-CN" sz="1800" dirty="0"/>
              <a:t>才知道你在哪儿</a:t>
            </a:r>
            <a:r>
              <a:rPr lang="zh-CN" altLang="zh-CN" sz="1800" dirty="0" smtClean="0"/>
              <a:t>！</a:t>
            </a:r>
            <a:endParaRPr lang="en-US" altLang="zh-CN" sz="1800" dirty="0" smtClean="0"/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2000" b="1" dirty="0" smtClean="0">
                <a:latin typeface="+mn-ea"/>
                <a:ea typeface="+mn-ea"/>
              </a:rPr>
              <a:t>Origin</a:t>
            </a:r>
            <a:r>
              <a:rPr lang="zh-CN" altLang="en-US" sz="2000" b="1" dirty="0" smtClean="0">
                <a:latin typeface="+mn-ea"/>
                <a:ea typeface="+mn-ea"/>
              </a:rPr>
              <a:t>的概念：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r>
              <a:rPr lang="zh-CN" altLang="zh-CN" sz="1800" dirty="0"/>
              <a:t>远程仓库名字一般为 “</a:t>
            </a:r>
            <a:r>
              <a:rPr lang="en-US" altLang="zh-CN" sz="1800" dirty="0"/>
              <a:t>origin</a:t>
            </a:r>
            <a:r>
              <a:rPr lang="zh-CN" altLang="zh-CN" sz="1800" dirty="0"/>
              <a:t>”，在</a:t>
            </a:r>
            <a:r>
              <a:rPr lang="en-US" altLang="zh-CN" sz="1800" dirty="0" err="1"/>
              <a:t>Git</a:t>
            </a:r>
            <a:r>
              <a:rPr lang="zh-CN" altLang="zh-CN" sz="1800" dirty="0"/>
              <a:t>中并没有特殊含义，仅是一个被广泛使用的名字，</a:t>
            </a:r>
            <a:r>
              <a:rPr lang="en-US" altLang="zh-CN" sz="1800" dirty="0"/>
              <a:t>origin</a:t>
            </a:r>
            <a:r>
              <a:rPr lang="zh-CN" altLang="zh-CN" sz="1800" dirty="0"/>
              <a:t>是执行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clone</a:t>
            </a:r>
            <a:r>
              <a:rPr lang="zh-CN" altLang="zh-CN" sz="1800" dirty="0"/>
              <a:t>时默认的远程仓库的</a:t>
            </a:r>
            <a:r>
              <a:rPr lang="zh-CN" altLang="zh-CN" sz="1800" dirty="0" smtClean="0"/>
              <a:t>名字</a:t>
            </a:r>
            <a:r>
              <a:rPr lang="zh-CN" altLang="en-US" sz="1800" dirty="0" smtClean="0"/>
              <a:t>，可以用远程仓库的全称</a:t>
            </a:r>
            <a:r>
              <a:rPr lang="en-US" altLang="zh-CN" sz="1800" dirty="0" err="1" smtClean="0"/>
              <a:t>xxx.git</a:t>
            </a:r>
            <a:r>
              <a:rPr lang="zh-CN" altLang="en-US" sz="1800" dirty="0" smtClean="0"/>
              <a:t>来取代。</a:t>
            </a:r>
            <a:endParaRPr lang="en-US" altLang="zh-CN" sz="1800" dirty="0" smtClean="0"/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2000" b="1" dirty="0" smtClean="0">
                <a:latin typeface="+mn-ea"/>
                <a:ea typeface="+mn-ea"/>
              </a:rPr>
              <a:t>refs/for</a:t>
            </a:r>
            <a:r>
              <a:rPr lang="zh-CN" altLang="en-US" sz="2000" b="1" dirty="0" smtClean="0">
                <a:latin typeface="+mn-ea"/>
                <a:ea typeface="+mn-ea"/>
              </a:rPr>
              <a:t>前缀的意义：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Push</a:t>
            </a:r>
            <a:r>
              <a:rPr lang="zh-CN" altLang="en-US" sz="1800" dirty="0" smtClean="0">
                <a:latin typeface="+mn-ea"/>
                <a:ea typeface="+mn-ea"/>
              </a:rPr>
              <a:t>提交到</a:t>
            </a:r>
            <a:r>
              <a:rPr lang="en-US" altLang="zh-CN" sz="1800" dirty="0" err="1" smtClean="0">
                <a:latin typeface="+mn-ea"/>
                <a:ea typeface="+mn-ea"/>
              </a:rPr>
              <a:t>Gerrit</a:t>
            </a:r>
            <a:r>
              <a:rPr lang="zh-CN" altLang="en-US" sz="1800" dirty="0" smtClean="0">
                <a:latin typeface="+mn-ea"/>
                <a:ea typeface="+mn-ea"/>
              </a:rPr>
              <a:t>时，</a:t>
            </a:r>
            <a:r>
              <a:rPr lang="en-US" altLang="zh-CN" sz="1800" dirty="0" err="1" smtClean="0">
                <a:latin typeface="+mn-ea"/>
                <a:ea typeface="+mn-ea"/>
              </a:rPr>
              <a:t>Gerrit</a:t>
            </a:r>
            <a:r>
              <a:rPr lang="zh-CN" altLang="en-US" sz="1800" dirty="0" smtClean="0">
                <a:latin typeface="+mn-ea"/>
                <a:ea typeface="+mn-ea"/>
              </a:rPr>
              <a:t>判断带该前缀的提交需建立评审任务，不带前缀的直接入库。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381493"/>
      </p:ext>
    </p:extLst>
  </p:cSld>
  <p:clrMapOvr>
    <a:masterClrMapping/>
  </p:clrMapOvr>
  <p:transition advTm="278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40" name="矩形 39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+mj-ea"/>
                </a:rPr>
                <a:t>使用建议</a:t>
              </a:r>
              <a:endParaRPr lang="zh-CN" altLang="en-US" sz="2800" dirty="0">
                <a:latin typeface="+mj-ea"/>
              </a:endParaRPr>
            </a:p>
          </p:txBody>
        </p:sp>
      </p:grp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060848"/>
            <a:ext cx="72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n-ea"/>
                <a:ea typeface="+mn-ea"/>
              </a:rPr>
              <a:t>1</a:t>
            </a:r>
            <a:r>
              <a:rPr lang="zh-CN" altLang="en-US" sz="1800" dirty="0" smtClean="0">
                <a:latin typeface="+mn-ea"/>
                <a:ea typeface="+mn-ea"/>
              </a:rPr>
              <a:t>、执行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zh-CN" altLang="en-US" sz="1800" dirty="0" smtClean="0">
                <a:latin typeface="+mn-ea"/>
                <a:ea typeface="+mn-ea"/>
              </a:rPr>
              <a:t>命令出错时，仔细看一下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zh-CN" altLang="en-US" sz="1800" dirty="0" smtClean="0">
                <a:latin typeface="+mn-ea"/>
                <a:ea typeface="+mn-ea"/>
              </a:rPr>
              <a:t>的报错信息。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zh-CN" altLang="en-US" sz="1800" dirty="0" smtClean="0">
                <a:latin typeface="+mn-ea"/>
                <a:ea typeface="+mn-ea"/>
              </a:rPr>
              <a:t>报错很智能，一般都能通过该提示找到问题，哪怕是命令拼错了，也能提示可能的正确命令。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2</a:t>
            </a:r>
            <a:r>
              <a:rPr lang="zh-CN" altLang="en-US" sz="1800" dirty="0" smtClean="0">
                <a:latin typeface="+mn-ea"/>
                <a:ea typeface="+mn-ea"/>
              </a:rPr>
              <a:t>、经常使用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status</a:t>
            </a:r>
            <a:r>
              <a:rPr lang="zh-CN" altLang="en-US" sz="1800" dirty="0" smtClean="0">
                <a:latin typeface="+mn-ea"/>
                <a:ea typeface="+mn-ea"/>
              </a:rPr>
              <a:t>命令，很有用，分支信息、提交状态都能看出来。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3</a:t>
            </a:r>
            <a:r>
              <a:rPr lang="zh-CN" altLang="en-US" sz="1800" dirty="0" smtClean="0">
                <a:latin typeface="+mn-ea"/>
                <a:ea typeface="+mn-ea"/>
              </a:rPr>
              <a:t>、可以通过“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help &lt;</a:t>
            </a:r>
            <a:r>
              <a:rPr lang="zh-CN" altLang="en-US" sz="1800" dirty="0" smtClean="0">
                <a:latin typeface="+mn-ea"/>
                <a:ea typeface="+mn-ea"/>
              </a:rPr>
              <a:t>命令名</a:t>
            </a:r>
            <a:r>
              <a:rPr lang="en-US" altLang="zh-CN" sz="1800" dirty="0" smtClean="0">
                <a:latin typeface="+mn-ea"/>
                <a:ea typeface="+mn-ea"/>
              </a:rPr>
              <a:t>&gt;</a:t>
            </a:r>
            <a:r>
              <a:rPr lang="zh-CN" altLang="en-US" sz="1800" dirty="0" smtClean="0">
                <a:latin typeface="+mn-ea"/>
                <a:ea typeface="+mn-ea"/>
              </a:rPr>
              <a:t>”来查看某个命令的详细帮助，例如“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help commit</a:t>
            </a:r>
            <a:r>
              <a:rPr lang="zh-CN" altLang="en-US" sz="1800" dirty="0" smtClean="0">
                <a:latin typeface="+mn-ea"/>
                <a:ea typeface="+mn-ea"/>
              </a:rPr>
              <a:t>”查看“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commit</a:t>
            </a:r>
            <a:r>
              <a:rPr lang="zh-CN" altLang="en-US" sz="1800" dirty="0" smtClean="0">
                <a:latin typeface="+mn-ea"/>
                <a:ea typeface="+mn-ea"/>
              </a:rPr>
              <a:t>”的帮助。</a:t>
            </a:r>
            <a:endParaRPr lang="en-US" altLang="zh-CN" sz="1800" dirty="0" smtClean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539678"/>
      </p:ext>
    </p:extLst>
  </p:cSld>
  <p:clrMapOvr>
    <a:masterClrMapping/>
  </p:clrMapOvr>
  <p:transition advTm="278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40" name="矩形 39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err="1" smtClean="0">
                  <a:latin typeface="+mj-ea"/>
                </a:rPr>
                <a:t>git</a:t>
              </a:r>
              <a:r>
                <a:rPr lang="zh-CN" altLang="en-US" sz="2800" dirty="0" smtClean="0">
                  <a:latin typeface="+mj-ea"/>
                </a:rPr>
                <a:t>常用命令总结</a:t>
              </a:r>
              <a:endParaRPr lang="zh-CN" altLang="en-US" sz="2800" dirty="0">
                <a:latin typeface="+mj-ea"/>
              </a:endParaRPr>
            </a:p>
          </p:txBody>
        </p:sp>
      </p:grp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060848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ea"/>
              </a:rPr>
              <a:t>下载库</a:t>
            </a:r>
            <a:r>
              <a:rPr lang="zh-CN" altLang="en-US" sz="1800" dirty="0" smtClean="0">
                <a:latin typeface="+mn-ea"/>
              </a:rPr>
              <a:t>代码：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clone</a:t>
            </a:r>
          </a:p>
          <a:p>
            <a:r>
              <a:rPr lang="zh-CN" altLang="en-US" sz="1800" dirty="0">
                <a:latin typeface="+mn-ea"/>
              </a:rPr>
              <a:t>切换</a:t>
            </a:r>
            <a:r>
              <a:rPr lang="zh-CN" altLang="en-US" sz="1800" dirty="0" smtClean="0">
                <a:latin typeface="+mn-ea"/>
              </a:rPr>
              <a:t>分支：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checkout</a:t>
            </a:r>
          </a:p>
          <a:p>
            <a:r>
              <a:rPr lang="zh-CN" altLang="en-US" sz="1800" dirty="0">
                <a:latin typeface="+mn-ea"/>
              </a:rPr>
              <a:t>更新</a:t>
            </a:r>
            <a:r>
              <a:rPr lang="zh-CN" altLang="en-US" sz="1800" dirty="0" smtClean="0">
                <a:latin typeface="+mn-ea"/>
              </a:rPr>
              <a:t>代码：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pull --rebase</a:t>
            </a:r>
          </a:p>
          <a:p>
            <a:r>
              <a:rPr lang="zh-CN" altLang="en-US" sz="1800" dirty="0">
                <a:latin typeface="+mn-ea"/>
              </a:rPr>
              <a:t>查看</a:t>
            </a:r>
            <a:r>
              <a:rPr lang="zh-CN" altLang="en-US" sz="1800" dirty="0" smtClean="0">
                <a:latin typeface="+mn-ea"/>
              </a:rPr>
              <a:t>状态：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status</a:t>
            </a:r>
          </a:p>
          <a:p>
            <a:r>
              <a:rPr lang="zh-CN" altLang="en-US" sz="1800" dirty="0">
                <a:latin typeface="+mn-ea"/>
              </a:rPr>
              <a:t>生成</a:t>
            </a:r>
            <a:r>
              <a:rPr lang="zh-CN" altLang="en-US" sz="1800" dirty="0" smtClean="0">
                <a:latin typeface="+mn-ea"/>
              </a:rPr>
              <a:t>提交：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commit</a:t>
            </a:r>
          </a:p>
          <a:p>
            <a:r>
              <a:rPr lang="zh-CN" altLang="en-US" sz="1800" dirty="0">
                <a:latin typeface="+mn-ea"/>
              </a:rPr>
              <a:t>修改上次</a:t>
            </a:r>
            <a:r>
              <a:rPr lang="zh-CN" altLang="en-US" sz="1800" dirty="0" smtClean="0">
                <a:latin typeface="+mn-ea"/>
              </a:rPr>
              <a:t>提交：</a:t>
            </a:r>
            <a:r>
              <a:rPr lang="en-US" altLang="zh-CN" sz="1800" dirty="0" err="1" smtClean="0">
                <a:latin typeface="+mn-ea"/>
              </a:rPr>
              <a:t>git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commit --</a:t>
            </a:r>
            <a:r>
              <a:rPr lang="en-US" altLang="zh-CN" sz="1800" dirty="0" smtClean="0">
                <a:latin typeface="+mn-ea"/>
              </a:rPr>
              <a:t>amend</a:t>
            </a:r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zh-CN" altLang="en-US" sz="1800" dirty="0">
                <a:latin typeface="+mn-ea"/>
              </a:rPr>
              <a:t>把提交推送到</a:t>
            </a:r>
            <a:r>
              <a:rPr lang="en-US" altLang="zh-CN" sz="1800" dirty="0" err="1" smtClean="0">
                <a:latin typeface="+mn-ea"/>
              </a:rPr>
              <a:t>gerrit</a:t>
            </a:r>
            <a:r>
              <a:rPr lang="zh-CN" altLang="en-US" sz="1800" dirty="0" smtClean="0">
                <a:latin typeface="+mn-ea"/>
              </a:rPr>
              <a:t>：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push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519514"/>
      </p:ext>
    </p:extLst>
  </p:cSld>
  <p:clrMapOvr>
    <a:masterClrMapping/>
  </p:clrMapOvr>
  <p:transition advTm="278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40" name="矩形 39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err="1" smtClean="0">
                  <a:latin typeface="+mj-ea"/>
                </a:rPr>
                <a:t>Gerrit</a:t>
              </a:r>
              <a:r>
                <a:rPr lang="zh-CN" altLang="en-US" sz="2800" dirty="0" smtClean="0">
                  <a:latin typeface="+mj-ea"/>
                </a:rPr>
                <a:t>常用操作</a:t>
              </a:r>
              <a:r>
                <a:rPr lang="en-US" altLang="zh-CN" sz="2800" dirty="0" smtClean="0">
                  <a:latin typeface="+mj-ea"/>
                </a:rPr>
                <a:t>-1</a:t>
              </a:r>
              <a:endParaRPr lang="zh-CN" altLang="en-US" sz="2800" dirty="0">
                <a:latin typeface="+mj-ea"/>
              </a:endParaRPr>
            </a:p>
          </p:txBody>
        </p:sp>
      </p:grp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060848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、查找某个库路径：</a:t>
            </a:r>
            <a:r>
              <a:rPr lang="en-US" altLang="zh-CN" sz="1800" dirty="0" smtClean="0">
                <a:latin typeface="+mn-ea"/>
              </a:rPr>
              <a:t>Project-&gt;List</a:t>
            </a:r>
            <a:r>
              <a:rPr lang="zh-CN" altLang="en-US" sz="1800" dirty="0" smtClean="0">
                <a:latin typeface="+mn-ea"/>
              </a:rPr>
              <a:t>，在</a:t>
            </a:r>
            <a:r>
              <a:rPr lang="en-US" altLang="zh-CN" sz="1800" dirty="0" smtClean="0">
                <a:latin typeface="+mn-ea"/>
              </a:rPr>
              <a:t>Filter</a:t>
            </a:r>
            <a:r>
              <a:rPr lang="zh-CN" altLang="en-US" sz="1800" dirty="0" smtClean="0">
                <a:latin typeface="+mn-ea"/>
              </a:rPr>
              <a:t>中搜索库名称。</a:t>
            </a:r>
            <a:endParaRPr lang="en-US" altLang="zh-CN" sz="1800" dirty="0" smtClean="0">
              <a:latin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2</a:t>
            </a:r>
            <a:r>
              <a:rPr lang="zh-CN" altLang="en-US" sz="1800" dirty="0" smtClean="0">
                <a:latin typeface="+mn-ea"/>
                <a:ea typeface="+mn-ea"/>
              </a:rPr>
              <a:t>、查看某个库的分支：进入某个库之后，点击“</a:t>
            </a:r>
            <a:r>
              <a:rPr lang="en-US" altLang="zh-CN" sz="1800" dirty="0" smtClean="0">
                <a:latin typeface="+mn-ea"/>
                <a:ea typeface="+mn-ea"/>
              </a:rPr>
              <a:t>Branch”</a:t>
            </a:r>
            <a:r>
              <a:rPr lang="zh-CN" altLang="en-US" sz="1800" dirty="0" smtClean="0">
                <a:latin typeface="+mn-ea"/>
                <a:ea typeface="+mn-ea"/>
              </a:rPr>
              <a:t>。（没有库权限的话看不到）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3</a:t>
            </a:r>
            <a:r>
              <a:rPr lang="zh-CN" altLang="en-US" sz="1800" dirty="0" smtClean="0">
                <a:latin typeface="+mn-ea"/>
                <a:ea typeface="+mn-ea"/>
              </a:rPr>
              <a:t>、查看某个库的权限：进入某个库之后，点击“</a:t>
            </a:r>
            <a:r>
              <a:rPr lang="en-US" altLang="zh-CN" sz="1800" dirty="0" smtClean="0">
                <a:latin typeface="+mn-ea"/>
                <a:ea typeface="+mn-ea"/>
              </a:rPr>
              <a:t>Access</a:t>
            </a:r>
            <a:r>
              <a:rPr lang="zh-CN" altLang="en-US" sz="1800" dirty="0" smtClean="0">
                <a:latin typeface="+mn-ea"/>
                <a:ea typeface="+mn-ea"/>
              </a:rPr>
              <a:t>”</a:t>
            </a:r>
            <a:endParaRPr lang="en-US" altLang="zh-CN" sz="1800" dirty="0" smtClean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270775"/>
      </p:ext>
    </p:extLst>
  </p:cSld>
  <p:clrMapOvr>
    <a:masterClrMapping/>
  </p:clrMapOvr>
  <p:transition advTm="278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40" name="矩形 39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err="1" smtClean="0">
                  <a:latin typeface="+mj-ea"/>
                </a:rPr>
                <a:t>Gerrit</a:t>
              </a:r>
              <a:r>
                <a:rPr lang="zh-CN" altLang="en-US" sz="2800" dirty="0" smtClean="0">
                  <a:latin typeface="+mj-ea"/>
                </a:rPr>
                <a:t>常用操作</a:t>
              </a:r>
              <a:r>
                <a:rPr lang="en-US" altLang="zh-CN" sz="2800" dirty="0" smtClean="0">
                  <a:latin typeface="+mj-ea"/>
                </a:rPr>
                <a:t>-2</a:t>
              </a:r>
              <a:endParaRPr lang="zh-CN" altLang="en-US" sz="2800" dirty="0">
                <a:latin typeface="+mj-ea"/>
              </a:endParaRPr>
            </a:p>
          </p:txBody>
        </p:sp>
      </p:grp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060848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n-ea"/>
              </a:rPr>
              <a:t>4</a:t>
            </a:r>
            <a:r>
              <a:rPr lang="zh-CN" altLang="en-US" sz="1800" dirty="0" smtClean="0">
                <a:latin typeface="+mn-ea"/>
              </a:rPr>
              <a:t>、查看某个库的</a:t>
            </a:r>
            <a:r>
              <a:rPr lang="en-US" altLang="zh-CN" sz="1800" dirty="0" smtClean="0">
                <a:latin typeface="+mn-ea"/>
              </a:rPr>
              <a:t>log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方法一：进入某个库之后，在“</a:t>
            </a:r>
            <a:r>
              <a:rPr lang="en-US" altLang="zh-CN" sz="1800" dirty="0" smtClean="0">
                <a:latin typeface="+mn-ea"/>
              </a:rPr>
              <a:t>Branch”</a:t>
            </a:r>
            <a:r>
              <a:rPr lang="zh-CN" altLang="en-US" sz="1800" dirty="0" smtClean="0">
                <a:latin typeface="+mn-ea"/>
              </a:rPr>
              <a:t>中找到对应的分支，点击后面的“</a:t>
            </a:r>
            <a:r>
              <a:rPr lang="en-US" altLang="zh-CN" sz="1800" dirty="0" err="1" smtClean="0">
                <a:latin typeface="+mn-ea"/>
              </a:rPr>
              <a:t>gitiles</a:t>
            </a:r>
            <a:r>
              <a:rPr lang="zh-CN" altLang="en-US" sz="1800" dirty="0" smtClean="0">
                <a:latin typeface="+mn-ea"/>
              </a:rPr>
              <a:t>”，然后点击“</a:t>
            </a:r>
            <a:r>
              <a:rPr lang="en-US" altLang="zh-CN" sz="1800" dirty="0" smtClean="0">
                <a:latin typeface="+mn-ea"/>
              </a:rPr>
              <a:t>log</a:t>
            </a:r>
            <a:r>
              <a:rPr lang="zh-CN" altLang="en-US" sz="1800" dirty="0" smtClean="0">
                <a:latin typeface="+mn-ea"/>
              </a:rPr>
              <a:t>”。</a:t>
            </a:r>
            <a:endParaRPr lang="en-US" altLang="zh-CN" sz="1800" dirty="0" smtClean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方法二：在</a:t>
            </a:r>
            <a:r>
              <a:rPr lang="en-US" altLang="zh-CN" sz="1800" dirty="0" err="1" smtClean="0">
                <a:latin typeface="+mn-ea"/>
              </a:rPr>
              <a:t>gerrit</a:t>
            </a:r>
            <a:r>
              <a:rPr lang="zh-CN" altLang="en-US" sz="1800" dirty="0">
                <a:latin typeface="+mn-ea"/>
              </a:rPr>
              <a:t>右</a:t>
            </a:r>
            <a:r>
              <a:rPr lang="zh-CN" altLang="en-US" sz="1800" dirty="0" smtClean="0">
                <a:latin typeface="+mn-ea"/>
              </a:rPr>
              <a:t>上角的</a:t>
            </a:r>
            <a:r>
              <a:rPr lang="en-US" altLang="zh-CN" sz="1800" dirty="0" smtClean="0">
                <a:latin typeface="+mn-ea"/>
              </a:rPr>
              <a:t>Search</a:t>
            </a:r>
            <a:r>
              <a:rPr lang="zh-CN" altLang="en-US" sz="1800" dirty="0">
                <a:latin typeface="+mn-ea"/>
              </a:rPr>
              <a:t>输入</a:t>
            </a:r>
            <a:r>
              <a:rPr lang="zh-CN" altLang="en-US" sz="1800" dirty="0" smtClean="0">
                <a:latin typeface="+mn-ea"/>
              </a:rPr>
              <a:t>框中，输入“</a:t>
            </a:r>
            <a:r>
              <a:rPr lang="en-US" altLang="zh-CN" sz="1800" dirty="0" smtClean="0">
                <a:latin typeface="+mn-ea"/>
              </a:rPr>
              <a:t>project:&lt;</a:t>
            </a:r>
            <a:r>
              <a:rPr lang="zh-CN" altLang="en-US" sz="1800" dirty="0" smtClean="0">
                <a:latin typeface="+mn-ea"/>
              </a:rPr>
              <a:t>库路径</a:t>
            </a:r>
            <a:r>
              <a:rPr lang="en-US" altLang="zh-CN" sz="1800" dirty="0" smtClean="0">
                <a:latin typeface="+mn-ea"/>
              </a:rPr>
              <a:t>&gt; branch:&lt;</a:t>
            </a:r>
            <a:r>
              <a:rPr lang="zh-CN" altLang="en-US" sz="1800" dirty="0" smtClean="0">
                <a:latin typeface="+mn-ea"/>
              </a:rPr>
              <a:t>分支名</a:t>
            </a:r>
            <a:r>
              <a:rPr lang="en-US" altLang="zh-CN" sz="1800" dirty="0" smtClean="0">
                <a:latin typeface="+mn-ea"/>
              </a:rPr>
              <a:t>&gt;”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652978"/>
      </p:ext>
    </p:extLst>
  </p:cSld>
  <p:clrMapOvr>
    <a:masterClrMapping/>
  </p:clrMapOvr>
  <p:transition advTm="278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r>
              <a:rPr lang="en-US" altLang="zh-CN" dirty="0" smtClean="0"/>
              <a:t>/</a:t>
            </a:r>
            <a:r>
              <a:rPr lang="zh-CN" altLang="en-US" dirty="0" smtClean="0"/>
              <a:t>代码库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、项目由多个代码库组成，由</a:t>
            </a:r>
            <a:r>
              <a:rPr lang="en-US" altLang="zh-CN" dirty="0" smtClean="0">
                <a:latin typeface="+mn-ea"/>
              </a:rPr>
              <a:t>xml</a:t>
            </a:r>
            <a:r>
              <a:rPr lang="zh-CN" altLang="en-US" dirty="0" smtClean="0">
                <a:latin typeface="+mn-ea"/>
              </a:rPr>
              <a:t>文件管理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、代码库有多个分支</a:t>
            </a:r>
            <a:endParaRPr lang="en-US" altLang="zh-CN" dirty="0">
              <a:latin typeface="+mn-ea"/>
            </a:endParaRPr>
          </a:p>
        </p:txBody>
      </p:sp>
      <p:pic>
        <p:nvPicPr>
          <p:cNvPr id="2050" name="Picture 2" descr="C:\Users\admin\AppData\Roaming\Foxmail7\Temp-5648-20180726171042\Ca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96185"/>
            <a:ext cx="804831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\AppData\Roaming\Foxmail7\Temp-5648-20180726171042\Catch6EF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78914"/>
            <a:ext cx="5672299" cy="227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793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40" name="矩形 39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err="1" smtClean="0">
                  <a:latin typeface="+mj-ea"/>
                </a:rPr>
                <a:t>Gerrit</a:t>
              </a:r>
              <a:r>
                <a:rPr lang="zh-CN" altLang="en-US" sz="2800" dirty="0" smtClean="0">
                  <a:latin typeface="+mj-ea"/>
                </a:rPr>
                <a:t>常用操作</a:t>
              </a:r>
              <a:r>
                <a:rPr lang="en-US" altLang="zh-CN" sz="2800" dirty="0" smtClean="0">
                  <a:latin typeface="+mj-ea"/>
                </a:rPr>
                <a:t>-3</a:t>
              </a:r>
              <a:endParaRPr lang="zh-CN" altLang="en-US" sz="2800" dirty="0">
                <a:latin typeface="+mj-ea"/>
              </a:endParaRPr>
            </a:p>
          </p:txBody>
        </p:sp>
      </p:grp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060848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n-ea"/>
              </a:rPr>
              <a:t>5</a:t>
            </a:r>
            <a:r>
              <a:rPr lang="zh-CN" altLang="en-US" sz="1800" dirty="0" smtClean="0">
                <a:latin typeface="+mn-ea"/>
              </a:rPr>
              <a:t>、前面提到查看</a:t>
            </a:r>
            <a:r>
              <a:rPr lang="en-US" altLang="zh-CN" sz="1800" dirty="0" smtClean="0">
                <a:latin typeface="+mn-ea"/>
              </a:rPr>
              <a:t>log</a:t>
            </a:r>
            <a:r>
              <a:rPr lang="zh-CN" altLang="en-US" sz="1800" dirty="0" smtClean="0">
                <a:latin typeface="+mn-ea"/>
              </a:rPr>
              <a:t>可以通过</a:t>
            </a:r>
            <a:r>
              <a:rPr lang="en-US" altLang="zh-CN" sz="1800" dirty="0" err="1" smtClean="0">
                <a:latin typeface="+mn-ea"/>
              </a:rPr>
              <a:t>gerrit</a:t>
            </a:r>
            <a:r>
              <a:rPr lang="zh-CN" altLang="en-US" sz="1800" dirty="0" smtClean="0">
                <a:latin typeface="+mn-ea"/>
              </a:rPr>
              <a:t>右上角的</a:t>
            </a:r>
            <a:r>
              <a:rPr lang="en-US" altLang="zh-CN" sz="1800" dirty="0" smtClean="0">
                <a:latin typeface="+mn-ea"/>
              </a:rPr>
              <a:t>Search</a:t>
            </a:r>
            <a:r>
              <a:rPr lang="zh-CN" altLang="en-US" sz="1800" dirty="0" smtClean="0">
                <a:latin typeface="+mn-ea"/>
              </a:rPr>
              <a:t>输入框，这个</a:t>
            </a:r>
            <a:r>
              <a:rPr lang="en-US" altLang="zh-CN" sz="1800" dirty="0" smtClean="0">
                <a:latin typeface="+mn-ea"/>
              </a:rPr>
              <a:t>Search</a:t>
            </a:r>
            <a:r>
              <a:rPr lang="zh-CN" altLang="en-US" sz="1800" dirty="0" smtClean="0">
                <a:latin typeface="+mn-ea"/>
              </a:rPr>
              <a:t>功能常用的过滤方式有：</a:t>
            </a:r>
            <a:endParaRPr lang="en-US" altLang="zh-CN" sz="1800" dirty="0" smtClean="0">
              <a:latin typeface="+mn-ea"/>
            </a:endParaRPr>
          </a:p>
          <a:p>
            <a:r>
              <a:rPr lang="en-US" altLang="zh-CN" sz="1800" dirty="0" smtClean="0">
                <a:latin typeface="+mn-ea"/>
              </a:rPr>
              <a:t>project:&lt;</a:t>
            </a:r>
            <a:r>
              <a:rPr lang="zh-CN" altLang="en-US" sz="1800" dirty="0" smtClean="0">
                <a:latin typeface="+mn-ea"/>
              </a:rPr>
              <a:t>库路径</a:t>
            </a:r>
            <a:r>
              <a:rPr lang="en-US" altLang="zh-CN" sz="1800" dirty="0" smtClean="0">
                <a:latin typeface="+mn-ea"/>
              </a:rPr>
              <a:t>&gt;</a:t>
            </a:r>
          </a:p>
          <a:p>
            <a:r>
              <a:rPr lang="en-US" altLang="zh-CN" sz="1800" dirty="0">
                <a:latin typeface="+mn-ea"/>
                <a:ea typeface="+mn-ea"/>
              </a:rPr>
              <a:t>b</a:t>
            </a:r>
            <a:r>
              <a:rPr lang="en-US" altLang="zh-CN" sz="1800" dirty="0" smtClean="0">
                <a:latin typeface="+mn-ea"/>
                <a:ea typeface="+mn-ea"/>
              </a:rPr>
              <a:t>ranch:&lt;</a:t>
            </a:r>
            <a:r>
              <a:rPr lang="zh-CN" altLang="en-US" sz="1800" dirty="0" smtClean="0">
                <a:latin typeface="+mn-ea"/>
                <a:ea typeface="+mn-ea"/>
              </a:rPr>
              <a:t>分支名</a:t>
            </a:r>
            <a:r>
              <a:rPr lang="en-US" altLang="zh-CN" sz="1800" dirty="0" smtClean="0">
                <a:latin typeface="+mn-ea"/>
                <a:ea typeface="+mn-ea"/>
              </a:rPr>
              <a:t>&gt;</a:t>
            </a:r>
          </a:p>
          <a:p>
            <a:r>
              <a:rPr lang="en-US" altLang="zh-CN" sz="1800" dirty="0">
                <a:latin typeface="+mn-ea"/>
                <a:ea typeface="+mn-ea"/>
              </a:rPr>
              <a:t>o</a:t>
            </a:r>
            <a:r>
              <a:rPr lang="en-US" altLang="zh-CN" sz="1800" dirty="0" smtClean="0">
                <a:latin typeface="+mn-ea"/>
                <a:ea typeface="+mn-ea"/>
              </a:rPr>
              <a:t>wner:&lt;</a:t>
            </a:r>
            <a:r>
              <a:rPr lang="zh-CN" altLang="en-US" sz="1800" dirty="0" smtClean="0">
                <a:latin typeface="+mn-ea"/>
                <a:ea typeface="+mn-ea"/>
              </a:rPr>
              <a:t>账号名</a:t>
            </a:r>
            <a:r>
              <a:rPr lang="en-US" altLang="zh-CN" sz="1800" dirty="0" smtClean="0">
                <a:latin typeface="+mn-ea"/>
                <a:ea typeface="+mn-ea"/>
              </a:rPr>
              <a:t>&gt;    (</a:t>
            </a:r>
            <a:r>
              <a:rPr lang="zh-CN" altLang="en-US" sz="1800" dirty="0" smtClean="0">
                <a:latin typeface="+mn-ea"/>
                <a:ea typeface="+mn-ea"/>
              </a:rPr>
              <a:t>特殊的，</a:t>
            </a:r>
            <a:r>
              <a:rPr lang="en-US" altLang="zh-CN" sz="1800" dirty="0" err="1" smtClean="0">
                <a:latin typeface="+mn-ea"/>
                <a:ea typeface="+mn-ea"/>
              </a:rPr>
              <a:t>owner:self</a:t>
            </a:r>
            <a:r>
              <a:rPr lang="en-US" altLang="zh-CN" sz="1800" dirty="0" smtClean="0">
                <a:latin typeface="+mn-ea"/>
                <a:ea typeface="+mn-ea"/>
              </a:rPr>
              <a:t>)</a:t>
            </a:r>
            <a:r>
              <a:rPr lang="zh-CN" altLang="en-US" sz="1800" dirty="0" smtClean="0">
                <a:latin typeface="+mn-ea"/>
                <a:ea typeface="+mn-ea"/>
              </a:rPr>
              <a:t>是搜索自己的提交。</a:t>
            </a:r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en-US" altLang="zh-CN" sz="1800" dirty="0">
                <a:latin typeface="+mn-ea"/>
                <a:ea typeface="+mn-ea"/>
              </a:rPr>
              <a:t>s</a:t>
            </a:r>
            <a:r>
              <a:rPr lang="en-US" altLang="zh-CN" sz="1800" dirty="0" smtClean="0">
                <a:latin typeface="+mn-ea"/>
                <a:ea typeface="+mn-ea"/>
              </a:rPr>
              <a:t>tatus:&lt;</a:t>
            </a:r>
            <a:r>
              <a:rPr lang="zh-CN" altLang="en-US" sz="1800" dirty="0" smtClean="0">
                <a:latin typeface="+mn-ea"/>
                <a:ea typeface="+mn-ea"/>
              </a:rPr>
              <a:t>当前状态</a:t>
            </a:r>
            <a:r>
              <a:rPr lang="en-US" altLang="zh-CN" sz="1800" dirty="0" smtClean="0">
                <a:latin typeface="+mn-ea"/>
                <a:ea typeface="+mn-ea"/>
              </a:rPr>
              <a:t>&gt;</a:t>
            </a:r>
          </a:p>
          <a:p>
            <a:r>
              <a:rPr lang="zh-CN" altLang="en-US" sz="1800" dirty="0" smtClean="0">
                <a:latin typeface="+mn-ea"/>
                <a:ea typeface="+mn-ea"/>
              </a:rPr>
              <a:t>也可以直接输入</a:t>
            </a:r>
            <a:r>
              <a:rPr lang="en-US" altLang="zh-CN" sz="1800" dirty="0" smtClean="0">
                <a:latin typeface="+mn-ea"/>
                <a:ea typeface="+mn-ea"/>
              </a:rPr>
              <a:t>Commit ID</a:t>
            </a:r>
            <a:r>
              <a:rPr lang="zh-CN" altLang="en-US" sz="1800" dirty="0" smtClean="0">
                <a:latin typeface="+mn-ea"/>
                <a:ea typeface="+mn-ea"/>
              </a:rPr>
              <a:t>或者</a:t>
            </a:r>
            <a:r>
              <a:rPr lang="en-US" altLang="zh-CN" sz="1800" dirty="0" smtClean="0">
                <a:latin typeface="+mn-ea"/>
                <a:ea typeface="+mn-ea"/>
              </a:rPr>
              <a:t>Change ID</a:t>
            </a:r>
            <a:r>
              <a:rPr lang="zh-CN" altLang="en-US" sz="1800" dirty="0" smtClean="0">
                <a:latin typeface="+mn-ea"/>
                <a:ea typeface="+mn-ea"/>
              </a:rPr>
              <a:t>，直接跳转到对应的提交</a:t>
            </a:r>
            <a:endParaRPr lang="en-US" altLang="zh-CN" sz="1800" dirty="0" smtClean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924840"/>
      </p:ext>
    </p:extLst>
  </p:cSld>
  <p:clrMapOvr>
    <a:masterClrMapping/>
  </p:clrMapOvr>
  <p:transition advTm="278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83704"/>
            <a:ext cx="8352928" cy="59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6064" y="2492896"/>
            <a:ext cx="7772400" cy="2880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日常使用：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://review.tp-link.net/manual/repo-git-man.html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zh-CN" altLang="en-US" smtClean="0"/>
              <a:t>管理：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://review.tp-link.net/manual/repo-management.html#</a:t>
            </a:r>
            <a:r>
              <a:rPr lang="zh-CN" altLang="en-US" dirty="0"/>
              <a:t>版本库的管理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3</a:t>
            </a:fld>
            <a:endParaRPr lang="en-US" altLang="zh-CN"/>
          </a:p>
        </p:txBody>
      </p:sp>
      <p:grpSp>
        <p:nvGrpSpPr>
          <p:cNvPr id="5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6" name="矩形 5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err="1" smtClean="0">
                  <a:latin typeface="+mj-ea"/>
                  <a:ea typeface="+mj-ea"/>
                </a:rPr>
                <a:t>Git</a:t>
              </a:r>
              <a:r>
                <a:rPr lang="zh-CN" altLang="en-US" sz="2800" dirty="0" smtClean="0">
                  <a:latin typeface="+mj-ea"/>
                  <a:ea typeface="+mj-ea"/>
                </a:rPr>
                <a:t>常用功能指南</a:t>
              </a:r>
              <a:endParaRPr lang="zh-CN" altLang="en-US" sz="28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77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40" name="矩形 39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+mj-ea"/>
                  <a:ea typeface="+mj-ea"/>
                </a:rPr>
                <a:t>准备工作</a:t>
              </a:r>
              <a:r>
                <a:rPr lang="en-US" altLang="zh-CN" sz="2800" dirty="0" smtClean="0">
                  <a:latin typeface="+mj-ea"/>
                  <a:ea typeface="+mj-ea"/>
                </a:rPr>
                <a:t>-1</a:t>
              </a:r>
              <a:endParaRPr lang="zh-CN" altLang="en-US" sz="2800" dirty="0">
                <a:latin typeface="+mj-ea"/>
                <a:ea typeface="+mj-ea"/>
              </a:endParaRPr>
            </a:p>
          </p:txBody>
        </p:sp>
      </p:grp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060848"/>
            <a:ext cx="72008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n-ea"/>
                <a:ea typeface="+mn-ea"/>
              </a:rPr>
              <a:t>1</a:t>
            </a:r>
            <a:r>
              <a:rPr lang="zh-CN" altLang="en-US" sz="1800" dirty="0" smtClean="0">
                <a:latin typeface="+mn-ea"/>
                <a:ea typeface="+mn-ea"/>
              </a:rPr>
              <a:t>、安装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zh-CN" altLang="en-US" sz="1800" dirty="0" smtClean="0">
                <a:latin typeface="+mn-ea"/>
                <a:ea typeface="+mn-ea"/>
              </a:rPr>
              <a:t>：</a:t>
            </a:r>
            <a:r>
              <a:rPr lang="en-US" altLang="zh-CN" sz="1800" dirty="0" err="1" smtClean="0">
                <a:latin typeface="+mn-ea"/>
                <a:ea typeface="+mn-ea"/>
              </a:rPr>
              <a:t>sudo</a:t>
            </a:r>
            <a:r>
              <a:rPr lang="en-US" altLang="zh-CN" sz="1800" dirty="0" smtClean="0">
                <a:latin typeface="+mn-ea"/>
                <a:ea typeface="+mn-ea"/>
              </a:rPr>
              <a:t> apt-get install 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2</a:t>
            </a:r>
            <a:r>
              <a:rPr lang="zh-CN" altLang="en-US" sz="1800" dirty="0" smtClean="0">
                <a:latin typeface="+mn-ea"/>
                <a:ea typeface="+mn-ea"/>
              </a:rPr>
              <a:t>、账户设置，参考：</a:t>
            </a:r>
            <a:r>
              <a:rPr lang="en-US" altLang="zh-CN" sz="1800" dirty="0">
                <a:latin typeface="+mn-ea"/>
                <a:ea typeface="+mn-ea"/>
                <a:hlinkClick r:id="rId2"/>
              </a:rPr>
              <a:t>http://review.tp-link.net/manual/repo-git-man.html#</a:t>
            </a:r>
            <a:r>
              <a:rPr lang="zh-CN" altLang="en-US" sz="1800" dirty="0">
                <a:latin typeface="+mn-ea"/>
                <a:ea typeface="+mn-ea"/>
                <a:hlinkClick r:id="rId2"/>
              </a:rPr>
              <a:t>账户</a:t>
            </a:r>
            <a:r>
              <a:rPr lang="zh-CN" altLang="en-US" sz="1800" dirty="0" smtClean="0">
                <a:latin typeface="+mn-ea"/>
                <a:ea typeface="+mn-ea"/>
                <a:hlinkClick r:id="rId2"/>
              </a:rPr>
              <a:t>设置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3</a:t>
            </a:r>
            <a:r>
              <a:rPr lang="zh-CN" altLang="en-US" sz="1800" dirty="0" smtClean="0">
                <a:latin typeface="+mn-ea"/>
                <a:ea typeface="+mn-ea"/>
              </a:rPr>
              <a:t>、设置用户信息：</a:t>
            </a:r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</a:t>
            </a:r>
            <a:r>
              <a:rPr lang="en-US" altLang="zh-CN" sz="1800" dirty="0" err="1">
                <a:latin typeface="+mn-ea"/>
                <a:ea typeface="+mn-ea"/>
              </a:rPr>
              <a:t>config</a:t>
            </a:r>
            <a:r>
              <a:rPr lang="en-US" altLang="zh-CN" sz="1800" dirty="0">
                <a:latin typeface="+mn-ea"/>
                <a:ea typeface="+mn-ea"/>
              </a:rPr>
              <a:t> --global user.name "Your Name"</a:t>
            </a:r>
          </a:p>
          <a:p>
            <a:r>
              <a:rPr lang="en-US" altLang="zh-CN" sz="1800" dirty="0" err="1">
                <a:latin typeface="+mn-ea"/>
                <a:ea typeface="+mn-ea"/>
              </a:rPr>
              <a:t>git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en-US" altLang="zh-CN" sz="1800" dirty="0" err="1">
                <a:latin typeface="+mn-ea"/>
                <a:ea typeface="+mn-ea"/>
              </a:rPr>
              <a:t>config</a:t>
            </a:r>
            <a:r>
              <a:rPr lang="en-US" altLang="zh-CN" sz="1800" dirty="0">
                <a:latin typeface="+mn-ea"/>
                <a:ea typeface="+mn-ea"/>
              </a:rPr>
              <a:t> --global </a:t>
            </a:r>
            <a:r>
              <a:rPr lang="en-US" altLang="zh-CN" sz="1800" dirty="0" err="1">
                <a:latin typeface="+mn-ea"/>
                <a:ea typeface="+mn-ea"/>
              </a:rPr>
              <a:t>user.email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en-US" altLang="zh-CN" sz="1800" dirty="0" smtClean="0">
                <a:latin typeface="+mn-ea"/>
                <a:ea typeface="+mn-ea"/>
                <a:hlinkClick r:id="rId3"/>
              </a:rPr>
              <a:t>yourname@tp-link.com.cn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"Your Name" </a:t>
            </a:r>
            <a:r>
              <a:rPr lang="zh-CN" altLang="en-US" sz="1400" dirty="0">
                <a:latin typeface="+mn-ea"/>
                <a:ea typeface="+mn-ea"/>
              </a:rPr>
              <a:t>请替换为自己的姓名拼音。我们约定用户名格式是形如 </a:t>
            </a:r>
            <a:r>
              <a:rPr lang="en-US" altLang="zh-CN" sz="1400" dirty="0">
                <a:latin typeface="+mn-ea"/>
                <a:ea typeface="+mn-ea"/>
              </a:rPr>
              <a:t>Zhang San </a:t>
            </a:r>
            <a:r>
              <a:rPr lang="zh-CN" altLang="en-US" sz="1400" dirty="0">
                <a:latin typeface="+mn-ea"/>
                <a:ea typeface="+mn-ea"/>
              </a:rPr>
              <a:t>的形式 </a:t>
            </a:r>
            <a:r>
              <a:rPr lang="en-US" altLang="zh-CN" sz="1400" dirty="0">
                <a:latin typeface="+mn-ea"/>
                <a:ea typeface="+mn-ea"/>
              </a:rPr>
              <a:t>(</a:t>
            </a:r>
            <a:r>
              <a:rPr lang="zh-CN" altLang="en-US" sz="1400" dirty="0">
                <a:latin typeface="+mn-ea"/>
                <a:ea typeface="+mn-ea"/>
              </a:rPr>
              <a:t>不是 </a:t>
            </a:r>
            <a:r>
              <a:rPr lang="en-US" altLang="zh-CN" sz="1400" dirty="0" err="1">
                <a:latin typeface="+mn-ea"/>
                <a:ea typeface="+mn-ea"/>
              </a:rPr>
              <a:t>zhangsan</a:t>
            </a:r>
            <a:r>
              <a:rPr lang="en-US" altLang="zh-CN" sz="1400" dirty="0">
                <a:latin typeface="+mn-ea"/>
                <a:ea typeface="+mn-ea"/>
              </a:rPr>
              <a:t>!)</a:t>
            </a:r>
            <a:r>
              <a:rPr lang="zh-CN" altLang="en-US" sz="1400" dirty="0">
                <a:latin typeface="+mn-ea"/>
                <a:ea typeface="+mn-ea"/>
              </a:rPr>
              <a:t>，首字母大写，姓和名中间加空格。如果姓名是三个汉字，例如 “梁文耀”，则应该是 </a:t>
            </a:r>
            <a:r>
              <a:rPr lang="en-US" altLang="zh-CN" sz="1400" dirty="0">
                <a:latin typeface="+mn-ea"/>
                <a:ea typeface="+mn-ea"/>
              </a:rPr>
              <a:t>Liang </a:t>
            </a:r>
            <a:r>
              <a:rPr lang="en-US" altLang="zh-CN" sz="1400" dirty="0" err="1">
                <a:latin typeface="+mn-ea"/>
                <a:ea typeface="+mn-ea"/>
              </a:rPr>
              <a:t>Wenyao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zh-CN" altLang="en-US" sz="1400" dirty="0">
                <a:latin typeface="+mn-ea"/>
                <a:ea typeface="+mn-ea"/>
              </a:rPr>
              <a:t>的形式，而不是 </a:t>
            </a:r>
            <a:r>
              <a:rPr lang="en-US" altLang="zh-CN" sz="1400" dirty="0">
                <a:latin typeface="+mn-ea"/>
                <a:ea typeface="+mn-ea"/>
              </a:rPr>
              <a:t>Liang Wen Yao</a:t>
            </a:r>
            <a:r>
              <a:rPr lang="zh-CN" altLang="en-US" sz="1400" dirty="0">
                <a:latin typeface="+mn-ea"/>
                <a:ea typeface="+mn-ea"/>
              </a:rPr>
              <a:t>、</a:t>
            </a:r>
            <a:r>
              <a:rPr lang="en-US" altLang="zh-CN" sz="1400" dirty="0">
                <a:latin typeface="+mn-ea"/>
                <a:ea typeface="+mn-ea"/>
              </a:rPr>
              <a:t>Liang Wen-Yao</a:t>
            </a:r>
            <a:r>
              <a:rPr lang="zh-CN" altLang="en-US" sz="1400" dirty="0">
                <a:latin typeface="+mn-ea"/>
                <a:ea typeface="+mn-ea"/>
              </a:rPr>
              <a:t>、</a:t>
            </a:r>
            <a:r>
              <a:rPr lang="en-US" altLang="zh-CN" sz="1400" dirty="0" err="1">
                <a:latin typeface="+mn-ea"/>
                <a:ea typeface="+mn-ea"/>
              </a:rPr>
              <a:t>liangwenyao</a:t>
            </a:r>
            <a:r>
              <a:rPr lang="zh-CN" altLang="en-US" sz="1400" dirty="0">
                <a:latin typeface="+mn-ea"/>
                <a:ea typeface="+mn-ea"/>
              </a:rPr>
              <a:t>、</a:t>
            </a:r>
            <a:r>
              <a:rPr lang="en-US" altLang="zh-CN" sz="1400" dirty="0">
                <a:latin typeface="+mn-ea"/>
                <a:ea typeface="+mn-ea"/>
              </a:rPr>
              <a:t>liangwenyao-w1234 </a:t>
            </a:r>
            <a:r>
              <a:rPr lang="zh-CN" altLang="en-US" sz="1400" dirty="0">
                <a:latin typeface="+mn-ea"/>
                <a:ea typeface="+mn-ea"/>
              </a:rPr>
              <a:t>或者其他。如果不按此约定设置用户名，则提交时会被 </a:t>
            </a:r>
            <a:r>
              <a:rPr lang="en-US" altLang="zh-CN" sz="1400" dirty="0">
                <a:latin typeface="+mn-ea"/>
                <a:ea typeface="+mn-ea"/>
              </a:rPr>
              <a:t>Repo </a:t>
            </a:r>
            <a:r>
              <a:rPr lang="zh-CN" altLang="en-US" sz="1400" dirty="0">
                <a:latin typeface="+mn-ea"/>
                <a:ea typeface="+mn-ea"/>
              </a:rPr>
              <a:t>分发的钩子脚本拒绝，提交失败。</a:t>
            </a: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 smtClean="0">
                <a:latin typeface="+mn-ea"/>
                <a:ea typeface="+mn-ea"/>
              </a:rPr>
              <a:t>“</a:t>
            </a:r>
            <a:r>
              <a:rPr lang="en-US" altLang="zh-CN" sz="1400" dirty="0" err="1" smtClean="0">
                <a:latin typeface="+mn-ea"/>
                <a:ea typeface="+mn-ea"/>
              </a:rPr>
              <a:t>yourname</a:t>
            </a:r>
            <a:r>
              <a:rPr lang="en-US" altLang="zh-CN" sz="1400" dirty="0" smtClean="0">
                <a:latin typeface="+mn-ea"/>
                <a:ea typeface="+mn-ea"/>
              </a:rPr>
              <a:t>” </a:t>
            </a:r>
            <a:r>
              <a:rPr lang="zh-CN" altLang="en-US" sz="1400" dirty="0">
                <a:latin typeface="+mn-ea"/>
                <a:ea typeface="+mn-ea"/>
              </a:rPr>
              <a:t>请替换为自己的内网 </a:t>
            </a:r>
            <a:r>
              <a:rPr lang="en-US" altLang="zh-CN" sz="1400" dirty="0">
                <a:latin typeface="+mn-ea"/>
                <a:ea typeface="+mn-ea"/>
              </a:rPr>
              <a:t>LDAP </a:t>
            </a:r>
            <a:r>
              <a:rPr lang="zh-CN" altLang="en-US" sz="1400" dirty="0">
                <a:latin typeface="+mn-ea"/>
                <a:ea typeface="+mn-ea"/>
              </a:rPr>
              <a:t>账号，即 </a:t>
            </a:r>
            <a:r>
              <a:rPr lang="en-US" altLang="zh-CN" sz="1400" dirty="0">
                <a:latin typeface="+mn-ea"/>
                <a:ea typeface="+mn-ea"/>
              </a:rPr>
              <a:t>TP-LINK </a:t>
            </a:r>
            <a:r>
              <a:rPr lang="zh-CN" altLang="en-US" sz="1400" dirty="0">
                <a:latin typeface="+mn-ea"/>
                <a:ea typeface="+mn-ea"/>
              </a:rPr>
              <a:t>内网邮箱 </a:t>
            </a:r>
            <a:r>
              <a:rPr lang="en-US" altLang="zh-CN" sz="1400" dirty="0">
                <a:latin typeface="+mn-ea"/>
                <a:ea typeface="+mn-ea"/>
              </a:rPr>
              <a:t>@ </a:t>
            </a:r>
            <a:r>
              <a:rPr lang="zh-CN" altLang="en-US" sz="1400" dirty="0">
                <a:latin typeface="+mn-ea"/>
                <a:ea typeface="+mn-ea"/>
              </a:rPr>
              <a:t>前面的部分。如果您的邮箱 </a:t>
            </a:r>
            <a:r>
              <a:rPr lang="en-US" altLang="zh-CN" sz="1400" dirty="0">
                <a:latin typeface="+mn-ea"/>
                <a:ea typeface="+mn-ea"/>
              </a:rPr>
              <a:t>@ </a:t>
            </a:r>
            <a:r>
              <a:rPr lang="zh-CN" altLang="en-US" sz="1400" dirty="0">
                <a:latin typeface="+mn-ea"/>
                <a:ea typeface="+mn-ea"/>
              </a:rPr>
              <a:t>前面的部分带工号，请记得</a:t>
            </a:r>
            <a:r>
              <a:rPr lang="zh-CN" altLang="en-US" sz="1400" dirty="0" smtClean="0">
                <a:latin typeface="+mn-ea"/>
                <a:ea typeface="+mn-ea"/>
              </a:rPr>
              <a:t>加上。</a:t>
            </a:r>
            <a:endParaRPr lang="en-US" altLang="zh-CN" sz="1400" dirty="0" smtClean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009552"/>
      </p:ext>
    </p:extLst>
  </p:cSld>
  <p:clrMapOvr>
    <a:masterClrMapping/>
  </p:clrMapOvr>
  <p:transition advTm="278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40" name="矩形 39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+mj-ea"/>
                  <a:ea typeface="+mj-ea"/>
                </a:rPr>
                <a:t>准备工作</a:t>
              </a:r>
              <a:r>
                <a:rPr lang="en-US" altLang="zh-CN" sz="2800" dirty="0" smtClean="0">
                  <a:latin typeface="+mj-ea"/>
                  <a:ea typeface="+mj-ea"/>
                </a:rPr>
                <a:t>-2</a:t>
              </a:r>
              <a:endParaRPr lang="zh-CN" altLang="en-US" sz="2800" dirty="0">
                <a:latin typeface="+mj-ea"/>
                <a:ea typeface="+mj-ea"/>
              </a:endParaRPr>
            </a:p>
          </p:txBody>
        </p:sp>
      </p:grp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060848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ea"/>
                <a:ea typeface="+mn-ea"/>
              </a:rPr>
              <a:t>4</a:t>
            </a:r>
            <a:r>
              <a:rPr lang="zh-CN" altLang="en-US" sz="1800" dirty="0" smtClean="0">
                <a:latin typeface="+mn-ea"/>
                <a:ea typeface="+mn-ea"/>
              </a:rPr>
              <a:t>、配置密钥，参考：</a:t>
            </a:r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zh-CN" altLang="en-US" sz="1800" dirty="0">
                <a:latin typeface="+mn-ea"/>
                <a:ea typeface="+mn-ea"/>
              </a:rPr>
              <a:t>打开</a:t>
            </a:r>
            <a:r>
              <a:rPr lang="zh-CN" altLang="en-US" sz="1800" dirty="0" smtClean="0">
                <a:latin typeface="+mn-ea"/>
                <a:ea typeface="+mn-ea"/>
              </a:rPr>
              <a:t>页面“</a:t>
            </a:r>
            <a:r>
              <a:rPr lang="en-US" altLang="zh-CN" sz="1800" dirty="0" smtClean="0">
                <a:latin typeface="+mn-ea"/>
                <a:ea typeface="+mn-ea"/>
                <a:hlinkClick r:id="rId2"/>
              </a:rPr>
              <a:t>http</a:t>
            </a:r>
            <a:r>
              <a:rPr lang="en-US" altLang="zh-CN" sz="1800" dirty="0">
                <a:latin typeface="+mn-ea"/>
                <a:ea typeface="+mn-ea"/>
                <a:hlinkClick r:id="rId2"/>
              </a:rPr>
              <a:t>://review.tp-link.net/manual/repo-git-man.html#</a:t>
            </a:r>
            <a:r>
              <a:rPr lang="zh-CN" altLang="en-US" sz="1800" dirty="0">
                <a:latin typeface="+mn-ea"/>
                <a:ea typeface="+mn-ea"/>
                <a:hlinkClick r:id="rId2"/>
              </a:rPr>
              <a:t>初次运行</a:t>
            </a:r>
            <a:r>
              <a:rPr lang="en-US" altLang="zh-CN" sz="1800" dirty="0">
                <a:latin typeface="+mn-ea"/>
                <a:ea typeface="+mn-ea"/>
                <a:hlinkClick r:id="rId2"/>
              </a:rPr>
              <a:t>-</a:t>
            </a:r>
            <a:r>
              <a:rPr lang="en-US" altLang="zh-CN" sz="1800" dirty="0" err="1">
                <a:latin typeface="+mn-ea"/>
                <a:ea typeface="+mn-ea"/>
                <a:hlinkClick r:id="rId2"/>
              </a:rPr>
              <a:t>git</a:t>
            </a:r>
            <a:r>
              <a:rPr lang="en-US" altLang="zh-CN" sz="1800" dirty="0">
                <a:latin typeface="+mn-ea"/>
                <a:ea typeface="+mn-ea"/>
                <a:hlinkClick r:id="rId2"/>
              </a:rPr>
              <a:t>-</a:t>
            </a:r>
            <a:r>
              <a:rPr lang="zh-CN" altLang="en-US" sz="1800" dirty="0">
                <a:latin typeface="+mn-ea"/>
                <a:ea typeface="+mn-ea"/>
                <a:hlinkClick r:id="rId2"/>
              </a:rPr>
              <a:t>前的</a:t>
            </a:r>
            <a:r>
              <a:rPr lang="zh-CN" altLang="en-US" sz="1800" dirty="0" smtClean="0">
                <a:latin typeface="+mn-ea"/>
                <a:ea typeface="+mn-ea"/>
                <a:hlinkClick r:id="rId2"/>
              </a:rPr>
              <a:t>配置</a:t>
            </a:r>
            <a:r>
              <a:rPr lang="zh-CN" altLang="en-US" sz="1800" dirty="0" smtClean="0">
                <a:latin typeface="+mn-ea"/>
                <a:ea typeface="+mn-ea"/>
              </a:rPr>
              <a:t>”，搜索“</a:t>
            </a:r>
            <a:r>
              <a:rPr lang="zh-CN" altLang="en-US" sz="1800" dirty="0">
                <a:latin typeface="+mn-ea"/>
                <a:ea typeface="+mn-ea"/>
              </a:rPr>
              <a:t>添加公钥到 </a:t>
            </a:r>
            <a:r>
              <a:rPr lang="en-US" altLang="zh-CN" sz="1800" dirty="0" err="1" smtClean="0">
                <a:latin typeface="+mn-ea"/>
                <a:ea typeface="+mn-ea"/>
              </a:rPr>
              <a:t>Gerrit</a:t>
            </a:r>
            <a:r>
              <a:rPr lang="en-US" altLang="zh-CN" sz="1800" dirty="0" smtClean="0">
                <a:latin typeface="+mn-ea"/>
                <a:ea typeface="+mn-ea"/>
              </a:rPr>
              <a:t>”</a:t>
            </a:r>
            <a:r>
              <a:rPr lang="zh-CN" altLang="en-US" sz="1800" dirty="0" smtClean="0">
                <a:latin typeface="+mn-ea"/>
                <a:ea typeface="+mn-ea"/>
              </a:rPr>
              <a:t>小节。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5</a:t>
            </a:r>
            <a:r>
              <a:rPr lang="zh-CN" altLang="en-US" sz="1800" dirty="0" smtClean="0">
                <a:latin typeface="+mn-ea"/>
                <a:ea typeface="+mn-ea"/>
              </a:rPr>
              <a:t>、安装</a:t>
            </a:r>
            <a:r>
              <a:rPr lang="en-US" altLang="zh-CN" sz="1800" dirty="0" smtClean="0">
                <a:latin typeface="+mn-ea"/>
                <a:ea typeface="+mn-ea"/>
              </a:rPr>
              <a:t>repo</a:t>
            </a:r>
            <a:r>
              <a:rPr lang="zh-CN" altLang="en-US" sz="1800" dirty="0" smtClean="0">
                <a:latin typeface="+mn-ea"/>
                <a:ea typeface="+mn-ea"/>
              </a:rPr>
              <a:t>，参考：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en-US" altLang="zh-CN" sz="1800" dirty="0">
                <a:latin typeface="+mn-ea"/>
                <a:ea typeface="+mn-ea"/>
                <a:hlinkClick r:id="rId3"/>
              </a:rPr>
              <a:t>http://review.tp-link.net/manual/repo-git-man.html#</a:t>
            </a:r>
            <a:r>
              <a:rPr lang="zh-CN" altLang="en-US" sz="1800" dirty="0">
                <a:latin typeface="+mn-ea"/>
                <a:ea typeface="+mn-ea"/>
                <a:hlinkClick r:id="rId3"/>
              </a:rPr>
              <a:t>安装</a:t>
            </a:r>
            <a:r>
              <a:rPr lang="en-US" altLang="zh-CN" sz="1800" dirty="0">
                <a:latin typeface="+mn-ea"/>
                <a:ea typeface="+mn-ea"/>
                <a:hlinkClick r:id="rId3"/>
              </a:rPr>
              <a:t>-repo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173703"/>
      </p:ext>
    </p:extLst>
  </p:cSld>
  <p:clrMapOvr>
    <a:masterClrMapping/>
  </p:clrMapOvr>
  <p:transition advTm="278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40" name="矩形 39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+mj-ea"/>
                </a:rPr>
                <a:t>下载代码</a:t>
              </a:r>
              <a:r>
                <a:rPr lang="en-US" altLang="zh-CN" sz="2800" dirty="0">
                  <a:latin typeface="+mj-ea"/>
                </a:rPr>
                <a:t>-</a:t>
              </a:r>
              <a:r>
                <a:rPr lang="zh-CN" altLang="en-US" sz="2800" dirty="0">
                  <a:latin typeface="+mj-ea"/>
                </a:rPr>
                <a:t>单个</a:t>
              </a:r>
              <a:r>
                <a:rPr lang="zh-CN" altLang="en-US" sz="2800" dirty="0" smtClean="0">
                  <a:latin typeface="+mj-ea"/>
                </a:rPr>
                <a:t>库</a:t>
              </a:r>
              <a:endParaRPr lang="zh-CN" altLang="en-US" sz="2800" dirty="0">
                <a:latin typeface="+mj-ea"/>
              </a:endParaRPr>
            </a:p>
          </p:txBody>
        </p:sp>
      </p:grp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060848"/>
            <a:ext cx="7200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n-ea"/>
                <a:ea typeface="+mn-ea"/>
              </a:rPr>
              <a:t>1</a:t>
            </a:r>
            <a:r>
              <a:rPr lang="zh-CN" altLang="en-US" sz="1800" dirty="0" smtClean="0">
                <a:latin typeface="+mn-ea"/>
                <a:ea typeface="+mn-ea"/>
              </a:rPr>
              <a:t>、登录</a:t>
            </a:r>
            <a:r>
              <a:rPr lang="en-US" altLang="zh-CN" sz="1800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zh-CN" sz="1800" dirty="0" smtClean="0">
                <a:latin typeface="+mn-ea"/>
                <a:ea typeface="+mn-ea"/>
                <a:hlinkClick r:id="rId3"/>
              </a:rPr>
              <a:t>review.tp-link.net/gerrit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2</a:t>
            </a:r>
            <a:r>
              <a:rPr lang="zh-CN" altLang="en-US" sz="1800" dirty="0" smtClean="0">
                <a:latin typeface="+mn-ea"/>
                <a:ea typeface="+mn-ea"/>
              </a:rPr>
              <a:t>、在“</a:t>
            </a:r>
            <a:r>
              <a:rPr lang="en-US" altLang="zh-CN" sz="1800" dirty="0" smtClean="0">
                <a:latin typeface="+mn-ea"/>
                <a:ea typeface="+mn-ea"/>
              </a:rPr>
              <a:t>Project-&gt;List</a:t>
            </a:r>
            <a:r>
              <a:rPr lang="zh-CN" altLang="en-US" sz="1800" dirty="0" smtClean="0">
                <a:latin typeface="+mn-ea"/>
                <a:ea typeface="+mn-ea"/>
              </a:rPr>
              <a:t>”中找到需要下载的库，如</a:t>
            </a:r>
            <a:r>
              <a:rPr lang="en-US" altLang="zh-CN" sz="1800" dirty="0" err="1" smtClean="0">
                <a:latin typeface="+mn-ea"/>
                <a:ea typeface="+mn-ea"/>
              </a:rPr>
              <a:t>netifd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3</a:t>
            </a:r>
            <a:r>
              <a:rPr lang="zh-CN" altLang="en-US" sz="1800" dirty="0" smtClean="0">
                <a:latin typeface="+mn-ea"/>
                <a:ea typeface="+mn-ea"/>
              </a:rPr>
              <a:t>、选择“</a:t>
            </a:r>
            <a:r>
              <a:rPr lang="en-US" altLang="zh-CN" sz="1800" dirty="0" smtClean="0">
                <a:latin typeface="+mn-ea"/>
                <a:ea typeface="+mn-ea"/>
              </a:rPr>
              <a:t>clone with commit-</a:t>
            </a:r>
            <a:r>
              <a:rPr lang="en-US" altLang="zh-CN" sz="1800" dirty="0" err="1" smtClean="0">
                <a:latin typeface="+mn-ea"/>
                <a:ea typeface="+mn-ea"/>
              </a:rPr>
              <a:t>msg</a:t>
            </a:r>
            <a:r>
              <a:rPr lang="en-US" altLang="zh-CN" sz="1800" dirty="0" smtClean="0">
                <a:latin typeface="+mn-ea"/>
                <a:ea typeface="+mn-ea"/>
              </a:rPr>
              <a:t> hook</a:t>
            </a:r>
            <a:r>
              <a:rPr lang="zh-CN" altLang="en-US" sz="1800" dirty="0" smtClean="0">
                <a:latin typeface="+mn-ea"/>
                <a:ea typeface="+mn-ea"/>
              </a:rPr>
              <a:t>”，拷贝下面的命令</a:t>
            </a:r>
            <a:r>
              <a:rPr lang="en-US" altLang="zh-CN" sz="1800" dirty="0" smtClean="0">
                <a:latin typeface="+mn-ea"/>
                <a:ea typeface="+mn-ea"/>
              </a:rPr>
              <a:t>(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clone …)</a:t>
            </a:r>
            <a:r>
              <a:rPr lang="zh-CN" altLang="en-US" sz="1800" dirty="0" smtClean="0">
                <a:latin typeface="+mn-ea"/>
                <a:ea typeface="+mn-ea"/>
              </a:rPr>
              <a:t>，该命令会给本地库添加一个钩子，在提交代码时提示输入提交信息，</a:t>
            </a:r>
            <a:r>
              <a:rPr lang="zh-CN" altLang="en-US" sz="1800" dirty="0">
                <a:latin typeface="+mn-ea"/>
              </a:rPr>
              <a:t>在</a:t>
            </a:r>
            <a:r>
              <a:rPr lang="en-US" altLang="zh-CN" sz="1800" dirty="0">
                <a:latin typeface="+mn-ea"/>
              </a:rPr>
              <a:t>Ubuntu</a:t>
            </a:r>
            <a:r>
              <a:rPr lang="zh-CN" altLang="en-US" sz="1800" dirty="0">
                <a:latin typeface="+mn-ea"/>
              </a:rPr>
              <a:t>上运行拷贝的命令</a:t>
            </a:r>
            <a:r>
              <a:rPr lang="zh-CN" altLang="en-US" sz="1800" dirty="0" smtClean="0">
                <a:latin typeface="+mn-ea"/>
              </a:rPr>
              <a:t>，拉取库</a:t>
            </a:r>
            <a:r>
              <a:rPr lang="zh-CN" altLang="en-US" sz="1800" dirty="0">
                <a:latin typeface="+mn-ea"/>
              </a:rPr>
              <a:t>代码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>
                <a:latin typeface="+mn-ea"/>
                <a:ea typeface="+mn-ea"/>
              </a:rPr>
              <a:t>4</a:t>
            </a:r>
            <a:r>
              <a:rPr lang="zh-CN" altLang="en-US" sz="1800" dirty="0" smtClean="0">
                <a:latin typeface="+mn-ea"/>
                <a:ea typeface="+mn-ea"/>
              </a:rPr>
              <a:t>、上一步拉取的默认是</a:t>
            </a:r>
            <a:r>
              <a:rPr lang="en-US" altLang="zh-CN" sz="1800" dirty="0" smtClean="0">
                <a:latin typeface="+mn-ea"/>
                <a:ea typeface="+mn-ea"/>
              </a:rPr>
              <a:t>master</a:t>
            </a:r>
            <a:r>
              <a:rPr lang="zh-CN" altLang="en-US" sz="1800" dirty="0" smtClean="0">
                <a:latin typeface="+mn-ea"/>
                <a:ea typeface="+mn-ea"/>
              </a:rPr>
              <a:t>分支，需要切换到我们的分支。</a:t>
            </a:r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checkout -b </a:t>
            </a:r>
            <a:r>
              <a:rPr lang="en-US" altLang="zh-CN" sz="1800" dirty="0" err="1" smtClean="0">
                <a:latin typeface="+mn-ea"/>
                <a:ea typeface="+mn-ea"/>
              </a:rPr>
              <a:t>slp</a:t>
            </a:r>
            <a:r>
              <a:rPr lang="en-US" altLang="zh-CN" sz="1800" dirty="0" smtClean="0">
                <a:latin typeface="+mn-ea"/>
                <a:ea typeface="+mn-ea"/>
              </a:rPr>
              <a:t>/team3/master origin/</a:t>
            </a:r>
            <a:r>
              <a:rPr lang="en-US" altLang="zh-CN" sz="1800" dirty="0" err="1" smtClean="0">
                <a:latin typeface="+mn-ea"/>
                <a:ea typeface="+mn-ea"/>
              </a:rPr>
              <a:t>slp</a:t>
            </a:r>
            <a:r>
              <a:rPr lang="en-US" altLang="zh-CN" sz="1800" dirty="0" smtClean="0">
                <a:latin typeface="+mn-ea"/>
                <a:ea typeface="+mn-ea"/>
              </a:rPr>
              <a:t>/team3/master</a:t>
            </a:r>
          </a:p>
          <a:p>
            <a:r>
              <a:rPr lang="zh-CN" altLang="en-US" sz="1800" dirty="0" smtClean="0">
                <a:latin typeface="+mn-ea"/>
                <a:ea typeface="+mn-ea"/>
              </a:rPr>
              <a:t>其中</a:t>
            </a:r>
            <a:r>
              <a:rPr lang="en-US" altLang="zh-CN" sz="1800" dirty="0" smtClean="0">
                <a:latin typeface="+mn-ea"/>
                <a:ea typeface="+mn-ea"/>
              </a:rPr>
              <a:t>-b</a:t>
            </a:r>
            <a:r>
              <a:rPr lang="zh-CN" altLang="en-US" sz="1800" dirty="0" smtClean="0">
                <a:latin typeface="+mn-ea"/>
                <a:ea typeface="+mn-ea"/>
              </a:rPr>
              <a:t>代表新建本地分支，随后是本地分支名和映射的远程分支名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>
                <a:latin typeface="+mn-ea"/>
                <a:ea typeface="+mn-ea"/>
              </a:rPr>
              <a:t>5</a:t>
            </a:r>
            <a:r>
              <a:rPr lang="zh-CN" altLang="en-US" sz="1800" dirty="0" smtClean="0">
                <a:latin typeface="+mn-ea"/>
                <a:ea typeface="+mn-ea"/>
              </a:rPr>
              <a:t>、之后可以通过“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status</a:t>
            </a:r>
            <a:r>
              <a:rPr lang="zh-CN" altLang="en-US" sz="1800" dirty="0" smtClean="0">
                <a:latin typeface="+mn-ea"/>
                <a:ea typeface="+mn-ea"/>
              </a:rPr>
              <a:t>”查看当前所在的分支，通过“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checkout &lt;</a:t>
            </a:r>
            <a:r>
              <a:rPr lang="zh-CN" altLang="en-US" sz="1800" dirty="0" smtClean="0">
                <a:latin typeface="+mn-ea"/>
                <a:ea typeface="+mn-ea"/>
              </a:rPr>
              <a:t>本地分支名</a:t>
            </a:r>
            <a:r>
              <a:rPr lang="en-US" altLang="zh-CN" sz="1800" dirty="0" smtClean="0">
                <a:latin typeface="+mn-ea"/>
                <a:ea typeface="+mn-ea"/>
              </a:rPr>
              <a:t>&gt;</a:t>
            </a:r>
            <a:r>
              <a:rPr lang="zh-CN" altLang="en-US" sz="1800" dirty="0" smtClean="0">
                <a:latin typeface="+mn-ea"/>
                <a:ea typeface="+mn-ea"/>
              </a:rPr>
              <a:t>”来切换到不同的分支。另外，通过“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branch -</a:t>
            </a:r>
            <a:r>
              <a:rPr lang="en-US" altLang="zh-CN" sz="1800" dirty="0" err="1" smtClean="0">
                <a:latin typeface="+mn-ea"/>
                <a:ea typeface="+mn-ea"/>
              </a:rPr>
              <a:t>av</a:t>
            </a:r>
            <a:r>
              <a:rPr lang="en-US" altLang="zh-CN" sz="1800" dirty="0" smtClean="0">
                <a:latin typeface="+mn-ea"/>
                <a:ea typeface="+mn-ea"/>
              </a:rPr>
              <a:t>”</a:t>
            </a:r>
            <a:r>
              <a:rPr lang="zh-CN" altLang="en-US" sz="1800" dirty="0" smtClean="0">
                <a:latin typeface="+mn-ea"/>
                <a:ea typeface="+mn-ea"/>
              </a:rPr>
              <a:t>命令可以查看当前库的本地及远程所有分支。</a:t>
            </a:r>
            <a:endParaRPr lang="en-US" altLang="zh-CN" sz="1800" dirty="0" smtClean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695472"/>
      </p:ext>
    </p:extLst>
  </p:cSld>
  <p:clrMapOvr>
    <a:masterClrMapping/>
  </p:clrMapOvr>
  <p:transition advTm="278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40" name="矩形 39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+mj-ea"/>
                </a:rPr>
                <a:t>下载代码</a:t>
              </a:r>
              <a:r>
                <a:rPr lang="en-US" altLang="zh-CN" sz="2800" dirty="0" smtClean="0">
                  <a:latin typeface="+mj-ea"/>
                </a:rPr>
                <a:t>-</a:t>
              </a:r>
              <a:r>
                <a:rPr lang="zh-CN" altLang="en-US" sz="2800" dirty="0" smtClean="0">
                  <a:latin typeface="+mj-ea"/>
                </a:rPr>
                <a:t>所有库</a:t>
              </a:r>
              <a:endParaRPr lang="zh-CN" altLang="en-US" sz="2800" dirty="0">
                <a:latin typeface="+mj-ea"/>
              </a:endParaRPr>
            </a:p>
          </p:txBody>
        </p:sp>
      </p:grp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060848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n-ea"/>
                <a:ea typeface="+mn-ea"/>
              </a:rPr>
              <a:t>1</a:t>
            </a:r>
            <a:r>
              <a:rPr lang="zh-CN" altLang="en-US" sz="1800" dirty="0" smtClean="0">
                <a:latin typeface="+mn-ea"/>
                <a:ea typeface="+mn-ea"/>
              </a:rPr>
              <a:t>、</a:t>
            </a:r>
            <a:r>
              <a:rPr lang="en-US" altLang="zh-CN" sz="1800" dirty="0">
                <a:latin typeface="+mn-ea"/>
                <a:ea typeface="+mn-ea"/>
              </a:rPr>
              <a:t>repo </a:t>
            </a:r>
            <a:r>
              <a:rPr lang="en-US" altLang="zh-CN" sz="1800" dirty="0" err="1">
                <a:latin typeface="+mn-ea"/>
                <a:ea typeface="+mn-ea"/>
              </a:rPr>
              <a:t>init</a:t>
            </a:r>
            <a:r>
              <a:rPr lang="en-US" altLang="zh-CN" sz="1800" dirty="0">
                <a:latin typeface="+mn-ea"/>
                <a:ea typeface="+mn-ea"/>
              </a:rPr>
              <a:t> ssh</a:t>
            </a:r>
            <a:r>
              <a:rPr lang="en-US" altLang="zh-CN" sz="1800" dirty="0" smtClean="0">
                <a:latin typeface="+mn-ea"/>
                <a:ea typeface="+mn-ea"/>
              </a:rPr>
              <a:t>://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  <a:ea typeface="+mn-ea"/>
              </a:rPr>
              <a:t>yourname</a:t>
            </a:r>
            <a:r>
              <a:rPr lang="en-US" altLang="zh-CN" sz="1800" dirty="0" smtClean="0">
                <a:latin typeface="+mn-ea"/>
                <a:ea typeface="+mn-ea"/>
              </a:rPr>
              <a:t>@review.tp-link.net:29410/manifests</a:t>
            </a:r>
            <a:r>
              <a:rPr lang="en-US" altLang="zh-CN" sz="1800" dirty="0">
                <a:latin typeface="+mn-ea"/>
                <a:ea typeface="+mn-ea"/>
              </a:rPr>
              <a:t>/ -m </a:t>
            </a:r>
            <a:r>
              <a:rPr lang="en-US" altLang="zh-CN" sz="1800" dirty="0" smtClean="0">
                <a:latin typeface="+mn-ea"/>
                <a:ea typeface="+mn-ea"/>
              </a:rPr>
              <a:t>team3-master.xml</a:t>
            </a: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2</a:t>
            </a:r>
            <a:r>
              <a:rPr lang="zh-CN" altLang="en-US" sz="1800" dirty="0" smtClean="0">
                <a:latin typeface="+mn-ea"/>
                <a:ea typeface="+mn-ea"/>
              </a:rPr>
              <a:t>、</a:t>
            </a:r>
            <a:r>
              <a:rPr lang="en-US" altLang="zh-CN" sz="1800" dirty="0" smtClean="0">
                <a:latin typeface="+mn-ea"/>
                <a:ea typeface="+mn-ea"/>
              </a:rPr>
              <a:t>repo sync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896346"/>
      </p:ext>
    </p:extLst>
  </p:cSld>
  <p:clrMapOvr>
    <a:masterClrMapping/>
  </p:clrMapOvr>
  <p:transition advTm="278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40" name="矩形 39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+mj-ea"/>
                </a:rPr>
                <a:t>更新代码</a:t>
              </a:r>
              <a:r>
                <a:rPr lang="en-US" altLang="zh-CN" sz="2800" dirty="0" smtClean="0">
                  <a:latin typeface="+mj-ea"/>
                </a:rPr>
                <a:t>-</a:t>
              </a:r>
              <a:r>
                <a:rPr lang="zh-CN" altLang="en-US" sz="2800" dirty="0" smtClean="0">
                  <a:latin typeface="+mj-ea"/>
                </a:rPr>
                <a:t>单个库</a:t>
              </a:r>
              <a:endParaRPr lang="zh-CN" altLang="en-US" sz="2800" dirty="0">
                <a:latin typeface="+mj-ea"/>
              </a:endParaRPr>
            </a:p>
          </p:txBody>
        </p:sp>
      </p:grp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250738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n-ea"/>
                <a:ea typeface="+mn-ea"/>
              </a:rPr>
              <a:t>1</a:t>
            </a:r>
            <a:r>
              <a:rPr lang="zh-CN" altLang="en-US" sz="1800" dirty="0" smtClean="0">
                <a:latin typeface="+mn-ea"/>
                <a:ea typeface="+mn-ea"/>
              </a:rPr>
              <a:t>、进入库所在目录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2</a:t>
            </a:r>
            <a:r>
              <a:rPr lang="zh-CN" altLang="en-US" sz="1800" dirty="0" smtClean="0">
                <a:latin typeface="+mn-ea"/>
                <a:ea typeface="+mn-ea"/>
              </a:rPr>
              <a:t>、方法一</a:t>
            </a:r>
            <a:r>
              <a:rPr lang="en-US" altLang="zh-CN" sz="1800" dirty="0" smtClean="0">
                <a:latin typeface="+mn-ea"/>
                <a:ea typeface="+mn-ea"/>
              </a:rPr>
              <a:t>: </a:t>
            </a:r>
          </a:p>
          <a:p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pull --rebase</a:t>
            </a:r>
          </a:p>
          <a:p>
            <a:r>
              <a:rPr lang="zh-CN" altLang="en-US" sz="1800" dirty="0" smtClean="0">
                <a:latin typeface="+mn-ea"/>
                <a:ea typeface="+mn-ea"/>
              </a:rPr>
              <a:t>若本地有修改未提交，被修改的文件可能更新失败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10516"/>
      </p:ext>
    </p:extLst>
  </p:cSld>
  <p:clrMapOvr>
    <a:masterClrMapping/>
  </p:clrMapOvr>
  <p:transition advTm="278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40" name="矩形 39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+mj-ea"/>
                </a:rPr>
                <a:t>补充知识</a:t>
              </a:r>
              <a:endParaRPr lang="zh-CN" altLang="en-US" sz="2800" dirty="0">
                <a:latin typeface="+mj-ea"/>
              </a:endParaRPr>
            </a:p>
          </p:txBody>
        </p:sp>
      </p:grp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060848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git</a:t>
            </a:r>
            <a:r>
              <a:rPr lang="en-US" altLang="zh-CN" sz="1800" dirty="0"/>
              <a:t> pull </a:t>
            </a:r>
            <a:endParaRPr lang="en-US" altLang="zh-CN" sz="1800" dirty="0" smtClean="0"/>
          </a:p>
          <a:p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pull </a:t>
            </a:r>
            <a:r>
              <a:rPr lang="en-US" altLang="zh-CN" sz="1800" dirty="0" smtClean="0"/>
              <a:t>--rebase </a:t>
            </a:r>
          </a:p>
          <a:p>
            <a:endParaRPr lang="en-US" altLang="zh-CN" sz="1800" dirty="0"/>
          </a:p>
          <a:p>
            <a:r>
              <a:rPr lang="zh-CN" altLang="en-US" sz="1800" dirty="0" smtClean="0"/>
              <a:t>下图左边是</a:t>
            </a:r>
            <a:r>
              <a:rPr lang="en-US" altLang="zh-CN" sz="1800" dirty="0" smtClean="0"/>
              <a:t>merge</a:t>
            </a:r>
            <a:r>
              <a:rPr lang="zh-CN" altLang="en-US" sz="1800" dirty="0" smtClean="0"/>
              <a:t>示意，右边是</a:t>
            </a:r>
            <a:r>
              <a:rPr lang="en-US" altLang="zh-CN" sz="1800" dirty="0" err="1" smtClean="0"/>
              <a:t>rebae</a:t>
            </a:r>
            <a:r>
              <a:rPr lang="zh-CN" altLang="en-US" sz="1800" dirty="0" smtClean="0"/>
              <a:t>示意。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1392" y="527438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462078"/>
              </p:ext>
            </p:extLst>
          </p:nvPr>
        </p:nvGraphicFramePr>
        <p:xfrm>
          <a:off x="1189270" y="3681193"/>
          <a:ext cx="34575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r:id="rId4" imgW="3457565" imgH="1181229" progId="Visio.Drawing.15">
                  <p:embed/>
                </p:oleObj>
              </mc:Choice>
              <mc:Fallback>
                <p:oleObj r:id="rId4" imgW="3457565" imgH="118122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270" y="3681193"/>
                        <a:ext cx="3457575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39752" y="16763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880066"/>
              </p:ext>
            </p:extLst>
          </p:nvPr>
        </p:nvGraphicFramePr>
        <p:xfrm>
          <a:off x="5182964" y="3681193"/>
          <a:ext cx="34575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r:id="rId6" imgW="3457565" imgH="1181229" progId="Visio.Drawing.15">
                  <p:embed/>
                </p:oleObj>
              </mc:Choice>
              <mc:Fallback>
                <p:oleObj r:id="rId6" imgW="3457565" imgH="118122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2964" y="3681193"/>
                        <a:ext cx="3457575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647112"/>
      </p:ext>
    </p:extLst>
  </p:cSld>
  <p:clrMapOvr>
    <a:masterClrMapping/>
  </p:clrMapOvr>
  <p:transition advTm="278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 主题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21565</TotalTime>
  <Words>1561</Words>
  <Application>Microsoft Office PowerPoint</Application>
  <PresentationFormat>全屏显示(4:3)</PresentationFormat>
  <Paragraphs>173</Paragraphs>
  <Slides>21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宋体</vt:lpstr>
      <vt:lpstr>Arial</vt:lpstr>
      <vt:lpstr>Calibri</vt:lpstr>
      <vt:lpstr>Times New Roman</vt:lpstr>
      <vt:lpstr>ppt模板</vt:lpstr>
      <vt:lpstr>自定义设计方案</vt:lpstr>
      <vt:lpstr>Microsoft Visio 绘图</vt:lpstr>
      <vt:lpstr>Git零基础入门</vt:lpstr>
      <vt:lpstr>项目/代码库/分支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作业自评</dc:title>
  <dc:creator>admin</dc:creator>
  <cp:lastModifiedBy>admin</cp:lastModifiedBy>
  <cp:revision>939</cp:revision>
  <dcterms:created xsi:type="dcterms:W3CDTF">2015-05-19T00:43:49Z</dcterms:created>
  <dcterms:modified xsi:type="dcterms:W3CDTF">2019-07-26T03:42:11Z</dcterms:modified>
</cp:coreProperties>
</file>