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  <p:sldId id="264" r:id="rId5"/>
    <p:sldId id="266" r:id="rId6"/>
    <p:sldId id="268" r:id="rId7"/>
    <p:sldId id="271" r:id="rId8"/>
    <p:sldId id="273" r:id="rId9"/>
    <p:sldId id="27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  <p:cmAuthor id="10" name="Steve" initials="S" lastIdx="1" clrIdx="9"/>
  <p:cmAuthor id="11" name="a0122" initials="a" lastIdx="1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indent="0" eaLnBrk="0" fontAlgn="base" hangingPunct="0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endParaRPr lang="zh-CN" altLang="en-US" kern="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emf"/><Relationship Id="rId3" Type="http://schemas.openxmlformats.org/officeDocument/2006/relationships/oleObject" Target="../embeddings/oleObject1.bin"/><Relationship Id="rId2" Type="http://schemas.openxmlformats.org/officeDocument/2006/relationships/tags" Target="../tags/tag3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hyperlink" Target="https://github.com/songziyuanszy/Neural-Networks" TargetMode="Externa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image" Target="../media/image6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5.png"/><Relationship Id="rId2" Type="http://schemas.openxmlformats.org/officeDocument/2006/relationships/tags" Target="../tags/tag8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.xml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13.png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C:/Users/Steve/AppData/Local/Temp/picturecompress_20211122201118/output_1.jpgoutput_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41910"/>
            <a:ext cx="12187555" cy="6226175"/>
          </a:xfrm>
          <a:prstGeom prst="rect">
            <a:avLst/>
          </a:prstGeom>
        </p:spPr>
      </p:pic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464820" y="1554962"/>
            <a:ext cx="11412124" cy="2302846"/>
          </a:xfrm>
        </p:spPr>
        <p:txBody>
          <a:bodyPr vert="horz" wrap="square" lIns="68580" tIns="34289" rIns="68580" bIns="34289" numCol="1" anchor="ctr" anchorCtr="0" compatLnSpc="1"/>
          <a:lstStyle/>
          <a:p>
            <a:pPr lvl="0" defTabSz="685800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4400" b="1" noProof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基于卷积神经网络的手写体识别问题</a:t>
            </a:r>
            <a:endParaRPr lang="zh-CN" altLang="en-US" sz="4400" b="1" noProof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51605" y="4591050"/>
          <a:ext cx="4872990" cy="148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470"/>
                <a:gridCol w="3398520"/>
              </a:tblGrid>
              <a:tr h="495300">
                <a:tc>
                  <a:txBody>
                    <a:bodyPr/>
                    <a:p>
                      <a:pPr algn="ctr"/>
                      <a:r>
                        <a:rPr lang="zh-CN" altLang="en-US" sz="2400" b="1" dirty="0">
                          <a:solidFill>
                            <a:srgbClr val="077E7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汇报人：</a:t>
                      </a:r>
                      <a:endParaRPr lang="zh-CN" altLang="en-US" sz="2400" b="1" dirty="0">
                        <a:solidFill>
                          <a:srgbClr val="077E7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400" b="1" spc="50" dirty="0">
                          <a:ln w="11430"/>
                          <a:solidFill>
                            <a:srgbClr val="00666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宋子源</a:t>
                      </a:r>
                      <a:endParaRPr lang="zh-CN" altLang="en-US" sz="2400" b="1" spc="50" dirty="0">
                        <a:ln w="11430"/>
                        <a:solidFill>
                          <a:srgbClr val="00666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77E7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学号：</a:t>
                      </a:r>
                      <a:endParaRPr lang="zh-CN" altLang="en-US" sz="2400" b="1" dirty="0">
                        <a:solidFill>
                          <a:srgbClr val="077E7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spc="50" dirty="0">
                          <a:ln w="11430"/>
                          <a:solidFill>
                            <a:srgbClr val="00666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249167</a:t>
                      </a:r>
                      <a:endParaRPr lang="en-US" altLang="zh-CN" sz="2400" b="1" spc="50" dirty="0">
                        <a:ln w="11430"/>
                        <a:solidFill>
                          <a:srgbClr val="00666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4953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 b="1" dirty="0">
                          <a:solidFill>
                            <a:srgbClr val="077E78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日期：</a:t>
                      </a:r>
                      <a:endParaRPr lang="zh-CN" altLang="en-US" sz="2400" b="1" dirty="0">
                        <a:solidFill>
                          <a:srgbClr val="077E78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 spc="50" dirty="0">
                          <a:ln w="11430"/>
                          <a:solidFill>
                            <a:srgbClr val="006666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2025/06/16</a:t>
                      </a:r>
                      <a:endParaRPr lang="en-US" altLang="zh-CN" sz="2400" b="1" spc="50" dirty="0">
                        <a:ln w="11430"/>
                        <a:solidFill>
                          <a:srgbClr val="006666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629920" y="2582545"/>
            <a:ext cx="2856230" cy="3980815"/>
          </a:xfrm>
          <a:prstGeom prst="rect">
            <a:avLst/>
          </a:prstGeom>
          <a:solidFill>
            <a:srgbClr val="FBE5D6">
              <a:alpha val="18039"/>
            </a:srgbClr>
          </a:solidFill>
          <a:ln>
            <a:solidFill>
              <a:srgbClr val="2E928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基本问题</a:t>
            </a:r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描述</a:t>
            </a:r>
            <a:endParaRPr lang="en-US" altLang="zh-CN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88010" y="1543050"/>
            <a:ext cx="1110488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基于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UCI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机器学习数据库中的手写数字数据集，对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0-9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这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10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个手写体数字图像进行分类和识别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不依赖任何现成的机器学习库函数，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仅使用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Numpy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实现模型的训练和测试过程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805" y="1102995"/>
            <a:ext cx="1140968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手写体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分类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6" name="对象 -2147482479"/>
          <p:cNvGraphicFramePr/>
          <p:nvPr/>
        </p:nvGraphicFramePr>
        <p:xfrm>
          <a:off x="8197850" y="1960245"/>
          <a:ext cx="2887980" cy="225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3205480" imgH="2320290" progId="Visio.Drawing.15">
                  <p:embed/>
                </p:oleObj>
              </mc:Choice>
              <mc:Fallback>
                <p:oleObj name="" r:id="rId3" imgW="3205480" imgH="2320290" progId="Visio.Drawing.15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7850" y="1960245"/>
                        <a:ext cx="2887980" cy="225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2781300"/>
            <a:ext cx="2719705" cy="355536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文本框 24"/>
          <p:cNvSpPr txBox="1"/>
          <p:nvPr/>
        </p:nvSpPr>
        <p:spPr>
          <a:xfrm>
            <a:off x="4107815" y="2522855"/>
            <a:ext cx="3787775" cy="175323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输入格式：</a:t>
            </a: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变换为 </a:t>
            </a:r>
            <a:r>
              <a:rPr lang="en-US" altLang="zh-CN" b="1" i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(1, 8, 8) </a:t>
            </a: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形式。</a:t>
            </a: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b="1" i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像素值缩放</a:t>
            </a: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到</a:t>
            </a:r>
            <a:r>
              <a:rPr lang="en-US" altLang="zh-CN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[0,1]</a:t>
            </a: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区间。</a:t>
            </a: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p"/>
            </a:pP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输出</a:t>
            </a: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格式：</a:t>
            </a: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marL="285750" indent="-285750" algn="just" defTabSz="266700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p"/>
            </a:pPr>
            <a:r>
              <a:rPr lang="zh-CN" altLang="en-US" b="1" i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类别标签转换为</a:t>
            </a:r>
            <a:r>
              <a:rPr lang="en-US" altLang="zh-CN" b="1" i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10</a:t>
            </a:r>
            <a:r>
              <a:rPr lang="zh-CN" altLang="en-US" b="1" i="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维的独热码</a:t>
            </a:r>
            <a:r>
              <a:rPr lang="zh-CN" altLang="en-US" i="0">
                <a:solidFill>
                  <a:srgbClr val="24292F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zh-CN" altLang="en-US" i="0">
              <a:solidFill>
                <a:srgbClr val="24292F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6" name="图片 1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6035" y="4349115"/>
            <a:ext cx="7918450" cy="228409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en-US" altLang="zh-CN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网络结构设计</a:t>
            </a:r>
            <a:endParaRPr lang="en-US" altLang="zh-CN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805" y="1102995"/>
            <a:ext cx="1140968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网络结构设计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178435" y="2298700"/>
            <a:ext cx="11743055" cy="2264410"/>
            <a:chOff x="259" y="5057"/>
            <a:chExt cx="17111" cy="3346"/>
          </a:xfrm>
        </p:grpSpPr>
        <p:grpSp>
          <p:nvGrpSpPr>
            <p:cNvPr id="860" name="Google Shape;860;p28"/>
            <p:cNvGrpSpPr/>
            <p:nvPr/>
          </p:nvGrpSpPr>
          <p:grpSpPr>
            <a:xfrm rot="0">
              <a:off x="371" y="5946"/>
              <a:ext cx="1954" cy="2057"/>
              <a:chOff x="2854300" y="1168125"/>
              <a:chExt cx="2904000" cy="2668950"/>
            </a:xfrm>
          </p:grpSpPr>
          <p:sp>
            <p:nvSpPr>
              <p:cNvPr id="861" name="Google Shape;861;p28"/>
              <p:cNvSpPr/>
              <p:nvPr/>
            </p:nvSpPr>
            <p:spPr>
              <a:xfrm flipH="1">
                <a:off x="2854300" y="1168125"/>
                <a:ext cx="2904000" cy="26673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28"/>
              <p:cNvSpPr/>
              <p:nvPr/>
            </p:nvSpPr>
            <p:spPr>
              <a:xfrm flipH="1">
                <a:off x="28543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28"/>
              <p:cNvSpPr/>
              <p:nvPr/>
            </p:nvSpPr>
            <p:spPr>
              <a:xfrm flipH="1">
                <a:off x="34351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28"/>
              <p:cNvSpPr/>
              <p:nvPr/>
            </p:nvSpPr>
            <p:spPr>
              <a:xfrm flipH="1">
                <a:off x="40159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28"/>
              <p:cNvSpPr/>
              <p:nvPr/>
            </p:nvSpPr>
            <p:spPr>
              <a:xfrm flipH="1">
                <a:off x="45967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28"/>
              <p:cNvSpPr/>
              <p:nvPr/>
            </p:nvSpPr>
            <p:spPr>
              <a:xfrm flipH="1">
                <a:off x="5177500" y="11681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28"/>
              <p:cNvSpPr/>
              <p:nvPr/>
            </p:nvSpPr>
            <p:spPr>
              <a:xfrm flipH="1">
                <a:off x="28543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28"/>
              <p:cNvSpPr/>
              <p:nvPr/>
            </p:nvSpPr>
            <p:spPr>
              <a:xfrm flipH="1">
                <a:off x="34351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28"/>
              <p:cNvSpPr/>
              <p:nvPr/>
            </p:nvSpPr>
            <p:spPr>
              <a:xfrm flipH="1">
                <a:off x="40159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28"/>
              <p:cNvSpPr/>
              <p:nvPr/>
            </p:nvSpPr>
            <p:spPr>
              <a:xfrm flipH="1">
                <a:off x="45967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28"/>
              <p:cNvSpPr/>
              <p:nvPr/>
            </p:nvSpPr>
            <p:spPr>
              <a:xfrm flipH="1">
                <a:off x="5177500" y="17009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28"/>
              <p:cNvSpPr/>
              <p:nvPr/>
            </p:nvSpPr>
            <p:spPr>
              <a:xfrm flipH="1">
                <a:off x="28543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28"/>
              <p:cNvSpPr/>
              <p:nvPr/>
            </p:nvSpPr>
            <p:spPr>
              <a:xfrm flipH="1">
                <a:off x="34351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28"/>
              <p:cNvSpPr/>
              <p:nvPr/>
            </p:nvSpPr>
            <p:spPr>
              <a:xfrm flipH="1">
                <a:off x="40159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28"/>
              <p:cNvSpPr/>
              <p:nvPr/>
            </p:nvSpPr>
            <p:spPr>
              <a:xfrm flipH="1">
                <a:off x="45967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28"/>
              <p:cNvSpPr/>
              <p:nvPr/>
            </p:nvSpPr>
            <p:spPr>
              <a:xfrm flipH="1">
                <a:off x="5177500" y="22353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28"/>
              <p:cNvSpPr/>
              <p:nvPr/>
            </p:nvSpPr>
            <p:spPr>
              <a:xfrm flipH="1">
                <a:off x="28543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28"/>
              <p:cNvSpPr/>
              <p:nvPr/>
            </p:nvSpPr>
            <p:spPr>
              <a:xfrm flipH="1">
                <a:off x="34351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28"/>
              <p:cNvSpPr/>
              <p:nvPr/>
            </p:nvSpPr>
            <p:spPr>
              <a:xfrm flipH="1">
                <a:off x="40159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28"/>
              <p:cNvSpPr/>
              <p:nvPr/>
            </p:nvSpPr>
            <p:spPr>
              <a:xfrm flipH="1">
                <a:off x="45967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28"/>
              <p:cNvSpPr/>
              <p:nvPr/>
            </p:nvSpPr>
            <p:spPr>
              <a:xfrm flipH="1">
                <a:off x="5177500" y="276982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2" name="Google Shape;882;p28"/>
              <p:cNvSpPr/>
              <p:nvPr/>
            </p:nvSpPr>
            <p:spPr>
              <a:xfrm flipH="1">
                <a:off x="28543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28"/>
              <p:cNvSpPr/>
              <p:nvPr/>
            </p:nvSpPr>
            <p:spPr>
              <a:xfrm flipH="1">
                <a:off x="34351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28"/>
              <p:cNvSpPr/>
              <p:nvPr/>
            </p:nvSpPr>
            <p:spPr>
              <a:xfrm flipH="1">
                <a:off x="40159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28"/>
              <p:cNvSpPr/>
              <p:nvPr/>
            </p:nvSpPr>
            <p:spPr>
              <a:xfrm flipH="1">
                <a:off x="45967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28"/>
              <p:cNvSpPr/>
              <p:nvPr/>
            </p:nvSpPr>
            <p:spPr>
              <a:xfrm flipH="1">
                <a:off x="5177500" y="3304275"/>
                <a:ext cx="580800" cy="532800"/>
              </a:xfrm>
              <a:prstGeom prst="rect">
                <a:avLst/>
              </a:prstGeom>
              <a:gradFill>
                <a:gsLst>
                  <a:gs pos="0">
                    <a:srgbClr val="C9DAF8"/>
                  </a:gs>
                  <a:gs pos="100000">
                    <a:srgbClr val="DE87F1"/>
                  </a:gs>
                </a:gsLst>
                <a:lin ang="13500032" scaled="0"/>
              </a:gra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951" name="Google Shape;951;p28"/>
            <p:cNvCxnSpPr/>
            <p:nvPr/>
          </p:nvCxnSpPr>
          <p:spPr>
            <a:xfrm>
              <a:off x="2476" y="7016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25" name="组合 24"/>
            <p:cNvGrpSpPr/>
            <p:nvPr/>
          </p:nvGrpSpPr>
          <p:grpSpPr>
            <a:xfrm rot="0">
              <a:off x="3384" y="5790"/>
              <a:ext cx="2349" cy="2398"/>
              <a:chOff x="4262" y="5667"/>
              <a:chExt cx="1875" cy="1656"/>
            </a:xfrm>
          </p:grpSpPr>
          <p:grpSp>
            <p:nvGrpSpPr>
              <p:cNvPr id="887" name="Google Shape;887;p28"/>
              <p:cNvGrpSpPr/>
              <p:nvPr/>
            </p:nvGrpSpPr>
            <p:grpSpPr>
              <a:xfrm>
                <a:off x="4687" y="5667"/>
                <a:ext cx="1451" cy="1256"/>
                <a:chOff x="3229840" y="362425"/>
                <a:chExt cx="921407" cy="797461"/>
              </a:xfrm>
            </p:grpSpPr>
            <p:sp>
              <p:nvSpPr>
                <p:cNvPr id="888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9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0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" name="Google Shape;887;p28"/>
              <p:cNvGrpSpPr/>
              <p:nvPr/>
            </p:nvGrpSpPr>
            <p:grpSpPr>
              <a:xfrm>
                <a:off x="4262" y="6067"/>
                <a:ext cx="1451" cy="1256"/>
                <a:chOff x="3229840" y="362425"/>
                <a:chExt cx="921407" cy="797461"/>
              </a:xfrm>
            </p:grpSpPr>
            <p:sp>
              <p:nvSpPr>
                <p:cNvPr id="18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cxnSp>
          <p:nvCxnSpPr>
            <p:cNvPr id="28" name="Google Shape;951;p28"/>
            <p:cNvCxnSpPr/>
            <p:nvPr/>
          </p:nvCxnSpPr>
          <p:spPr>
            <a:xfrm>
              <a:off x="5947" y="7020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30" name="组合 29"/>
            <p:cNvGrpSpPr/>
            <p:nvPr/>
          </p:nvGrpSpPr>
          <p:grpSpPr>
            <a:xfrm rot="0">
              <a:off x="9610" y="5893"/>
              <a:ext cx="2082" cy="2239"/>
              <a:chOff x="8003" y="5267"/>
              <a:chExt cx="2739" cy="2460"/>
            </a:xfrm>
          </p:grpSpPr>
          <p:grpSp>
            <p:nvGrpSpPr>
              <p:cNvPr id="31" name="Google Shape;887;p28"/>
              <p:cNvGrpSpPr/>
              <p:nvPr/>
            </p:nvGrpSpPr>
            <p:grpSpPr>
              <a:xfrm>
                <a:off x="9292" y="5267"/>
                <a:ext cx="1451" cy="1256"/>
                <a:chOff x="3229840" y="362425"/>
                <a:chExt cx="921407" cy="797461"/>
              </a:xfrm>
            </p:grpSpPr>
            <p:sp>
              <p:nvSpPr>
                <p:cNvPr id="33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6" name="Google Shape;887;p28"/>
              <p:cNvGrpSpPr/>
              <p:nvPr/>
            </p:nvGrpSpPr>
            <p:grpSpPr>
              <a:xfrm>
                <a:off x="8867" y="5667"/>
                <a:ext cx="1451" cy="1256"/>
                <a:chOff x="3229840" y="362425"/>
                <a:chExt cx="921407" cy="797461"/>
              </a:xfrm>
            </p:grpSpPr>
            <p:sp>
              <p:nvSpPr>
                <p:cNvPr id="37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0" name="Google Shape;887;p28"/>
              <p:cNvGrpSpPr/>
              <p:nvPr/>
            </p:nvGrpSpPr>
            <p:grpSpPr>
              <a:xfrm>
                <a:off x="8428" y="6071"/>
                <a:ext cx="1451" cy="1256"/>
                <a:chOff x="3229840" y="362425"/>
                <a:chExt cx="921407" cy="797461"/>
              </a:xfrm>
            </p:grpSpPr>
            <p:sp>
              <p:nvSpPr>
                <p:cNvPr id="41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2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44" name="Google Shape;887;p28"/>
              <p:cNvGrpSpPr/>
              <p:nvPr/>
            </p:nvGrpSpPr>
            <p:grpSpPr>
              <a:xfrm>
                <a:off x="8003" y="6471"/>
                <a:ext cx="1451" cy="1256"/>
                <a:chOff x="3229840" y="362425"/>
                <a:chExt cx="921407" cy="797461"/>
              </a:xfrm>
            </p:grpSpPr>
            <p:sp>
              <p:nvSpPr>
                <p:cNvPr id="45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cxnSp>
          <p:nvCxnSpPr>
            <p:cNvPr id="49" name="Google Shape;951;p28"/>
            <p:cNvCxnSpPr/>
            <p:nvPr/>
          </p:nvCxnSpPr>
          <p:spPr>
            <a:xfrm>
              <a:off x="8715" y="7020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grpSp>
          <p:nvGrpSpPr>
            <p:cNvPr id="50" name="组合 49"/>
            <p:cNvGrpSpPr/>
            <p:nvPr/>
          </p:nvGrpSpPr>
          <p:grpSpPr>
            <a:xfrm rot="0">
              <a:off x="6879" y="6150"/>
              <a:ext cx="1709" cy="1896"/>
              <a:chOff x="4262" y="5667"/>
              <a:chExt cx="1875" cy="1656"/>
            </a:xfrm>
          </p:grpSpPr>
          <p:grpSp>
            <p:nvGrpSpPr>
              <p:cNvPr id="51" name="Google Shape;887;p28"/>
              <p:cNvGrpSpPr/>
              <p:nvPr/>
            </p:nvGrpSpPr>
            <p:grpSpPr>
              <a:xfrm>
                <a:off x="4687" y="5667"/>
                <a:ext cx="1451" cy="1256"/>
                <a:chOff x="3229840" y="362425"/>
                <a:chExt cx="921407" cy="797461"/>
              </a:xfrm>
            </p:grpSpPr>
            <p:sp>
              <p:nvSpPr>
                <p:cNvPr id="52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3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54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55" name="Google Shape;887;p28"/>
              <p:cNvGrpSpPr/>
              <p:nvPr/>
            </p:nvGrpSpPr>
            <p:grpSpPr>
              <a:xfrm>
                <a:off x="4262" y="6067"/>
                <a:ext cx="1451" cy="1256"/>
                <a:chOff x="3229840" y="362425"/>
                <a:chExt cx="921407" cy="797461"/>
              </a:xfrm>
            </p:grpSpPr>
            <p:sp>
              <p:nvSpPr>
                <p:cNvPr id="57" name="Google Shape;888;p28"/>
                <p:cNvSpPr/>
                <p:nvPr/>
              </p:nvSpPr>
              <p:spPr>
                <a:xfrm flipH="1">
                  <a:off x="3311643" y="44585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0" name="Google Shape;889;p28"/>
                <p:cNvSpPr/>
                <p:nvPr/>
              </p:nvSpPr>
              <p:spPr>
                <a:xfrm flipH="1">
                  <a:off x="3393447" y="362425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1" name="Google Shape;890;p28"/>
                <p:cNvSpPr/>
                <p:nvPr/>
              </p:nvSpPr>
              <p:spPr>
                <a:xfrm flipH="1">
                  <a:off x="3229840" y="529286"/>
                  <a:ext cx="757800" cy="630600"/>
                </a:xfrm>
                <a:prstGeom prst="rect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cxnSp>
          <p:nvCxnSpPr>
            <p:cNvPr id="62" name="Google Shape;951;p28"/>
            <p:cNvCxnSpPr/>
            <p:nvPr/>
          </p:nvCxnSpPr>
          <p:spPr>
            <a:xfrm>
              <a:off x="11839" y="6919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3" name="Google Shape;5343;p51"/>
            <p:cNvSpPr/>
            <p:nvPr/>
          </p:nvSpPr>
          <p:spPr>
            <a:xfrm>
              <a:off x="12989" y="6139"/>
              <a:ext cx="1026" cy="1021"/>
            </a:xfrm>
            <a:prstGeom prst="cube">
              <a:avLst>
                <a:gd name="adj" fmla="val 66940"/>
              </a:avLst>
            </a:prstGeom>
            <a:solidFill>
              <a:srgbClr val="00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3" name="Google Shape;5343;p51"/>
            <p:cNvSpPr/>
            <p:nvPr/>
          </p:nvSpPr>
          <p:spPr>
            <a:xfrm>
              <a:off x="12298" y="6834"/>
              <a:ext cx="1026" cy="1021"/>
            </a:xfrm>
            <a:prstGeom prst="cube">
              <a:avLst>
                <a:gd name="adj" fmla="val 66940"/>
              </a:avLst>
            </a:prstGeom>
            <a:solidFill>
              <a:srgbClr val="00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cxnSp>
          <p:nvCxnSpPr>
            <p:cNvPr id="64" name="Google Shape;951;p28"/>
            <p:cNvCxnSpPr/>
            <p:nvPr/>
          </p:nvCxnSpPr>
          <p:spPr>
            <a:xfrm>
              <a:off x="13914" y="6946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65" name="Google Shape;5343;p51"/>
            <p:cNvSpPr/>
            <p:nvPr/>
          </p:nvSpPr>
          <p:spPr>
            <a:xfrm>
              <a:off x="14642" y="6539"/>
              <a:ext cx="1002" cy="1021"/>
            </a:xfrm>
            <a:prstGeom prst="cube">
              <a:avLst>
                <a:gd name="adj" fmla="val 66940"/>
              </a:avLst>
            </a:prstGeom>
            <a:solidFill>
              <a:srgbClr val="00FF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16819" y="5706"/>
              <a:ext cx="235" cy="2697"/>
              <a:chOff x="16719" y="966"/>
              <a:chExt cx="736" cy="9356"/>
            </a:xfrm>
          </p:grpSpPr>
          <p:sp>
            <p:nvSpPr>
              <p:cNvPr id="6158" name="Google Shape;6158;p61"/>
              <p:cNvSpPr/>
              <p:nvPr/>
            </p:nvSpPr>
            <p:spPr>
              <a:xfrm>
                <a:off x="16719" y="966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7" name="Google Shape;6158;p61"/>
              <p:cNvSpPr/>
              <p:nvPr/>
            </p:nvSpPr>
            <p:spPr>
              <a:xfrm>
                <a:off x="16719" y="1933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8" name="Google Shape;6158;p61"/>
              <p:cNvSpPr/>
              <p:nvPr/>
            </p:nvSpPr>
            <p:spPr>
              <a:xfrm>
                <a:off x="16719" y="2890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69" name="Google Shape;6158;p61"/>
              <p:cNvSpPr/>
              <p:nvPr/>
            </p:nvSpPr>
            <p:spPr>
              <a:xfrm>
                <a:off x="16719" y="3847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0" name="Google Shape;6158;p61"/>
              <p:cNvSpPr/>
              <p:nvPr/>
            </p:nvSpPr>
            <p:spPr>
              <a:xfrm>
                <a:off x="16719" y="4768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1" name="Google Shape;6158;p61"/>
              <p:cNvSpPr/>
              <p:nvPr/>
            </p:nvSpPr>
            <p:spPr>
              <a:xfrm>
                <a:off x="16719" y="5703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2" name="Google Shape;6158;p61"/>
              <p:cNvSpPr/>
              <p:nvPr/>
            </p:nvSpPr>
            <p:spPr>
              <a:xfrm>
                <a:off x="16719" y="6690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3" name="Google Shape;6158;p61"/>
              <p:cNvSpPr/>
              <p:nvPr/>
            </p:nvSpPr>
            <p:spPr>
              <a:xfrm>
                <a:off x="16719" y="7655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4" name="Google Shape;6158;p61"/>
              <p:cNvSpPr/>
              <p:nvPr/>
            </p:nvSpPr>
            <p:spPr>
              <a:xfrm>
                <a:off x="16719" y="8594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75" name="Google Shape;6158;p61"/>
              <p:cNvSpPr/>
              <p:nvPr/>
            </p:nvSpPr>
            <p:spPr>
              <a:xfrm>
                <a:off x="16719" y="9574"/>
                <a:ext cx="736" cy="748"/>
              </a:xfrm>
              <a:prstGeom prst="ellipse">
                <a:avLst/>
              </a:prstGeom>
              <a:solidFill>
                <a:srgbClr val="D9EAD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 panose="020B0604020202020204"/>
                  <a:buNone/>
                </a:pPr>
                <a:endParaRPr sz="1600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76" name="Google Shape;951;p28"/>
            <p:cNvCxnSpPr/>
            <p:nvPr/>
          </p:nvCxnSpPr>
          <p:spPr>
            <a:xfrm>
              <a:off x="15806" y="6915"/>
              <a:ext cx="817" cy="4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77" name="文本框 76"/>
            <p:cNvSpPr txBox="1"/>
            <p:nvPr/>
          </p:nvSpPr>
          <p:spPr>
            <a:xfrm>
              <a:off x="259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zh-CN" altLang="en-US" sz="1600">
                  <a:latin typeface="+mn-ea"/>
                  <a:cs typeface="+mn-ea"/>
                </a:rPr>
                <a:t>单通道</a:t>
              </a:r>
              <a:r>
                <a:rPr lang="en-US" altLang="zh-CN" sz="1600">
                  <a:latin typeface="+mn-ea"/>
                  <a:cs typeface="+mn-ea"/>
                </a:rPr>
                <a:t> 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8*8 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2004" y="6150"/>
              <a:ext cx="1703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卷积</a:t>
              </a:r>
              <a:endParaRPr lang="zh-CN" altLang="en-US" sz="1400"/>
            </a:p>
            <a:p>
              <a:pPr algn="ctr"/>
              <a:r>
                <a:rPr lang="zh-CN" altLang="en-US" sz="1400"/>
                <a:t>不补边</a:t>
              </a:r>
              <a:endParaRPr lang="zh-CN" altLang="en-US" sz="14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2209" y="7043"/>
              <a:ext cx="1255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Leaky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8266" y="6150"/>
              <a:ext cx="1703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卷积</a:t>
              </a:r>
              <a:endParaRPr lang="zh-CN" altLang="en-US" sz="1400"/>
            </a:p>
            <a:p>
              <a:pPr algn="ctr"/>
              <a:r>
                <a:rPr lang="zh-CN" altLang="en-US" sz="1400"/>
                <a:t>不补边</a:t>
              </a:r>
              <a:endParaRPr lang="zh-CN" altLang="en-US" sz="1400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8471" y="7043"/>
              <a:ext cx="1255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Leaky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3769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>
                  <a:latin typeface="+mn-ea"/>
                  <a:cs typeface="+mn-ea"/>
                </a:rPr>
                <a:t>32</a:t>
              </a:r>
              <a:r>
                <a:rPr lang="zh-CN" altLang="en-US" sz="1600">
                  <a:latin typeface="+mn-ea"/>
                  <a:cs typeface="+mn-ea"/>
                </a:rPr>
                <a:t>通道</a:t>
              </a:r>
              <a:r>
                <a:rPr lang="en-US" altLang="zh-CN" sz="1600">
                  <a:latin typeface="+mn-ea"/>
                  <a:cs typeface="+mn-ea"/>
                </a:rPr>
                <a:t> 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6*6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6764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>
                  <a:latin typeface="+mn-ea"/>
                  <a:cs typeface="+mn-ea"/>
                </a:rPr>
                <a:t>32</a:t>
              </a:r>
              <a:r>
                <a:rPr lang="zh-CN" altLang="en-US" sz="1600">
                  <a:latin typeface="+mn-ea"/>
                  <a:cs typeface="+mn-ea"/>
                </a:rPr>
                <a:t>通道</a:t>
              </a:r>
              <a:r>
                <a:rPr lang="en-US" altLang="zh-CN" sz="1600">
                  <a:latin typeface="+mn-ea"/>
                  <a:cs typeface="+mn-ea"/>
                </a:rPr>
                <a:t> 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3*3 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9824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>
                  <a:latin typeface="+mn-ea"/>
                  <a:cs typeface="+mn-ea"/>
                </a:rPr>
                <a:t>64</a:t>
              </a:r>
              <a:r>
                <a:rPr lang="zh-CN" altLang="en-US" sz="1600">
                  <a:latin typeface="+mn-ea"/>
                  <a:cs typeface="+mn-ea"/>
                </a:rPr>
                <a:t>通道</a:t>
              </a:r>
              <a:r>
                <a:rPr lang="en-US" altLang="zh-CN" sz="1600">
                  <a:latin typeface="+mn-ea"/>
                  <a:cs typeface="+mn-ea"/>
                </a:rPr>
                <a:t> 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1*1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86" name="文本框 85"/>
            <p:cNvSpPr txBox="1"/>
            <p:nvPr/>
          </p:nvSpPr>
          <p:spPr>
            <a:xfrm>
              <a:off x="12298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600">
                  <a:latin typeface="+mn-ea"/>
                  <a:cs typeface="+mn-ea"/>
                </a:rPr>
                <a:t>128*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1*1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14326" y="5057"/>
              <a:ext cx="2178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600">
                  <a:latin typeface="+mn-ea"/>
                  <a:cs typeface="+mn-ea"/>
                </a:rPr>
                <a:t>64*</a:t>
              </a:r>
              <a:r>
                <a:rPr lang="en-US" altLang="zh-CN" sz="1600">
                  <a:latin typeface="+mn-ea"/>
                  <a:cs typeface="+mn-ea"/>
                  <a:sym typeface="+mn-ea"/>
                </a:rPr>
                <a:t>1*1</a:t>
              </a:r>
              <a:endParaRPr lang="zh-CN" altLang="en-US" sz="1600">
                <a:latin typeface="+mn-ea"/>
                <a:cs typeface="+mn-ea"/>
              </a:endParaRPr>
            </a:p>
            <a:p>
              <a:pPr algn="ctr"/>
              <a:endParaRPr lang="zh-CN" altLang="en-US" sz="1600">
                <a:latin typeface="+mn-ea"/>
                <a:cs typeface="+mn-ea"/>
              </a:endParaRPr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11272" y="6884"/>
              <a:ext cx="1255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Leaky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3574" y="6887"/>
              <a:ext cx="1255" cy="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Leaky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Relu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573" y="6140"/>
              <a:ext cx="1541" cy="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平均</a:t>
              </a:r>
              <a:endParaRPr lang="zh-CN" altLang="en-US" sz="1400"/>
            </a:p>
            <a:p>
              <a:pPr algn="ctr"/>
              <a:r>
                <a:rPr lang="zh-CN" altLang="en-US" sz="1400"/>
                <a:t>池化</a:t>
              </a:r>
              <a:endParaRPr lang="zh-CN" altLang="en-US" sz="1400"/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6334" y="5057"/>
              <a:ext cx="1036" cy="5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sz="1600">
                  <a:latin typeface="+mn-ea"/>
                  <a:cs typeface="+mn-ea"/>
                </a:rPr>
                <a:t>10</a:t>
              </a:r>
              <a:endParaRPr lang="en-US" sz="1600">
                <a:latin typeface="+mn-ea"/>
                <a:cs typeface="+mn-ea"/>
              </a:endParaRPr>
            </a:p>
          </p:txBody>
        </p:sp>
      </p:grpSp>
      <p:sp>
        <p:nvSpPr>
          <p:cNvPr id="93" name="文本框 92"/>
          <p:cNvSpPr txBox="1"/>
          <p:nvPr/>
        </p:nvSpPr>
        <p:spPr>
          <a:xfrm>
            <a:off x="2544445" y="5621655"/>
            <a:ext cx="8009890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代码</a:t>
            </a:r>
            <a:r>
              <a:rPr lang="zh-CN" altLang="en-US" sz="2000" b="1">
                <a:latin typeface="Times New Roman" panose="02020603050405020304"/>
                <a:ea typeface="宋体" panose="02010600030101010101" pitchFamily="2" charset="-122"/>
              </a:rPr>
              <a:t>开源</a:t>
            </a:r>
            <a:r>
              <a:rPr lang="zh-CN" altLang="en-US" sz="2000" b="1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000" u="sng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hlinkClick r:id="rId2"/>
              </a:rPr>
              <a:t>https://github.com/songziyuanszy/Neural-Networks</a:t>
            </a:r>
            <a:endParaRPr lang="en-US" altLang="zh-CN" sz="2000" u="sng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  <a:hlinkClick r:id="rId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改进点</a:t>
            </a:r>
            <a:endParaRPr lang="zh-CN" altLang="en-US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88010" y="1543050"/>
            <a:ext cx="764921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因为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图片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8*8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结构，所以仅用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3*3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卷积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足够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1-32-64</a:t>
            </a:r>
            <a:r>
              <a:rPr 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逐层提取深层次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特征。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中心最重要，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不补边，步长为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1</a:t>
            </a:r>
            <a:endParaRPr lang="en-US" altLang="zh-CN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2755" y="1102995"/>
            <a:ext cx="838962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卷积核，通道，步长，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适应性调整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025" y="3722370"/>
            <a:ext cx="1830070" cy="1461770"/>
          </a:xfrm>
          <a:prstGeom prst="rect">
            <a:avLst/>
          </a:prstGeom>
        </p:spPr>
      </p:pic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588010" y="3418840"/>
            <a:ext cx="4991100" cy="8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Sigmoid/Tanh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前向和梯度回传计算量太大。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ReLU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负梯度消失，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GeLU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太麻烦；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LeakyReLU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优点多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2755" y="2978785"/>
            <a:ext cx="838962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激活函数由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Sigmoid/Tanh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改为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LeakyReLU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1485" y="4819650"/>
            <a:ext cx="843280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权重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稳定初始化策略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355" y="5979160"/>
            <a:ext cx="5448300" cy="42926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588010" y="5187950"/>
            <a:ext cx="5889625" cy="88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采用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He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初始化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方法，避免前期的梯度消失和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爆炸。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R="0" lvl="0" indent="0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 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 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（Kaiming He，ICCV 2015）</a:t>
            </a:r>
            <a:endParaRPr lang="en-US" alt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R="0" lvl="0" indent="0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301740" y="1158240"/>
            <a:ext cx="375412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输入数据叠加噪声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301105" y="2656840"/>
            <a:ext cx="2693035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学习率动态递减</a:t>
            </a:r>
            <a:endParaRPr lang="en-US" altLang="zh-CN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6501130" y="4942205"/>
            <a:ext cx="5282565" cy="13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替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代传统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MSE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，多分类任务收敛速度更快</a:t>
            </a:r>
            <a:r>
              <a:rPr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。</a:t>
            </a:r>
            <a:endParaRPr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采用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e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（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y-max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）形式，比一般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Softmax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交叉熵梯度更稳定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22695" y="4502150"/>
            <a:ext cx="468503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损失函数用稳定形式的</a:t>
            </a:r>
            <a:r>
              <a:rPr lang="en-US" altLang="zh-CN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Softmax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交叉熵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3"/>
            </p:custDataLst>
          </p:nvPr>
        </p:nvSpPr>
        <p:spPr>
          <a:xfrm>
            <a:off x="6436360" y="1515110"/>
            <a:ext cx="4769485" cy="382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训练集加</a:t>
            </a: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高斯噪声，提升泛化能力。</a:t>
            </a:r>
            <a:endParaRPr lang="zh-CN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sp>
        <p:nvSpPr>
          <p:cNvPr id="19" name="矩形 18"/>
          <p:cNvSpPr/>
          <p:nvPr>
            <p:custDataLst>
              <p:tags r:id="rId14"/>
            </p:custDataLst>
          </p:nvPr>
        </p:nvSpPr>
        <p:spPr>
          <a:xfrm>
            <a:off x="6436360" y="3104515"/>
            <a:ext cx="476948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随</a:t>
            </a:r>
            <a:r>
              <a:rPr 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训练进程递减至</a:t>
            </a:r>
            <a:r>
              <a:rPr lang="en-US" altLang="zh-CN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0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，保证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收敛性，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快速达到高性能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59525" y="1898015"/>
            <a:ext cx="5527675" cy="63690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28435" y="3884295"/>
            <a:ext cx="5232400" cy="476885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实验结果</a:t>
            </a:r>
            <a:endParaRPr lang="zh-CN" altLang="en-US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24" descr="train_lo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1080" y="993775"/>
            <a:ext cx="3960000" cy="2828903"/>
          </a:xfrm>
          <a:prstGeom prst="rect">
            <a:avLst/>
          </a:prstGeom>
        </p:spPr>
      </p:pic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1240790" y="3836412"/>
            <a:ext cx="3784577" cy="2775459"/>
            <a:chOff x="9431" y="3998"/>
            <a:chExt cx="8306" cy="5933"/>
          </a:xfrm>
        </p:grpSpPr>
        <p:pic>
          <p:nvPicPr>
            <p:cNvPr id="8" name="图片 25" descr="test_accuracy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1" y="3998"/>
              <a:ext cx="8306" cy="5933"/>
            </a:xfrm>
            <a:prstGeom prst="rect">
              <a:avLst/>
            </a:prstGeom>
          </p:spPr>
        </p:pic>
        <p:sp>
          <p:nvSpPr>
            <p:cNvPr id="3" name="椭圆 2"/>
            <p:cNvSpPr/>
            <p:nvPr/>
          </p:nvSpPr>
          <p:spPr>
            <a:xfrm>
              <a:off x="11663" y="5212"/>
              <a:ext cx="682" cy="1276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722" y="6488"/>
              <a:ext cx="5715" cy="1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40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秒训练，达到测试集</a:t>
              </a:r>
              <a:r>
                <a:rPr lang="en-US" altLang="zh-CN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97%</a:t>
              </a:r>
              <a:r>
                <a:rPr lang="zh-CN" altLang="en-US">
                  <a:solidFill>
                    <a:srgbClr val="C00000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准确率。</a:t>
              </a:r>
              <a:endParaRPr lang="zh-CN" altLang="en-US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endParaRPr>
            </a:p>
          </p:txBody>
        </p:sp>
      </p:grpSp>
      <p:pic>
        <p:nvPicPr>
          <p:cNvPr id="2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895" y="4075748"/>
            <a:ext cx="5274310" cy="168719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框 8"/>
          <p:cNvSpPr txBox="1"/>
          <p:nvPr/>
        </p:nvSpPr>
        <p:spPr>
          <a:xfrm>
            <a:off x="6293485" y="6002020"/>
            <a:ext cx="545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用时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210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秒，最终准确率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98.27%</a:t>
            </a:r>
            <a:r>
              <a:rPr lang="zh-CN" altLang="en-US" sz="2400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 sz="2400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pic>
        <p:nvPicPr>
          <p:cNvPr id="27" name="图片 27" descr="epoch_tim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833" y="1008063"/>
            <a:ext cx="3960000" cy="28284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消融实验</a:t>
            </a:r>
            <a:endParaRPr lang="zh-CN" altLang="en-US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588010" y="1706245"/>
            <a:ext cx="5313680" cy="1471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方法：将高斯噪声方差分别设置为0、0.1、0.2、0.3、0.4、0.5，分别记录测试集准确率。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结论：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微软雅黑" panose="020B0503020204020204" charset="-122"/>
              </a:rPr>
              <a:t>适度的数据扰动可提升模型泛化能力，噪声过大则适得其反。</a:t>
            </a:r>
            <a:endParaRPr lang="zh-CN" altLang="en-US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44805" y="1102995"/>
            <a:ext cx="5269865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数据噪声的影响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576580" y="3479800"/>
          <a:ext cx="480568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/>
                <a:gridCol w="2310130"/>
              </a:tblGrid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噪声程度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测试集准确率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不加噪声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96.61%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加噪声（方差</a:t>
                      </a: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0.1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97.83%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加噪声（方差</a:t>
                      </a: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0.2</a:t>
                      </a:r>
                      <a:r>
                        <a:rPr 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</a:t>
                      </a: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27</a:t>
                      </a:r>
                      <a:r>
                        <a:rPr 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%</a:t>
                      </a:r>
                      <a:endParaRPr lang="zh-CN" sz="18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加噪声（方差</a:t>
                      </a: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0.3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97.89%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加噪声（方差</a:t>
                      </a: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0.4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97.16%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8100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加噪声（方差</a:t>
                      </a: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0.5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）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95.88%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6638925" y="4368165"/>
          <a:ext cx="494411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055"/>
                <a:gridCol w="2472055"/>
              </a:tblGrid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学习率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测试集准确率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固定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学习率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98.02%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学习率递减</a:t>
                      </a:r>
                      <a:endParaRPr lang="zh-CN" sz="18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98.27%</a:t>
                      </a:r>
                      <a:endParaRPr lang="en-US" altLang="zh-CN" sz="18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</a:tbl>
          </a:graphicData>
        </a:graphic>
      </p:graphicFrame>
      <p:sp>
        <p:nvSpPr>
          <p:cNvPr id="6" name="矩形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03645" y="1102995"/>
            <a:ext cx="4721225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学习率递减的影响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581775" y="1706245"/>
            <a:ext cx="5166360" cy="1935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方法：分别采用恒定学习率和递减学习率两种方案，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比较最终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测试集准确率。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结论：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后期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逐步降低学习率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能帮助模型在损失函数低谷附近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更细致优化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，但对本模型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提升幅度有限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/>
        </p:nvGrpSpPr>
        <p:grpSpPr>
          <a:xfrm>
            <a:off x="345440" y="379730"/>
            <a:ext cx="11501120" cy="575310"/>
            <a:chOff x="544" y="598"/>
            <a:chExt cx="18112" cy="906"/>
          </a:xfrm>
        </p:grpSpPr>
        <p:cxnSp>
          <p:nvCxnSpPr>
            <p:cNvPr id="58" name="直接连接符 57"/>
            <p:cNvCxnSpPr/>
            <p:nvPr userDrawn="1"/>
          </p:nvCxnSpPr>
          <p:spPr>
            <a:xfrm>
              <a:off x="544" y="1504"/>
              <a:ext cx="18112" cy="0"/>
            </a:xfrm>
            <a:prstGeom prst="line">
              <a:avLst/>
            </a:prstGeom>
            <a:ln w="44450">
              <a:solidFill>
                <a:srgbClr val="007E78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 userDrawn="1"/>
          </p:nvSpPr>
          <p:spPr>
            <a:xfrm>
              <a:off x="544" y="878"/>
              <a:ext cx="448" cy="448"/>
            </a:xfrm>
            <a:prstGeom prst="rect">
              <a:avLst/>
            </a:prstGeom>
            <a:solidFill>
              <a:srgbClr val="07C3AA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81" name="矩形 980"/>
            <p:cNvSpPr/>
            <p:nvPr userDrawn="1"/>
          </p:nvSpPr>
          <p:spPr>
            <a:xfrm>
              <a:off x="712" y="598"/>
              <a:ext cx="560" cy="560"/>
            </a:xfrm>
            <a:prstGeom prst="rect">
              <a:avLst/>
            </a:prstGeom>
            <a:solidFill>
              <a:srgbClr val="077E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8" name="剪去单角的矩形 47"/>
          <p:cNvSpPr/>
          <p:nvPr/>
        </p:nvSpPr>
        <p:spPr>
          <a:xfrm flipH="1">
            <a:off x="11583035" y="6370320"/>
            <a:ext cx="608965" cy="487680"/>
          </a:xfrm>
          <a:prstGeom prst="snip1Rect">
            <a:avLst>
              <a:gd name="adj" fmla="val 50000"/>
            </a:avLst>
          </a:prstGeom>
          <a:solidFill>
            <a:srgbClr val="078C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9" name="标题 6"/>
          <p:cNvSpPr txBox="1"/>
          <p:nvPr/>
        </p:nvSpPr>
        <p:spPr>
          <a:xfrm>
            <a:off x="946477" y="195895"/>
            <a:ext cx="8919050" cy="78393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Trebuchet MS" panose="020B0603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pPr marL="914400" indent="-914400"/>
            <a:r>
              <a:rPr lang="zh-CN" altLang="en-US" dirty="0">
                <a:solidFill>
                  <a:srgbClr val="007E78"/>
                </a:solidFill>
                <a:latin typeface="微软雅黑" panose="020B0503020204020204" charset="-122"/>
                <a:sym typeface="Calibri" panose="020F0502020204030204" charset="0"/>
              </a:rPr>
              <a:t>消融实验</a:t>
            </a:r>
            <a:endParaRPr lang="zh-CN" altLang="en-US" dirty="0">
              <a:solidFill>
                <a:srgbClr val="007E78"/>
              </a:solidFill>
              <a:latin typeface="微软雅黑" panose="020B0503020204020204" charset="-122"/>
              <a:sym typeface="Calibri" panose="020F0502020204030204" charset="0"/>
            </a:endParaRPr>
          </a:p>
        </p:txBody>
      </p:sp>
      <p:sp>
        <p:nvSpPr>
          <p:cNvPr id="32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11583035" y="6462033"/>
            <a:ext cx="549186" cy="365125"/>
          </a:xfrm>
        </p:spPr>
        <p:txBody>
          <a:bodyPr/>
          <a:lstStyle/>
          <a:p>
            <a:fld id="{7AD10BEF-4F25-4CF2-8825-4B3C351E469D}" type="slidenum">
              <a:rPr lang="zh-CN" altLang="en-US" sz="1800" b="1" smtClean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z="18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44805" y="1102995"/>
            <a:ext cx="5854700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批量学习的影响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6" name="图片 26" descr="test_accurac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90" y="1594485"/>
            <a:ext cx="4570730" cy="3265170"/>
          </a:xfrm>
          <a:prstGeom prst="rect">
            <a:avLst/>
          </a:prstGeom>
        </p:spPr>
      </p:pic>
      <p:graphicFrame>
        <p:nvGraphicFramePr>
          <p:cNvPr id="6" name="表格 5"/>
          <p:cNvGraphicFramePr/>
          <p:nvPr>
            <p:custDataLst>
              <p:tags r:id="rId3"/>
            </p:custDataLst>
          </p:nvPr>
        </p:nvGraphicFramePr>
        <p:xfrm>
          <a:off x="807720" y="4140200"/>
          <a:ext cx="494411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37"/>
                <a:gridCol w="1648036"/>
                <a:gridCol w="1648037"/>
              </a:tblGrid>
              <a:tr h="370840"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批量学习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测试集准确率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500轮时间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16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 b="1">
                          <a:solidFill>
                            <a:srgbClr val="C00000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98.39%</a:t>
                      </a:r>
                      <a:endParaRPr lang="en-US" altLang="zh-CN" sz="1800" b="1">
                        <a:solidFill>
                          <a:srgbClr val="C00000"/>
                        </a:solidFill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283秒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32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98.27%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199秒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64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97.55%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133秒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128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96.88%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algn="ctr" fontAlgn="ctr">
                        <a:buClrTx/>
                        <a:buSzTx/>
                        <a:buFontTx/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129秒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</a:tbl>
          </a:graphicData>
        </a:graphic>
      </p:graphicFrame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588010" y="1652905"/>
            <a:ext cx="5313680" cy="178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noAutofit/>
          </a:bodyPr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方法：分别设置了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16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、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32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、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64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、</a:t>
            </a:r>
            <a:r>
              <a:rPr lang="en-US" altLang="zh-CN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128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四种批量大小进行对比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  <a:p>
            <a:pPr marL="536575" marR="0" lvl="0" indent="-536575" algn="just" defTabSz="457200" rtl="0" fontAlgn="auto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0E6D71"/>
              </a:buClr>
              <a:buSzTx/>
              <a:buFont typeface="Wingdings" panose="05000000000000000000" pitchFamily="2" charset="2"/>
              <a:buChar char="&amp;"/>
              <a:defRPr/>
            </a:pP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结论：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较小批量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可增加参数更新的多样性，有利于模型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更好的泛化能力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，而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大批量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更有利于</a:t>
            </a:r>
            <a:r>
              <a:rPr lang="zh-CN" altLang="en-US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训练加速</a:t>
            </a:r>
            <a:r>
              <a:rPr lang="zh-CN" altLang="en-US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微软雅黑" panose="020B0503020204020204" charset="-122"/>
              </a:rPr>
              <a:t>但易损失部分泛化性能。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微软雅黑" panose="020B0503020204020204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642100" y="1102995"/>
            <a:ext cx="5205095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spAutoFit/>
          </a:bodyPr>
          <a:p>
            <a:pPr marL="285750" indent="-285750" algn="just">
              <a:buFont typeface="Wingdings" panose="05000000000000000000" charset="0"/>
              <a:buChar char="n"/>
            </a:pP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模型复杂度与</a:t>
            </a:r>
            <a:r>
              <a:rPr lang="zh-CN" altLang="en-US" b="1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过拟合</a:t>
            </a:r>
            <a:endParaRPr lang="zh-CN" altLang="en-US" b="1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6"/>
            </p:custDataLst>
          </p:nvPr>
        </p:nvGraphicFramePr>
        <p:xfrm>
          <a:off x="6559550" y="4887595"/>
          <a:ext cx="4951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40"/>
                <a:gridCol w="2472055"/>
              </a:tblGrid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训练轮</a:t>
                      </a: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次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测试集准确率</a:t>
                      </a:r>
                      <a:endParaRPr lang="zh-CN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500</a:t>
                      </a:r>
                      <a:r>
                        <a:rPr lang="zh-CN" altLang="en-US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轮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98.27%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  <a:tr h="370840"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2000</a:t>
                      </a:r>
                      <a:r>
                        <a:rPr lang="zh-CN" altLang="en-US" sz="1800">
                          <a:latin typeface="Times New Roman" panose="02020603050405020304" charset="0"/>
                          <a:ea typeface="宋体" panose="02010600030101010101" pitchFamily="2" charset="-122"/>
                        </a:rPr>
                        <a:t>轮</a:t>
                      </a:r>
                      <a:endParaRPr lang="zh-CN" altLang="en-US" sz="1800">
                        <a:latin typeface="Times New Roman" panose="0202060305040502030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/>
                </a:tc>
                <a:tc>
                  <a:txBody>
                    <a:bodyPr/>
                    <a:p>
                      <a:pPr marL="0" indent="0" algn="ctr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98.40%</a:t>
                      </a:r>
                      <a:endParaRPr lang="en-US" altLang="zh-CN" sz="1800"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ctr" anchorCtr="0"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73050" y="2904465"/>
            <a:ext cx="26040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模型复杂度没有太大，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无需划分验证集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（早停避免过拟合）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。</a:t>
            </a:r>
            <a:endParaRPr lang="zh-CN" altLang="en-US">
              <a:solidFill>
                <a:srgbClr val="C0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365d85f-a6d5-447c-8cb1-a82532fea442}"/>
  <p:tag name="TABLE_ENDDRAG_ORIGIN_RECT" val="383*78"/>
  <p:tag name="TABLE_ENDDRAG_RECT" val="289*361*383*78"/>
</p:tagLst>
</file>

<file path=ppt/tags/tag10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11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12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ags/tag13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14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15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ags/tag16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17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ags/tag18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ags/tag19.xml><?xml version="1.0" encoding="utf-8"?>
<p:tagLst xmlns:p="http://schemas.openxmlformats.org/presentationml/2006/main">
  <p:tag name="ISLIDE.ICON" val="#164804;#150110;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ISLIDE.ICON" val="#164804;#150110;"/>
</p:tagLst>
</file>

<file path=ppt/tags/tag21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7.9749606299213}"/>
</p:tagLst>
</file>

<file path=ppt/tags/tag22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7.9749606299213}"/>
</p:tagLst>
</file>

<file path=ppt/tags/tag23.xml><?xml version="1.0" encoding="utf-8"?>
<p:tagLst xmlns:p="http://schemas.openxmlformats.org/presentationml/2006/main">
  <p:tag name="TABLE_ENDDRAG_ORIGIN_RECT" val="389*87"/>
  <p:tag name="TABLE_ENDDRAG_RECT" val="144*225*389*87"/>
</p:tagLst>
</file>

<file path=ppt/tags/tag24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7.9749606299213}"/>
</p:tagLst>
</file>

<file path=ppt/tags/tag25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7.9749606299213}"/>
</p:tagLst>
</file>

<file path=ppt/tags/tag26.xml><?xml version="1.0" encoding="utf-8"?>
<p:tagLst xmlns:p="http://schemas.openxmlformats.org/presentationml/2006/main">
  <p:tag name="ISLIDE.ICON" val="#164804;#150110;"/>
</p:tagLst>
</file>

<file path=ppt/tags/tag27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28.xml><?xml version="1.0" encoding="utf-8"?>
<p:tagLst xmlns:p="http://schemas.openxmlformats.org/presentationml/2006/main">
  <p:tag name="TABLE_ENDDRAG_ORIGIN_RECT" val="389*87"/>
  <p:tag name="TABLE_ENDDRAG_RECT" val="144*225*389*87"/>
</p:tagLst>
</file>

<file path=ppt/tags/tag29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7.9749606299213}"/>
</p:tagLst>
</file>

<file path=ppt/tags/tag3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30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31.xml><?xml version="1.0" encoding="utf-8"?>
<p:tagLst xmlns:p="http://schemas.openxmlformats.org/presentationml/2006/main">
  <p:tag name="TABLE_ENDDRAG_ORIGIN_RECT" val="389*87"/>
  <p:tag name="TABLE_ENDDRAG_RECT" val="144*225*389*87"/>
</p:tagLst>
</file>

<file path=ppt/tags/tag32.xml><?xml version="1.0" encoding="utf-8"?>
<p:tagLst xmlns:p="http://schemas.openxmlformats.org/presentationml/2006/main">
  <p:tag name="ISLIDE.ICON" val="#164804;#150110;"/>
</p:tagLst>
</file>

<file path=ppt/tags/tag4.xml><?xml version="1.0" encoding="utf-8"?>
<p:tagLst xmlns:p="http://schemas.openxmlformats.org/presentationml/2006/main">
  <p:tag name="ISLIDE.ICON" val="#164804;#150110;"/>
</p:tagLst>
</file>

<file path=ppt/tags/tag5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6.xml><?xml version="1.0" encoding="utf-8"?>
<p:tagLst xmlns:p="http://schemas.openxmlformats.org/presentationml/2006/main">
  <p:tag name="ISLIDE.ICON" val="#164804;#150110;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ags/tag8.xml><?xml version="1.0" encoding="utf-8"?>
<p:tagLst xmlns:p="http://schemas.openxmlformats.org/presentationml/2006/main">
  <p:tag name="KSO_WM_DIAGRAM_VIRTUALLY_FRAME" val="{&quot;height&quot;:410.2218897637795,&quot;left&quot;:18.67503937007873,&quot;top&quot;:84.1,&quot;width&quot;:914.1466141732284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410.2218897637795,&quot;left&quot;:18.67503937007873,&quot;top&quot;:84.1,&quot;width&quot;:914.146614173228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1286</Words>
  <Application>WPS 演示</Application>
  <PresentationFormat>宽屏</PresentationFormat>
  <Paragraphs>233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Trebuchet MS</vt:lpstr>
      <vt:lpstr>Calibri</vt:lpstr>
      <vt:lpstr>Times New Roman</vt:lpstr>
      <vt:lpstr>黑体</vt:lpstr>
      <vt:lpstr>Wingdings</vt:lpstr>
      <vt:lpstr>Arial</vt:lpstr>
      <vt:lpstr>Times New Roman</vt:lpstr>
      <vt:lpstr>Arial Unicode MS</vt:lpstr>
      <vt:lpstr>WPS</vt:lpstr>
      <vt:lpstr>Visio.Drawing.15</vt:lpstr>
      <vt:lpstr>基于卷积神经网络的手写体识别问题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宋子源</dc:creator>
  <cp:lastModifiedBy>宋子源</cp:lastModifiedBy>
  <cp:revision>215</cp:revision>
  <dcterms:created xsi:type="dcterms:W3CDTF">2023-08-09T12:44:00Z</dcterms:created>
  <dcterms:modified xsi:type="dcterms:W3CDTF">2025-06-15T08:52:57Z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2052-12.1.0.21541</vt:lpwstr>
  </property>
</Properties>
</file>