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8" r:id="rId27"/>
    <p:sldId id="282" r:id="rId28"/>
    <p:sldId id="283" r:id="rId29"/>
    <p:sldId id="284" r:id="rId30"/>
    <p:sldId id="285" r:id="rId31"/>
    <p:sldId id="286" r:id="rId32"/>
    <p:sldId id="287" r:id="rId33"/>
    <p:sldId id="290"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B09C42-0A1E-403D-A3E1-1C0BA2739E08}">
          <p14:sldIdLst>
            <p14:sldId id="256"/>
            <p14:sldId id="257"/>
            <p14:sldId id="258"/>
            <p14:sldId id="260"/>
            <p14:sldId id="259"/>
            <p14:sldId id="261"/>
            <p14:sldId id="262"/>
            <p14:sldId id="263"/>
            <p14:sldId id="264"/>
            <p14:sldId id="267"/>
            <p14:sldId id="266"/>
            <p14:sldId id="268"/>
            <p14:sldId id="269"/>
            <p14:sldId id="270"/>
            <p14:sldId id="271"/>
            <p14:sldId id="272"/>
            <p14:sldId id="273"/>
            <p14:sldId id="274"/>
            <p14:sldId id="275"/>
            <p14:sldId id="276"/>
            <p14:sldId id="277"/>
            <p14:sldId id="278"/>
            <p14:sldId id="279"/>
            <p14:sldId id="280"/>
            <p14:sldId id="281"/>
            <p14:sldId id="288"/>
            <p14:sldId id="282"/>
            <p14:sldId id="283"/>
            <p14:sldId id="284"/>
            <p14:sldId id="285"/>
            <p14:sldId id="286"/>
            <p14:sldId id="287"/>
            <p14:sldId id="290"/>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11A98D-8647-41E1-959D-62DA52929754}" type="doc">
      <dgm:prSet loTypeId="urn:microsoft.com/office/officeart/2005/8/layout/process1" loCatId="process" qsTypeId="urn:microsoft.com/office/officeart/2005/8/quickstyle/simple2" qsCatId="simple" csTypeId="urn:microsoft.com/office/officeart/2005/8/colors/accent1_2" csCatId="accent1" phldr="1"/>
      <dgm:spPr/>
      <dgm:t>
        <a:bodyPr/>
        <a:lstStyle/>
        <a:p>
          <a:endParaRPr lang="en-US"/>
        </a:p>
      </dgm:t>
    </dgm:pt>
    <dgm:pt modelId="{40C22ABE-4933-4A77-824B-32A12EBAB535}">
      <dgm:prSet custT="1"/>
      <dgm:spPr>
        <a:solidFill>
          <a:schemeClr val="accent5">
            <a:lumMod val="60000"/>
            <a:lumOff val="40000"/>
          </a:schemeClr>
        </a:solidFill>
      </dgm:spPr>
      <dgm:t>
        <a:bodyPr/>
        <a:lstStyle/>
        <a:p>
          <a:pPr algn="l">
            <a:lnSpc>
              <a:spcPct val="110000"/>
            </a:lnSpc>
            <a:spcAft>
              <a:spcPts val="600"/>
            </a:spcAft>
          </a:pP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Impute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dữ</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liệu</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DisbursementDate</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rPr>
            <a:t>, Term, State,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BankState</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NoEmp</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LowDoc</a:t>
          </a:r>
          <a:endPar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algn="l">
            <a:lnSpc>
              <a:spcPct val="110000"/>
            </a:lnSpc>
            <a:spcAft>
              <a:spcPts val="600"/>
            </a:spcAft>
          </a:pP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Số</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tiền</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DisbursementGross</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GrAppv</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SBA_Appv</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l">
            <a:lnSpc>
              <a:spcPct val="110000"/>
            </a:lnSpc>
            <a:spcAft>
              <a:spcPts val="600"/>
            </a:spcAft>
          </a:pP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rPr>
            <a:t>  +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Chuyển</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đổi</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rPr>
            <a:t> string </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float</a:t>
          </a:r>
        </a:p>
        <a:p>
          <a:pPr algn="l">
            <a:lnSpc>
              <a:spcPct val="110000"/>
            </a:lnSpc>
            <a:spcAft>
              <a:spcPts val="600"/>
            </a:spcAft>
          </a:pP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Chuyển</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đổi</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log</a:t>
          </a:r>
        </a:p>
        <a:p>
          <a:pPr algn="l">
            <a:lnSpc>
              <a:spcPct val="110000"/>
            </a:lnSpc>
            <a:spcAft>
              <a:spcPts val="600"/>
            </a:spcAft>
          </a:pP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SBA_Appv_Ratio</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SBA_Appv</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rPr>
            <a:t> /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GrAppv</a:t>
          </a:r>
          <a:endPar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algn="l">
            <a:lnSpc>
              <a:spcPct val="110000"/>
            </a:lnSpc>
            <a:spcAft>
              <a:spcPts val="600"/>
            </a:spcAft>
          </a:pP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Thời</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gian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DisbursementDate</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Term)</a:t>
          </a:r>
        </a:p>
        <a:p>
          <a:pPr algn="l">
            <a:lnSpc>
              <a:spcPct val="110000"/>
            </a:lnSpc>
            <a:spcAft>
              <a:spcPts val="600"/>
            </a:spcAft>
          </a:pP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Chuyển</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đổi</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string 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datetime</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int</a:t>
          </a:r>
          <a:endPar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algn="l">
            <a:lnSpc>
              <a:spcPct val="110000"/>
            </a:lnSpc>
            <a:spcAft>
              <a:spcPts val="600"/>
            </a:spcAft>
          </a:pP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EndDate</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DisbursementDate</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Term</a:t>
          </a:r>
        </a:p>
        <a:p>
          <a:pPr algn="l">
            <a:lnSpc>
              <a:spcPct val="110000"/>
            </a:lnSpc>
            <a:spcAft>
              <a:spcPts val="600"/>
            </a:spcAft>
          </a:pP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Recession = 12/2007 &lt;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EndDate</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&lt; 6/2009</a:t>
          </a:r>
        </a:p>
      </dgm:t>
    </dgm:pt>
    <dgm:pt modelId="{866DBC38-0E32-48BF-92FF-64B9802F0C37}" type="sibTrans" cxnId="{0C7485AD-E8A5-4336-82C9-3E78FD0A9693}">
      <dgm:prSet/>
      <dgm:spPr/>
      <dgm:t>
        <a:bodyPr/>
        <a:lstStyle/>
        <a:p>
          <a:endParaRPr lang="en-US"/>
        </a:p>
      </dgm:t>
    </dgm:pt>
    <dgm:pt modelId="{0CA81A28-3A25-44AF-A413-991304B7D28B}" type="parTrans" cxnId="{0C7485AD-E8A5-4336-82C9-3E78FD0A9693}">
      <dgm:prSet/>
      <dgm:spPr/>
      <dgm:t>
        <a:bodyPr/>
        <a:lstStyle/>
        <a:p>
          <a:endParaRPr lang="en-US"/>
        </a:p>
      </dgm:t>
    </dgm:pt>
    <dgm:pt modelId="{A64DFDC8-DEFE-4463-8A7A-62E8CFF07B2A}">
      <dgm:prSet custT="1"/>
      <dgm:spPr>
        <a:solidFill>
          <a:schemeClr val="accent5">
            <a:lumMod val="60000"/>
            <a:lumOff val="40000"/>
          </a:schemeClr>
        </a:solidFill>
      </dgm:spPr>
      <dgm:t>
        <a:bodyPr/>
        <a:lstStyle/>
        <a:p>
          <a:pPr algn="l">
            <a:lnSpc>
              <a:spcPct val="110000"/>
            </a:lnSpc>
            <a:spcAft>
              <a:spcPts val="600"/>
            </a:spcAft>
          </a:pP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rPr>
            <a:t>- Scale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dữ</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liệu</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về</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khoảng</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rPr>
            <a:t> [0, 1]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DisbursementGross</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NoEmp</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l">
            <a:lnSpc>
              <a:spcPct val="110000"/>
            </a:lnSpc>
            <a:spcAft>
              <a:spcPts val="600"/>
            </a:spcAft>
          </a:pP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rPr>
            <a:t>- One-hot encode (State,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BankState</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rPr>
            <a:t>, Industry)</a:t>
          </a:r>
        </a:p>
      </dgm:t>
    </dgm:pt>
    <dgm:pt modelId="{86B95162-278F-40C5-BC72-6FE266A03998}" type="sibTrans" cxnId="{2F1BAD48-487C-42EF-818B-087A609448B5}">
      <dgm:prSet/>
      <dgm:spPr/>
      <dgm:t>
        <a:bodyPr/>
        <a:lstStyle/>
        <a:p>
          <a:endParaRPr lang="en-US"/>
        </a:p>
      </dgm:t>
    </dgm:pt>
    <dgm:pt modelId="{2B6AEEB1-E637-4854-A591-513AFDFA079F}" type="parTrans" cxnId="{2F1BAD48-487C-42EF-818B-087A609448B5}">
      <dgm:prSet/>
      <dgm:spPr/>
      <dgm:t>
        <a:bodyPr/>
        <a:lstStyle/>
        <a:p>
          <a:endParaRPr lang="en-US"/>
        </a:p>
      </dgm:t>
    </dgm:pt>
    <dgm:pt modelId="{226C4A7F-87D9-40C0-A49F-D95C5E963380}">
      <dgm:prSet custT="1"/>
      <dgm:spPr>
        <a:solidFill>
          <a:schemeClr val="accent5">
            <a:lumMod val="60000"/>
            <a:lumOff val="40000"/>
          </a:schemeClr>
        </a:solidFill>
      </dgm:spPr>
      <dgm:t>
        <a:bodyPr/>
        <a:lstStyle/>
        <a:p>
          <a:pPr>
            <a:lnSpc>
              <a:spcPct val="110000"/>
            </a:lnSpc>
            <a:spcAft>
              <a:spcPts val="600"/>
            </a:spcAft>
          </a:pP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X_train</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rPr>
            <a:t> shape</a:t>
          </a:r>
        </a:p>
        <a:p>
          <a:pPr>
            <a:lnSpc>
              <a:spcPct val="110000"/>
            </a:lnSpc>
            <a:spcAft>
              <a:spcPts val="600"/>
            </a:spcAft>
          </a:pP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637255, 134</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n-US" sz="1200" i="0"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972CC588-7AEA-4AF1-800F-C372266891E7}" type="sibTrans" cxnId="{0716AF90-0316-431E-9082-25C932EA59F3}">
      <dgm:prSet/>
      <dgm:spPr/>
      <dgm:t>
        <a:bodyPr/>
        <a:lstStyle/>
        <a:p>
          <a:endParaRPr lang="en-US"/>
        </a:p>
      </dgm:t>
    </dgm:pt>
    <dgm:pt modelId="{1F6A747B-EC09-465F-8A7C-F99414E46682}" type="parTrans" cxnId="{0716AF90-0316-431E-9082-25C932EA59F3}">
      <dgm:prSet/>
      <dgm:spPr/>
      <dgm:t>
        <a:bodyPr/>
        <a:lstStyle/>
        <a:p>
          <a:endParaRPr lang="en-US"/>
        </a:p>
      </dgm:t>
    </dgm:pt>
    <dgm:pt modelId="{417C9F5E-551A-4F99-94AF-4024997480CF}" type="pres">
      <dgm:prSet presAssocID="{2811A98D-8647-41E1-959D-62DA52929754}" presName="Name0" presStyleCnt="0">
        <dgm:presLayoutVars>
          <dgm:dir/>
          <dgm:resizeHandles val="exact"/>
        </dgm:presLayoutVars>
      </dgm:prSet>
      <dgm:spPr/>
      <dgm:t>
        <a:bodyPr/>
        <a:lstStyle/>
        <a:p>
          <a:endParaRPr lang="en-US"/>
        </a:p>
      </dgm:t>
    </dgm:pt>
    <dgm:pt modelId="{16D8D9BD-ACC6-44BD-8A18-24636673C658}" type="pres">
      <dgm:prSet presAssocID="{40C22ABE-4933-4A77-824B-32A12EBAB535}" presName="node" presStyleLbl="node1" presStyleIdx="0" presStyleCnt="3" custScaleY="105391" custLinFactNeighborY="5112">
        <dgm:presLayoutVars>
          <dgm:bulletEnabled val="1"/>
        </dgm:presLayoutVars>
      </dgm:prSet>
      <dgm:spPr/>
      <dgm:t>
        <a:bodyPr/>
        <a:lstStyle/>
        <a:p>
          <a:endParaRPr lang="en-US"/>
        </a:p>
      </dgm:t>
    </dgm:pt>
    <dgm:pt modelId="{B74E6112-B57B-4D9B-9AAA-7F977E8D5140}" type="pres">
      <dgm:prSet presAssocID="{866DBC38-0E32-48BF-92FF-64B9802F0C37}" presName="sibTrans" presStyleLbl="sibTrans2D1" presStyleIdx="0" presStyleCnt="2"/>
      <dgm:spPr/>
      <dgm:t>
        <a:bodyPr/>
        <a:lstStyle/>
        <a:p>
          <a:endParaRPr lang="en-US"/>
        </a:p>
      </dgm:t>
    </dgm:pt>
    <dgm:pt modelId="{8398FCFC-9AF4-4166-BA1F-272479D867D3}" type="pres">
      <dgm:prSet presAssocID="{866DBC38-0E32-48BF-92FF-64B9802F0C37}" presName="connectorText" presStyleLbl="sibTrans2D1" presStyleIdx="0" presStyleCnt="2"/>
      <dgm:spPr/>
      <dgm:t>
        <a:bodyPr/>
        <a:lstStyle/>
        <a:p>
          <a:endParaRPr lang="en-US"/>
        </a:p>
      </dgm:t>
    </dgm:pt>
    <dgm:pt modelId="{FE62B998-16C9-4B4B-BEAB-A127AAC05C9D}" type="pres">
      <dgm:prSet presAssocID="{A64DFDC8-DEFE-4463-8A7A-62E8CFF07B2A}" presName="node" presStyleLbl="node1" presStyleIdx="1" presStyleCnt="3" custScaleX="72940" custScaleY="40698" custLinFactNeighborY="5112">
        <dgm:presLayoutVars>
          <dgm:bulletEnabled val="1"/>
        </dgm:presLayoutVars>
      </dgm:prSet>
      <dgm:spPr/>
      <dgm:t>
        <a:bodyPr/>
        <a:lstStyle/>
        <a:p>
          <a:endParaRPr lang="en-US"/>
        </a:p>
      </dgm:t>
    </dgm:pt>
    <dgm:pt modelId="{8CFEB998-81E5-4EB6-9222-C1C0FE44704D}" type="pres">
      <dgm:prSet presAssocID="{86B95162-278F-40C5-BC72-6FE266A03998}" presName="sibTrans" presStyleLbl="sibTrans2D1" presStyleIdx="1" presStyleCnt="2"/>
      <dgm:spPr/>
      <dgm:t>
        <a:bodyPr/>
        <a:lstStyle/>
        <a:p>
          <a:endParaRPr lang="en-US"/>
        </a:p>
      </dgm:t>
    </dgm:pt>
    <dgm:pt modelId="{D1F97DA2-379D-42C9-8C98-9462AB8EBA77}" type="pres">
      <dgm:prSet presAssocID="{86B95162-278F-40C5-BC72-6FE266A03998}" presName="connectorText" presStyleLbl="sibTrans2D1" presStyleIdx="1" presStyleCnt="2"/>
      <dgm:spPr/>
      <dgm:t>
        <a:bodyPr/>
        <a:lstStyle/>
        <a:p>
          <a:endParaRPr lang="en-US"/>
        </a:p>
      </dgm:t>
    </dgm:pt>
    <dgm:pt modelId="{7EB50480-0D8C-4CC7-A38C-2B2E7D141716}" type="pres">
      <dgm:prSet presAssocID="{226C4A7F-87D9-40C0-A49F-D95C5E963380}" presName="node" presStyleLbl="node1" presStyleIdx="2" presStyleCnt="3" custScaleX="54592" custScaleY="22516" custLinFactNeighborY="5112">
        <dgm:presLayoutVars>
          <dgm:bulletEnabled val="1"/>
        </dgm:presLayoutVars>
      </dgm:prSet>
      <dgm:spPr/>
      <dgm:t>
        <a:bodyPr/>
        <a:lstStyle/>
        <a:p>
          <a:endParaRPr lang="en-US"/>
        </a:p>
      </dgm:t>
    </dgm:pt>
  </dgm:ptLst>
  <dgm:cxnLst>
    <dgm:cxn modelId="{5DE6CE04-07B1-4BF6-B008-FF2726DC52E0}" type="presOf" srcId="{866DBC38-0E32-48BF-92FF-64B9802F0C37}" destId="{B74E6112-B57B-4D9B-9AAA-7F977E8D5140}" srcOrd="0" destOrd="0" presId="urn:microsoft.com/office/officeart/2005/8/layout/process1"/>
    <dgm:cxn modelId="{FDB8D0CC-D3E3-4700-986B-FFDE39C8EA6F}" type="presOf" srcId="{A64DFDC8-DEFE-4463-8A7A-62E8CFF07B2A}" destId="{FE62B998-16C9-4B4B-BEAB-A127AAC05C9D}" srcOrd="0" destOrd="0" presId="urn:microsoft.com/office/officeart/2005/8/layout/process1"/>
    <dgm:cxn modelId="{0C7485AD-E8A5-4336-82C9-3E78FD0A9693}" srcId="{2811A98D-8647-41E1-959D-62DA52929754}" destId="{40C22ABE-4933-4A77-824B-32A12EBAB535}" srcOrd="0" destOrd="0" parTransId="{0CA81A28-3A25-44AF-A413-991304B7D28B}" sibTransId="{866DBC38-0E32-48BF-92FF-64B9802F0C37}"/>
    <dgm:cxn modelId="{BAA47E29-0C08-4D6C-BE08-3904D1030681}" type="presOf" srcId="{86B95162-278F-40C5-BC72-6FE266A03998}" destId="{D1F97DA2-379D-42C9-8C98-9462AB8EBA77}" srcOrd="1" destOrd="0" presId="urn:microsoft.com/office/officeart/2005/8/layout/process1"/>
    <dgm:cxn modelId="{2F1BAD48-487C-42EF-818B-087A609448B5}" srcId="{2811A98D-8647-41E1-959D-62DA52929754}" destId="{A64DFDC8-DEFE-4463-8A7A-62E8CFF07B2A}" srcOrd="1" destOrd="0" parTransId="{2B6AEEB1-E637-4854-A591-513AFDFA079F}" sibTransId="{86B95162-278F-40C5-BC72-6FE266A03998}"/>
    <dgm:cxn modelId="{0661ECBC-D04C-4F36-9470-90CB4F54EEF0}" type="presOf" srcId="{86B95162-278F-40C5-BC72-6FE266A03998}" destId="{8CFEB998-81E5-4EB6-9222-C1C0FE44704D}" srcOrd="0" destOrd="0" presId="urn:microsoft.com/office/officeart/2005/8/layout/process1"/>
    <dgm:cxn modelId="{0716AF90-0316-431E-9082-25C932EA59F3}" srcId="{2811A98D-8647-41E1-959D-62DA52929754}" destId="{226C4A7F-87D9-40C0-A49F-D95C5E963380}" srcOrd="2" destOrd="0" parTransId="{1F6A747B-EC09-465F-8A7C-F99414E46682}" sibTransId="{972CC588-7AEA-4AF1-800F-C372266891E7}"/>
    <dgm:cxn modelId="{22BB571B-BF53-4E4C-89C9-C3F9561ABD6D}" type="presOf" srcId="{2811A98D-8647-41E1-959D-62DA52929754}" destId="{417C9F5E-551A-4F99-94AF-4024997480CF}" srcOrd="0" destOrd="0" presId="urn:microsoft.com/office/officeart/2005/8/layout/process1"/>
    <dgm:cxn modelId="{9E3B777D-2A96-41F6-A7B0-34BE58683498}" type="presOf" srcId="{866DBC38-0E32-48BF-92FF-64B9802F0C37}" destId="{8398FCFC-9AF4-4166-BA1F-272479D867D3}" srcOrd="1" destOrd="0" presId="urn:microsoft.com/office/officeart/2005/8/layout/process1"/>
    <dgm:cxn modelId="{FDB01146-BE03-41F1-A103-B6F833293013}" type="presOf" srcId="{40C22ABE-4933-4A77-824B-32A12EBAB535}" destId="{16D8D9BD-ACC6-44BD-8A18-24636673C658}" srcOrd="0" destOrd="0" presId="urn:microsoft.com/office/officeart/2005/8/layout/process1"/>
    <dgm:cxn modelId="{84098AFF-3FCC-4B7E-BD64-78A69C5C7192}" type="presOf" srcId="{226C4A7F-87D9-40C0-A49F-D95C5E963380}" destId="{7EB50480-0D8C-4CC7-A38C-2B2E7D141716}" srcOrd="0" destOrd="0" presId="urn:microsoft.com/office/officeart/2005/8/layout/process1"/>
    <dgm:cxn modelId="{66F8555D-ECE3-4423-B229-403661623430}" type="presParOf" srcId="{417C9F5E-551A-4F99-94AF-4024997480CF}" destId="{16D8D9BD-ACC6-44BD-8A18-24636673C658}" srcOrd="0" destOrd="0" presId="urn:microsoft.com/office/officeart/2005/8/layout/process1"/>
    <dgm:cxn modelId="{FA8D82F7-B91D-4D80-9E27-6F509F435AFA}" type="presParOf" srcId="{417C9F5E-551A-4F99-94AF-4024997480CF}" destId="{B74E6112-B57B-4D9B-9AAA-7F977E8D5140}" srcOrd="1" destOrd="0" presId="urn:microsoft.com/office/officeart/2005/8/layout/process1"/>
    <dgm:cxn modelId="{74349CD4-7D40-49E2-8EE5-7837732D11C5}" type="presParOf" srcId="{B74E6112-B57B-4D9B-9AAA-7F977E8D5140}" destId="{8398FCFC-9AF4-4166-BA1F-272479D867D3}" srcOrd="0" destOrd="0" presId="urn:microsoft.com/office/officeart/2005/8/layout/process1"/>
    <dgm:cxn modelId="{125B8B3D-3CA8-4455-92FE-4D5BAD9CC4C1}" type="presParOf" srcId="{417C9F5E-551A-4F99-94AF-4024997480CF}" destId="{FE62B998-16C9-4B4B-BEAB-A127AAC05C9D}" srcOrd="2" destOrd="0" presId="urn:microsoft.com/office/officeart/2005/8/layout/process1"/>
    <dgm:cxn modelId="{AD0748C8-F885-4014-A976-6E4F505CCC97}" type="presParOf" srcId="{417C9F5E-551A-4F99-94AF-4024997480CF}" destId="{8CFEB998-81E5-4EB6-9222-C1C0FE44704D}" srcOrd="3" destOrd="0" presId="urn:microsoft.com/office/officeart/2005/8/layout/process1"/>
    <dgm:cxn modelId="{06F662C6-AE46-4AEF-BF85-0CDE7DC2CD9E}" type="presParOf" srcId="{8CFEB998-81E5-4EB6-9222-C1C0FE44704D}" destId="{D1F97DA2-379D-42C9-8C98-9462AB8EBA77}" srcOrd="0" destOrd="0" presId="urn:microsoft.com/office/officeart/2005/8/layout/process1"/>
    <dgm:cxn modelId="{3BD2BCA2-4E44-47BB-B0D2-630F91FCBCBA}" type="presParOf" srcId="{417C9F5E-551A-4F99-94AF-4024997480CF}" destId="{7EB50480-0D8C-4CC7-A38C-2B2E7D14171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8D9BD-ACC6-44BD-8A18-24636673C658}">
      <dsp:nvSpPr>
        <dsp:cNvPr id="0" name=""/>
        <dsp:cNvSpPr/>
      </dsp:nvSpPr>
      <dsp:spPr>
        <a:xfrm>
          <a:off x="7578" y="1863197"/>
          <a:ext cx="3460873" cy="3316899"/>
        </a:xfrm>
        <a:prstGeom prst="roundRect">
          <a:avLst>
            <a:gd name="adj" fmla="val 10000"/>
          </a:avLst>
        </a:prstGeom>
        <a:solidFill>
          <a:schemeClr val="accent5">
            <a:lumMod val="60000"/>
            <a:lumOff val="4000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110000"/>
            </a:lnSpc>
            <a:spcBef>
              <a:spcPct val="0"/>
            </a:spcBef>
            <a:spcAft>
              <a:spcPts val="600"/>
            </a:spcAft>
          </a:pP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Impute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dữ</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liệu</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DisbursementDate</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Term, State,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BankState</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NoEmp</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LowDoc</a:t>
          </a:r>
          <a:endPar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lvl="0" algn="l" defTabSz="533400">
            <a:lnSpc>
              <a:spcPct val="110000"/>
            </a:lnSpc>
            <a:spcBef>
              <a:spcPct val="0"/>
            </a:spcBef>
            <a:spcAft>
              <a:spcPts val="600"/>
            </a:spcAft>
          </a:pP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Số</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tiền</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DisbursementGross</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GrAppv</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SBA_Appv</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p>
        <a:p>
          <a:pPr lvl="0" algn="l" defTabSz="533400">
            <a:lnSpc>
              <a:spcPct val="110000"/>
            </a:lnSpc>
            <a:spcBef>
              <a:spcPct val="0"/>
            </a:spcBef>
            <a:spcAft>
              <a:spcPts val="600"/>
            </a:spcAft>
          </a:pP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Chuyển</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đổi</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string </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float</a:t>
          </a:r>
        </a:p>
        <a:p>
          <a:pPr lvl="0" algn="l" defTabSz="533400">
            <a:lnSpc>
              <a:spcPct val="110000"/>
            </a:lnSpc>
            <a:spcBef>
              <a:spcPct val="0"/>
            </a:spcBef>
            <a:spcAft>
              <a:spcPts val="600"/>
            </a:spcAft>
          </a:pP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Chuyển</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đổi</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log</a:t>
          </a:r>
        </a:p>
        <a:p>
          <a:pPr lvl="0" algn="l" defTabSz="533400">
            <a:lnSpc>
              <a:spcPct val="110000"/>
            </a:lnSpc>
            <a:spcBef>
              <a:spcPct val="0"/>
            </a:spcBef>
            <a:spcAft>
              <a:spcPts val="600"/>
            </a:spcAft>
          </a:pP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SBA_Appv_Ratio</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SBA_Appv</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GrAppv</a:t>
          </a:r>
          <a:endPar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lvl="0" algn="l" defTabSz="533400">
            <a:lnSpc>
              <a:spcPct val="110000"/>
            </a:lnSpc>
            <a:spcBef>
              <a:spcPct val="0"/>
            </a:spcBef>
            <a:spcAft>
              <a:spcPts val="600"/>
            </a:spcAft>
          </a:pP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Thời</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gian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DisbursementDate</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Term)</a:t>
          </a:r>
        </a:p>
        <a:p>
          <a:pPr lvl="0" algn="l" defTabSz="533400">
            <a:lnSpc>
              <a:spcPct val="110000"/>
            </a:lnSpc>
            <a:spcBef>
              <a:spcPct val="0"/>
            </a:spcBef>
            <a:spcAft>
              <a:spcPts val="600"/>
            </a:spcAft>
          </a:pP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Chuyển</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đổi</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string 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datetime</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int</a:t>
          </a:r>
          <a:endPar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lvl="0" algn="l" defTabSz="533400">
            <a:lnSpc>
              <a:spcPct val="110000"/>
            </a:lnSpc>
            <a:spcBef>
              <a:spcPct val="0"/>
            </a:spcBef>
            <a:spcAft>
              <a:spcPts val="600"/>
            </a:spcAft>
          </a:pP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EndDate</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DisbursementDate</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Term</a:t>
          </a:r>
        </a:p>
        <a:p>
          <a:pPr lvl="0" algn="l" defTabSz="533400">
            <a:lnSpc>
              <a:spcPct val="110000"/>
            </a:lnSpc>
            <a:spcBef>
              <a:spcPct val="0"/>
            </a:spcBef>
            <a:spcAft>
              <a:spcPts val="600"/>
            </a:spcAft>
          </a:pP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Recession = 12/2007 &lt;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EndDate</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&lt; 6/2009</a:t>
          </a:r>
        </a:p>
      </dsp:txBody>
      <dsp:txXfrm>
        <a:off x="104727" y="1960346"/>
        <a:ext cx="3266575" cy="3122601"/>
      </dsp:txXfrm>
    </dsp:sp>
    <dsp:sp modelId="{B74E6112-B57B-4D9B-9AAA-7F977E8D5140}">
      <dsp:nvSpPr>
        <dsp:cNvPr id="0" name=""/>
        <dsp:cNvSpPr/>
      </dsp:nvSpPr>
      <dsp:spPr>
        <a:xfrm>
          <a:off x="3814539" y="3092499"/>
          <a:ext cx="733705" cy="8582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endParaRPr lang="en-US" sz="5500" kern="1200"/>
        </a:p>
      </dsp:txBody>
      <dsp:txXfrm>
        <a:off x="3814539" y="3264158"/>
        <a:ext cx="513594" cy="514978"/>
      </dsp:txXfrm>
    </dsp:sp>
    <dsp:sp modelId="{FE62B998-16C9-4B4B-BEAB-A127AAC05C9D}">
      <dsp:nvSpPr>
        <dsp:cNvPr id="0" name=""/>
        <dsp:cNvSpPr/>
      </dsp:nvSpPr>
      <dsp:spPr>
        <a:xfrm>
          <a:off x="4852801" y="2881217"/>
          <a:ext cx="2524361" cy="1280860"/>
        </a:xfrm>
        <a:prstGeom prst="roundRect">
          <a:avLst>
            <a:gd name="adj" fmla="val 10000"/>
          </a:avLst>
        </a:prstGeom>
        <a:solidFill>
          <a:schemeClr val="accent5">
            <a:lumMod val="60000"/>
            <a:lumOff val="4000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110000"/>
            </a:lnSpc>
            <a:spcBef>
              <a:spcPct val="0"/>
            </a:spcBef>
            <a:spcAft>
              <a:spcPts val="600"/>
            </a:spcAft>
          </a:pP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Scale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dữ</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liệu</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về</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khoảng</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[0, 1]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DisbursementGross</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NoEmp</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p>
        <a:p>
          <a:pPr lvl="0" algn="l" defTabSz="533400">
            <a:lnSpc>
              <a:spcPct val="110000"/>
            </a:lnSpc>
            <a:spcBef>
              <a:spcPct val="0"/>
            </a:spcBef>
            <a:spcAft>
              <a:spcPts val="600"/>
            </a:spcAft>
          </a:pP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One-hot encode (State, </a:t>
          </a: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BankState</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Industry)</a:t>
          </a:r>
        </a:p>
      </dsp:txBody>
      <dsp:txXfrm>
        <a:off x="4890316" y="2918732"/>
        <a:ext cx="2449331" cy="1205830"/>
      </dsp:txXfrm>
    </dsp:sp>
    <dsp:sp modelId="{8CFEB998-81E5-4EB6-9222-C1C0FE44704D}">
      <dsp:nvSpPr>
        <dsp:cNvPr id="0" name=""/>
        <dsp:cNvSpPr/>
      </dsp:nvSpPr>
      <dsp:spPr>
        <a:xfrm>
          <a:off x="7723250" y="3092499"/>
          <a:ext cx="733705" cy="8582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endParaRPr lang="en-US" sz="5500" kern="1200"/>
        </a:p>
      </dsp:txBody>
      <dsp:txXfrm>
        <a:off x="7723250" y="3264158"/>
        <a:ext cx="513594" cy="514978"/>
      </dsp:txXfrm>
    </dsp:sp>
    <dsp:sp modelId="{7EB50480-0D8C-4CC7-A38C-2B2E7D141716}">
      <dsp:nvSpPr>
        <dsp:cNvPr id="0" name=""/>
        <dsp:cNvSpPr/>
      </dsp:nvSpPr>
      <dsp:spPr>
        <a:xfrm>
          <a:off x="8761512" y="3167332"/>
          <a:ext cx="1889360" cy="708630"/>
        </a:xfrm>
        <a:prstGeom prst="roundRect">
          <a:avLst>
            <a:gd name="adj" fmla="val 10000"/>
          </a:avLst>
        </a:prstGeom>
        <a:solidFill>
          <a:schemeClr val="accent5">
            <a:lumMod val="60000"/>
            <a:lumOff val="4000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110000"/>
            </a:lnSpc>
            <a:spcBef>
              <a:spcPct val="0"/>
            </a:spcBef>
            <a:spcAft>
              <a:spcPts val="600"/>
            </a:spcAft>
          </a:pPr>
          <a:r>
            <a:rPr lang="en-US" sz="120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X_train</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shape</a:t>
          </a:r>
        </a:p>
        <a:p>
          <a:pPr lvl="0" algn="ctr" defTabSz="533400">
            <a:lnSpc>
              <a:spcPct val="110000"/>
            </a:lnSpc>
            <a:spcBef>
              <a:spcPct val="0"/>
            </a:spcBef>
            <a:spcAft>
              <a:spcPts val="600"/>
            </a:spcAft>
          </a:pP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637255, 134</a:t>
          </a:r>
          <a:r>
            <a:rPr lang="en-US" sz="120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n-US" sz="1200" i="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8782267" y="3188087"/>
        <a:ext cx="1847850" cy="66712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25/02/2022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25/02/2022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25/02/2022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25/02/2022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25/02/2022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mirbektoktogaraev/should-this-loan-be-approved-or-denie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en.wikipedia.org/wiki/Great_Recess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Small_Business_Administrati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7.xml"/><Relationship Id="rId7" Type="http://schemas.openxmlformats.org/officeDocument/2006/relationships/slide" Target="slide27.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10.xml"/><Relationship Id="rId10" Type="http://schemas.openxmlformats.org/officeDocument/2006/relationships/image" Target="../media/image2.png"/><Relationship Id="rId4" Type="http://schemas.openxmlformats.org/officeDocument/2006/relationships/slide" Target="slide9.xml"/><Relationship Id="rId9" Type="http://schemas.openxmlformats.org/officeDocument/2006/relationships/slide" Target="slide3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600" i="1" u="sng" dirty="0" err="1" smtClean="0">
                <a:latin typeface="Arial" panose="020B0604020202020204" pitchFamily="34" charset="0"/>
                <a:cs typeface="Arial" panose="020B0604020202020204" pitchFamily="34" charset="0"/>
              </a:rPr>
              <a:t>Đề</a:t>
            </a:r>
            <a:r>
              <a:rPr lang="en-US" sz="3600" i="1" u="sng" dirty="0" smtClean="0">
                <a:latin typeface="Arial" panose="020B0604020202020204" pitchFamily="34" charset="0"/>
                <a:cs typeface="Arial" panose="020B0604020202020204" pitchFamily="34" charset="0"/>
              </a:rPr>
              <a:t> </a:t>
            </a:r>
            <a:r>
              <a:rPr lang="en-US" sz="3600" i="1" u="sng" dirty="0" err="1" smtClean="0">
                <a:latin typeface="Arial" panose="020B0604020202020204" pitchFamily="34" charset="0"/>
                <a:cs typeface="Arial" panose="020B0604020202020204" pitchFamily="34" charset="0"/>
              </a:rPr>
              <a:t>tài</a:t>
            </a:r>
            <a:r>
              <a:rPr lang="en-US" sz="3600" i="1" u="sng" dirty="0" smtClean="0">
                <a:latin typeface="Arial" panose="020B0604020202020204" pitchFamily="34" charset="0"/>
                <a:cs typeface="Arial" panose="020B0604020202020204" pitchFamily="34" charset="0"/>
              </a:rPr>
              <a:t>:</a:t>
            </a:r>
            <a:r>
              <a:rPr lang="en-US" i="1"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khoản</a:t>
            </a:r>
            <a:r>
              <a:rPr lang="en-US" dirty="0" smtClean="0">
                <a:latin typeface="Arial" panose="020B0604020202020204" pitchFamily="34" charset="0"/>
                <a:cs typeface="Arial" panose="020B0604020202020204" pitchFamily="34" charset="0"/>
              </a:rPr>
              <a:t> vay </a:t>
            </a:r>
            <a:r>
              <a:rPr lang="en-US" dirty="0" err="1" smtClean="0">
                <a:latin typeface="Arial" panose="020B0604020202020204" pitchFamily="34" charset="0"/>
                <a:cs typeface="Arial" panose="020B0604020202020204" pitchFamily="34" charset="0"/>
              </a:rPr>
              <a:t>nên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chấp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thuận</a:t>
            </a:r>
            <a:r>
              <a:rPr lang="en-US" dirty="0" smtClean="0">
                <a:latin typeface="Arial" panose="020B0604020202020204" pitchFamily="34" charset="0"/>
                <a:cs typeface="Arial" panose="020B0604020202020204" pitchFamily="34" charset="0"/>
              </a:rPr>
              <a:t> hay </a:t>
            </a:r>
            <a:r>
              <a:rPr lang="en-US" dirty="0" err="1" smtClean="0">
                <a:latin typeface="Arial" panose="020B0604020202020204" pitchFamily="34" charset="0"/>
                <a:cs typeface="Arial" panose="020B0604020202020204" pitchFamily="34" charset="0"/>
              </a:rPr>
              <a:t>từ</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chối</a:t>
            </a: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Một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vấn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đề</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phân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loại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dựa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trên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nghiên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cứu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trên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bộ</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liệu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từ</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Cơ</a:t>
            </a:r>
            <a:r>
              <a:rPr lang="en-US" dirty="0" smtClean="0">
                <a:latin typeface="Tahoma" panose="020B0604030504040204" pitchFamily="34" charset="0"/>
                <a:ea typeface="Tahoma" panose="020B0604030504040204" pitchFamily="34" charset="0"/>
                <a:cs typeface="Tahoma" panose="020B0604030504040204" pitchFamily="34" charset="0"/>
              </a:rPr>
              <a:t> quan </a:t>
            </a:r>
            <a:r>
              <a:rPr lang="en-US" dirty="0" err="1" smtClean="0">
                <a:latin typeface="Tahoma" panose="020B0604030504040204" pitchFamily="34" charset="0"/>
                <a:ea typeface="Tahoma" panose="020B0604030504040204" pitchFamily="34" charset="0"/>
                <a:cs typeface="Tahoma" panose="020B0604030504040204" pitchFamily="34" charset="0"/>
              </a:rPr>
              <a:t>quản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lý</a:t>
            </a:r>
            <a:r>
              <a:rPr lang="en-US" dirty="0" smtClean="0">
                <a:latin typeface="Tahoma" panose="020B0604030504040204" pitchFamily="34" charset="0"/>
                <a:ea typeface="Tahoma" panose="020B0604030504040204" pitchFamily="34" charset="0"/>
                <a:cs typeface="Tahoma" panose="020B0604030504040204" pitchFamily="34" charset="0"/>
              </a:rPr>
              <a:t> doanh </a:t>
            </a:r>
            <a:r>
              <a:rPr lang="en-US" dirty="0" err="1" smtClean="0">
                <a:latin typeface="Tahoma" panose="020B0604030504040204" pitchFamily="34" charset="0"/>
                <a:ea typeface="Tahoma" panose="020B0604030504040204" pitchFamily="34" charset="0"/>
                <a:cs typeface="Tahoma" panose="020B0604030504040204" pitchFamily="34" charset="0"/>
              </a:rPr>
              <a:t>nghiệp</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nhỏ</a:t>
            </a:r>
            <a:r>
              <a:rPr lang="en-US" dirty="0" smtClean="0">
                <a:latin typeface="Tahoma" panose="020B0604030504040204" pitchFamily="34" charset="0"/>
                <a:ea typeface="Tahoma" panose="020B0604030504040204" pitchFamily="34" charset="0"/>
                <a:cs typeface="Tahoma" panose="020B0604030504040204" pitchFamily="34" charset="0"/>
              </a:rPr>
              <a:t> Hoa </a:t>
            </a:r>
            <a:r>
              <a:rPr lang="en-US" dirty="0" err="1" smtClean="0">
                <a:latin typeface="Tahoma" panose="020B0604030504040204" pitchFamily="34" charset="0"/>
                <a:ea typeface="Tahoma" panose="020B0604030504040204" pitchFamily="34" charset="0"/>
                <a:cs typeface="Tahoma" panose="020B0604030504040204" pitchFamily="34" charset="0"/>
              </a:rPr>
              <a:t>Kỳ</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07807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Thu </a:t>
            </a:r>
            <a:r>
              <a:rPr lang="en-US" dirty="0" err="1" smtClean="0">
                <a:latin typeface="Arial" panose="020B0604020202020204" pitchFamily="34" charset="0"/>
                <a:cs typeface="Arial" panose="020B0604020202020204" pitchFamily="34" charset="0"/>
              </a:rPr>
              <a:t>thập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1587687"/>
            <a:ext cx="8915400" cy="3777622"/>
          </a:xfrm>
        </p:spPr>
        <p:txBody>
          <a:bodyPr>
            <a:normAutofit/>
          </a:bodyPr>
          <a:lstStyle/>
          <a:p>
            <a:r>
              <a:rPr lang="vi-VN" sz="1600" dirty="0"/>
              <a:t>Nguồn dữ liệu được tải về từ </a:t>
            </a:r>
            <a:r>
              <a:rPr lang="vi-VN" sz="1600" dirty="0">
                <a:hlinkClick r:id="rId2"/>
              </a:rPr>
              <a:t>https://</a:t>
            </a:r>
            <a:r>
              <a:rPr lang="vi-VN" sz="1600" dirty="0" smtClean="0">
                <a:hlinkClick r:id="rId2"/>
              </a:rPr>
              <a:t>www.kaggle.com/mirbektoktogaraev/should-this-loan-be-approved-or-denied</a:t>
            </a:r>
            <a:endParaRPr lang="en-US" sz="1600" dirty="0" smtClean="0"/>
          </a:p>
          <a:p>
            <a:r>
              <a:rPr lang="en-US" sz="1600" dirty="0" err="1">
                <a:latin typeface="Tahoma" panose="020B0604030504040204" pitchFamily="34" charset="0"/>
                <a:ea typeface="Tahoma" panose="020B0604030504040204" pitchFamily="34" charset="0"/>
                <a:cs typeface="Tahoma" panose="020B0604030504040204" pitchFamily="34" charset="0"/>
              </a:rPr>
              <a:t>Thời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điểm</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dữ</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liệu</a:t>
            </a:r>
            <a:endParaRPr lang="en-US" sz="1600" dirty="0">
              <a:latin typeface="Tahoma" panose="020B0604030504040204" pitchFamily="34" charset="0"/>
              <a:ea typeface="Tahoma" panose="020B0604030504040204" pitchFamily="34" charset="0"/>
              <a:cs typeface="Tahoma" panose="020B0604030504040204" pitchFamily="34" charset="0"/>
            </a:endParaRPr>
          </a:p>
          <a:p>
            <a:pPr lvl="1">
              <a:buFont typeface="Wingdings" panose="05000000000000000000" pitchFamily="2" charset="2"/>
              <a:buChar char="Ø"/>
            </a:pPr>
            <a:r>
              <a:rPr lang="vi-VN" dirty="0">
                <a:ea typeface="Tahoma" panose="020B0604030504040204" pitchFamily="34" charset="0"/>
                <a:cs typeface="Tahoma" panose="020B0604030504040204" pitchFamily="34" charset="0"/>
              </a:rPr>
              <a:t>Dữ liệu được thu thập đến 2014, </a:t>
            </a:r>
            <a:r>
              <a:rPr lang="en-US" dirty="0" err="1">
                <a:latin typeface="Tahoma" panose="020B0604030504040204" pitchFamily="34" charset="0"/>
                <a:ea typeface="Tahoma" panose="020B0604030504040204" pitchFamily="34" charset="0"/>
                <a:cs typeface="Tahoma" panose="020B0604030504040204" pitchFamily="34" charset="0"/>
              </a:rPr>
              <a:t>trong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đó</a:t>
            </a:r>
            <a:r>
              <a:rPr lang="en-US" dirty="0">
                <a:latin typeface="Tahoma" panose="020B0604030504040204" pitchFamily="34" charset="0"/>
                <a:ea typeface="Tahoma" panose="020B0604030504040204" pitchFamily="34" charset="0"/>
                <a:cs typeface="Tahoma" panose="020B0604030504040204" pitchFamily="34" charset="0"/>
              </a:rPr>
              <a:t> </a:t>
            </a:r>
            <a:r>
              <a:rPr lang="vi-VN" dirty="0">
                <a:ea typeface="Tahoma" panose="020B0604030504040204" pitchFamily="34" charset="0"/>
                <a:cs typeface="Tahoma" panose="020B0604030504040204" pitchFamily="34" charset="0"/>
              </a:rPr>
              <a:t>các khoản vay xấu chỉ có thể xác định đến thời điểm 2014. </a:t>
            </a:r>
            <a:r>
              <a:rPr lang="en-US" dirty="0">
                <a:latin typeface="Tahoma" panose="020B0604030504040204" pitchFamily="34" charset="0"/>
                <a:ea typeface="Tahoma" panose="020B0604030504040204" pitchFamily="34" charset="0"/>
                <a:cs typeface="Tahoma" panose="020B0604030504040204" pitchFamily="34" charset="0"/>
              </a:rPr>
              <a:t>Trong </a:t>
            </a:r>
            <a:r>
              <a:rPr lang="en-US" dirty="0" err="1">
                <a:latin typeface="Tahoma" panose="020B0604030504040204" pitchFamily="34" charset="0"/>
                <a:ea typeface="Tahoma" panose="020B0604030504040204" pitchFamily="34" charset="0"/>
                <a:cs typeface="Tahoma" panose="020B0604030504040204" pitchFamily="34" charset="0"/>
              </a:rPr>
              <a:t>khi</a:t>
            </a:r>
            <a:r>
              <a:rPr lang="vi-VN" dirty="0">
                <a:ea typeface="Tahoma" panose="020B0604030504040204" pitchFamily="34" charset="0"/>
                <a:cs typeface="Tahoma" panose="020B0604030504040204" pitchFamily="34" charset="0"/>
              </a:rPr>
              <a:t> đa số các khoản vay có kỳ hạn</a:t>
            </a:r>
            <a:r>
              <a:rPr lang="en-US" dirty="0">
                <a:latin typeface="Tahoma" panose="020B0604030504040204" pitchFamily="34" charset="0"/>
                <a:ea typeface="Tahoma" panose="020B0604030504040204" pitchFamily="34" charset="0"/>
                <a:cs typeface="Tahoma" panose="020B0604030504040204" pitchFamily="34" charset="0"/>
              </a:rPr>
              <a:t> (Term)</a:t>
            </a:r>
            <a:r>
              <a:rPr lang="vi-VN" dirty="0">
                <a:ea typeface="Tahoma" panose="020B0604030504040204" pitchFamily="34" charset="0"/>
                <a:cs typeface="Tahoma" panose="020B0604030504040204" pitchFamily="34" charset="0"/>
              </a:rPr>
              <a:t> dài</a:t>
            </a:r>
            <a:r>
              <a:rPr lang="en-US" dirty="0">
                <a:latin typeface="Tahoma" panose="020B0604030504040204" pitchFamily="34" charset="0"/>
                <a:ea typeface="Tahoma" panose="020B0604030504040204" pitchFamily="34" charset="0"/>
                <a:cs typeface="Tahoma" panose="020B0604030504040204" pitchFamily="34" charset="0"/>
              </a:rPr>
              <a:t> 60 </a:t>
            </a:r>
            <a:r>
              <a:rPr lang="en-US" dirty="0" err="1">
                <a:latin typeface="Tahoma" panose="020B0604030504040204" pitchFamily="34" charset="0"/>
                <a:ea typeface="Tahoma" panose="020B0604030504040204" pitchFamily="34" charset="0"/>
                <a:cs typeface="Tahoma" panose="020B0604030504040204" pitchFamily="34" charset="0"/>
              </a:rPr>
              <a:t>tháng</a:t>
            </a:r>
            <a:r>
              <a:rPr lang="en-US" dirty="0">
                <a:latin typeface="Tahoma" panose="020B0604030504040204" pitchFamily="34" charset="0"/>
                <a:ea typeface="Tahoma" panose="020B0604030504040204" pitchFamily="34" charset="0"/>
                <a:cs typeface="Tahoma" panose="020B0604030504040204" pitchFamily="34" charset="0"/>
              </a:rPr>
              <a:t> (IQR1 = 60)</a:t>
            </a:r>
          </a:p>
          <a:p>
            <a:pPr lvl="1">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R</a:t>
            </a:r>
            <a:r>
              <a:rPr lang="vi-VN" dirty="0">
                <a:ea typeface="Tahoma" panose="020B0604030504040204" pitchFamily="34" charset="0"/>
                <a:cs typeface="Tahoma" panose="020B0604030504040204" pitchFamily="34" charset="0"/>
              </a:rPr>
              <a:t>ủi ro là dữ liệu đầu vào không bao gồm các khoản vay giải ngân trước 2014 nhưng đến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hạn</a:t>
            </a:r>
            <a:r>
              <a:rPr lang="vi-VN" dirty="0">
                <a:ea typeface="Tahoma" panose="020B0604030504040204" pitchFamily="34" charset="0"/>
                <a:cs typeface="Tahoma" panose="020B0604030504040204" pitchFamily="34" charset="0"/>
              </a:rPr>
              <a:t> trong tương lai và chưa xác định được là khoản vay tốt hay vay xấu</a:t>
            </a:r>
          </a:p>
          <a:p>
            <a:pPr lvl="1">
              <a:buFont typeface="Wingdings" panose="05000000000000000000" pitchFamily="2" charset="2"/>
              <a:buChar char="Ø"/>
            </a:pPr>
            <a:r>
              <a:rPr lang="vi-VN" dirty="0">
                <a:ea typeface="Tahoma" panose="020B0604030504040204" pitchFamily="34" charset="0"/>
                <a:cs typeface="Tahoma" panose="020B0604030504040204" pitchFamily="34" charset="0"/>
              </a:rPr>
              <a:t>Để tránh dữ liệu bị thiên lệch về các khoản vay xấu, ta loại bỏ các khoản vay có ngày giải ngân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DisbursementDate</a:t>
            </a:r>
            <a:r>
              <a:rPr lang="en-US" dirty="0">
                <a:latin typeface="Tahoma" panose="020B0604030504040204" pitchFamily="34" charset="0"/>
                <a:ea typeface="Tahoma" panose="020B0604030504040204" pitchFamily="34" charset="0"/>
                <a:cs typeface="Tahoma" panose="020B0604030504040204" pitchFamily="34" charset="0"/>
              </a:rPr>
              <a:t>)</a:t>
            </a:r>
            <a:r>
              <a:rPr lang="vi-VN" dirty="0">
                <a:ea typeface="Tahoma" panose="020B0604030504040204" pitchFamily="34" charset="0"/>
                <a:cs typeface="Tahoma" panose="020B0604030504040204" pitchFamily="34" charset="0"/>
              </a:rPr>
              <a:t> trong vòng 60 tháng đến thời điểm </a:t>
            </a:r>
            <a:r>
              <a:rPr lang="vi-VN" dirty="0" smtClean="0">
                <a:ea typeface="Tahoma" panose="020B0604030504040204" pitchFamily="34" charset="0"/>
                <a:cs typeface="Tahoma" panose="020B0604030504040204" pitchFamily="34" charset="0"/>
              </a:rPr>
              <a:t>2014</a:t>
            </a:r>
            <a:endParaRPr lang="en-US" dirty="0"/>
          </a:p>
          <a:p>
            <a:pPr marL="342900" lvl="1" indent="-342900">
              <a:buClr>
                <a:srgbClr val="A53010"/>
              </a:buClr>
            </a:pPr>
            <a:r>
              <a:rPr lang="en-US" dirty="0" err="1">
                <a:solidFill>
                  <a:prstClr val="black">
                    <a:lumMod val="75000"/>
                    <a:lumOff val="25000"/>
                  </a:prstClr>
                </a:solidFill>
                <a:latin typeface="Tahoma" panose="020B0604030504040204" pitchFamily="34" charset="0"/>
                <a:ea typeface="Tahoma" panose="020B0604030504040204" pitchFamily="34" charset="0"/>
                <a:cs typeface="Tahoma" panose="020B0604030504040204" pitchFamily="34" charset="0"/>
              </a:rPr>
              <a:t>Phân</a:t>
            </a:r>
            <a:r>
              <a:rPr lang="en-US" dirty="0">
                <a:solidFill>
                  <a:prstClr val="black">
                    <a:lumMod val="75000"/>
                    <a:lumOff val="25000"/>
                  </a:prst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prstClr val="black">
                    <a:lumMod val="75000"/>
                    <a:lumOff val="25000"/>
                  </a:prstClr>
                </a:solidFill>
                <a:latin typeface="Tahoma" panose="020B0604030504040204" pitchFamily="34" charset="0"/>
                <a:ea typeface="Tahoma" panose="020B0604030504040204" pitchFamily="34" charset="0"/>
                <a:cs typeface="Tahoma" panose="020B0604030504040204" pitchFamily="34" charset="0"/>
              </a:rPr>
              <a:t>tách</a:t>
            </a:r>
            <a:r>
              <a:rPr lang="en-US" dirty="0">
                <a:solidFill>
                  <a:prstClr val="black">
                    <a:lumMod val="75000"/>
                    <a:lumOff val="25000"/>
                  </a:prst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prstClr val="black">
                    <a:lumMod val="75000"/>
                    <a:lumOff val="25000"/>
                  </a:prstClr>
                </a:solidFill>
                <a:latin typeface="Tahoma" panose="020B0604030504040204" pitchFamily="34" charset="0"/>
                <a:ea typeface="Tahoma" panose="020B0604030504040204" pitchFamily="34" charset="0"/>
                <a:cs typeface="Tahoma" panose="020B0604030504040204" pitchFamily="34" charset="0"/>
              </a:rPr>
              <a:t>tập</a:t>
            </a:r>
            <a:r>
              <a:rPr lang="en-US" dirty="0">
                <a:solidFill>
                  <a:prstClr val="black">
                    <a:lumMod val="75000"/>
                    <a:lumOff val="25000"/>
                  </a:prst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prstClr val="black">
                    <a:lumMod val="75000"/>
                    <a:lumOff val="25000"/>
                  </a:prstClr>
                </a:solidFill>
                <a:latin typeface="Tahoma" panose="020B0604030504040204" pitchFamily="34" charset="0"/>
                <a:ea typeface="Tahoma" panose="020B0604030504040204" pitchFamily="34" charset="0"/>
                <a:cs typeface="Tahoma" panose="020B0604030504040204" pitchFamily="34" charset="0"/>
              </a:rPr>
              <a:t>huấn</a:t>
            </a:r>
            <a:r>
              <a:rPr lang="en-US" dirty="0">
                <a:solidFill>
                  <a:prstClr val="black">
                    <a:lumMod val="75000"/>
                    <a:lumOff val="25000"/>
                  </a:prst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prstClr val="black">
                    <a:lumMod val="75000"/>
                    <a:lumOff val="25000"/>
                  </a:prstClr>
                </a:solidFill>
                <a:latin typeface="Tahoma" panose="020B0604030504040204" pitchFamily="34" charset="0"/>
                <a:ea typeface="Tahoma" panose="020B0604030504040204" pitchFamily="34" charset="0"/>
                <a:cs typeface="Tahoma" panose="020B0604030504040204" pitchFamily="34" charset="0"/>
              </a:rPr>
              <a:t>luyện</a:t>
            </a:r>
            <a:r>
              <a:rPr lang="en-US" dirty="0">
                <a:solidFill>
                  <a:prstClr val="black">
                    <a:lumMod val="75000"/>
                    <a:lumOff val="25000"/>
                  </a:prst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prstClr val="black">
                    <a:lumMod val="75000"/>
                    <a:lumOff val="25000"/>
                  </a:prstClr>
                </a:solidFill>
                <a:latin typeface="Tahoma" panose="020B0604030504040204" pitchFamily="34" charset="0"/>
                <a:ea typeface="Tahoma" panose="020B0604030504040204" pitchFamily="34" charset="0"/>
                <a:cs typeface="Tahoma" panose="020B0604030504040204" pitchFamily="34" charset="0"/>
              </a:rPr>
              <a:t>tập</a:t>
            </a:r>
            <a:r>
              <a:rPr lang="en-US" dirty="0">
                <a:solidFill>
                  <a:prstClr val="black">
                    <a:lumMod val="75000"/>
                    <a:lumOff val="25000"/>
                  </a:prst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prstClr val="black">
                    <a:lumMod val="75000"/>
                    <a:lumOff val="25000"/>
                  </a:prstClr>
                </a:solidFill>
                <a:latin typeface="Tahoma" panose="020B0604030504040204" pitchFamily="34" charset="0"/>
                <a:ea typeface="Tahoma" panose="020B0604030504040204" pitchFamily="34" charset="0"/>
                <a:cs typeface="Tahoma" panose="020B0604030504040204" pitchFamily="34" charset="0"/>
              </a:rPr>
              <a:t>kiểm</a:t>
            </a:r>
            <a:r>
              <a:rPr lang="en-US" dirty="0">
                <a:solidFill>
                  <a:prstClr val="black">
                    <a:lumMod val="75000"/>
                    <a:lumOff val="25000"/>
                  </a:prstClr>
                </a:solidFill>
                <a:latin typeface="Tahoma" panose="020B0604030504040204" pitchFamily="34" charset="0"/>
                <a:ea typeface="Tahoma" panose="020B0604030504040204" pitchFamily="34" charset="0"/>
                <a:cs typeface="Tahoma" panose="020B0604030504040204" pitchFamily="34" charset="0"/>
              </a:rPr>
              <a:t> </a:t>
            </a:r>
            <a:r>
              <a:rPr lang="en-US" dirty="0" smtClean="0">
                <a:solidFill>
                  <a:prstClr val="black">
                    <a:lumMod val="75000"/>
                    <a:lumOff val="25000"/>
                  </a:prstClr>
                </a:solidFill>
                <a:latin typeface="Tahoma" panose="020B0604030504040204" pitchFamily="34" charset="0"/>
                <a:ea typeface="Tahoma" panose="020B0604030504040204" pitchFamily="34" charset="0"/>
                <a:cs typeface="Tahoma" panose="020B0604030504040204" pitchFamily="34" charset="0"/>
              </a:rPr>
              <a:t>tra</a:t>
            </a:r>
            <a:r>
              <a:rPr lang="en-US" dirty="0" smtClean="0">
                <a:ea typeface="Tahoma" panose="020B0604030504040204" pitchFamily="34" charset="0"/>
                <a:cs typeface="Tahoma" panose="020B0604030504040204" pitchFamily="34" charset="0"/>
              </a:rPr>
              <a:t>:</a:t>
            </a:r>
          </a:p>
          <a:p>
            <a:pPr marL="342900" lvl="1" indent="-342900">
              <a:buClr>
                <a:srgbClr val="A53010"/>
              </a:buClr>
            </a:pPr>
            <a:endParaRPr lang="en-US" dirty="0">
              <a:solidFill>
                <a:prstClr val="black">
                  <a:lumMod val="75000"/>
                  <a:lumOff val="25000"/>
                </a:prstClr>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83116203"/>
              </p:ext>
            </p:extLst>
          </p:nvPr>
        </p:nvGraphicFramePr>
        <p:xfrm>
          <a:off x="2982912" y="5027302"/>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48426180"/>
                    </a:ext>
                  </a:extLst>
                </a:gridCol>
                <a:gridCol w="2709333">
                  <a:extLst>
                    <a:ext uri="{9D8B030D-6E8A-4147-A177-3AD203B41FA5}">
                      <a16:colId xmlns:a16="http://schemas.microsoft.com/office/drawing/2014/main" val="394737645"/>
                    </a:ext>
                  </a:extLst>
                </a:gridCol>
                <a:gridCol w="2709333">
                  <a:extLst>
                    <a:ext uri="{9D8B030D-6E8A-4147-A177-3AD203B41FA5}">
                      <a16:colId xmlns:a16="http://schemas.microsoft.com/office/drawing/2014/main" val="4022899499"/>
                    </a:ext>
                  </a:extLst>
                </a:gridCol>
              </a:tblGrid>
              <a:tr h="370840">
                <a:tc>
                  <a:txBody>
                    <a:bodyPr/>
                    <a:lstStyle/>
                    <a:p>
                      <a:pPr algn="ctr"/>
                      <a:endParaRPr lang="en-US" sz="160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600" dirty="0" err="1" smtClean="0">
                          <a:latin typeface="Tahoma" panose="020B0604030504040204" pitchFamily="34" charset="0"/>
                          <a:ea typeface="Tahoma" panose="020B0604030504040204" pitchFamily="34" charset="0"/>
                          <a:cs typeface="Tahoma" panose="020B0604030504040204" pitchFamily="34" charset="0"/>
                        </a:rPr>
                        <a:t>Số</a:t>
                      </a:r>
                      <a:r>
                        <a:rPr lang="en-US" sz="1600" baseline="0" dirty="0" smtClean="0">
                          <a:latin typeface="Tahoma" panose="020B0604030504040204" pitchFamily="34" charset="0"/>
                          <a:ea typeface="Tahoma" panose="020B0604030504040204" pitchFamily="34" charset="0"/>
                          <a:cs typeface="Tahoma" panose="020B0604030504040204" pitchFamily="34" charset="0"/>
                        </a:rPr>
                        <a:t> quan </a:t>
                      </a:r>
                      <a:r>
                        <a:rPr lang="en-US" sz="1600" baseline="0" dirty="0" err="1" smtClean="0">
                          <a:latin typeface="Tahoma" panose="020B0604030504040204" pitchFamily="34" charset="0"/>
                          <a:ea typeface="Tahoma" panose="020B0604030504040204" pitchFamily="34" charset="0"/>
                          <a:cs typeface="Tahoma" panose="020B0604030504040204" pitchFamily="34" charset="0"/>
                        </a:rPr>
                        <a:t>sát</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321884835"/>
                  </a:ext>
                </a:extLst>
              </a:tr>
              <a:tr h="370840">
                <a:tc>
                  <a:txBody>
                    <a:bodyPr/>
                    <a:lstStyle/>
                    <a:p>
                      <a:pPr algn="l"/>
                      <a:r>
                        <a:rPr lang="en-US" sz="1600" dirty="0" err="1" smtClean="0">
                          <a:latin typeface="Tahoma" panose="020B0604030504040204" pitchFamily="34" charset="0"/>
                          <a:ea typeface="Tahoma" panose="020B0604030504040204" pitchFamily="34" charset="0"/>
                          <a:cs typeface="Tahoma" panose="020B0604030504040204" pitchFamily="34" charset="0"/>
                        </a:rPr>
                        <a:t>Tập</a:t>
                      </a:r>
                      <a:r>
                        <a:rPr lang="en-US" sz="1600" baseline="0" dirty="0" smtClean="0">
                          <a:latin typeface="Tahoma" panose="020B0604030504040204" pitchFamily="34" charset="0"/>
                          <a:ea typeface="Tahoma" panose="020B0604030504040204" pitchFamily="34" charset="0"/>
                          <a:cs typeface="Tahoma" panose="020B0604030504040204" pitchFamily="34" charset="0"/>
                        </a:rPr>
                        <a:t> </a:t>
                      </a:r>
                      <a:r>
                        <a:rPr lang="en-US" sz="1600" baseline="0" dirty="0" err="1" smtClean="0">
                          <a:latin typeface="Tahoma" panose="020B0604030504040204" pitchFamily="34" charset="0"/>
                          <a:ea typeface="Tahoma" panose="020B0604030504040204" pitchFamily="34" charset="0"/>
                          <a:cs typeface="Tahoma" panose="020B0604030504040204" pitchFamily="34" charset="0"/>
                        </a:rPr>
                        <a:t>huấn</a:t>
                      </a:r>
                      <a:r>
                        <a:rPr lang="en-US" sz="1600" baseline="0" dirty="0" smtClean="0">
                          <a:latin typeface="Tahoma" panose="020B0604030504040204" pitchFamily="34" charset="0"/>
                          <a:ea typeface="Tahoma" panose="020B0604030504040204" pitchFamily="34" charset="0"/>
                          <a:cs typeface="Tahoma" panose="020B0604030504040204" pitchFamily="34" charset="0"/>
                        </a:rPr>
                        <a:t> </a:t>
                      </a:r>
                      <a:r>
                        <a:rPr lang="en-US" sz="1600" baseline="0" dirty="0" err="1" smtClean="0">
                          <a:latin typeface="Tahoma" panose="020B0604030504040204" pitchFamily="34" charset="0"/>
                          <a:ea typeface="Tahoma" panose="020B0604030504040204" pitchFamily="34" charset="0"/>
                          <a:cs typeface="Tahoma" panose="020B0604030504040204" pitchFamily="34" charset="0"/>
                        </a:rPr>
                        <a:t>luyện</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600" dirty="0" smtClean="0">
                          <a:latin typeface="Tahoma" panose="020B0604030504040204" pitchFamily="34" charset="0"/>
                          <a:ea typeface="Tahoma" panose="020B0604030504040204" pitchFamily="34" charset="0"/>
                          <a:cs typeface="Tahoma" panose="020B0604030504040204" pitchFamily="34" charset="0"/>
                        </a:rPr>
                        <a:t>637,255</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600" dirty="0" smtClean="0">
                          <a:latin typeface="Tahoma" panose="020B0604030504040204" pitchFamily="34" charset="0"/>
                          <a:ea typeface="Tahoma" panose="020B0604030504040204" pitchFamily="34" charset="0"/>
                          <a:cs typeface="Tahoma" panose="020B0604030504040204" pitchFamily="34" charset="0"/>
                        </a:rPr>
                        <a:t>75</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870664649"/>
                  </a:ext>
                </a:extLst>
              </a:tr>
              <a:tr h="370840">
                <a:tc>
                  <a:txBody>
                    <a:bodyPr/>
                    <a:lstStyle/>
                    <a:p>
                      <a:pPr algn="l"/>
                      <a:r>
                        <a:rPr lang="en-US" sz="1600" dirty="0" err="1" smtClean="0">
                          <a:latin typeface="Tahoma" panose="020B0604030504040204" pitchFamily="34" charset="0"/>
                          <a:ea typeface="Tahoma" panose="020B0604030504040204" pitchFamily="34" charset="0"/>
                          <a:cs typeface="Tahoma" panose="020B0604030504040204" pitchFamily="34" charset="0"/>
                        </a:rPr>
                        <a:t>Tập</a:t>
                      </a:r>
                      <a:r>
                        <a:rPr lang="en-US" sz="1600" baseline="0" dirty="0" smtClean="0">
                          <a:latin typeface="Tahoma" panose="020B0604030504040204" pitchFamily="34" charset="0"/>
                          <a:ea typeface="Tahoma" panose="020B0604030504040204" pitchFamily="34" charset="0"/>
                          <a:cs typeface="Tahoma" panose="020B0604030504040204" pitchFamily="34" charset="0"/>
                        </a:rPr>
                        <a:t> </a:t>
                      </a:r>
                      <a:r>
                        <a:rPr lang="en-US" sz="1600" baseline="0" dirty="0" err="1" smtClean="0">
                          <a:latin typeface="Tahoma" panose="020B0604030504040204" pitchFamily="34" charset="0"/>
                          <a:ea typeface="Tahoma" panose="020B0604030504040204" pitchFamily="34" charset="0"/>
                          <a:cs typeface="Tahoma" panose="020B0604030504040204" pitchFamily="34" charset="0"/>
                        </a:rPr>
                        <a:t>kiểm</a:t>
                      </a:r>
                      <a:r>
                        <a:rPr lang="en-US" sz="1600" baseline="0" dirty="0" smtClean="0">
                          <a:latin typeface="Tahoma" panose="020B0604030504040204" pitchFamily="34" charset="0"/>
                          <a:ea typeface="Tahoma" panose="020B0604030504040204" pitchFamily="34" charset="0"/>
                          <a:cs typeface="Tahoma" panose="020B0604030504040204" pitchFamily="34" charset="0"/>
                        </a:rPr>
                        <a:t> tra</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600" dirty="0" smtClean="0">
                          <a:latin typeface="Tahoma" panose="020B0604030504040204" pitchFamily="34" charset="0"/>
                          <a:ea typeface="Tahoma" panose="020B0604030504040204" pitchFamily="34" charset="0"/>
                          <a:cs typeface="Tahoma" panose="020B0604030504040204" pitchFamily="34" charset="0"/>
                        </a:rPr>
                        <a:t>212,419</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600" dirty="0" smtClean="0">
                          <a:latin typeface="Tahoma" panose="020B0604030504040204" pitchFamily="34" charset="0"/>
                          <a:ea typeface="Tahoma" panose="020B0604030504040204" pitchFamily="34" charset="0"/>
                          <a:cs typeface="Tahoma" panose="020B0604030504040204" pitchFamily="34" charset="0"/>
                        </a:rPr>
                        <a:t>25</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435054243"/>
                  </a:ext>
                </a:extLst>
              </a:tr>
            </a:tbl>
          </a:graphicData>
        </a:graphic>
      </p:graphicFrame>
    </p:spTree>
    <p:extLst>
      <p:ext uri="{BB962C8B-B14F-4D97-AF65-F5344CB8AC3E}">
        <p14:creationId xmlns:p14="http://schemas.microsoft.com/office/powerpoint/2010/main" val="8061513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Thấu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Biến</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mục</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tiêu</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MIS_Status</a:t>
            </a:r>
            <a:r>
              <a:rPr lang="en-US" sz="2400" i="1" dirty="0" smtClean="0">
                <a:latin typeface="Arial" panose="020B0604020202020204" pitchFamily="34" charset="0"/>
                <a:cs typeface="Arial" panose="020B0604020202020204" pitchFamily="34" charset="0"/>
              </a:rPr>
              <a:t>)</a:t>
            </a:r>
            <a:endParaRPr lang="en-US" i="1" dirty="0">
              <a:latin typeface="Arial" panose="020B0604020202020204" pitchFamily="34" charset="0"/>
              <a:cs typeface="Arial" panose="020B0604020202020204" pitchFamily="34"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17231640"/>
              </p:ext>
            </p:extLst>
          </p:nvPr>
        </p:nvGraphicFramePr>
        <p:xfrm>
          <a:off x="2589213" y="2133600"/>
          <a:ext cx="7469187" cy="1112520"/>
        </p:xfrm>
        <a:graphic>
          <a:graphicData uri="http://schemas.openxmlformats.org/drawingml/2006/table">
            <a:tbl>
              <a:tblPr firstRow="1" bandRow="1">
                <a:tableStyleId>{5C22544A-7EE6-4342-B048-85BDC9FD1C3A}</a:tableStyleId>
              </a:tblPr>
              <a:tblGrid>
                <a:gridCol w="1041091">
                  <a:extLst>
                    <a:ext uri="{9D8B030D-6E8A-4147-A177-3AD203B41FA5}">
                      <a16:colId xmlns:a16="http://schemas.microsoft.com/office/drawing/2014/main" val="2724785653"/>
                    </a:ext>
                  </a:extLst>
                </a:gridCol>
                <a:gridCol w="1187356">
                  <a:extLst>
                    <a:ext uri="{9D8B030D-6E8A-4147-A177-3AD203B41FA5}">
                      <a16:colId xmlns:a16="http://schemas.microsoft.com/office/drawing/2014/main" val="1285676380"/>
                    </a:ext>
                  </a:extLst>
                </a:gridCol>
                <a:gridCol w="2292824">
                  <a:extLst>
                    <a:ext uri="{9D8B030D-6E8A-4147-A177-3AD203B41FA5}">
                      <a16:colId xmlns:a16="http://schemas.microsoft.com/office/drawing/2014/main" val="3421589376"/>
                    </a:ext>
                  </a:extLst>
                </a:gridCol>
                <a:gridCol w="2947916">
                  <a:extLst>
                    <a:ext uri="{9D8B030D-6E8A-4147-A177-3AD203B41FA5}">
                      <a16:colId xmlns:a16="http://schemas.microsoft.com/office/drawing/2014/main" val="809971650"/>
                    </a:ext>
                  </a:extLst>
                </a:gridCol>
              </a:tblGrid>
              <a:tr h="370840">
                <a:tc>
                  <a:txBody>
                    <a:bodyPr/>
                    <a:lstStyle/>
                    <a:p>
                      <a:pPr algn="ctr"/>
                      <a:r>
                        <a:rPr lang="en-US" sz="1600" b="1" dirty="0" err="1" smtClean="0">
                          <a:latin typeface="Tahoma" panose="020B0604030504040204" pitchFamily="34" charset="0"/>
                          <a:ea typeface="Tahoma" panose="020B0604030504040204" pitchFamily="34" charset="0"/>
                          <a:cs typeface="Tahoma" panose="020B0604030504040204" pitchFamily="34" charset="0"/>
                        </a:rPr>
                        <a:t>Nhãn</a:t>
                      </a:r>
                      <a:endParaRPr lang="en-US" sz="1600" b="1"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600" b="1" dirty="0" smtClean="0">
                          <a:latin typeface="Tahoma" panose="020B0604030504040204" pitchFamily="34" charset="0"/>
                          <a:ea typeface="Tahoma" panose="020B0604030504040204" pitchFamily="34" charset="0"/>
                          <a:cs typeface="Tahoma" panose="020B0604030504040204" pitchFamily="34" charset="0"/>
                        </a:rPr>
                        <a:t>Encode</a:t>
                      </a:r>
                      <a:endParaRPr lang="en-US" sz="1600" b="1"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600" b="1" dirty="0" smtClean="0">
                          <a:latin typeface="Tahoma" panose="020B0604030504040204" pitchFamily="34" charset="0"/>
                          <a:ea typeface="Tahoma" panose="020B0604030504040204" pitchFamily="34" charset="0"/>
                          <a:cs typeface="Tahoma" panose="020B0604030504040204" pitchFamily="34" charset="0"/>
                        </a:rPr>
                        <a:t>Positive</a:t>
                      </a:r>
                      <a:r>
                        <a:rPr lang="en-US" sz="1600" b="1" baseline="0" dirty="0" smtClean="0">
                          <a:latin typeface="Tahoma" panose="020B0604030504040204" pitchFamily="34" charset="0"/>
                          <a:ea typeface="Tahoma" panose="020B0604030504040204" pitchFamily="34" charset="0"/>
                          <a:cs typeface="Tahoma" panose="020B0604030504040204" pitchFamily="34" charset="0"/>
                        </a:rPr>
                        <a:t> / Negative</a:t>
                      </a:r>
                      <a:endParaRPr lang="en-US" sz="1600" b="1"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600" b="1" dirty="0" smtClean="0">
                          <a:latin typeface="Tahoma" panose="020B0604030504040204" pitchFamily="34" charset="0"/>
                          <a:ea typeface="Tahoma" panose="020B0604030504040204" pitchFamily="34" charset="0"/>
                          <a:cs typeface="Tahoma" panose="020B0604030504040204" pitchFamily="34" charset="0"/>
                        </a:rPr>
                        <a:t>Ý</a:t>
                      </a:r>
                      <a:r>
                        <a:rPr lang="en-US" sz="1600" b="1" baseline="0" dirty="0" smtClean="0">
                          <a:latin typeface="Tahoma" panose="020B0604030504040204" pitchFamily="34" charset="0"/>
                          <a:ea typeface="Tahoma" panose="020B0604030504040204" pitchFamily="34" charset="0"/>
                          <a:cs typeface="Tahoma" panose="020B0604030504040204" pitchFamily="34" charset="0"/>
                        </a:rPr>
                        <a:t> </a:t>
                      </a:r>
                      <a:r>
                        <a:rPr lang="en-US" sz="1600" b="1" baseline="0" dirty="0" err="1" smtClean="0">
                          <a:latin typeface="Tahoma" panose="020B0604030504040204" pitchFamily="34" charset="0"/>
                          <a:ea typeface="Tahoma" panose="020B0604030504040204" pitchFamily="34" charset="0"/>
                          <a:cs typeface="Tahoma" panose="020B0604030504040204" pitchFamily="34" charset="0"/>
                        </a:rPr>
                        <a:t>nghĩa</a:t>
                      </a:r>
                      <a:endParaRPr lang="en-US" sz="1600" b="1"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180096566"/>
                  </a:ext>
                </a:extLst>
              </a:tr>
              <a:tr h="370840">
                <a:tc>
                  <a:txBody>
                    <a:bodyPr/>
                    <a:lstStyle/>
                    <a:p>
                      <a:r>
                        <a:rPr lang="en-US" sz="1600" b="0" dirty="0" smtClean="0">
                          <a:latin typeface="Tahoma" panose="020B0604030504040204" pitchFamily="34" charset="0"/>
                          <a:ea typeface="Tahoma" panose="020B0604030504040204" pitchFamily="34" charset="0"/>
                          <a:cs typeface="Tahoma" panose="020B0604030504040204" pitchFamily="34" charset="0"/>
                        </a:rPr>
                        <a:t>P I</a:t>
                      </a:r>
                      <a:r>
                        <a:rPr lang="en-US" sz="1600" b="0" baseline="0" dirty="0" smtClean="0">
                          <a:latin typeface="Tahoma" panose="020B0604030504040204" pitchFamily="34" charset="0"/>
                          <a:ea typeface="Tahoma" panose="020B0604030504040204" pitchFamily="34" charset="0"/>
                          <a:cs typeface="Tahoma" panose="020B0604030504040204" pitchFamily="34" charset="0"/>
                        </a:rPr>
                        <a:t> F</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600" b="0" dirty="0" smtClean="0">
                          <a:latin typeface="Tahoma" panose="020B0604030504040204" pitchFamily="34" charset="0"/>
                          <a:ea typeface="Tahoma" panose="020B0604030504040204" pitchFamily="34" charset="0"/>
                          <a:cs typeface="Tahoma" panose="020B0604030504040204" pitchFamily="34" charset="0"/>
                        </a:rPr>
                        <a:t>0</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600" b="0" dirty="0" smtClean="0">
                          <a:latin typeface="Tahoma" panose="020B0604030504040204" pitchFamily="34" charset="0"/>
                          <a:ea typeface="Tahoma" panose="020B0604030504040204" pitchFamily="34" charset="0"/>
                          <a:cs typeface="Tahoma" panose="020B0604030504040204" pitchFamily="34" charset="0"/>
                        </a:rPr>
                        <a:t>Negative</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sz="1600" b="0" dirty="0" err="1" smtClean="0">
                          <a:latin typeface="Tahoma" panose="020B0604030504040204" pitchFamily="34" charset="0"/>
                          <a:ea typeface="Tahoma" panose="020B0604030504040204" pitchFamily="34" charset="0"/>
                          <a:cs typeface="Tahoma" panose="020B0604030504040204" pitchFamily="34" charset="0"/>
                        </a:rPr>
                        <a:t>Trả</a:t>
                      </a:r>
                      <a:r>
                        <a:rPr lang="en-US" sz="1600" b="0" baseline="0" dirty="0" smtClean="0">
                          <a:latin typeface="Tahoma" panose="020B0604030504040204" pitchFamily="34" charset="0"/>
                          <a:ea typeface="Tahoma" panose="020B0604030504040204" pitchFamily="34" charset="0"/>
                          <a:cs typeface="Tahoma" panose="020B0604030504040204" pitchFamily="34" charset="0"/>
                        </a:rPr>
                        <a:t> </a:t>
                      </a:r>
                      <a:r>
                        <a:rPr lang="en-US" sz="1600" b="0" baseline="0" dirty="0" err="1" smtClean="0">
                          <a:latin typeface="Tahoma" panose="020B0604030504040204" pitchFamily="34" charset="0"/>
                          <a:ea typeface="Tahoma" panose="020B0604030504040204" pitchFamily="34" charset="0"/>
                          <a:cs typeface="Tahoma" panose="020B0604030504040204" pitchFamily="34" charset="0"/>
                        </a:rPr>
                        <a:t>được</a:t>
                      </a:r>
                      <a:r>
                        <a:rPr lang="en-US" sz="1600" b="0" baseline="0" dirty="0" smtClean="0">
                          <a:latin typeface="Tahoma" panose="020B0604030504040204" pitchFamily="34" charset="0"/>
                          <a:ea typeface="Tahoma" panose="020B0604030504040204" pitchFamily="34" charset="0"/>
                          <a:cs typeface="Tahoma" panose="020B0604030504040204" pitchFamily="34" charset="0"/>
                        </a:rPr>
                        <a:t> </a:t>
                      </a:r>
                      <a:r>
                        <a:rPr lang="en-US" sz="1600" b="0" baseline="0" dirty="0" err="1" smtClean="0">
                          <a:latin typeface="Tahoma" panose="020B0604030504040204" pitchFamily="34" charset="0"/>
                          <a:ea typeface="Tahoma" panose="020B0604030504040204" pitchFamily="34" charset="0"/>
                          <a:cs typeface="Tahoma" panose="020B0604030504040204" pitchFamily="34" charset="0"/>
                        </a:rPr>
                        <a:t>nợ</a:t>
                      </a:r>
                      <a:r>
                        <a:rPr lang="en-US" sz="1600" b="0" baseline="0" dirty="0" smtClean="0">
                          <a:latin typeface="Tahoma" panose="020B0604030504040204" pitchFamily="34" charset="0"/>
                          <a:ea typeface="Tahoma" panose="020B0604030504040204" pitchFamily="34" charset="0"/>
                          <a:cs typeface="Tahoma" panose="020B0604030504040204" pitchFamily="34" charset="0"/>
                        </a:rPr>
                        <a:t> (Paid </a:t>
                      </a:r>
                      <a:r>
                        <a:rPr lang="en-US" sz="1600" b="0" baseline="0" smtClean="0">
                          <a:latin typeface="Tahoma" panose="020B0604030504040204" pitchFamily="34" charset="0"/>
                          <a:ea typeface="Tahoma" panose="020B0604030504040204" pitchFamily="34" charset="0"/>
                          <a:cs typeface="Tahoma" panose="020B0604030504040204" pitchFamily="34" charset="0"/>
                        </a:rPr>
                        <a:t>In Full)</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816376058"/>
                  </a:ext>
                </a:extLst>
              </a:tr>
              <a:tr h="370840">
                <a:tc>
                  <a:txBody>
                    <a:bodyPr/>
                    <a:lstStyle/>
                    <a:p>
                      <a:r>
                        <a:rPr lang="en-US" sz="1600" b="0" dirty="0" smtClean="0">
                          <a:latin typeface="Tahoma" panose="020B0604030504040204" pitchFamily="34" charset="0"/>
                          <a:ea typeface="Tahoma" panose="020B0604030504040204" pitchFamily="34" charset="0"/>
                          <a:cs typeface="Tahoma" panose="020B0604030504040204" pitchFamily="34" charset="0"/>
                        </a:rPr>
                        <a:t>CHGOFF</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600" b="0" dirty="0" smtClean="0">
                          <a:latin typeface="Tahoma" panose="020B0604030504040204" pitchFamily="34" charset="0"/>
                          <a:ea typeface="Tahoma" panose="020B0604030504040204" pitchFamily="34" charset="0"/>
                          <a:cs typeface="Tahoma" panose="020B0604030504040204" pitchFamily="34" charset="0"/>
                        </a:rPr>
                        <a:t>1</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600" b="0" dirty="0" smtClean="0">
                          <a:latin typeface="Tahoma" panose="020B0604030504040204" pitchFamily="34" charset="0"/>
                          <a:ea typeface="Tahoma" panose="020B0604030504040204" pitchFamily="34" charset="0"/>
                          <a:cs typeface="Tahoma" panose="020B0604030504040204" pitchFamily="34" charset="0"/>
                        </a:rPr>
                        <a:t>Positive</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sz="1600" b="0" dirty="0" err="1" smtClean="0">
                          <a:latin typeface="Tahoma" panose="020B0604030504040204" pitchFamily="34" charset="0"/>
                          <a:ea typeface="Tahoma" panose="020B0604030504040204" pitchFamily="34" charset="0"/>
                          <a:cs typeface="Tahoma" panose="020B0604030504040204" pitchFamily="34" charset="0"/>
                        </a:rPr>
                        <a:t>Không</a:t>
                      </a:r>
                      <a:r>
                        <a:rPr lang="en-US" sz="1600" b="0" baseline="0" dirty="0" smtClean="0">
                          <a:latin typeface="Tahoma" panose="020B0604030504040204" pitchFamily="34" charset="0"/>
                          <a:ea typeface="Tahoma" panose="020B0604030504040204" pitchFamily="34" charset="0"/>
                          <a:cs typeface="Tahoma" panose="020B0604030504040204" pitchFamily="34" charset="0"/>
                        </a:rPr>
                        <a:t> </a:t>
                      </a:r>
                      <a:r>
                        <a:rPr lang="en-US" sz="1600" b="0" baseline="0" dirty="0" err="1" smtClean="0">
                          <a:latin typeface="Tahoma" panose="020B0604030504040204" pitchFamily="34" charset="0"/>
                          <a:ea typeface="Tahoma" panose="020B0604030504040204" pitchFamily="34" charset="0"/>
                          <a:cs typeface="Tahoma" panose="020B0604030504040204" pitchFamily="34" charset="0"/>
                        </a:rPr>
                        <a:t>trả</a:t>
                      </a:r>
                      <a:r>
                        <a:rPr lang="en-US" sz="1600" b="0" baseline="0" dirty="0" smtClean="0">
                          <a:latin typeface="Tahoma" panose="020B0604030504040204" pitchFamily="34" charset="0"/>
                          <a:ea typeface="Tahoma" panose="020B0604030504040204" pitchFamily="34" charset="0"/>
                          <a:cs typeface="Tahoma" panose="020B0604030504040204" pitchFamily="34" charset="0"/>
                        </a:rPr>
                        <a:t> </a:t>
                      </a:r>
                      <a:r>
                        <a:rPr lang="en-US" sz="1600" b="0" baseline="0" dirty="0" err="1" smtClean="0">
                          <a:latin typeface="Tahoma" panose="020B0604030504040204" pitchFamily="34" charset="0"/>
                          <a:ea typeface="Tahoma" panose="020B0604030504040204" pitchFamily="34" charset="0"/>
                          <a:cs typeface="Tahoma" panose="020B0604030504040204" pitchFamily="34" charset="0"/>
                        </a:rPr>
                        <a:t>được</a:t>
                      </a:r>
                      <a:r>
                        <a:rPr lang="en-US" sz="1600" b="0" baseline="0" dirty="0" smtClean="0">
                          <a:latin typeface="Tahoma" panose="020B0604030504040204" pitchFamily="34" charset="0"/>
                          <a:ea typeface="Tahoma" panose="020B0604030504040204" pitchFamily="34" charset="0"/>
                          <a:cs typeface="Tahoma" panose="020B0604030504040204" pitchFamily="34" charset="0"/>
                        </a:rPr>
                        <a:t> (Charge Off)</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274702821"/>
                  </a:ext>
                </a:extLst>
              </a:tr>
            </a:tbl>
          </a:graphicData>
        </a:graphic>
      </p:graphicFrame>
      <p:pic>
        <p:nvPicPr>
          <p:cNvPr id="9" name="Picture 8"/>
          <p:cNvPicPr>
            <a:picLocks noChangeAspect="1"/>
          </p:cNvPicPr>
          <p:nvPr/>
        </p:nvPicPr>
        <p:blipFill>
          <a:blip r:embed="rId2"/>
          <a:stretch>
            <a:fillRect/>
          </a:stretch>
        </p:blipFill>
        <p:spPr>
          <a:xfrm>
            <a:off x="4739955" y="3246120"/>
            <a:ext cx="2962986" cy="3218880"/>
          </a:xfrm>
          <a:prstGeom prst="rect">
            <a:avLst/>
          </a:prstGeom>
        </p:spPr>
      </p:pic>
    </p:spTree>
    <p:extLst>
      <p:ext uri="{BB962C8B-B14F-4D97-AF65-F5344CB8AC3E}">
        <p14:creationId xmlns:p14="http://schemas.microsoft.com/office/powerpoint/2010/main" val="595501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Thấu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Biến</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giải</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thích</a:t>
            </a:r>
            <a:endParaRPr lang="en-US" i="1" dirty="0">
              <a:latin typeface="Arial" panose="020B0604020202020204" pitchFamily="34" charset="0"/>
              <a:cs typeface="Arial" panose="020B0604020202020204" pitchFamily="34" charset="0"/>
            </a:endParaRP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547748459"/>
              </p:ext>
            </p:extLst>
          </p:nvPr>
        </p:nvGraphicFramePr>
        <p:xfrm>
          <a:off x="2884420" y="1904995"/>
          <a:ext cx="8324988" cy="4328800"/>
        </p:xfrm>
        <a:graphic>
          <a:graphicData uri="http://schemas.openxmlformats.org/drawingml/2006/table">
            <a:tbl>
              <a:tblPr>
                <a:tableStyleId>{5C22544A-7EE6-4342-B048-85BDC9FD1C3A}</a:tableStyleId>
              </a:tblPr>
              <a:tblGrid>
                <a:gridCol w="581507">
                  <a:extLst>
                    <a:ext uri="{9D8B030D-6E8A-4147-A177-3AD203B41FA5}">
                      <a16:colId xmlns:a16="http://schemas.microsoft.com/office/drawing/2014/main" val="2153855472"/>
                    </a:ext>
                  </a:extLst>
                </a:gridCol>
                <a:gridCol w="1709729">
                  <a:extLst>
                    <a:ext uri="{9D8B030D-6E8A-4147-A177-3AD203B41FA5}">
                      <a16:colId xmlns:a16="http://schemas.microsoft.com/office/drawing/2014/main" val="2821388167"/>
                    </a:ext>
                  </a:extLst>
                </a:gridCol>
                <a:gridCol w="1888654">
                  <a:extLst>
                    <a:ext uri="{9D8B030D-6E8A-4147-A177-3AD203B41FA5}">
                      <a16:colId xmlns:a16="http://schemas.microsoft.com/office/drawing/2014/main" val="570823063"/>
                    </a:ext>
                  </a:extLst>
                </a:gridCol>
                <a:gridCol w="934387">
                  <a:extLst>
                    <a:ext uri="{9D8B030D-6E8A-4147-A177-3AD203B41FA5}">
                      <a16:colId xmlns:a16="http://schemas.microsoft.com/office/drawing/2014/main" val="1513084249"/>
                    </a:ext>
                  </a:extLst>
                </a:gridCol>
                <a:gridCol w="1177923">
                  <a:extLst>
                    <a:ext uri="{9D8B030D-6E8A-4147-A177-3AD203B41FA5}">
                      <a16:colId xmlns:a16="http://schemas.microsoft.com/office/drawing/2014/main" val="1368069551"/>
                    </a:ext>
                  </a:extLst>
                </a:gridCol>
                <a:gridCol w="1177923">
                  <a:extLst>
                    <a:ext uri="{9D8B030D-6E8A-4147-A177-3AD203B41FA5}">
                      <a16:colId xmlns:a16="http://schemas.microsoft.com/office/drawing/2014/main" val="1044506457"/>
                    </a:ext>
                  </a:extLst>
                </a:gridCol>
                <a:gridCol w="854865">
                  <a:extLst>
                    <a:ext uri="{9D8B030D-6E8A-4147-A177-3AD203B41FA5}">
                      <a16:colId xmlns:a16="http://schemas.microsoft.com/office/drawing/2014/main" val="2966059725"/>
                    </a:ext>
                  </a:extLst>
                </a:gridCol>
              </a:tblGrid>
              <a:tr h="298744">
                <a:tc>
                  <a:txBody>
                    <a:bodyPr/>
                    <a:lstStyle/>
                    <a:p>
                      <a:pPr algn="ctr" fontAlgn="ctr"/>
                      <a:r>
                        <a:rPr lang="en-US" sz="1400" u="none" strike="noStrike">
                          <a:effectLst/>
                          <a:latin typeface="Calibri" panose="020F0502020204030204" pitchFamily="34" charset="0"/>
                          <a:cs typeface="Calibri" panose="020F0502020204030204" pitchFamily="34" charset="0"/>
                        </a:rPr>
                        <a:t>#</a:t>
                      </a:r>
                      <a:endParaRPr lang="en-US" sz="1400" b="1" i="0" u="none" strike="noStrike">
                        <a:solidFill>
                          <a:srgbClr val="FFFFFF"/>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ctr" fontAlgn="ctr"/>
                      <a:r>
                        <a:rPr lang="en-US" sz="1400" u="none" strike="noStrike" dirty="0">
                          <a:effectLst/>
                          <a:latin typeface="Calibri" panose="020F0502020204030204" pitchFamily="34" charset="0"/>
                          <a:cs typeface="Calibri" panose="020F0502020204030204" pitchFamily="34" charset="0"/>
                        </a:rPr>
                        <a:t>Column</a:t>
                      </a:r>
                      <a:endParaRPr lang="en-US" sz="1400" b="1" i="0" u="none" strike="noStrike" dirty="0">
                        <a:solidFill>
                          <a:srgbClr val="FFFFFF"/>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ctr" fontAlgn="ctr"/>
                      <a:r>
                        <a:rPr lang="en-US" sz="1400" u="none" strike="noStrike" dirty="0">
                          <a:effectLst/>
                          <a:latin typeface="Calibri" panose="020F0502020204030204" pitchFamily="34" charset="0"/>
                          <a:cs typeface="Calibri" panose="020F0502020204030204" pitchFamily="34" charset="0"/>
                        </a:rPr>
                        <a:t>Ý </a:t>
                      </a:r>
                      <a:r>
                        <a:rPr lang="en-US" sz="1400" u="none" strike="noStrike" dirty="0" err="1">
                          <a:effectLst/>
                          <a:latin typeface="Calibri" panose="020F0502020204030204" pitchFamily="34" charset="0"/>
                          <a:cs typeface="Calibri" panose="020F0502020204030204" pitchFamily="34" charset="0"/>
                        </a:rPr>
                        <a:t>nghĩa</a:t>
                      </a:r>
                      <a:endParaRPr lang="en-US" sz="1400" b="1" i="0" u="none" strike="noStrike" dirty="0">
                        <a:solidFill>
                          <a:srgbClr val="FFFFFF"/>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ctr" fontAlgn="ctr"/>
                      <a:r>
                        <a:rPr lang="en-US" sz="1400" u="none" strike="noStrike">
                          <a:effectLst/>
                          <a:latin typeface="Calibri" panose="020F0502020204030204" pitchFamily="34" charset="0"/>
                          <a:cs typeface="Calibri" panose="020F0502020204030204" pitchFamily="34" charset="0"/>
                        </a:rPr>
                        <a:t>Count</a:t>
                      </a:r>
                      <a:endParaRPr lang="en-US" sz="1400" b="1" i="0" u="none" strike="noStrike">
                        <a:solidFill>
                          <a:srgbClr val="FFFFFF"/>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ctr" fontAlgn="ctr"/>
                      <a:r>
                        <a:rPr lang="en-US" sz="1400" u="none" strike="noStrike">
                          <a:effectLst/>
                          <a:latin typeface="Calibri" panose="020F0502020204030204" pitchFamily="34" charset="0"/>
                          <a:cs typeface="Calibri" panose="020F0502020204030204" pitchFamily="34" charset="0"/>
                        </a:rPr>
                        <a:t>Null count</a:t>
                      </a:r>
                      <a:endParaRPr lang="en-US" sz="1400" b="1" i="0" u="none" strike="noStrike">
                        <a:solidFill>
                          <a:srgbClr val="FFFFFF"/>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ctr" fontAlgn="ctr"/>
                      <a:r>
                        <a:rPr lang="en-US" sz="1400" u="none" strike="noStrike">
                          <a:effectLst/>
                          <a:latin typeface="Calibri" panose="020F0502020204030204" pitchFamily="34" charset="0"/>
                          <a:cs typeface="Calibri" panose="020F0502020204030204" pitchFamily="34" charset="0"/>
                        </a:rPr>
                        <a:t>Num unique</a:t>
                      </a:r>
                      <a:endParaRPr lang="en-US" sz="1400" b="1" i="0" u="none" strike="noStrike">
                        <a:solidFill>
                          <a:srgbClr val="FFFFFF"/>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ctr" fontAlgn="ctr"/>
                      <a:r>
                        <a:rPr lang="en-US" sz="1400" u="none" strike="noStrike">
                          <a:effectLst/>
                          <a:latin typeface="Calibri" panose="020F0502020204030204" pitchFamily="34" charset="0"/>
                          <a:cs typeface="Calibri" panose="020F0502020204030204" pitchFamily="34" charset="0"/>
                        </a:rPr>
                        <a:t>Type</a:t>
                      </a:r>
                      <a:endParaRPr lang="en-US" sz="1400" b="1" i="0" u="none" strike="noStrike">
                        <a:solidFill>
                          <a:srgbClr val="FFFFFF"/>
                        </a:solidFill>
                        <a:effectLst/>
                        <a:latin typeface="Calibri" panose="020F0502020204030204" pitchFamily="34" charset="0"/>
                        <a:cs typeface="Calibri" panose="020F0502020204030204" pitchFamily="34" charset="0"/>
                      </a:endParaRPr>
                    </a:p>
                  </a:txBody>
                  <a:tcPr marL="14937" marR="14937" marT="14937" marB="0" anchor="ctr"/>
                </a:tc>
                <a:extLst>
                  <a:ext uri="{0D108BD9-81ED-4DB2-BD59-A6C34878D82A}">
                    <a16:rowId xmlns:a16="http://schemas.microsoft.com/office/drawing/2014/main" val="1633669923"/>
                  </a:ext>
                </a:extLst>
              </a:tr>
              <a:tr h="298744">
                <a:tc>
                  <a:txBody>
                    <a:bodyPr/>
                    <a:lstStyle/>
                    <a:p>
                      <a:pPr algn="ctr" fontAlgn="ctr"/>
                      <a:r>
                        <a:rPr lang="en-US" sz="1400" u="none" strike="noStrike">
                          <a:effectLst/>
                          <a:latin typeface="Calibri" panose="020F0502020204030204" pitchFamily="34" charset="0"/>
                          <a:cs typeface="Calibri" panose="020F0502020204030204" pitchFamily="34" charset="0"/>
                        </a:rPr>
                        <a:t>0</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LoanNr_ChkDgt</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ID</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637,255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637,255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ctr" fontAlgn="ctr"/>
                      <a:r>
                        <a:rPr lang="en-US" sz="1400" u="none" strike="noStrike" dirty="0">
                          <a:effectLst/>
                          <a:latin typeface="Calibri" panose="020F0502020204030204" pitchFamily="34" charset="0"/>
                          <a:cs typeface="Calibri" panose="020F0502020204030204" pitchFamily="34" charset="0"/>
                        </a:rPr>
                        <a:t>int64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4937" marR="14937" marT="14937" marB="0" anchor="ctr"/>
                </a:tc>
                <a:extLst>
                  <a:ext uri="{0D108BD9-81ED-4DB2-BD59-A6C34878D82A}">
                    <a16:rowId xmlns:a16="http://schemas.microsoft.com/office/drawing/2014/main" val="2520188812"/>
                  </a:ext>
                </a:extLst>
              </a:tr>
              <a:tr h="298744">
                <a:tc>
                  <a:txBody>
                    <a:bodyPr/>
                    <a:lstStyle/>
                    <a:p>
                      <a:pPr algn="ctr" fontAlgn="ctr"/>
                      <a:r>
                        <a:rPr lang="en-US" sz="1400" u="none" strike="noStrike">
                          <a:effectLst/>
                          <a:latin typeface="Calibri" panose="020F0502020204030204" pitchFamily="34" charset="0"/>
                          <a:cs typeface="Calibri" panose="020F0502020204030204" pitchFamily="34" charset="0"/>
                        </a:rPr>
                        <a:t>1</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Name</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Tên Khách hàng</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637,248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7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566,943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ctr" fontAlgn="ctr"/>
                      <a:r>
                        <a:rPr lang="en-US" sz="1400" u="none" strike="noStrike" dirty="0">
                          <a:effectLst/>
                          <a:latin typeface="Calibri" panose="020F0502020204030204" pitchFamily="34" charset="0"/>
                          <a:cs typeface="Calibri" panose="020F0502020204030204" pitchFamily="34" charset="0"/>
                        </a:rPr>
                        <a:t>object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4937" marR="14937" marT="14937" marB="0" anchor="ctr"/>
                </a:tc>
                <a:extLst>
                  <a:ext uri="{0D108BD9-81ED-4DB2-BD59-A6C34878D82A}">
                    <a16:rowId xmlns:a16="http://schemas.microsoft.com/office/drawing/2014/main" val="3633212082"/>
                  </a:ext>
                </a:extLst>
              </a:tr>
              <a:tr h="298744">
                <a:tc>
                  <a:txBody>
                    <a:bodyPr/>
                    <a:lstStyle/>
                    <a:p>
                      <a:pPr algn="ctr" fontAlgn="ctr"/>
                      <a:r>
                        <a:rPr lang="en-US" sz="1400" u="none" strike="noStrike">
                          <a:effectLst/>
                          <a:latin typeface="Calibri" panose="020F0502020204030204" pitchFamily="34" charset="0"/>
                          <a:cs typeface="Calibri" panose="020F0502020204030204" pitchFamily="34" charset="0"/>
                        </a:rPr>
                        <a:t>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City</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Thành phố</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637,238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17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27,208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ctr" fontAlgn="ctr"/>
                      <a:r>
                        <a:rPr lang="en-US" sz="1400" u="none" strike="noStrike" dirty="0">
                          <a:effectLst/>
                          <a:latin typeface="Calibri" panose="020F0502020204030204" pitchFamily="34" charset="0"/>
                          <a:cs typeface="Calibri" panose="020F0502020204030204" pitchFamily="34" charset="0"/>
                        </a:rPr>
                        <a:t>object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4937" marR="14937" marT="14937" marB="0" anchor="ctr"/>
                </a:tc>
                <a:extLst>
                  <a:ext uri="{0D108BD9-81ED-4DB2-BD59-A6C34878D82A}">
                    <a16:rowId xmlns:a16="http://schemas.microsoft.com/office/drawing/2014/main" val="1191745619"/>
                  </a:ext>
                </a:extLst>
              </a:tr>
              <a:tr h="298744">
                <a:tc>
                  <a:txBody>
                    <a:bodyPr/>
                    <a:lstStyle/>
                    <a:p>
                      <a:pPr algn="ctr" fontAlgn="ctr"/>
                      <a:r>
                        <a:rPr lang="en-US" sz="1400" u="none" strike="noStrike">
                          <a:effectLst/>
                          <a:latin typeface="Calibri" panose="020F0502020204030204" pitchFamily="34" charset="0"/>
                          <a:cs typeface="Calibri" panose="020F0502020204030204" pitchFamily="34" charset="0"/>
                        </a:rPr>
                        <a:t>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State</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Bang</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637,247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8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51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ctr" fontAlgn="ctr"/>
                      <a:r>
                        <a:rPr lang="en-US" sz="1400" u="none" strike="noStrike" dirty="0">
                          <a:effectLst/>
                          <a:latin typeface="Calibri" panose="020F0502020204030204" pitchFamily="34" charset="0"/>
                          <a:cs typeface="Calibri" panose="020F0502020204030204" pitchFamily="34" charset="0"/>
                        </a:rPr>
                        <a:t>object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4937" marR="14937" marT="14937" marB="0" anchor="ctr"/>
                </a:tc>
                <a:extLst>
                  <a:ext uri="{0D108BD9-81ED-4DB2-BD59-A6C34878D82A}">
                    <a16:rowId xmlns:a16="http://schemas.microsoft.com/office/drawing/2014/main" val="2409203330"/>
                  </a:ext>
                </a:extLst>
              </a:tr>
              <a:tr h="298744">
                <a:tc>
                  <a:txBody>
                    <a:bodyPr/>
                    <a:lstStyle/>
                    <a:p>
                      <a:pPr algn="ctr" fontAlgn="ctr"/>
                      <a:r>
                        <a:rPr lang="en-US" sz="1400" u="none" strike="noStrike">
                          <a:effectLst/>
                          <a:latin typeface="Calibri" panose="020F0502020204030204" pitchFamily="34" charset="0"/>
                          <a:cs typeface="Calibri" panose="020F0502020204030204" pitchFamily="34" charset="0"/>
                        </a:rPr>
                        <a:t>4</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l" fontAlgn="ctr"/>
                      <a:r>
                        <a:rPr lang="en-US" sz="1400" u="none" strike="noStrike" dirty="0">
                          <a:effectLst/>
                          <a:latin typeface="Calibri" panose="020F0502020204030204" pitchFamily="34" charset="0"/>
                          <a:cs typeface="Calibri" panose="020F0502020204030204" pitchFamily="34" charset="0"/>
                        </a:rPr>
                        <a:t>Zip</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Zip code</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637,255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30,943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ctr" fontAlgn="ctr"/>
                      <a:r>
                        <a:rPr lang="en-US" sz="1400" u="none" strike="noStrike" dirty="0">
                          <a:effectLst/>
                          <a:latin typeface="Calibri" panose="020F0502020204030204" pitchFamily="34" charset="0"/>
                          <a:cs typeface="Calibri" panose="020F0502020204030204" pitchFamily="34" charset="0"/>
                        </a:rPr>
                        <a:t>int64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4937" marR="14937" marT="14937" marB="0" anchor="ctr"/>
                </a:tc>
                <a:extLst>
                  <a:ext uri="{0D108BD9-81ED-4DB2-BD59-A6C34878D82A}">
                    <a16:rowId xmlns:a16="http://schemas.microsoft.com/office/drawing/2014/main" val="587764787"/>
                  </a:ext>
                </a:extLst>
              </a:tr>
              <a:tr h="298744">
                <a:tc>
                  <a:txBody>
                    <a:bodyPr/>
                    <a:lstStyle/>
                    <a:p>
                      <a:pPr algn="ctr" fontAlgn="ctr"/>
                      <a:r>
                        <a:rPr lang="en-US" sz="1400" u="none" strike="noStrike">
                          <a:effectLst/>
                          <a:latin typeface="Calibri" panose="020F0502020204030204" pitchFamily="34" charset="0"/>
                          <a:cs typeface="Calibri" panose="020F0502020204030204" pitchFamily="34" charset="0"/>
                        </a:rPr>
                        <a:t>5</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Bank</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Ngân hàng</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636,139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1,116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5,263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ctr" fontAlgn="ctr"/>
                      <a:r>
                        <a:rPr lang="en-US" sz="1400" u="none" strike="noStrike" dirty="0">
                          <a:effectLst/>
                          <a:latin typeface="Calibri" panose="020F0502020204030204" pitchFamily="34" charset="0"/>
                          <a:cs typeface="Calibri" panose="020F0502020204030204" pitchFamily="34" charset="0"/>
                        </a:rPr>
                        <a:t>object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4937" marR="14937" marT="14937" marB="0" anchor="ctr"/>
                </a:tc>
                <a:extLst>
                  <a:ext uri="{0D108BD9-81ED-4DB2-BD59-A6C34878D82A}">
                    <a16:rowId xmlns:a16="http://schemas.microsoft.com/office/drawing/2014/main" val="2495477653"/>
                  </a:ext>
                </a:extLst>
              </a:tr>
              <a:tr h="445128">
                <a:tc>
                  <a:txBody>
                    <a:bodyPr/>
                    <a:lstStyle/>
                    <a:p>
                      <a:pPr algn="ctr" fontAlgn="ctr"/>
                      <a:r>
                        <a:rPr lang="en-US" sz="1400" u="none" strike="noStrike">
                          <a:effectLst/>
                          <a:latin typeface="Calibri" panose="020F0502020204030204" pitchFamily="34" charset="0"/>
                          <a:cs typeface="Calibri" panose="020F0502020204030204" pitchFamily="34" charset="0"/>
                        </a:rPr>
                        <a:t>6</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BankState</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Bang của Ngân hàng</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636,135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1,120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55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ctr" fontAlgn="ctr"/>
                      <a:r>
                        <a:rPr lang="en-US" sz="1400" u="none" strike="noStrike" dirty="0">
                          <a:effectLst/>
                          <a:latin typeface="Calibri" panose="020F0502020204030204" pitchFamily="34" charset="0"/>
                          <a:cs typeface="Calibri" panose="020F0502020204030204" pitchFamily="34" charset="0"/>
                        </a:rPr>
                        <a:t>object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4937" marR="14937" marT="14937" marB="0" anchor="ctr"/>
                </a:tc>
                <a:extLst>
                  <a:ext uri="{0D108BD9-81ED-4DB2-BD59-A6C34878D82A}">
                    <a16:rowId xmlns:a16="http://schemas.microsoft.com/office/drawing/2014/main" val="4175407652"/>
                  </a:ext>
                </a:extLst>
              </a:tr>
              <a:tr h="298744">
                <a:tc>
                  <a:txBody>
                    <a:bodyPr/>
                    <a:lstStyle/>
                    <a:p>
                      <a:pPr algn="ctr" fontAlgn="ctr"/>
                      <a:r>
                        <a:rPr lang="en-US" sz="1400" u="none" strike="noStrike">
                          <a:effectLst/>
                          <a:latin typeface="Calibri" panose="020F0502020204030204" pitchFamily="34" charset="0"/>
                          <a:cs typeface="Calibri" panose="020F0502020204030204" pitchFamily="34" charset="0"/>
                        </a:rPr>
                        <a:t>7</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NAICS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Mã ngành</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637,255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1,284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ctr" fontAlgn="ctr"/>
                      <a:r>
                        <a:rPr lang="en-US" sz="1400" u="none" strike="noStrike" dirty="0">
                          <a:effectLst/>
                          <a:latin typeface="Calibri" panose="020F0502020204030204" pitchFamily="34" charset="0"/>
                          <a:cs typeface="Calibri" panose="020F0502020204030204" pitchFamily="34" charset="0"/>
                        </a:rPr>
                        <a:t>int64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4937" marR="14937" marT="14937" marB="0" anchor="ctr"/>
                </a:tc>
                <a:extLst>
                  <a:ext uri="{0D108BD9-81ED-4DB2-BD59-A6C34878D82A}">
                    <a16:rowId xmlns:a16="http://schemas.microsoft.com/office/drawing/2014/main" val="2622857588"/>
                  </a:ext>
                </a:extLst>
              </a:tr>
              <a:tr h="298744">
                <a:tc>
                  <a:txBody>
                    <a:bodyPr/>
                    <a:lstStyle/>
                    <a:p>
                      <a:pPr algn="ctr" fontAlgn="ctr"/>
                      <a:r>
                        <a:rPr lang="en-US" sz="1400" u="none" strike="noStrike">
                          <a:effectLst/>
                          <a:latin typeface="Calibri" panose="020F0502020204030204" pitchFamily="34" charset="0"/>
                          <a:cs typeface="Calibri" panose="020F0502020204030204" pitchFamily="34" charset="0"/>
                        </a:rPr>
                        <a:t>8</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ApprovalDate</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Ngày phê duyệt</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637,255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8,260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ctr" fontAlgn="ctr"/>
                      <a:r>
                        <a:rPr lang="en-US" sz="1400" u="none" strike="noStrike" dirty="0">
                          <a:effectLst/>
                          <a:latin typeface="Calibri" panose="020F0502020204030204" pitchFamily="34" charset="0"/>
                          <a:cs typeface="Calibri" panose="020F0502020204030204" pitchFamily="34" charset="0"/>
                        </a:rPr>
                        <a:t>object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4937" marR="14937" marT="14937" marB="0" anchor="ctr"/>
                </a:tc>
                <a:extLst>
                  <a:ext uri="{0D108BD9-81ED-4DB2-BD59-A6C34878D82A}">
                    <a16:rowId xmlns:a16="http://schemas.microsoft.com/office/drawing/2014/main" val="1522089081"/>
                  </a:ext>
                </a:extLst>
              </a:tr>
              <a:tr h="298744">
                <a:tc>
                  <a:txBody>
                    <a:bodyPr/>
                    <a:lstStyle/>
                    <a:p>
                      <a:pPr algn="ctr" fontAlgn="ctr"/>
                      <a:r>
                        <a:rPr lang="en-US" sz="1400" u="none" strike="noStrike">
                          <a:effectLst/>
                          <a:latin typeface="Calibri" panose="020F0502020204030204" pitchFamily="34" charset="0"/>
                          <a:cs typeface="Calibri" panose="020F0502020204030204" pitchFamily="34" charset="0"/>
                        </a:rPr>
                        <a:t>9</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ApprovalFY</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Năm phê duyệt</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637,255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60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ctr" fontAlgn="ctr"/>
                      <a:r>
                        <a:rPr lang="en-US" sz="1400" u="none" strike="noStrike" dirty="0">
                          <a:effectLst/>
                          <a:latin typeface="Calibri" panose="020F0502020204030204" pitchFamily="34" charset="0"/>
                          <a:cs typeface="Calibri" panose="020F0502020204030204" pitchFamily="34" charset="0"/>
                        </a:rPr>
                        <a:t>object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4937" marR="14937" marT="14937" marB="0" anchor="ctr"/>
                </a:tc>
                <a:extLst>
                  <a:ext uri="{0D108BD9-81ED-4DB2-BD59-A6C34878D82A}">
                    <a16:rowId xmlns:a16="http://schemas.microsoft.com/office/drawing/2014/main" val="889930602"/>
                  </a:ext>
                </a:extLst>
              </a:tr>
              <a:tr h="298744">
                <a:tc>
                  <a:txBody>
                    <a:bodyPr/>
                    <a:lstStyle/>
                    <a:p>
                      <a:pPr algn="ctr" fontAlgn="ctr"/>
                      <a:r>
                        <a:rPr lang="en-US" sz="1400" u="none" strike="noStrike">
                          <a:effectLst/>
                          <a:latin typeface="Calibri" panose="020F0502020204030204" pitchFamily="34" charset="0"/>
                          <a:cs typeface="Calibri" panose="020F0502020204030204" pitchFamily="34" charset="0"/>
                        </a:rPr>
                        <a:t>10</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Term</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Kỳ hạn</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637,255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398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ctr" fontAlgn="ctr"/>
                      <a:r>
                        <a:rPr lang="en-US" sz="1400" u="none" strike="noStrike" dirty="0">
                          <a:effectLst/>
                          <a:latin typeface="Calibri" panose="020F0502020204030204" pitchFamily="34" charset="0"/>
                          <a:cs typeface="Calibri" panose="020F0502020204030204" pitchFamily="34" charset="0"/>
                        </a:rPr>
                        <a:t>int64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4937" marR="14937" marT="14937" marB="0" anchor="ctr"/>
                </a:tc>
                <a:extLst>
                  <a:ext uri="{0D108BD9-81ED-4DB2-BD59-A6C34878D82A}">
                    <a16:rowId xmlns:a16="http://schemas.microsoft.com/office/drawing/2014/main" val="277374763"/>
                  </a:ext>
                </a:extLst>
              </a:tr>
              <a:tr h="298744">
                <a:tc>
                  <a:txBody>
                    <a:bodyPr/>
                    <a:lstStyle/>
                    <a:p>
                      <a:pPr algn="ctr" fontAlgn="ctr"/>
                      <a:r>
                        <a:rPr lang="en-US" sz="1400" u="none" strike="noStrike">
                          <a:effectLst/>
                          <a:latin typeface="Calibri" panose="020F0502020204030204" pitchFamily="34" charset="0"/>
                          <a:cs typeface="Calibri" panose="020F0502020204030204" pitchFamily="34" charset="0"/>
                        </a:rPr>
                        <a:t>11</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NoEmp</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Số lao động</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637,255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535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ctr" fontAlgn="ctr"/>
                      <a:r>
                        <a:rPr lang="en-US" sz="1400" u="none" strike="noStrike" dirty="0">
                          <a:effectLst/>
                          <a:latin typeface="Calibri" panose="020F0502020204030204" pitchFamily="34" charset="0"/>
                          <a:cs typeface="Calibri" panose="020F0502020204030204" pitchFamily="34" charset="0"/>
                        </a:rPr>
                        <a:t>int64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4937" marR="14937" marT="14937" marB="0" anchor="ctr"/>
                </a:tc>
                <a:extLst>
                  <a:ext uri="{0D108BD9-81ED-4DB2-BD59-A6C34878D82A}">
                    <a16:rowId xmlns:a16="http://schemas.microsoft.com/office/drawing/2014/main" val="2680579706"/>
                  </a:ext>
                </a:extLst>
              </a:tr>
              <a:tr h="298744">
                <a:tc>
                  <a:txBody>
                    <a:bodyPr/>
                    <a:lstStyle/>
                    <a:p>
                      <a:pPr algn="ctr" fontAlgn="ctr"/>
                      <a:r>
                        <a:rPr lang="en-US" sz="1400" u="none" strike="noStrike">
                          <a:effectLst/>
                          <a:latin typeface="Calibri" panose="020F0502020204030204" pitchFamily="34" charset="0"/>
                          <a:cs typeface="Calibri" panose="020F0502020204030204" pitchFamily="34" charset="0"/>
                        </a:rPr>
                        <a:t>12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NewExist</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Doanh nghiệp mới</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637,255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3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4937" marR="14937" marT="14937" marB="0" anchor="ctr"/>
                </a:tc>
                <a:tc>
                  <a:txBody>
                    <a:bodyPr/>
                    <a:lstStyle/>
                    <a:p>
                      <a:pPr algn="ctr" fontAlgn="ctr"/>
                      <a:r>
                        <a:rPr lang="en-US" sz="1400" u="none" strike="noStrike" dirty="0">
                          <a:effectLst/>
                          <a:latin typeface="Calibri" panose="020F0502020204030204" pitchFamily="34" charset="0"/>
                          <a:cs typeface="Calibri" panose="020F0502020204030204" pitchFamily="34" charset="0"/>
                        </a:rPr>
                        <a:t>float64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4937" marR="14937" marT="14937" marB="0" anchor="ctr"/>
                </a:tc>
                <a:extLst>
                  <a:ext uri="{0D108BD9-81ED-4DB2-BD59-A6C34878D82A}">
                    <a16:rowId xmlns:a16="http://schemas.microsoft.com/office/drawing/2014/main" val="3856747454"/>
                  </a:ext>
                </a:extLst>
              </a:tr>
            </a:tbl>
          </a:graphicData>
        </a:graphic>
      </p:graphicFrame>
    </p:spTree>
    <p:extLst>
      <p:ext uri="{BB962C8B-B14F-4D97-AF65-F5344CB8AC3E}">
        <p14:creationId xmlns:p14="http://schemas.microsoft.com/office/powerpoint/2010/main" val="1026944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Thấu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Biến</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giải</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thích</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cont</a:t>
            </a:r>
            <a:r>
              <a:rPr lang="en-US" sz="2400" i="1" dirty="0" smtClean="0">
                <a:latin typeface="Arial" panose="020B0604020202020204" pitchFamily="34" charset="0"/>
                <a:cs typeface="Arial" panose="020B0604020202020204" pitchFamily="34" charset="0"/>
              </a:rPr>
              <a:t>)</a:t>
            </a:r>
            <a:endParaRPr lang="en-US" i="1" dirty="0">
              <a:latin typeface="Arial" panose="020B0604020202020204" pitchFamily="34" charset="0"/>
              <a:cs typeface="Arial" panose="020B0604020202020204"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4633704"/>
              </p:ext>
            </p:extLst>
          </p:nvPr>
        </p:nvGraphicFramePr>
        <p:xfrm>
          <a:off x="2831632" y="1905002"/>
          <a:ext cx="8430562" cy="4235448"/>
        </p:xfrm>
        <a:graphic>
          <a:graphicData uri="http://schemas.openxmlformats.org/drawingml/2006/table">
            <a:tbl>
              <a:tblPr>
                <a:tableStyleId>{5C22544A-7EE6-4342-B048-85BDC9FD1C3A}</a:tableStyleId>
              </a:tblPr>
              <a:tblGrid>
                <a:gridCol w="588882">
                  <a:extLst>
                    <a:ext uri="{9D8B030D-6E8A-4147-A177-3AD203B41FA5}">
                      <a16:colId xmlns:a16="http://schemas.microsoft.com/office/drawing/2014/main" val="3357839415"/>
                    </a:ext>
                  </a:extLst>
                </a:gridCol>
                <a:gridCol w="1731411">
                  <a:extLst>
                    <a:ext uri="{9D8B030D-6E8A-4147-A177-3AD203B41FA5}">
                      <a16:colId xmlns:a16="http://schemas.microsoft.com/office/drawing/2014/main" val="359871828"/>
                    </a:ext>
                  </a:extLst>
                </a:gridCol>
                <a:gridCol w="1912605">
                  <a:extLst>
                    <a:ext uri="{9D8B030D-6E8A-4147-A177-3AD203B41FA5}">
                      <a16:colId xmlns:a16="http://schemas.microsoft.com/office/drawing/2014/main" val="2625585686"/>
                    </a:ext>
                  </a:extLst>
                </a:gridCol>
                <a:gridCol w="946236">
                  <a:extLst>
                    <a:ext uri="{9D8B030D-6E8A-4147-A177-3AD203B41FA5}">
                      <a16:colId xmlns:a16="http://schemas.microsoft.com/office/drawing/2014/main" val="3650075348"/>
                    </a:ext>
                  </a:extLst>
                </a:gridCol>
                <a:gridCol w="1192861">
                  <a:extLst>
                    <a:ext uri="{9D8B030D-6E8A-4147-A177-3AD203B41FA5}">
                      <a16:colId xmlns:a16="http://schemas.microsoft.com/office/drawing/2014/main" val="4099389860"/>
                    </a:ext>
                  </a:extLst>
                </a:gridCol>
                <a:gridCol w="1192861">
                  <a:extLst>
                    <a:ext uri="{9D8B030D-6E8A-4147-A177-3AD203B41FA5}">
                      <a16:colId xmlns:a16="http://schemas.microsoft.com/office/drawing/2014/main" val="4019017380"/>
                    </a:ext>
                  </a:extLst>
                </a:gridCol>
                <a:gridCol w="865706">
                  <a:extLst>
                    <a:ext uri="{9D8B030D-6E8A-4147-A177-3AD203B41FA5}">
                      <a16:colId xmlns:a16="http://schemas.microsoft.com/office/drawing/2014/main" val="1283422650"/>
                    </a:ext>
                  </a:extLst>
                </a:gridCol>
              </a:tblGrid>
              <a:tr h="302532">
                <a:tc>
                  <a:txBody>
                    <a:bodyPr/>
                    <a:lstStyle/>
                    <a:p>
                      <a:pPr algn="ctr" fontAlgn="ctr"/>
                      <a:r>
                        <a:rPr lang="en-US" sz="1400" u="none" strike="noStrike">
                          <a:effectLst/>
                          <a:latin typeface="Calibri" panose="020F0502020204030204" pitchFamily="34" charset="0"/>
                          <a:cs typeface="Calibri" panose="020F0502020204030204" pitchFamily="34" charset="0"/>
                        </a:rPr>
                        <a:t>#</a:t>
                      </a:r>
                      <a:endParaRPr lang="en-US" sz="1400" b="1" i="0" u="none" strike="noStrike">
                        <a:solidFill>
                          <a:srgbClr val="FFFFFF"/>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ctr" fontAlgn="ctr"/>
                      <a:r>
                        <a:rPr lang="en-US" sz="1400" u="none" strike="noStrike">
                          <a:effectLst/>
                          <a:latin typeface="Calibri" panose="020F0502020204030204" pitchFamily="34" charset="0"/>
                          <a:cs typeface="Calibri" panose="020F0502020204030204" pitchFamily="34" charset="0"/>
                        </a:rPr>
                        <a:t>Column</a:t>
                      </a:r>
                      <a:endParaRPr lang="en-US" sz="1400" b="1" i="0" u="none" strike="noStrike">
                        <a:solidFill>
                          <a:srgbClr val="FFFFFF"/>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ctr" fontAlgn="ctr"/>
                      <a:r>
                        <a:rPr lang="en-US" sz="1400" u="none" strike="noStrike" dirty="0" smtClean="0">
                          <a:effectLst/>
                          <a:latin typeface="Calibri" panose="020F0502020204030204" pitchFamily="34" charset="0"/>
                          <a:cs typeface="Calibri" panose="020F0502020204030204" pitchFamily="34" charset="0"/>
                        </a:rPr>
                        <a:t>Ý</a:t>
                      </a:r>
                      <a:r>
                        <a:rPr lang="en-US" sz="1400" u="none" strike="noStrike" baseline="0" dirty="0" smtClean="0">
                          <a:effectLst/>
                          <a:latin typeface="Calibri" panose="020F0502020204030204" pitchFamily="34" charset="0"/>
                          <a:cs typeface="Calibri" panose="020F0502020204030204" pitchFamily="34" charset="0"/>
                        </a:rPr>
                        <a:t> </a:t>
                      </a:r>
                      <a:r>
                        <a:rPr lang="en-US" sz="1400" u="none" strike="noStrike" baseline="0" dirty="0" err="1" smtClean="0">
                          <a:effectLst/>
                          <a:latin typeface="Calibri" panose="020F0502020204030204" pitchFamily="34" charset="0"/>
                          <a:cs typeface="Calibri" panose="020F0502020204030204" pitchFamily="34" charset="0"/>
                        </a:rPr>
                        <a:t>nghĩa</a:t>
                      </a:r>
                      <a:r>
                        <a:rPr lang="en-US" sz="1400" u="none" strike="noStrike" dirty="0">
                          <a:effectLst/>
                          <a:latin typeface="Calibri" panose="020F0502020204030204" pitchFamily="34" charset="0"/>
                          <a:cs typeface="Calibri" panose="020F0502020204030204" pitchFamily="34" charset="0"/>
                        </a:rPr>
                        <a:t> </a:t>
                      </a:r>
                      <a:endParaRPr lang="en-US" sz="1400" b="1" i="0" u="none" strike="noStrike" dirty="0">
                        <a:solidFill>
                          <a:srgbClr val="FFFFFF"/>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ctr" fontAlgn="ctr"/>
                      <a:r>
                        <a:rPr lang="en-US" sz="1400" u="none" strike="noStrike">
                          <a:effectLst/>
                          <a:latin typeface="Calibri" panose="020F0502020204030204" pitchFamily="34" charset="0"/>
                          <a:cs typeface="Calibri" panose="020F0502020204030204" pitchFamily="34" charset="0"/>
                        </a:rPr>
                        <a:t>Count</a:t>
                      </a:r>
                      <a:endParaRPr lang="en-US" sz="1400" b="1" i="0" u="none" strike="noStrike">
                        <a:solidFill>
                          <a:srgbClr val="FFFFFF"/>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ctr" fontAlgn="ctr"/>
                      <a:r>
                        <a:rPr lang="en-US" sz="1400" u="none" strike="noStrike">
                          <a:effectLst/>
                          <a:latin typeface="Calibri" panose="020F0502020204030204" pitchFamily="34" charset="0"/>
                          <a:cs typeface="Calibri" panose="020F0502020204030204" pitchFamily="34" charset="0"/>
                        </a:rPr>
                        <a:t>Null count</a:t>
                      </a:r>
                      <a:endParaRPr lang="en-US" sz="1400" b="1" i="0" u="none" strike="noStrike">
                        <a:solidFill>
                          <a:srgbClr val="FFFFFF"/>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ctr" fontAlgn="ctr"/>
                      <a:r>
                        <a:rPr lang="en-US" sz="1400" u="none" strike="noStrike">
                          <a:effectLst/>
                          <a:latin typeface="Calibri" panose="020F0502020204030204" pitchFamily="34" charset="0"/>
                          <a:cs typeface="Calibri" panose="020F0502020204030204" pitchFamily="34" charset="0"/>
                        </a:rPr>
                        <a:t>Num unique</a:t>
                      </a:r>
                      <a:endParaRPr lang="en-US" sz="1400" b="1" i="0" u="none" strike="noStrike">
                        <a:solidFill>
                          <a:srgbClr val="FFFFFF"/>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ctr" fontAlgn="ctr"/>
                      <a:r>
                        <a:rPr lang="en-US" sz="1400" u="none" strike="noStrike">
                          <a:effectLst/>
                          <a:latin typeface="Calibri" panose="020F0502020204030204" pitchFamily="34" charset="0"/>
                          <a:cs typeface="Calibri" panose="020F0502020204030204" pitchFamily="34" charset="0"/>
                        </a:rPr>
                        <a:t>Type</a:t>
                      </a:r>
                      <a:endParaRPr lang="en-US" sz="1400" b="1" i="0" u="none" strike="noStrike">
                        <a:solidFill>
                          <a:srgbClr val="FFFFFF"/>
                        </a:solidFill>
                        <a:effectLst/>
                        <a:latin typeface="Calibri" panose="020F0502020204030204" pitchFamily="34" charset="0"/>
                        <a:cs typeface="Calibri" panose="020F0502020204030204" pitchFamily="34" charset="0"/>
                      </a:endParaRPr>
                    </a:p>
                  </a:txBody>
                  <a:tcPr marL="15127" marR="15127" marT="15127" marB="0" anchor="ctr"/>
                </a:tc>
                <a:extLst>
                  <a:ext uri="{0D108BD9-81ED-4DB2-BD59-A6C34878D82A}">
                    <a16:rowId xmlns:a16="http://schemas.microsoft.com/office/drawing/2014/main" val="521234899"/>
                  </a:ext>
                </a:extLst>
              </a:tr>
              <a:tr h="302532">
                <a:tc>
                  <a:txBody>
                    <a:bodyPr/>
                    <a:lstStyle/>
                    <a:p>
                      <a:pPr algn="ctr" fontAlgn="ctr"/>
                      <a:r>
                        <a:rPr lang="en-US" sz="1400" u="none" strike="noStrike">
                          <a:effectLst/>
                          <a:latin typeface="Calibri" panose="020F0502020204030204" pitchFamily="34" charset="0"/>
                          <a:cs typeface="Calibri" panose="020F0502020204030204" pitchFamily="34" charset="0"/>
                        </a:rPr>
                        <a:t>13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CreateJob</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Số việc làm tạo ra</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637,255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214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ctr" fontAlgn="ctr"/>
                      <a:r>
                        <a:rPr lang="en-US" sz="1400" u="none" strike="noStrike" dirty="0">
                          <a:effectLst/>
                          <a:latin typeface="Calibri" panose="020F0502020204030204" pitchFamily="34" charset="0"/>
                          <a:cs typeface="Calibri" panose="020F0502020204030204" pitchFamily="34" charset="0"/>
                        </a:rPr>
                        <a:t>int64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5127" marR="15127" marT="15127" marB="0" anchor="ctr"/>
                </a:tc>
                <a:extLst>
                  <a:ext uri="{0D108BD9-81ED-4DB2-BD59-A6C34878D82A}">
                    <a16:rowId xmlns:a16="http://schemas.microsoft.com/office/drawing/2014/main" val="70639081"/>
                  </a:ext>
                </a:extLst>
              </a:tr>
              <a:tr h="302532">
                <a:tc>
                  <a:txBody>
                    <a:bodyPr/>
                    <a:lstStyle/>
                    <a:p>
                      <a:pPr algn="ctr" fontAlgn="ctr"/>
                      <a:r>
                        <a:rPr lang="en-US" sz="1400" u="none" strike="noStrike">
                          <a:effectLst/>
                          <a:latin typeface="Calibri" panose="020F0502020204030204" pitchFamily="34" charset="0"/>
                          <a:cs typeface="Calibri" panose="020F0502020204030204" pitchFamily="34" charset="0"/>
                        </a:rPr>
                        <a:t>14</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RetainedJob</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l" fontAlgn="ctr"/>
                      <a:r>
                        <a:rPr lang="en-US" sz="1400" u="none" strike="noStrike" dirty="0" err="1">
                          <a:effectLst/>
                          <a:latin typeface="Calibri" panose="020F0502020204030204" pitchFamily="34" charset="0"/>
                          <a:cs typeface="Calibri" panose="020F0502020204030204" pitchFamily="34" charset="0"/>
                        </a:rPr>
                        <a:t>Số</a:t>
                      </a:r>
                      <a:r>
                        <a:rPr lang="en-US" sz="1400" u="none" strike="noStrike" dirty="0">
                          <a:effectLst/>
                          <a:latin typeface="Calibri" panose="020F0502020204030204" pitchFamily="34" charset="0"/>
                          <a:cs typeface="Calibri" panose="020F0502020204030204" pitchFamily="34" charset="0"/>
                        </a:rPr>
                        <a:t> </a:t>
                      </a:r>
                      <a:r>
                        <a:rPr lang="en-US" sz="1400" u="none" strike="noStrike" dirty="0" err="1">
                          <a:effectLst/>
                          <a:latin typeface="Calibri" panose="020F0502020204030204" pitchFamily="34" charset="0"/>
                          <a:cs typeface="Calibri" panose="020F0502020204030204" pitchFamily="34" charset="0"/>
                        </a:rPr>
                        <a:t>việc</a:t>
                      </a:r>
                      <a:r>
                        <a:rPr lang="en-US" sz="1400" u="none" strike="noStrike" dirty="0">
                          <a:effectLst/>
                          <a:latin typeface="Calibri" panose="020F0502020204030204" pitchFamily="34" charset="0"/>
                          <a:cs typeface="Calibri" panose="020F0502020204030204" pitchFamily="34" charset="0"/>
                        </a:rPr>
                        <a:t> </a:t>
                      </a:r>
                      <a:r>
                        <a:rPr lang="en-US" sz="1400" u="none" strike="noStrike" dirty="0" err="1">
                          <a:effectLst/>
                          <a:latin typeface="Calibri" panose="020F0502020204030204" pitchFamily="34" charset="0"/>
                          <a:cs typeface="Calibri" panose="020F0502020204030204" pitchFamily="34" charset="0"/>
                        </a:rPr>
                        <a:t>làm</a:t>
                      </a:r>
                      <a:r>
                        <a:rPr lang="en-US" sz="1400" u="none" strike="noStrike" dirty="0">
                          <a:effectLst/>
                          <a:latin typeface="Calibri" panose="020F0502020204030204" pitchFamily="34" charset="0"/>
                          <a:cs typeface="Calibri" panose="020F0502020204030204" pitchFamily="34" charset="0"/>
                        </a:rPr>
                        <a:t> </a:t>
                      </a:r>
                      <a:r>
                        <a:rPr lang="en-US" sz="1400" u="none" strike="noStrike" dirty="0" err="1">
                          <a:effectLst/>
                          <a:latin typeface="Calibri" panose="020F0502020204030204" pitchFamily="34" charset="0"/>
                          <a:cs typeface="Calibri" panose="020F0502020204030204" pitchFamily="34" charset="0"/>
                        </a:rPr>
                        <a:t>giữ</a:t>
                      </a:r>
                      <a:r>
                        <a:rPr lang="en-US" sz="1400" u="none" strike="noStrike" dirty="0">
                          <a:effectLst/>
                          <a:latin typeface="Calibri" panose="020F0502020204030204" pitchFamily="34" charset="0"/>
                          <a:cs typeface="Calibri" panose="020F0502020204030204" pitchFamily="34" charset="0"/>
                        </a:rPr>
                        <a:t> </a:t>
                      </a:r>
                      <a:r>
                        <a:rPr lang="en-US" sz="1400" u="none" strike="noStrike" dirty="0" err="1">
                          <a:effectLst/>
                          <a:latin typeface="Calibri" panose="020F0502020204030204" pitchFamily="34" charset="0"/>
                          <a:cs typeface="Calibri" panose="020F0502020204030204" pitchFamily="34" charset="0"/>
                        </a:rPr>
                        <a:t>lại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637,255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317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ctr" fontAlgn="ctr"/>
                      <a:r>
                        <a:rPr lang="en-US" sz="1400" u="none" strike="noStrike" dirty="0">
                          <a:effectLst/>
                          <a:latin typeface="Calibri" panose="020F0502020204030204" pitchFamily="34" charset="0"/>
                          <a:cs typeface="Calibri" panose="020F0502020204030204" pitchFamily="34" charset="0"/>
                        </a:rPr>
                        <a:t>int64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5127" marR="15127" marT="15127" marB="0" anchor="ctr"/>
                </a:tc>
                <a:extLst>
                  <a:ext uri="{0D108BD9-81ED-4DB2-BD59-A6C34878D82A}">
                    <a16:rowId xmlns:a16="http://schemas.microsoft.com/office/drawing/2014/main" val="943174726"/>
                  </a:ext>
                </a:extLst>
              </a:tr>
              <a:tr h="302532">
                <a:tc>
                  <a:txBody>
                    <a:bodyPr/>
                    <a:lstStyle/>
                    <a:p>
                      <a:pPr algn="ctr" fontAlgn="ctr"/>
                      <a:r>
                        <a:rPr lang="en-US" sz="1400" u="none" strike="noStrike">
                          <a:effectLst/>
                          <a:latin typeface="Calibri" panose="020F0502020204030204" pitchFamily="34" charset="0"/>
                          <a:cs typeface="Calibri" panose="020F0502020204030204" pitchFamily="34" charset="0"/>
                        </a:rPr>
                        <a:t>15</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l" fontAlgn="ctr"/>
                      <a:r>
                        <a:rPr lang="en-US" sz="1400" u="none" strike="noStrike" dirty="0" err="1">
                          <a:effectLst/>
                          <a:latin typeface="Calibri" panose="020F0502020204030204" pitchFamily="34" charset="0"/>
                          <a:cs typeface="Calibri" panose="020F0502020204030204" pitchFamily="34" charset="0"/>
                        </a:rPr>
                        <a:t>FranchiseCode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l" fontAlgn="ctr"/>
                      <a:r>
                        <a:rPr lang="vi-VN" sz="1400" u="none" strike="noStrike" dirty="0">
                          <a:effectLst/>
                          <a:latin typeface="Calibri" panose="020F0502020204030204" pitchFamily="34" charset="0"/>
                          <a:cs typeface="Calibri" panose="020F0502020204030204" pitchFamily="34" charset="0"/>
                        </a:rPr>
                        <a:t>Nhượng quyền</a:t>
                      </a:r>
                      <a:endParaRPr lang="vi-VN" sz="1400" b="0" i="0" u="none" strike="noStrike" dirty="0">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637,255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2,415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ctr" fontAlgn="ctr"/>
                      <a:r>
                        <a:rPr lang="en-US" sz="1400" u="none" strike="noStrike" dirty="0">
                          <a:effectLst/>
                          <a:latin typeface="Calibri" panose="020F0502020204030204" pitchFamily="34" charset="0"/>
                          <a:cs typeface="Calibri" panose="020F0502020204030204" pitchFamily="34" charset="0"/>
                        </a:rPr>
                        <a:t>int64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5127" marR="15127" marT="15127" marB="0" anchor="ctr"/>
                </a:tc>
                <a:extLst>
                  <a:ext uri="{0D108BD9-81ED-4DB2-BD59-A6C34878D82A}">
                    <a16:rowId xmlns:a16="http://schemas.microsoft.com/office/drawing/2014/main" val="1602124446"/>
                  </a:ext>
                </a:extLst>
              </a:tr>
              <a:tr h="302532">
                <a:tc>
                  <a:txBody>
                    <a:bodyPr/>
                    <a:lstStyle/>
                    <a:p>
                      <a:pPr algn="ctr" fontAlgn="ctr"/>
                      <a:r>
                        <a:rPr lang="en-US" sz="1400" u="none" strike="noStrike">
                          <a:effectLst/>
                          <a:latin typeface="Calibri" panose="020F0502020204030204" pitchFamily="34" charset="0"/>
                          <a:cs typeface="Calibri" panose="020F0502020204030204" pitchFamily="34" charset="0"/>
                        </a:rPr>
                        <a:t>16</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UrbanRural</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Thành thị/ nông thôn</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637,255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dirty="0">
                          <a:effectLst/>
                          <a:latin typeface="Calibri" panose="020F0502020204030204" pitchFamily="34" charset="0"/>
                          <a:cs typeface="Calibri" panose="020F0502020204030204" pitchFamily="34" charset="0"/>
                        </a:rPr>
                        <a:t>                    -   </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3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ctr" fontAlgn="ctr"/>
                      <a:r>
                        <a:rPr lang="en-US" sz="1400" u="none" strike="noStrike" dirty="0">
                          <a:effectLst/>
                          <a:latin typeface="Calibri" panose="020F0502020204030204" pitchFamily="34" charset="0"/>
                          <a:cs typeface="Calibri" panose="020F0502020204030204" pitchFamily="34" charset="0"/>
                        </a:rPr>
                        <a:t>int64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5127" marR="15127" marT="15127" marB="0" anchor="ctr"/>
                </a:tc>
                <a:extLst>
                  <a:ext uri="{0D108BD9-81ED-4DB2-BD59-A6C34878D82A}">
                    <a16:rowId xmlns:a16="http://schemas.microsoft.com/office/drawing/2014/main" val="670918313"/>
                  </a:ext>
                </a:extLst>
              </a:tr>
              <a:tr h="302532">
                <a:tc>
                  <a:txBody>
                    <a:bodyPr/>
                    <a:lstStyle/>
                    <a:p>
                      <a:pPr algn="ctr" fontAlgn="ctr"/>
                      <a:r>
                        <a:rPr lang="en-US" sz="1400" u="none" strike="noStrike">
                          <a:effectLst/>
                          <a:latin typeface="Calibri" panose="020F0502020204030204" pitchFamily="34" charset="0"/>
                          <a:cs typeface="Calibri" panose="020F0502020204030204" pitchFamily="34" charset="0"/>
                        </a:rPr>
                        <a:t>17</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RevLineCr</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Vay tuần hoàn</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634,224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3,031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15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ctr" fontAlgn="ctr"/>
                      <a:r>
                        <a:rPr lang="en-US" sz="1400" u="none" strike="noStrike" dirty="0">
                          <a:effectLst/>
                          <a:latin typeface="Calibri" panose="020F0502020204030204" pitchFamily="34" charset="0"/>
                          <a:cs typeface="Calibri" panose="020F0502020204030204" pitchFamily="34" charset="0"/>
                        </a:rPr>
                        <a:t>object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5127" marR="15127" marT="15127" marB="0" anchor="ctr"/>
                </a:tc>
                <a:extLst>
                  <a:ext uri="{0D108BD9-81ED-4DB2-BD59-A6C34878D82A}">
                    <a16:rowId xmlns:a16="http://schemas.microsoft.com/office/drawing/2014/main" val="840748223"/>
                  </a:ext>
                </a:extLst>
              </a:tr>
              <a:tr h="302532">
                <a:tc>
                  <a:txBody>
                    <a:bodyPr/>
                    <a:lstStyle/>
                    <a:p>
                      <a:pPr algn="ctr" fontAlgn="ctr"/>
                      <a:r>
                        <a:rPr lang="en-US" sz="1400" u="none" strike="noStrike">
                          <a:effectLst/>
                          <a:latin typeface="Calibri" panose="020F0502020204030204" pitchFamily="34" charset="0"/>
                          <a:cs typeface="Calibri" panose="020F0502020204030204" pitchFamily="34" charset="0"/>
                        </a:rPr>
                        <a:t>18</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LowDoc</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l" fontAlgn="ctr"/>
                      <a:r>
                        <a:rPr lang="vi-VN" sz="1400" u="none" strike="noStrike">
                          <a:effectLst/>
                          <a:latin typeface="Calibri" panose="020F0502020204030204" pitchFamily="34" charset="0"/>
                          <a:cs typeface="Calibri" panose="020F0502020204030204" pitchFamily="34" charset="0"/>
                        </a:rPr>
                        <a:t>Vay ít hồ sơ</a:t>
                      </a:r>
                      <a:endParaRPr lang="vi-VN"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636,359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896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8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ctr" fontAlgn="ctr"/>
                      <a:r>
                        <a:rPr lang="en-US" sz="1400" u="none" strike="noStrike" dirty="0">
                          <a:effectLst/>
                          <a:latin typeface="Calibri" panose="020F0502020204030204" pitchFamily="34" charset="0"/>
                          <a:cs typeface="Calibri" panose="020F0502020204030204" pitchFamily="34" charset="0"/>
                        </a:rPr>
                        <a:t>object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5127" marR="15127" marT="15127" marB="0" anchor="ctr"/>
                </a:tc>
                <a:extLst>
                  <a:ext uri="{0D108BD9-81ED-4DB2-BD59-A6C34878D82A}">
                    <a16:rowId xmlns:a16="http://schemas.microsoft.com/office/drawing/2014/main" val="3575866127"/>
                  </a:ext>
                </a:extLst>
              </a:tr>
              <a:tr h="302532">
                <a:tc>
                  <a:txBody>
                    <a:bodyPr/>
                    <a:lstStyle/>
                    <a:p>
                      <a:pPr algn="ctr" fontAlgn="ctr"/>
                      <a:r>
                        <a:rPr lang="en-US" sz="1400" u="none" strike="noStrike">
                          <a:effectLst/>
                          <a:latin typeface="Calibri" panose="020F0502020204030204" pitchFamily="34" charset="0"/>
                          <a:cs typeface="Calibri" panose="020F0502020204030204" pitchFamily="34" charset="0"/>
                        </a:rPr>
                        <a:t>19</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ChgOffDate</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Ngày khoanh nợ</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117,820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519,435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6,176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ctr" fontAlgn="ctr"/>
                      <a:r>
                        <a:rPr lang="en-US" sz="1400" u="none" strike="noStrike" dirty="0">
                          <a:effectLst/>
                          <a:latin typeface="Calibri" panose="020F0502020204030204" pitchFamily="34" charset="0"/>
                          <a:cs typeface="Calibri" panose="020F0502020204030204" pitchFamily="34" charset="0"/>
                        </a:rPr>
                        <a:t>object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5127" marR="15127" marT="15127" marB="0" anchor="ctr"/>
                </a:tc>
                <a:extLst>
                  <a:ext uri="{0D108BD9-81ED-4DB2-BD59-A6C34878D82A}">
                    <a16:rowId xmlns:a16="http://schemas.microsoft.com/office/drawing/2014/main" val="2583875491"/>
                  </a:ext>
                </a:extLst>
              </a:tr>
              <a:tr h="302532">
                <a:tc>
                  <a:txBody>
                    <a:bodyPr/>
                    <a:lstStyle/>
                    <a:p>
                      <a:pPr algn="ctr" fontAlgn="ctr"/>
                      <a:r>
                        <a:rPr lang="en-US" sz="1400" u="none" strike="noStrike">
                          <a:effectLst/>
                          <a:latin typeface="Calibri" panose="020F0502020204030204" pitchFamily="34" charset="0"/>
                          <a:cs typeface="Calibri" panose="020F0502020204030204" pitchFamily="34" charset="0"/>
                        </a:rPr>
                        <a:t>20</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DisbursementDate</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Ngày giải ngân</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637,255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6,536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ctr" fontAlgn="ctr"/>
                      <a:r>
                        <a:rPr lang="en-US" sz="1400" u="none" strike="noStrike" dirty="0">
                          <a:effectLst/>
                          <a:latin typeface="Calibri" panose="020F0502020204030204" pitchFamily="34" charset="0"/>
                          <a:cs typeface="Calibri" panose="020F0502020204030204" pitchFamily="34" charset="0"/>
                        </a:rPr>
                        <a:t>object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5127" marR="15127" marT="15127" marB="0" anchor="ctr"/>
                </a:tc>
                <a:extLst>
                  <a:ext uri="{0D108BD9-81ED-4DB2-BD59-A6C34878D82A}">
                    <a16:rowId xmlns:a16="http://schemas.microsoft.com/office/drawing/2014/main" val="2763173292"/>
                  </a:ext>
                </a:extLst>
              </a:tr>
              <a:tr h="302532">
                <a:tc>
                  <a:txBody>
                    <a:bodyPr/>
                    <a:lstStyle/>
                    <a:p>
                      <a:pPr algn="ctr" fontAlgn="ctr"/>
                      <a:r>
                        <a:rPr lang="en-US" sz="1400" u="none" strike="noStrike">
                          <a:effectLst/>
                          <a:latin typeface="Calibri" panose="020F0502020204030204" pitchFamily="34" charset="0"/>
                          <a:cs typeface="Calibri" panose="020F0502020204030204" pitchFamily="34" charset="0"/>
                        </a:rPr>
                        <a:t>21</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DisbursementGross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Số tiền giải ngân</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637,255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92,372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ctr" fontAlgn="ctr"/>
                      <a:r>
                        <a:rPr lang="en-US" sz="1400" u="none" strike="noStrike" dirty="0">
                          <a:effectLst/>
                          <a:latin typeface="Calibri" panose="020F0502020204030204" pitchFamily="34" charset="0"/>
                          <a:cs typeface="Calibri" panose="020F0502020204030204" pitchFamily="34" charset="0"/>
                        </a:rPr>
                        <a:t>object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5127" marR="15127" marT="15127" marB="0" anchor="ctr"/>
                </a:tc>
                <a:extLst>
                  <a:ext uri="{0D108BD9-81ED-4DB2-BD59-A6C34878D82A}">
                    <a16:rowId xmlns:a16="http://schemas.microsoft.com/office/drawing/2014/main" val="4026140306"/>
                  </a:ext>
                </a:extLst>
              </a:tr>
              <a:tr h="302532">
                <a:tc>
                  <a:txBody>
                    <a:bodyPr/>
                    <a:lstStyle/>
                    <a:p>
                      <a:pPr algn="ctr" fontAlgn="ctr"/>
                      <a:r>
                        <a:rPr lang="en-US" sz="1400" u="none" strike="noStrike">
                          <a:effectLst/>
                          <a:latin typeface="Calibri" panose="020F0502020204030204" pitchFamily="34" charset="0"/>
                          <a:cs typeface="Calibri" panose="020F0502020204030204" pitchFamily="34" charset="0"/>
                        </a:rPr>
                        <a:t>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l" fontAlgn="ctr"/>
                      <a:r>
                        <a:rPr lang="en-US" sz="1400" u="none" strike="noStrike" dirty="0" err="1">
                          <a:effectLst/>
                          <a:latin typeface="Calibri" panose="020F0502020204030204" pitchFamily="34" charset="0"/>
                          <a:cs typeface="Calibri" panose="020F0502020204030204" pitchFamily="34" charset="0"/>
                        </a:rPr>
                        <a:t>BalanceGross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l" fontAlgn="ctr"/>
                      <a:r>
                        <a:rPr lang="vi-VN" sz="1400" u="none" strike="noStrike">
                          <a:effectLst/>
                          <a:latin typeface="Calibri" panose="020F0502020204030204" pitchFamily="34" charset="0"/>
                          <a:cs typeface="Calibri" panose="020F0502020204030204" pitchFamily="34" charset="0"/>
                        </a:rPr>
                        <a:t>Dư nợ</a:t>
                      </a:r>
                      <a:endParaRPr lang="vi-VN"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637,255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9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ctr" fontAlgn="ctr"/>
                      <a:r>
                        <a:rPr lang="en-US" sz="1400" u="none" strike="noStrike" dirty="0">
                          <a:effectLst/>
                          <a:latin typeface="Calibri" panose="020F0502020204030204" pitchFamily="34" charset="0"/>
                          <a:cs typeface="Calibri" panose="020F0502020204030204" pitchFamily="34" charset="0"/>
                        </a:rPr>
                        <a:t>object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5127" marR="15127" marT="15127" marB="0" anchor="ctr"/>
                </a:tc>
                <a:extLst>
                  <a:ext uri="{0D108BD9-81ED-4DB2-BD59-A6C34878D82A}">
                    <a16:rowId xmlns:a16="http://schemas.microsoft.com/office/drawing/2014/main" val="1862171931"/>
                  </a:ext>
                </a:extLst>
              </a:tr>
              <a:tr h="302532">
                <a:tc>
                  <a:txBody>
                    <a:bodyPr/>
                    <a:lstStyle/>
                    <a:p>
                      <a:pPr algn="ctr" fontAlgn="ctr"/>
                      <a:r>
                        <a:rPr lang="en-US" sz="1400" u="none" strike="noStrike">
                          <a:effectLst/>
                          <a:latin typeface="Calibri" panose="020F0502020204030204" pitchFamily="34" charset="0"/>
                          <a:cs typeface="Calibri" panose="020F0502020204030204" pitchFamily="34" charset="0"/>
                        </a:rPr>
                        <a:t>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ChgOffPrinGr</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Số tiền khoanh nợ</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637,255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67,762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ctr" fontAlgn="ctr"/>
                      <a:r>
                        <a:rPr lang="en-US" sz="1400" u="none" strike="noStrike" dirty="0">
                          <a:effectLst/>
                          <a:latin typeface="Calibri" panose="020F0502020204030204" pitchFamily="34" charset="0"/>
                          <a:cs typeface="Calibri" panose="020F0502020204030204" pitchFamily="34" charset="0"/>
                        </a:rPr>
                        <a:t>object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5127" marR="15127" marT="15127" marB="0" anchor="ctr"/>
                </a:tc>
                <a:extLst>
                  <a:ext uri="{0D108BD9-81ED-4DB2-BD59-A6C34878D82A}">
                    <a16:rowId xmlns:a16="http://schemas.microsoft.com/office/drawing/2014/main" val="971285502"/>
                  </a:ext>
                </a:extLst>
              </a:tr>
              <a:tr h="302532">
                <a:tc>
                  <a:txBody>
                    <a:bodyPr/>
                    <a:lstStyle/>
                    <a:p>
                      <a:pPr algn="ctr" fontAlgn="ctr"/>
                      <a:r>
                        <a:rPr lang="en-US" sz="1400" u="none" strike="noStrike">
                          <a:effectLst/>
                          <a:latin typeface="Calibri" panose="020F0502020204030204" pitchFamily="34" charset="0"/>
                          <a:cs typeface="Calibri" panose="020F0502020204030204" pitchFamily="34" charset="0"/>
                        </a:rPr>
                        <a:t>24</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GrAppv</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Số tiền phê duyệt</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637,255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17,950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ctr" fontAlgn="ctr"/>
                      <a:r>
                        <a:rPr lang="en-US" sz="1400" u="none" strike="noStrike" dirty="0">
                          <a:effectLst/>
                          <a:latin typeface="Calibri" panose="020F0502020204030204" pitchFamily="34" charset="0"/>
                          <a:cs typeface="Calibri" panose="020F0502020204030204" pitchFamily="34" charset="0"/>
                        </a:rPr>
                        <a:t>object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5127" marR="15127" marT="15127" marB="0" anchor="ctr"/>
                </a:tc>
                <a:extLst>
                  <a:ext uri="{0D108BD9-81ED-4DB2-BD59-A6C34878D82A}">
                    <a16:rowId xmlns:a16="http://schemas.microsoft.com/office/drawing/2014/main" val="7721263"/>
                  </a:ext>
                </a:extLst>
              </a:tr>
              <a:tr h="302532">
                <a:tc>
                  <a:txBody>
                    <a:bodyPr/>
                    <a:lstStyle/>
                    <a:p>
                      <a:pPr algn="ctr" fontAlgn="ctr"/>
                      <a:r>
                        <a:rPr lang="en-US" sz="1400" u="none" strike="noStrike">
                          <a:effectLst/>
                          <a:latin typeface="Calibri" panose="020F0502020204030204" pitchFamily="34" charset="0"/>
                          <a:cs typeface="Calibri" panose="020F0502020204030204" pitchFamily="34" charset="0"/>
                        </a:rPr>
                        <a:t>25</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SBA_Appv</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l" fontAlgn="ctr"/>
                      <a:r>
                        <a:rPr lang="en-US" sz="1400" u="none" strike="noStrike">
                          <a:effectLst/>
                          <a:latin typeface="Calibri" panose="020F0502020204030204" pitchFamily="34" charset="0"/>
                          <a:cs typeface="Calibri" panose="020F0502020204030204" pitchFamily="34" charset="0"/>
                        </a:rPr>
                        <a:t>Số tiền SBA bảo lãnh</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637,255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r" fontAlgn="ctr"/>
                      <a:r>
                        <a:rPr lang="en-US" sz="1400" u="none" strike="noStrike">
                          <a:effectLst/>
                          <a:latin typeface="Calibri" panose="020F0502020204030204" pitchFamily="34" charset="0"/>
                          <a:cs typeface="Calibri" panose="020F0502020204030204" pitchFamily="34" charset="0"/>
                        </a:rPr>
                        <a:t>            30,916 </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15127" marR="15127" marT="15127" marB="0" anchor="ctr"/>
                </a:tc>
                <a:tc>
                  <a:txBody>
                    <a:bodyPr/>
                    <a:lstStyle/>
                    <a:p>
                      <a:pPr algn="ctr" fontAlgn="ctr"/>
                      <a:r>
                        <a:rPr lang="en-US" sz="1400" u="none" strike="noStrike" dirty="0">
                          <a:effectLst/>
                          <a:latin typeface="Calibri" panose="020F0502020204030204" pitchFamily="34" charset="0"/>
                          <a:cs typeface="Calibri" panose="020F0502020204030204" pitchFamily="34" charset="0"/>
                        </a:rPr>
                        <a:t>object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5127" marR="15127" marT="15127" marB="0" anchor="ctr"/>
                </a:tc>
                <a:extLst>
                  <a:ext uri="{0D108BD9-81ED-4DB2-BD59-A6C34878D82A}">
                    <a16:rowId xmlns:a16="http://schemas.microsoft.com/office/drawing/2014/main" val="2172014460"/>
                  </a:ext>
                </a:extLst>
              </a:tr>
            </a:tbl>
          </a:graphicData>
        </a:graphic>
      </p:graphicFrame>
    </p:spTree>
    <p:extLst>
      <p:ext uri="{BB962C8B-B14F-4D97-AF65-F5344CB8AC3E}">
        <p14:creationId xmlns:p14="http://schemas.microsoft.com/office/powerpoint/2010/main" val="22870178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Arial" panose="020B0604020202020204" pitchFamily="34" charset="0"/>
                <a:cs typeface="Arial" panose="020B0604020202020204" pitchFamily="34" charset="0"/>
              </a:rPr>
              <a:t>Thấu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DisbursementGross</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GrAppv</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SBA_Appv</a:t>
            </a:r>
            <a:endParaRPr lang="en-US" i="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vi-VN" dirty="0"/>
              <a:t>Thực hiện biến đổi log, qua biểu đồ trực quan hoá có thể thấy các khoản vay PIF có số </a:t>
            </a:r>
            <a:r>
              <a:rPr lang="vi-VN" dirty="0" smtClean="0"/>
              <a:t>tiền </a:t>
            </a:r>
            <a:r>
              <a:rPr lang="vi-VN" dirty="0"/>
              <a:t>lớn hơn khoản vay CHGOFF</a:t>
            </a:r>
            <a:r>
              <a:rPr lang="vi-VN" dirty="0" smtClean="0"/>
              <a:t>.</a:t>
            </a:r>
            <a:endParaRPr lang="en-US" dirty="0" smtClean="0"/>
          </a:p>
          <a:p>
            <a:pPr marL="0" indent="0">
              <a:buNone/>
            </a:pPr>
            <a:endParaRPr lang="en-US" dirty="0">
              <a:latin typeface="+mj-lt"/>
            </a:endParaRPr>
          </a:p>
        </p:txBody>
      </p:sp>
      <p:pic>
        <p:nvPicPr>
          <p:cNvPr id="7" name="Picture 6"/>
          <p:cNvPicPr>
            <a:picLocks noChangeAspect="1"/>
          </p:cNvPicPr>
          <p:nvPr/>
        </p:nvPicPr>
        <p:blipFill>
          <a:blip r:embed="rId2"/>
          <a:stretch>
            <a:fillRect/>
          </a:stretch>
        </p:blipFill>
        <p:spPr>
          <a:xfrm>
            <a:off x="2589212" y="2968957"/>
            <a:ext cx="8924925" cy="2667000"/>
          </a:xfrm>
          <a:prstGeom prst="rect">
            <a:avLst/>
          </a:prstGeom>
        </p:spPr>
      </p:pic>
    </p:spTree>
    <p:extLst>
      <p:ext uri="{BB962C8B-B14F-4D97-AF65-F5344CB8AC3E}">
        <p14:creationId xmlns:p14="http://schemas.microsoft.com/office/powerpoint/2010/main" val="39735203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Arial" panose="020B0604020202020204" pitchFamily="34" charset="0"/>
                <a:cs typeface="Arial" panose="020B0604020202020204" pitchFamily="34" charset="0"/>
              </a:rPr>
              <a:t>Thấu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DisbursementGross</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GrAppv</a:t>
            </a:r>
            <a:r>
              <a:rPr lang="en-US" sz="2400" i="1" dirty="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SBA_Appv</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cont</a:t>
            </a:r>
            <a:r>
              <a:rPr lang="en-US" sz="2400" i="1" dirty="0" smtClean="0">
                <a:latin typeface="Arial" panose="020B0604020202020204" pitchFamily="34" charset="0"/>
                <a:cs typeface="Arial" panose="020B0604020202020204" pitchFamily="34" charset="0"/>
              </a:rPr>
              <a:t>)</a:t>
            </a:r>
            <a:endParaRPr lang="en-US" i="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vi-VN" dirty="0"/>
              <a:t>3 biến này có quan hệ tuyến tính rõ với nhau. Do đó ta chỉ chọn 1 trong 3 biến để đưa vào huấn luyện</a:t>
            </a:r>
            <a:r>
              <a:rPr lang="vi-VN" dirty="0" smtClean="0"/>
              <a:t>.</a:t>
            </a:r>
            <a:endParaRPr lang="en-US" dirty="0" smtClean="0"/>
          </a:p>
          <a:p>
            <a:pPr marL="0" indent="0">
              <a:buNone/>
            </a:pPr>
            <a:endParaRPr lang="en-US" dirty="0" smtClean="0"/>
          </a:p>
          <a:p>
            <a:pPr marL="0" indent="0">
              <a:buNone/>
            </a:pPr>
            <a:endParaRPr lang="en-US" dirty="0">
              <a:latin typeface="+mj-lt"/>
            </a:endParaRPr>
          </a:p>
        </p:txBody>
      </p:sp>
      <p:pic>
        <p:nvPicPr>
          <p:cNvPr id="4" name="Picture 3"/>
          <p:cNvPicPr>
            <a:picLocks noChangeAspect="1"/>
          </p:cNvPicPr>
          <p:nvPr/>
        </p:nvPicPr>
        <p:blipFill>
          <a:blip r:embed="rId2"/>
          <a:stretch>
            <a:fillRect/>
          </a:stretch>
        </p:blipFill>
        <p:spPr>
          <a:xfrm>
            <a:off x="1606573" y="3097188"/>
            <a:ext cx="3488374" cy="2163576"/>
          </a:xfrm>
          <a:prstGeom prst="rect">
            <a:avLst/>
          </a:prstGeom>
        </p:spPr>
      </p:pic>
      <p:pic>
        <p:nvPicPr>
          <p:cNvPr id="5" name="Picture 4"/>
          <p:cNvPicPr>
            <a:picLocks noChangeAspect="1"/>
          </p:cNvPicPr>
          <p:nvPr/>
        </p:nvPicPr>
        <p:blipFill>
          <a:blip r:embed="rId3"/>
          <a:stretch>
            <a:fillRect/>
          </a:stretch>
        </p:blipFill>
        <p:spPr>
          <a:xfrm>
            <a:off x="5094947" y="3077590"/>
            <a:ext cx="3629477" cy="2202771"/>
          </a:xfrm>
          <a:prstGeom prst="rect">
            <a:avLst/>
          </a:prstGeom>
        </p:spPr>
      </p:pic>
      <p:pic>
        <p:nvPicPr>
          <p:cNvPr id="6" name="Picture 5"/>
          <p:cNvPicPr>
            <a:picLocks noChangeAspect="1"/>
          </p:cNvPicPr>
          <p:nvPr/>
        </p:nvPicPr>
        <p:blipFill>
          <a:blip r:embed="rId4"/>
          <a:stretch>
            <a:fillRect/>
          </a:stretch>
        </p:blipFill>
        <p:spPr>
          <a:xfrm>
            <a:off x="8724425" y="3077590"/>
            <a:ext cx="3124330" cy="2183174"/>
          </a:xfrm>
          <a:prstGeom prst="rect">
            <a:avLst/>
          </a:prstGeom>
        </p:spPr>
      </p:pic>
    </p:spTree>
    <p:extLst>
      <p:ext uri="{BB962C8B-B14F-4D97-AF65-F5344CB8AC3E}">
        <p14:creationId xmlns:p14="http://schemas.microsoft.com/office/powerpoint/2010/main" val="34518215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Arial" panose="020B0604020202020204" pitchFamily="34" charset="0"/>
                <a:cs typeface="Arial" panose="020B0604020202020204" pitchFamily="34" charset="0"/>
              </a:rPr>
              <a:t>Thấu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DisbursementGross</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GrAppv</a:t>
            </a:r>
            <a:r>
              <a:rPr lang="en-US" sz="2400" i="1" dirty="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SBA_Appv</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cont</a:t>
            </a:r>
            <a:r>
              <a:rPr lang="en-US" sz="2400" i="1" dirty="0" smtClean="0">
                <a:latin typeface="Arial" panose="020B0604020202020204" pitchFamily="34" charset="0"/>
                <a:cs typeface="Arial" panose="020B0604020202020204" pitchFamily="34" charset="0"/>
              </a:rPr>
              <a:t>)</a:t>
            </a:r>
            <a:endParaRPr lang="en-US" i="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vi-VN" dirty="0"/>
              <a:t>Khi loại bỏ GrAppv và SBA_Appv và thay thế bằng tỷ lệ SBA_Appv / GrAppv thì biến mới này có khả năng giải thích kết quả CHGOFF / PIF. Lý lẽ là khi SBA đánh giá khoản vay có khả năng trả được nợ thì mới chấp nhận tỷ lệ bảo lãnh cao và ngược lại</a:t>
            </a:r>
            <a:r>
              <a:rPr lang="vi-VN" dirty="0" smtClean="0"/>
              <a:t>.</a:t>
            </a:r>
            <a:endParaRPr lang="en-US" dirty="0" smtClean="0"/>
          </a:p>
          <a:p>
            <a:pPr marL="0" indent="0">
              <a:buNone/>
            </a:pPr>
            <a:endParaRPr lang="en-US" dirty="0" smtClean="0"/>
          </a:p>
          <a:p>
            <a:pPr marL="0" indent="0">
              <a:buNone/>
            </a:pPr>
            <a:endParaRPr lang="en-US" dirty="0">
              <a:latin typeface="+mj-lt"/>
            </a:endParaRPr>
          </a:p>
        </p:txBody>
      </p:sp>
      <p:pic>
        <p:nvPicPr>
          <p:cNvPr id="7" name="Picture 6"/>
          <p:cNvPicPr>
            <a:picLocks noChangeAspect="1"/>
          </p:cNvPicPr>
          <p:nvPr/>
        </p:nvPicPr>
        <p:blipFill>
          <a:blip r:embed="rId2"/>
          <a:stretch>
            <a:fillRect/>
          </a:stretch>
        </p:blipFill>
        <p:spPr>
          <a:xfrm>
            <a:off x="5165724" y="3463297"/>
            <a:ext cx="3762375" cy="2676525"/>
          </a:xfrm>
          <a:prstGeom prst="rect">
            <a:avLst/>
          </a:prstGeom>
        </p:spPr>
      </p:pic>
    </p:spTree>
    <p:extLst>
      <p:ext uri="{BB962C8B-B14F-4D97-AF65-F5344CB8AC3E}">
        <p14:creationId xmlns:p14="http://schemas.microsoft.com/office/powerpoint/2010/main" val="8601769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Arial" panose="020B0604020202020204" pitchFamily="34" charset="0"/>
                <a:cs typeface="Arial" panose="020B0604020202020204" pitchFamily="34" charset="0"/>
              </a:rPr>
              <a:t>Thấu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 </a:t>
            </a:r>
            <a:r>
              <a:rPr lang="en-US" sz="2400" i="1" dirty="0" smtClean="0">
                <a:latin typeface="Arial" panose="020B0604020202020204" pitchFamily="34" charset="0"/>
                <a:cs typeface="Arial" panose="020B0604020202020204" pitchFamily="34" charset="0"/>
              </a:rPr>
              <a:t>Term</a:t>
            </a:r>
            <a:endParaRPr lang="en-US" i="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vi-VN" dirty="0"/>
              <a:t>Có khoảng 600 trường hợp có kỳ hạn bằng 0 có thể gán giá trị mode.</a:t>
            </a:r>
          </a:p>
          <a:p>
            <a:r>
              <a:rPr lang="vi-VN" dirty="0"/>
              <a:t>Các khoản vay CHGOFF thường có kỳ hạn thấp hơn khoản vay PIF</a:t>
            </a:r>
            <a:r>
              <a:rPr lang="vi-VN" dirty="0" smtClean="0"/>
              <a:t>.</a:t>
            </a:r>
            <a:endParaRPr lang="en-US" dirty="0" smtClean="0"/>
          </a:p>
          <a:p>
            <a:pPr marL="0" indent="0">
              <a:buNone/>
            </a:pPr>
            <a:endParaRPr lang="en-US" dirty="0">
              <a:latin typeface="+mj-lt"/>
            </a:endParaRPr>
          </a:p>
        </p:txBody>
      </p:sp>
      <p:pic>
        <p:nvPicPr>
          <p:cNvPr id="4" name="Picture 3"/>
          <p:cNvPicPr>
            <a:picLocks noChangeAspect="1"/>
          </p:cNvPicPr>
          <p:nvPr/>
        </p:nvPicPr>
        <p:blipFill>
          <a:blip r:embed="rId2"/>
          <a:stretch>
            <a:fillRect/>
          </a:stretch>
        </p:blipFill>
        <p:spPr>
          <a:xfrm>
            <a:off x="2589212" y="3320422"/>
            <a:ext cx="3867150" cy="2590800"/>
          </a:xfrm>
          <a:prstGeom prst="rect">
            <a:avLst/>
          </a:prstGeom>
        </p:spPr>
      </p:pic>
      <p:pic>
        <p:nvPicPr>
          <p:cNvPr id="5" name="Picture 4"/>
          <p:cNvPicPr>
            <a:picLocks noChangeAspect="1"/>
          </p:cNvPicPr>
          <p:nvPr/>
        </p:nvPicPr>
        <p:blipFill>
          <a:blip r:embed="rId3"/>
          <a:stretch>
            <a:fillRect/>
          </a:stretch>
        </p:blipFill>
        <p:spPr>
          <a:xfrm>
            <a:off x="7046912" y="3320422"/>
            <a:ext cx="3676650" cy="2657475"/>
          </a:xfrm>
          <a:prstGeom prst="rect">
            <a:avLst/>
          </a:prstGeom>
        </p:spPr>
      </p:pic>
    </p:spTree>
    <p:extLst>
      <p:ext uri="{BB962C8B-B14F-4D97-AF65-F5344CB8AC3E}">
        <p14:creationId xmlns:p14="http://schemas.microsoft.com/office/powerpoint/2010/main" val="16385352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Arial" panose="020B0604020202020204" pitchFamily="34" charset="0"/>
                <a:cs typeface="Arial" panose="020B0604020202020204" pitchFamily="34" charset="0"/>
              </a:rPr>
              <a:t>Thấu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 </a:t>
            </a:r>
            <a:r>
              <a:rPr lang="en-US" sz="2400" i="1" dirty="0" smtClean="0">
                <a:latin typeface="Arial" panose="020B0604020202020204" pitchFamily="34" charset="0"/>
                <a:cs typeface="Arial" panose="020B0604020202020204" pitchFamily="34" charset="0"/>
              </a:rPr>
              <a:t>Recession (</a:t>
            </a:r>
            <a:r>
              <a:rPr lang="en-US" sz="2400" i="1" dirty="0" err="1" smtClean="0">
                <a:latin typeface="Arial" panose="020B0604020202020204" pitchFamily="34" charset="0"/>
                <a:cs typeface="Arial" panose="020B0604020202020204" pitchFamily="34" charset="0"/>
              </a:rPr>
              <a:t>suy</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thoái</a:t>
            </a:r>
            <a:r>
              <a:rPr lang="en-US" sz="2400" i="1" dirty="0" smtClean="0">
                <a:latin typeface="Arial" panose="020B0604020202020204" pitchFamily="34" charset="0"/>
                <a:cs typeface="Arial" panose="020B0604020202020204" pitchFamily="34" charset="0"/>
              </a:rPr>
              <a:t> kinh </a:t>
            </a:r>
            <a:r>
              <a:rPr lang="en-US" sz="2400" i="1" dirty="0" err="1" smtClean="0">
                <a:latin typeface="Arial" panose="020B0604020202020204" pitchFamily="34" charset="0"/>
                <a:cs typeface="Arial" panose="020B0604020202020204" pitchFamily="34" charset="0"/>
              </a:rPr>
              <a:t>tế</a:t>
            </a:r>
            <a:r>
              <a:rPr lang="en-US" sz="2400" i="1" dirty="0" smtClean="0">
                <a:latin typeface="Arial" panose="020B0604020202020204" pitchFamily="34" charset="0"/>
                <a:cs typeface="Arial" panose="020B0604020202020204" pitchFamily="34" charset="0"/>
              </a:rPr>
              <a:t>)</a:t>
            </a:r>
            <a:endParaRPr lang="en-US" i="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Giai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đoạn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suy</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thoái</a:t>
            </a:r>
            <a:r>
              <a:rPr lang="en-US" dirty="0" smtClean="0">
                <a:latin typeface="Tahoma" panose="020B0604030504040204" pitchFamily="34" charset="0"/>
                <a:ea typeface="Tahoma" panose="020B0604030504040204" pitchFamily="34" charset="0"/>
                <a:cs typeface="Tahoma" panose="020B0604030504040204" pitchFamily="34" charset="0"/>
              </a:rPr>
              <a:t> kinh </a:t>
            </a:r>
            <a:r>
              <a:rPr lang="en-US" dirty="0" err="1" smtClean="0">
                <a:latin typeface="Tahoma" panose="020B0604030504040204" pitchFamily="34" charset="0"/>
                <a:ea typeface="Tahoma" panose="020B0604030504040204" pitchFamily="34" charset="0"/>
                <a:cs typeface="Tahoma" panose="020B0604030504040204" pitchFamily="34" charset="0"/>
              </a:rPr>
              <a:t>tế</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từ</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tháng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12/2007 </a:t>
            </a:r>
            <a:r>
              <a:rPr lang="en-US" dirty="0" err="1">
                <a:latin typeface="Tahoma" panose="020B0604030504040204" pitchFamily="34" charset="0"/>
                <a:ea typeface="Tahoma" panose="020B0604030504040204" pitchFamily="34" charset="0"/>
                <a:cs typeface="Tahoma" panose="020B0604030504040204" pitchFamily="34" charset="0"/>
              </a:rPr>
              <a:t>đến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6/2009</a:t>
            </a:r>
            <a:r>
              <a:rPr lang="en-US" dirty="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hlinkClick r:id="rId2"/>
              </a:rPr>
              <a:t>https://en.wikipedia.org/wiki/Great_Recession</a:t>
            </a:r>
            <a:endParaRPr lang="vi-VN" dirty="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Qua </a:t>
            </a:r>
            <a:r>
              <a:rPr lang="en-US" dirty="0" err="1" smtClean="0">
                <a:latin typeface="Tahoma" panose="020B0604030504040204" pitchFamily="34" charset="0"/>
                <a:ea typeface="Tahoma" panose="020B0604030504040204" pitchFamily="34" charset="0"/>
                <a:cs typeface="Tahoma" panose="020B0604030504040204" pitchFamily="34" charset="0"/>
              </a:rPr>
              <a:t>phân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tích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khoản</a:t>
            </a:r>
            <a:r>
              <a:rPr lang="en-US" dirty="0" smtClean="0">
                <a:latin typeface="Tahoma" panose="020B0604030504040204" pitchFamily="34" charset="0"/>
                <a:ea typeface="Tahoma" panose="020B0604030504040204" pitchFamily="34" charset="0"/>
                <a:cs typeface="Tahoma" panose="020B0604030504040204" pitchFamily="34" charset="0"/>
              </a:rPr>
              <a:t> vay </a:t>
            </a:r>
            <a:r>
              <a:rPr lang="en-US" dirty="0" err="1" smtClean="0">
                <a:latin typeface="Tahoma" panose="020B0604030504040204" pitchFamily="34" charset="0"/>
                <a:ea typeface="Tahoma" panose="020B0604030504040204" pitchFamily="34" charset="0"/>
                <a:cs typeface="Tahoma" panose="020B0604030504040204" pitchFamily="34" charset="0"/>
              </a:rPr>
              <a:t>trong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giai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đoạn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này</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ngày</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hết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hạn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từ</a:t>
            </a:r>
            <a:r>
              <a:rPr lang="en-US" dirty="0">
                <a:latin typeface="Tahoma" panose="020B0604030504040204" pitchFamily="34" charset="0"/>
                <a:ea typeface="Tahoma" panose="020B0604030504040204" pitchFamily="34" charset="0"/>
                <a:cs typeface="Tahoma" panose="020B0604030504040204" pitchFamily="34" charset="0"/>
              </a:rPr>
              <a:t> 12/2007 </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6/2009 </a:t>
            </a:r>
            <a:r>
              <a:rPr lang="en-US" dirty="0" err="1" smtClean="0">
                <a:latin typeface="Tahoma" panose="020B0604030504040204" pitchFamily="34" charset="0"/>
                <a:ea typeface="Tahoma" panose="020B0604030504040204" pitchFamily="34" charset="0"/>
                <a:cs typeface="Tahoma" panose="020B0604030504040204" pitchFamily="34" charset="0"/>
              </a:rPr>
              <a:t>có</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tỷ</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lệ</a:t>
            </a:r>
            <a:r>
              <a:rPr lang="en-US" dirty="0" smtClean="0">
                <a:latin typeface="Tahoma" panose="020B0604030504040204" pitchFamily="34" charset="0"/>
                <a:ea typeface="Tahoma" panose="020B0604030504040204" pitchFamily="34" charset="0"/>
                <a:cs typeface="Tahoma" panose="020B0604030504040204" pitchFamily="34" charset="0"/>
              </a:rPr>
              <a:t> CHGOFF cao </a:t>
            </a:r>
            <a:r>
              <a:rPr lang="en-US" dirty="0" err="1" smtClean="0">
                <a:latin typeface="Tahoma" panose="020B0604030504040204" pitchFamily="34" charset="0"/>
                <a:ea typeface="Tahoma" panose="020B0604030504040204" pitchFamily="34" charset="0"/>
                <a:cs typeface="Tahoma" panose="020B0604030504040204" pitchFamily="34" charset="0"/>
              </a:rPr>
              <a:t>hơn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bình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thường</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err="1" smtClean="0">
                <a:latin typeface="Tahoma" panose="020B0604030504040204" pitchFamily="34" charset="0"/>
                <a:ea typeface="Tahoma" panose="020B0604030504040204" pitchFamily="34" charset="0"/>
                <a:cs typeface="Tahoma" panose="020B0604030504040204" pitchFamily="34" charset="0"/>
              </a:rPr>
              <a:t>Ngày</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hết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hạn</a:t>
            </a:r>
            <a:r>
              <a:rPr lang="en-US" dirty="0" smtClean="0">
                <a:latin typeface="Tahoma" panose="020B0604030504040204" pitchFamily="34" charset="0"/>
                <a:ea typeface="Tahoma" panose="020B0604030504040204" pitchFamily="34" charset="0"/>
                <a:cs typeface="Tahoma" panose="020B0604030504040204" pitchFamily="34" charset="0"/>
              </a:rPr>
              <a:t> = </a:t>
            </a:r>
            <a:r>
              <a:rPr lang="en-US" dirty="0" err="1" smtClean="0">
                <a:latin typeface="Tahoma" panose="020B0604030504040204" pitchFamily="34" charset="0"/>
                <a:ea typeface="Tahoma" panose="020B0604030504040204" pitchFamily="34" charset="0"/>
                <a:cs typeface="Tahoma" panose="020B0604030504040204" pitchFamily="34" charset="0"/>
              </a:rPr>
              <a:t>ngày</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giải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ngân</a:t>
            </a:r>
            <a:r>
              <a:rPr lang="en-US" dirty="0" smtClean="0">
                <a:latin typeface="Tahoma" panose="020B0604030504040204" pitchFamily="34" charset="0"/>
                <a:ea typeface="Tahoma" panose="020B0604030504040204" pitchFamily="34" charset="0"/>
                <a:cs typeface="Tahoma" panose="020B0604030504040204" pitchFamily="34" charset="0"/>
              </a:rPr>
              <a:t> + </a:t>
            </a:r>
            <a:r>
              <a:rPr lang="en-US" dirty="0" err="1" smtClean="0">
                <a:latin typeface="Tahoma" panose="020B0604030504040204" pitchFamily="34" charset="0"/>
                <a:ea typeface="Tahoma" panose="020B0604030504040204" pitchFamily="34" charset="0"/>
                <a:cs typeface="Tahoma" panose="020B0604030504040204" pitchFamily="34" charset="0"/>
              </a:rPr>
              <a:t>kỳ</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hạn</a:t>
            </a:r>
            <a:endParaRPr lang="en-US" dirty="0" smtClean="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3"/>
          <a:stretch>
            <a:fillRect/>
          </a:stretch>
        </p:blipFill>
        <p:spPr>
          <a:xfrm>
            <a:off x="5180012" y="4022411"/>
            <a:ext cx="3733800" cy="2638425"/>
          </a:xfrm>
          <a:prstGeom prst="rect">
            <a:avLst/>
          </a:prstGeom>
        </p:spPr>
      </p:pic>
    </p:spTree>
    <p:extLst>
      <p:ext uri="{BB962C8B-B14F-4D97-AF65-F5344CB8AC3E}">
        <p14:creationId xmlns:p14="http://schemas.microsoft.com/office/powerpoint/2010/main" val="3888821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Arial" panose="020B0604020202020204" pitchFamily="34" charset="0"/>
                <a:cs typeface="Arial" panose="020B0604020202020204" pitchFamily="34" charset="0"/>
              </a:rPr>
              <a:t>Thấu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2400" i="1" dirty="0" smtClean="0">
                <a:latin typeface="Arial" panose="020B0604020202020204" pitchFamily="34" charset="0"/>
                <a:cs typeface="Arial" panose="020B0604020202020204" pitchFamily="34" charset="0"/>
              </a:rPr>
              <a:t>State, </a:t>
            </a:r>
            <a:r>
              <a:rPr lang="en-US" sz="2400" i="1" dirty="0" err="1" smtClean="0">
                <a:latin typeface="Arial" panose="020B0604020202020204" pitchFamily="34" charset="0"/>
                <a:cs typeface="Arial" panose="020B0604020202020204" pitchFamily="34" charset="0"/>
              </a:rPr>
              <a:t>BankState</a:t>
            </a:r>
            <a:endParaRPr lang="en-US" i="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bang </a:t>
            </a:r>
            <a:r>
              <a:rPr lang="en-US" dirty="0" err="1" smtClean="0">
                <a:latin typeface="Tahoma" panose="020B0604030504040204" pitchFamily="34" charset="0"/>
                <a:ea typeface="Tahoma" panose="020B0604030504040204" pitchFamily="34" charset="0"/>
                <a:cs typeface="Tahoma" panose="020B0604030504040204" pitchFamily="34" charset="0"/>
              </a:rPr>
              <a:t>khác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nhau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có</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tỷ</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lệ</a:t>
            </a:r>
            <a:r>
              <a:rPr lang="en-US" dirty="0" smtClean="0">
                <a:latin typeface="Tahoma" panose="020B0604030504040204" pitchFamily="34" charset="0"/>
                <a:ea typeface="Tahoma" panose="020B0604030504040204" pitchFamily="34" charset="0"/>
                <a:cs typeface="Tahoma" panose="020B0604030504040204" pitchFamily="34" charset="0"/>
              </a:rPr>
              <a:t> CHGOFF </a:t>
            </a:r>
            <a:r>
              <a:rPr lang="en-US" dirty="0" err="1" smtClean="0">
                <a:latin typeface="Tahoma" panose="020B0604030504040204" pitchFamily="34" charset="0"/>
                <a:ea typeface="Tahoma" panose="020B0604030504040204" pitchFamily="34" charset="0"/>
                <a:cs typeface="Tahoma" panose="020B0604030504040204" pitchFamily="34" charset="0"/>
              </a:rPr>
              <a:t>khác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nhau</a:t>
            </a:r>
            <a:r>
              <a:rPr lang="en-US" dirty="0" smtClean="0">
                <a:latin typeface="Tahoma" panose="020B0604030504040204" pitchFamily="34" charset="0"/>
                <a:ea typeface="Tahoma" panose="020B0604030504040204" pitchFamily="34" charset="0"/>
                <a:cs typeface="Tahoma" panose="020B0604030504040204" pitchFamily="34" charset="0"/>
              </a:rPr>
              <a:t> (</a:t>
            </a:r>
            <a:r>
              <a:rPr lang="vi-VN" dirty="0"/>
              <a:t>Mỗi bang </a:t>
            </a:r>
            <a:r>
              <a:rPr lang="vi-VN" dirty="0" smtClean="0"/>
              <a:t>có </a:t>
            </a:r>
            <a:r>
              <a:rPr lang="vi-VN" dirty="0"/>
              <a:t>1 hệ thống pháp luật, môi trường kinh doanh, cơ cấu kinh tế khác </a:t>
            </a:r>
            <a:r>
              <a:rPr lang="vi-VN" dirty="0" smtClean="0"/>
              <a:t>nhau</a:t>
            </a:r>
            <a:r>
              <a:rPr lang="en-US" dirty="0" smtClean="0"/>
              <a:t>)</a:t>
            </a:r>
          </a:p>
          <a:p>
            <a:r>
              <a:rPr lang="en-US" dirty="0" err="1" smtClean="0">
                <a:latin typeface="Tahoma" panose="020B0604030504040204" pitchFamily="34" charset="0"/>
                <a:ea typeface="Tahoma" panose="020B0604030504040204" pitchFamily="34" charset="0"/>
                <a:cs typeface="Tahoma" panose="020B0604030504040204" pitchFamily="34" charset="0"/>
              </a:rPr>
              <a:t>Khi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có</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kèm</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yếu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tố</a:t>
            </a:r>
            <a:r>
              <a:rPr lang="en-US" dirty="0" smtClean="0">
                <a:latin typeface="Tahoma" panose="020B0604030504040204" pitchFamily="34" charset="0"/>
                <a:ea typeface="Tahoma" panose="020B0604030504040204" pitchFamily="34" charset="0"/>
                <a:cs typeface="Tahoma" panose="020B0604030504040204" pitchFamily="34" charset="0"/>
              </a:rPr>
              <a:t> Recession </a:t>
            </a:r>
            <a:r>
              <a:rPr lang="en-US" dirty="0" err="1" smtClean="0">
                <a:latin typeface="Tahoma" panose="020B0604030504040204" pitchFamily="34" charset="0"/>
                <a:ea typeface="Tahoma" panose="020B0604030504040204" pitchFamily="34" charset="0"/>
                <a:cs typeface="Tahoma" panose="020B0604030504040204" pitchFamily="34" charset="0"/>
              </a:rPr>
              <a:t>thì</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tỷ</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lệ</a:t>
            </a:r>
            <a:r>
              <a:rPr lang="en-US" dirty="0" smtClean="0">
                <a:latin typeface="Tahoma" panose="020B0604030504040204" pitchFamily="34" charset="0"/>
                <a:ea typeface="Tahoma" panose="020B0604030504040204" pitchFamily="34" charset="0"/>
                <a:cs typeface="Tahoma" panose="020B0604030504040204" pitchFamily="34" charset="0"/>
              </a:rPr>
              <a:t> CHGOFF </a:t>
            </a:r>
            <a:r>
              <a:rPr lang="en-US" dirty="0" err="1" smtClean="0">
                <a:latin typeface="Tahoma" panose="020B0604030504040204" pitchFamily="34" charset="0"/>
                <a:ea typeface="Tahoma" panose="020B0604030504040204" pitchFamily="34" charset="0"/>
                <a:cs typeface="Tahoma" panose="020B0604030504040204" pitchFamily="34" charset="0"/>
              </a:rPr>
              <a:t>cũng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có</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sự</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thay</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đổi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nhau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giữa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bang</a:t>
            </a:r>
          </a:p>
          <a:p>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trường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hợp</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thiếu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liệu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có</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thể</a:t>
            </a:r>
            <a:r>
              <a:rPr lang="en-US" dirty="0" smtClean="0">
                <a:latin typeface="Tahoma" panose="020B0604030504040204" pitchFamily="34" charset="0"/>
                <a:ea typeface="Tahoma" panose="020B0604030504040204" pitchFamily="34" charset="0"/>
                <a:cs typeface="Tahoma" panose="020B0604030504040204" pitchFamily="34" charset="0"/>
              </a:rPr>
              <a:t> Impute </a:t>
            </a:r>
            <a:r>
              <a:rPr lang="en-US" dirty="0" err="1" smtClean="0">
                <a:latin typeface="Tahoma" panose="020B0604030504040204" pitchFamily="34" charset="0"/>
                <a:ea typeface="Tahoma" panose="020B0604030504040204" pitchFamily="34" charset="0"/>
                <a:cs typeface="Tahoma" panose="020B0604030504040204" pitchFamily="34" charset="0"/>
              </a:rPr>
              <a:t>căn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cứ</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vào</a:t>
            </a:r>
            <a:r>
              <a:rPr lang="en-US" dirty="0" smtClean="0">
                <a:latin typeface="Tahoma" panose="020B0604030504040204" pitchFamily="34" charset="0"/>
                <a:ea typeface="Tahoma" panose="020B0604030504040204" pitchFamily="34" charset="0"/>
                <a:cs typeface="Tahoma" panose="020B0604030504040204" pitchFamily="34" charset="0"/>
              </a:rPr>
              <a:t> ZIP (State), </a:t>
            </a:r>
            <a:r>
              <a:rPr lang="en-US" dirty="0" err="1" smtClean="0">
                <a:latin typeface="Tahoma" panose="020B0604030504040204" pitchFamily="34" charset="0"/>
                <a:ea typeface="Tahoma" panose="020B0604030504040204" pitchFamily="34" charset="0"/>
                <a:cs typeface="Tahoma" panose="020B0604030504040204" pitchFamily="34" charset="0"/>
              </a:rPr>
              <a:t>giá</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trị</a:t>
            </a:r>
            <a:r>
              <a:rPr lang="en-US" dirty="0" smtClean="0">
                <a:latin typeface="Tahoma" panose="020B0604030504040204" pitchFamily="34" charset="0"/>
                <a:ea typeface="Tahoma" panose="020B0604030504040204" pitchFamily="34" charset="0"/>
                <a:cs typeface="Tahoma" panose="020B0604030504040204" pitchFamily="34" charset="0"/>
              </a:rPr>
              <a:t> mode (</a:t>
            </a:r>
            <a:r>
              <a:rPr lang="en-US" dirty="0" err="1" smtClean="0">
                <a:latin typeface="Tahoma" panose="020B0604030504040204" pitchFamily="34" charset="0"/>
                <a:ea typeface="Tahoma" panose="020B0604030504040204" pitchFamily="34" charset="0"/>
                <a:cs typeface="Tahoma" panose="020B0604030504040204" pitchFamily="34" charset="0"/>
              </a:rPr>
              <a:t>BankState</a:t>
            </a:r>
            <a:r>
              <a:rPr lang="en-US" dirty="0" smtClean="0">
                <a:latin typeface="Tahoma" panose="020B0604030504040204" pitchFamily="34" charset="0"/>
                <a:ea typeface="Tahoma" panose="020B0604030504040204" pitchFamily="34" charset="0"/>
                <a:cs typeface="Tahoma" panose="020B0604030504040204" pitchFamily="34" charset="0"/>
              </a:rPr>
              <a:t>)</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72864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Giới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tài</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vi-VN" dirty="0"/>
              <a:t>Một khoản vay có nên được phê duyệt hay không? Các ngân hàng có thể đánh giá rủi ro của một đơn xin vay mới được không?</a:t>
            </a:r>
          </a:p>
          <a:p>
            <a:r>
              <a:rPr lang="vi-VN" dirty="0"/>
              <a:t>Với một bộ dữ liệu khoản vay của Cơ quan quản lý doanh nghiệp nhỏ Hoa Kỳ (U.S. Small Business Administration - SBA) được cung cấp, hãy đưa ra lời khuyên cho ngân hàng để ra quyết định nêu trên.</a:t>
            </a:r>
          </a:p>
          <a:p>
            <a:endParaRPr lang="en-US" dirty="0"/>
          </a:p>
        </p:txBody>
      </p:sp>
    </p:spTree>
    <p:extLst>
      <p:ext uri="{BB962C8B-B14F-4D97-AF65-F5344CB8AC3E}">
        <p14:creationId xmlns:p14="http://schemas.microsoft.com/office/powerpoint/2010/main" val="29185784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Arial" panose="020B0604020202020204" pitchFamily="34" charset="0"/>
                <a:cs typeface="Arial" panose="020B0604020202020204" pitchFamily="34" charset="0"/>
              </a:rPr>
              <a:t>Thấu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2400" i="1" dirty="0" smtClean="0">
                <a:latin typeface="Arial" panose="020B0604020202020204" pitchFamily="34" charset="0"/>
                <a:cs typeface="Arial" panose="020B0604020202020204" pitchFamily="34" charset="0"/>
              </a:rPr>
              <a:t>State, </a:t>
            </a:r>
            <a:r>
              <a:rPr lang="en-US" sz="2400" i="1" dirty="0" err="1" smtClean="0">
                <a:latin typeface="Arial" panose="020B0604020202020204" pitchFamily="34" charset="0"/>
                <a:cs typeface="Arial" panose="020B0604020202020204" pitchFamily="34" charset="0"/>
              </a:rPr>
              <a:t>BankState</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cont</a:t>
            </a:r>
            <a:r>
              <a:rPr lang="en-US" sz="2400" i="1" dirty="0" smtClean="0">
                <a:latin typeface="Arial" panose="020B0604020202020204" pitchFamily="34" charset="0"/>
                <a:cs typeface="Arial" panose="020B0604020202020204" pitchFamily="34" charset="0"/>
              </a:rPr>
              <a:t>)</a:t>
            </a:r>
            <a:endParaRPr lang="en-US" i="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87293" y="1905001"/>
            <a:ext cx="5399974" cy="4052168"/>
          </a:xfrm>
          <a:prstGeom prst="rect">
            <a:avLst/>
          </a:prstGeom>
        </p:spPr>
      </p:pic>
      <p:pic>
        <p:nvPicPr>
          <p:cNvPr id="6" name="Picture 5"/>
          <p:cNvPicPr>
            <a:picLocks noChangeAspect="1"/>
          </p:cNvPicPr>
          <p:nvPr/>
        </p:nvPicPr>
        <p:blipFill>
          <a:blip r:embed="rId3"/>
          <a:stretch>
            <a:fillRect/>
          </a:stretch>
        </p:blipFill>
        <p:spPr>
          <a:xfrm>
            <a:off x="6564217" y="1847851"/>
            <a:ext cx="5391222" cy="4104680"/>
          </a:xfrm>
          <a:prstGeom prst="rect">
            <a:avLst/>
          </a:prstGeom>
        </p:spPr>
      </p:pic>
    </p:spTree>
    <p:extLst>
      <p:ext uri="{BB962C8B-B14F-4D97-AF65-F5344CB8AC3E}">
        <p14:creationId xmlns:p14="http://schemas.microsoft.com/office/powerpoint/2010/main" val="42849149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Arial" panose="020B0604020202020204" pitchFamily="34" charset="0"/>
                <a:cs typeface="Arial" panose="020B0604020202020204" pitchFamily="34" charset="0"/>
              </a:rPr>
              <a:t>Thấu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2400" i="1" dirty="0" smtClean="0">
                <a:latin typeface="Arial" panose="020B0604020202020204" pitchFamily="34" charset="0"/>
                <a:cs typeface="Arial" panose="020B0604020202020204" pitchFamily="34" charset="0"/>
              </a:rPr>
              <a:t>State, </a:t>
            </a:r>
            <a:r>
              <a:rPr lang="en-US" sz="2400" i="1" dirty="0" err="1" smtClean="0">
                <a:latin typeface="Arial" panose="020B0604020202020204" pitchFamily="34" charset="0"/>
                <a:cs typeface="Arial" panose="020B0604020202020204" pitchFamily="34" charset="0"/>
              </a:rPr>
              <a:t>BankState</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cont</a:t>
            </a:r>
            <a:r>
              <a:rPr lang="en-US" sz="2400" i="1" dirty="0" smtClean="0">
                <a:latin typeface="Arial" panose="020B0604020202020204" pitchFamily="34" charset="0"/>
                <a:cs typeface="Arial" panose="020B0604020202020204" pitchFamily="34" charset="0"/>
              </a:rPr>
              <a:t>)</a:t>
            </a:r>
            <a:endParaRPr lang="en-US" i="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423223" y="1905001"/>
            <a:ext cx="5551621" cy="4249056"/>
          </a:xfrm>
          <a:prstGeom prst="rect">
            <a:avLst/>
          </a:prstGeom>
        </p:spPr>
      </p:pic>
      <p:pic>
        <p:nvPicPr>
          <p:cNvPr id="4" name="Picture 3"/>
          <p:cNvPicPr>
            <a:picLocks noChangeAspect="1"/>
          </p:cNvPicPr>
          <p:nvPr/>
        </p:nvPicPr>
        <p:blipFill>
          <a:blip r:embed="rId3"/>
          <a:stretch>
            <a:fillRect/>
          </a:stretch>
        </p:blipFill>
        <p:spPr>
          <a:xfrm>
            <a:off x="6357140" y="1924051"/>
            <a:ext cx="5578571" cy="4231090"/>
          </a:xfrm>
          <a:prstGeom prst="rect">
            <a:avLst/>
          </a:prstGeom>
        </p:spPr>
      </p:pic>
    </p:spTree>
    <p:extLst>
      <p:ext uri="{BB962C8B-B14F-4D97-AF65-F5344CB8AC3E}">
        <p14:creationId xmlns:p14="http://schemas.microsoft.com/office/powerpoint/2010/main" val="5234168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Arial" panose="020B0604020202020204" pitchFamily="34" charset="0"/>
                <a:cs typeface="Arial" panose="020B0604020202020204" pitchFamily="34" charset="0"/>
              </a:rPr>
              <a:t>Thấu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2400" i="1" dirty="0" smtClean="0">
                <a:latin typeface="Arial" panose="020B0604020202020204" pitchFamily="34" charset="0"/>
                <a:cs typeface="Arial" panose="020B0604020202020204" pitchFamily="34" charset="0"/>
              </a:rPr>
              <a:t>Industry (NAICS)</a:t>
            </a:r>
            <a:endParaRPr lang="en-US" i="1"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rmAutofit/>
          </a:bodyPr>
          <a:lstStyle/>
          <a:p>
            <a:r>
              <a:rPr lang="vi-VN" dirty="0">
                <a:latin typeface="+mj-lt"/>
              </a:rPr>
              <a:t>Có khoảng 150.000 trường hợp thiếu dữ liệu mã ngành </a:t>
            </a:r>
            <a:r>
              <a:rPr lang="vi-VN" dirty="0" smtClean="0">
                <a:latin typeface="Tahoma" panose="020B0604030504040204" pitchFamily="34" charset="0"/>
                <a:ea typeface="Tahoma" panose="020B0604030504040204" pitchFamily="34" charset="0"/>
                <a:cs typeface="Tahoma" panose="020B0604030504040204" pitchFamily="34" charset="0"/>
              </a:rPr>
              <a:t>(</a:t>
            </a:r>
            <a:r>
              <a:rPr lang="en-US" dirty="0" err="1" smtClean="0">
                <a:latin typeface="Tahoma" panose="020B0604030504040204" pitchFamily="34" charset="0"/>
                <a:ea typeface="Tahoma" panose="020B0604030504040204" pitchFamily="34" charset="0"/>
                <a:cs typeface="Tahoma" panose="020B0604030504040204" pitchFamily="34" charset="0"/>
              </a:rPr>
              <a:t>được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gán</a:t>
            </a:r>
            <a:r>
              <a:rPr lang="en-US" dirty="0" smtClean="0">
                <a:latin typeface="Tahoma" panose="020B0604030504040204" pitchFamily="34" charset="0"/>
                <a:ea typeface="Tahoma" panose="020B0604030504040204" pitchFamily="34" charset="0"/>
                <a:cs typeface="Tahoma" panose="020B0604030504040204" pitchFamily="34" charset="0"/>
              </a:rPr>
              <a:t> category missing</a:t>
            </a:r>
            <a:r>
              <a:rPr lang="vi-VN" dirty="0" smtClean="0">
                <a:latin typeface="Tahoma" panose="020B0604030504040204" pitchFamily="34" charset="0"/>
                <a:ea typeface="Tahoma" panose="020B0604030504040204" pitchFamily="34" charset="0"/>
                <a:cs typeface="Tahoma" panose="020B0604030504040204" pitchFamily="34" charset="0"/>
              </a:rPr>
              <a:t>).</a:t>
            </a:r>
            <a:endParaRPr lang="vi-VN" dirty="0">
              <a:latin typeface="Tahoma" panose="020B0604030504040204" pitchFamily="34" charset="0"/>
              <a:ea typeface="Tahoma" panose="020B0604030504040204" pitchFamily="34" charset="0"/>
              <a:cs typeface="Tahoma" panose="020B0604030504040204" pitchFamily="34" charset="0"/>
            </a:endParaRPr>
          </a:p>
          <a:p>
            <a:r>
              <a:rPr lang="vi-VN" dirty="0">
                <a:latin typeface="+mj-lt"/>
              </a:rPr>
              <a:t>2 ký tự đầu cột này được code từ 11 - 92 cho mỗi </a:t>
            </a:r>
            <a:r>
              <a:rPr lang="vi-VN" dirty="0" smtClean="0">
                <a:latin typeface="+mj-lt"/>
              </a:rPr>
              <a:t>ngàn</a:t>
            </a:r>
            <a:r>
              <a:rPr lang="en-US" dirty="0" smtClean="0">
                <a:latin typeface="+mj-lt"/>
              </a:rPr>
              <a:t>h</a:t>
            </a:r>
            <a:endParaRPr lang="vi-VN" dirty="0">
              <a:latin typeface="+mj-lt"/>
            </a:endParaRPr>
          </a:p>
          <a:p>
            <a:r>
              <a:rPr lang="vi-VN" dirty="0" smtClean="0">
                <a:latin typeface="+mj-lt"/>
              </a:rPr>
              <a:t>Các </a:t>
            </a:r>
            <a:r>
              <a:rPr lang="vi-VN" dirty="0">
                <a:latin typeface="+mj-lt"/>
              </a:rPr>
              <a:t>nhóm ngành khác nhau có mức độ rủi ro khác nhau có tỷ lệ CHGOFF sẽ khác nhau.</a:t>
            </a:r>
          </a:p>
          <a:p>
            <a:r>
              <a:rPr lang="vi-VN" dirty="0">
                <a:latin typeface="+mj-lt"/>
              </a:rPr>
              <a:t>Trong thời kỳ suy thoái, sự thay đổi tỷ lệ CHGOFF là khác nhau giữa các </a:t>
            </a:r>
            <a:r>
              <a:rPr lang="vi-VN" dirty="0" smtClean="0">
                <a:latin typeface="+mj-lt"/>
              </a:rPr>
              <a:t>ngành</a:t>
            </a:r>
            <a:endParaRPr lang="vi-VN" dirty="0">
              <a:latin typeface="+mj-lt"/>
            </a:endParaRPr>
          </a:p>
          <a:p>
            <a:endParaRPr lang="en-US" dirty="0">
              <a:latin typeface="+mj-lt"/>
            </a:endParaRPr>
          </a:p>
        </p:txBody>
      </p:sp>
    </p:spTree>
    <p:extLst>
      <p:ext uri="{BB962C8B-B14F-4D97-AF65-F5344CB8AC3E}">
        <p14:creationId xmlns:p14="http://schemas.microsoft.com/office/powerpoint/2010/main" val="21772904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Arial" panose="020B0604020202020204" pitchFamily="34" charset="0"/>
                <a:cs typeface="Arial" panose="020B0604020202020204" pitchFamily="34" charset="0"/>
              </a:rPr>
              <a:t>Thấu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2400" i="1" dirty="0" smtClean="0">
                <a:latin typeface="Arial" panose="020B0604020202020204" pitchFamily="34" charset="0"/>
                <a:cs typeface="Arial" panose="020B0604020202020204" pitchFamily="34" charset="0"/>
              </a:rPr>
              <a:t>Industry (NAICS)</a:t>
            </a:r>
            <a:endParaRPr lang="en-US" i="1"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9126" y="0"/>
            <a:ext cx="6416755" cy="6858000"/>
          </a:xfrm>
          <a:prstGeom prst="rect">
            <a:avLst/>
          </a:prstGeom>
        </p:spPr>
      </p:pic>
    </p:spTree>
    <p:extLst>
      <p:ext uri="{BB962C8B-B14F-4D97-AF65-F5344CB8AC3E}">
        <p14:creationId xmlns:p14="http://schemas.microsoft.com/office/powerpoint/2010/main" val="20135338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Arial" panose="020B0604020202020204" pitchFamily="34" charset="0"/>
                <a:cs typeface="Arial" panose="020B0604020202020204" pitchFamily="34" charset="0"/>
              </a:rPr>
              <a:t>Thấu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NoEmp</a:t>
            </a:r>
            <a:endParaRPr lang="en-US" i="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t>T</a:t>
            </a:r>
            <a:r>
              <a:rPr lang="vi-VN" dirty="0" smtClean="0"/>
              <a:t>hực </a:t>
            </a:r>
            <a:r>
              <a:rPr lang="vi-VN" dirty="0"/>
              <a:t>hiện biến đổi log, </a:t>
            </a:r>
            <a:r>
              <a:rPr lang="vi-VN" dirty="0" smtClean="0"/>
              <a:t>có </a:t>
            </a:r>
            <a:r>
              <a:rPr lang="vi-VN" dirty="0"/>
              <a:t>thể thấy các khoản vay PIF thì Khách hàng có nhiều lao động hơn khoản vay CHGOFF (Quy mô lớn hơn thì có khả năng trả nợ tốt hơn</a:t>
            </a:r>
            <a:r>
              <a:rPr lang="vi-VN" dirty="0" smtClean="0"/>
              <a:t>).</a:t>
            </a:r>
            <a:endParaRPr lang="en-US" dirty="0" smtClean="0"/>
          </a:p>
          <a:p>
            <a:r>
              <a:rPr lang="vi-VN" dirty="0"/>
              <a:t>Có khoảng 3300 trường hợp số lao động bằng không có thể thay thế bằng giá trị </a:t>
            </a:r>
            <a:r>
              <a:rPr lang="vi-VN" dirty="0" smtClean="0"/>
              <a:t>median</a:t>
            </a:r>
            <a:endParaRPr lang="vi-VN" dirty="0"/>
          </a:p>
          <a:p>
            <a:endParaRPr lang="en-US" dirty="0"/>
          </a:p>
        </p:txBody>
      </p:sp>
      <p:pic>
        <p:nvPicPr>
          <p:cNvPr id="4" name="Picture 3"/>
          <p:cNvPicPr>
            <a:picLocks noChangeAspect="1"/>
          </p:cNvPicPr>
          <p:nvPr/>
        </p:nvPicPr>
        <p:blipFill>
          <a:blip r:embed="rId2"/>
          <a:stretch>
            <a:fillRect/>
          </a:stretch>
        </p:blipFill>
        <p:spPr>
          <a:xfrm>
            <a:off x="2589212" y="3529972"/>
            <a:ext cx="8705850" cy="2609850"/>
          </a:xfrm>
          <a:prstGeom prst="rect">
            <a:avLst/>
          </a:prstGeom>
        </p:spPr>
      </p:pic>
    </p:spTree>
    <p:extLst>
      <p:ext uri="{BB962C8B-B14F-4D97-AF65-F5344CB8AC3E}">
        <p14:creationId xmlns:p14="http://schemas.microsoft.com/office/powerpoint/2010/main" val="26232269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Arial" panose="020B0604020202020204" pitchFamily="34" charset="0"/>
                <a:cs typeface="Arial" panose="020B0604020202020204" pitchFamily="34" charset="0"/>
              </a:rPr>
              <a:t>Thấu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LowDoc</a:t>
            </a:r>
            <a:endParaRPr lang="en-US" i="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vi-VN" dirty="0" smtClean="0"/>
              <a:t>Các </a:t>
            </a:r>
            <a:r>
              <a:rPr lang="vi-VN" dirty="0"/>
              <a:t>trường hợp vay LowDoc có tỷ lệ CHGOFF thấp hơn vay thông </a:t>
            </a:r>
            <a:r>
              <a:rPr lang="vi-VN" dirty="0" smtClean="0"/>
              <a:t>thường</a:t>
            </a:r>
            <a:endParaRPr lang="vi-VN" dirty="0"/>
          </a:p>
          <a:p>
            <a:r>
              <a:rPr lang="vi-VN" dirty="0"/>
              <a:t>Các trường hợp lỗi, thiếu dữ liệu có thể gán bằng </a:t>
            </a:r>
            <a:r>
              <a:rPr lang="vi-VN" dirty="0" smtClean="0"/>
              <a:t>giá </a:t>
            </a:r>
            <a:r>
              <a:rPr lang="vi-VN" dirty="0"/>
              <a:t>trị mode</a:t>
            </a:r>
            <a:r>
              <a:rPr lang="vi-VN" dirty="0" smtClean="0"/>
              <a:t>.</a:t>
            </a:r>
            <a:endParaRPr lang="en-US" dirty="0" smtClean="0"/>
          </a:p>
          <a:p>
            <a:endParaRPr lang="vi-VN" dirty="0"/>
          </a:p>
        </p:txBody>
      </p:sp>
      <p:pic>
        <p:nvPicPr>
          <p:cNvPr id="5" name="Picture 4"/>
          <p:cNvPicPr>
            <a:picLocks noChangeAspect="1"/>
          </p:cNvPicPr>
          <p:nvPr/>
        </p:nvPicPr>
        <p:blipFill>
          <a:blip r:embed="rId2"/>
          <a:stretch>
            <a:fillRect/>
          </a:stretch>
        </p:blipFill>
        <p:spPr>
          <a:xfrm>
            <a:off x="4249430" y="3320422"/>
            <a:ext cx="3638550" cy="2590800"/>
          </a:xfrm>
          <a:prstGeom prst="rect">
            <a:avLst/>
          </a:prstGeom>
        </p:spPr>
      </p:pic>
    </p:spTree>
    <p:extLst>
      <p:ext uri="{BB962C8B-B14F-4D97-AF65-F5344CB8AC3E}">
        <p14:creationId xmlns:p14="http://schemas.microsoft.com/office/powerpoint/2010/main" val="17048193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Arial" panose="020B0604020202020204" pitchFamily="34" charset="0"/>
                <a:cs typeface="Arial" panose="020B0604020202020204" pitchFamily="34" charset="0"/>
              </a:rPr>
              <a:t>Thấu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Các</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biến</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còn</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lại</a:t>
            </a:r>
            <a:endParaRPr lang="en-US" i="1" dirty="0">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5402027"/>
              </p:ext>
            </p:extLst>
          </p:nvPr>
        </p:nvGraphicFramePr>
        <p:xfrm>
          <a:off x="2589211" y="2133600"/>
          <a:ext cx="8752079" cy="2966720"/>
        </p:xfrm>
        <a:graphic>
          <a:graphicData uri="http://schemas.openxmlformats.org/drawingml/2006/table">
            <a:tbl>
              <a:tblPr firstRow="1" bandRow="1">
                <a:tableStyleId>{5C22544A-7EE6-4342-B048-85BDC9FD1C3A}</a:tableStyleId>
              </a:tblPr>
              <a:tblGrid>
                <a:gridCol w="1859959">
                  <a:extLst>
                    <a:ext uri="{9D8B030D-6E8A-4147-A177-3AD203B41FA5}">
                      <a16:colId xmlns:a16="http://schemas.microsoft.com/office/drawing/2014/main" val="1909960471"/>
                    </a:ext>
                  </a:extLst>
                </a:gridCol>
                <a:gridCol w="6892120">
                  <a:extLst>
                    <a:ext uri="{9D8B030D-6E8A-4147-A177-3AD203B41FA5}">
                      <a16:colId xmlns:a16="http://schemas.microsoft.com/office/drawing/2014/main" val="2016593444"/>
                    </a:ext>
                  </a:extLst>
                </a:gridCol>
              </a:tblGrid>
              <a:tr h="370840">
                <a:tc>
                  <a:txBody>
                    <a:bodyPr/>
                    <a:lstStyle/>
                    <a:p>
                      <a:pPr algn="ctr"/>
                      <a:r>
                        <a:rPr lang="en-US" dirty="0" err="1" smtClean="0">
                          <a:latin typeface="Tahoma" panose="020B0604030504040204" pitchFamily="34" charset="0"/>
                          <a:ea typeface="Tahoma" panose="020B0604030504040204" pitchFamily="34" charset="0"/>
                          <a:cs typeface="Tahoma" panose="020B0604030504040204" pitchFamily="34" charset="0"/>
                        </a:rPr>
                        <a:t>Biến</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dirty="0" err="1" smtClean="0">
                          <a:latin typeface="Tahoma" panose="020B0604030504040204" pitchFamily="34" charset="0"/>
                          <a:ea typeface="Tahoma" panose="020B0604030504040204" pitchFamily="34" charset="0"/>
                          <a:cs typeface="Tahoma" panose="020B0604030504040204" pitchFamily="34" charset="0"/>
                        </a:rPr>
                        <a:t>Nguyên</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nhân</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loại</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bỏ</a:t>
                      </a:r>
                      <a:endParaRPr lang="en-US"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483222260"/>
                  </a:ext>
                </a:extLst>
              </a:tr>
              <a:tr h="370840">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City, Zip</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&gt; 20k</a:t>
                      </a:r>
                      <a:r>
                        <a:rPr lang="en-US" baseline="0" dirty="0" smtClean="0">
                          <a:latin typeface="Tahoma" panose="020B0604030504040204" pitchFamily="34" charset="0"/>
                          <a:ea typeface="Tahoma" panose="020B0604030504040204" pitchFamily="34" charset="0"/>
                          <a:cs typeface="Tahoma" panose="020B0604030504040204" pitchFamily="34" charset="0"/>
                        </a:rPr>
                        <a:t> category, </a:t>
                      </a:r>
                      <a:r>
                        <a:rPr lang="en-US" baseline="0" dirty="0" err="1" smtClean="0">
                          <a:latin typeface="Tahoma" panose="020B0604030504040204" pitchFamily="34" charset="0"/>
                          <a:ea typeface="Tahoma" panose="020B0604030504040204" pitchFamily="34" charset="0"/>
                          <a:cs typeface="Tahoma" panose="020B0604030504040204" pitchFamily="34" charset="0"/>
                        </a:rPr>
                        <a:t>đ</a:t>
                      </a:r>
                      <a:r>
                        <a:rPr lang="en-US" dirty="0" err="1" smtClean="0">
                          <a:latin typeface="Tahoma" panose="020B0604030504040204" pitchFamily="34" charset="0"/>
                          <a:ea typeface="Tahoma" panose="020B0604030504040204" pitchFamily="34" charset="0"/>
                          <a:cs typeface="Tahoma" panose="020B0604030504040204" pitchFamily="34" charset="0"/>
                        </a:rPr>
                        <a:t>ã</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đưa</a:t>
                      </a:r>
                      <a:r>
                        <a:rPr lang="en-US" baseline="0" dirty="0" smtClean="0">
                          <a:latin typeface="Tahoma" panose="020B0604030504040204" pitchFamily="34" charset="0"/>
                          <a:ea typeface="Tahoma" panose="020B0604030504040204" pitchFamily="34" charset="0"/>
                          <a:cs typeface="Tahoma" panose="020B0604030504040204" pitchFamily="34" charset="0"/>
                        </a:rPr>
                        <a:t> State </a:t>
                      </a:r>
                      <a:r>
                        <a:rPr lang="en-US" baseline="0" dirty="0" err="1" smtClean="0">
                          <a:latin typeface="Tahoma" panose="020B0604030504040204" pitchFamily="34" charset="0"/>
                          <a:ea typeface="Tahoma" panose="020B0604030504040204" pitchFamily="34" charset="0"/>
                          <a:cs typeface="Tahoma" panose="020B0604030504040204" pitchFamily="34" charset="0"/>
                        </a:rPr>
                        <a:t>vào</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phân</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tích</a:t>
                      </a:r>
                      <a:endParaRPr lang="en-US"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850004746"/>
                  </a:ext>
                </a:extLst>
              </a:tr>
              <a:tr h="370840">
                <a:tc>
                  <a: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NewExist</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Tỷ</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lệ</a:t>
                      </a:r>
                      <a:r>
                        <a:rPr lang="en-US" baseline="0" dirty="0" smtClean="0">
                          <a:latin typeface="Tahoma" panose="020B0604030504040204" pitchFamily="34" charset="0"/>
                          <a:ea typeface="Tahoma" panose="020B0604030504040204" pitchFamily="34" charset="0"/>
                          <a:cs typeface="Tahoma" panose="020B0604030504040204" pitchFamily="34" charset="0"/>
                        </a:rPr>
                        <a:t> CHGOFF </a:t>
                      </a:r>
                      <a:r>
                        <a:rPr lang="en-US" baseline="0" dirty="0" err="1" smtClean="0">
                          <a:latin typeface="Tahoma" panose="020B0604030504040204" pitchFamily="34" charset="0"/>
                          <a:ea typeface="Tahoma" panose="020B0604030504040204" pitchFamily="34" charset="0"/>
                          <a:cs typeface="Tahoma" panose="020B0604030504040204" pitchFamily="34" charset="0"/>
                        </a:rPr>
                        <a:t>không</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khác</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biệt</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giữa</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các</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giá</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trị</a:t>
                      </a:r>
                      <a:endParaRPr lang="en-US"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72659920"/>
                  </a:ext>
                </a:extLst>
              </a:tr>
              <a:tr h="370840">
                <a:tc>
                  <a: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FranchiseCode</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Tỷ</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lệ</a:t>
                      </a:r>
                      <a:r>
                        <a:rPr lang="en-US" baseline="0" dirty="0" smtClean="0">
                          <a:latin typeface="Tahoma" panose="020B0604030504040204" pitchFamily="34" charset="0"/>
                          <a:ea typeface="Tahoma" panose="020B0604030504040204" pitchFamily="34" charset="0"/>
                          <a:cs typeface="Tahoma" panose="020B0604030504040204" pitchFamily="34" charset="0"/>
                        </a:rPr>
                        <a:t> CHGOFF </a:t>
                      </a:r>
                      <a:r>
                        <a:rPr lang="en-US" baseline="0" dirty="0" err="1" smtClean="0">
                          <a:latin typeface="Tahoma" panose="020B0604030504040204" pitchFamily="34" charset="0"/>
                          <a:ea typeface="Tahoma" panose="020B0604030504040204" pitchFamily="34" charset="0"/>
                          <a:cs typeface="Tahoma" panose="020B0604030504040204" pitchFamily="34" charset="0"/>
                        </a:rPr>
                        <a:t>không</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khác</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biệt</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giữa</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các</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giá</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trị</a:t>
                      </a:r>
                      <a:endParaRPr lang="en-US"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242216793"/>
                  </a:ext>
                </a:extLst>
              </a:tr>
              <a:tr h="370840">
                <a:tc>
                  <a: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UrbanRural</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sz="1800" b="0" i="0" kern="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Nhiều</a:t>
                      </a:r>
                      <a:r>
                        <a:rPr lang="en-US" sz="18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en-US" sz="1800" b="0" i="0" kern="1200" baseline="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trường</a:t>
                      </a:r>
                      <a:r>
                        <a:rPr lang="en-US" sz="18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en-US" sz="1800" b="0" i="0" kern="1200" baseline="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hợp</a:t>
                      </a:r>
                      <a:r>
                        <a:rPr lang="en-US" sz="18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en-US" sz="1800" b="0" i="0" kern="1200" baseline="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thiếu</a:t>
                      </a:r>
                      <a:r>
                        <a:rPr lang="en-US" sz="18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en-US" sz="1800" b="0" i="0" kern="1200" baseline="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dữ</a:t>
                      </a:r>
                      <a:r>
                        <a:rPr lang="en-US" sz="18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en-US" sz="1800" b="0" i="0" kern="1200" baseline="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liệu</a:t>
                      </a:r>
                      <a:r>
                        <a:rPr lang="en-US" sz="18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vi-VN" sz="18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a:t>
                      </a:r>
                      <a:r>
                        <a:rPr lang="en-US" sz="18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a:t>
                      </a:r>
                      <a:r>
                        <a:rPr lang="vi-VN" sz="18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240</a:t>
                      </a:r>
                      <a:r>
                        <a:rPr lang="en-US" sz="18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k)</a:t>
                      </a:r>
                      <a:endParaRPr lang="en-US"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640826691"/>
                  </a:ext>
                </a:extLst>
              </a:tr>
              <a:tr h="370840">
                <a:tc>
                  <a: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RevLineCr</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sz="1800" b="0" i="0" kern="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Nhiều</a:t>
                      </a:r>
                      <a:r>
                        <a:rPr lang="en-US" sz="18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en-US" sz="1800" b="0" i="0" kern="1200" baseline="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trường</a:t>
                      </a:r>
                      <a:r>
                        <a:rPr lang="en-US" sz="18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en-US" sz="1800" b="0" i="0" kern="1200" baseline="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hợp</a:t>
                      </a:r>
                      <a:r>
                        <a:rPr lang="en-US" sz="18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en-US" sz="1800" b="0" i="0" kern="1200" baseline="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thiếu</a:t>
                      </a:r>
                      <a:r>
                        <a:rPr lang="en-US" sz="18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en-US" sz="1800" b="0" i="0" kern="1200" baseline="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dữ</a:t>
                      </a:r>
                      <a:r>
                        <a:rPr lang="en-US" sz="18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en-US" sz="1800" b="0" i="0" kern="1200" baseline="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liệu</a:t>
                      </a:r>
                      <a:r>
                        <a:rPr lang="en-US" sz="18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vi-VN" sz="18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a:t>
                      </a:r>
                      <a:r>
                        <a:rPr lang="en-US" sz="18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a:t>
                      </a:r>
                      <a:r>
                        <a:rPr lang="vi-VN" sz="18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2</a:t>
                      </a:r>
                      <a:r>
                        <a:rPr lang="en-US" sz="18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0</a:t>
                      </a:r>
                      <a:r>
                        <a:rPr lang="vi-VN" sz="18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0</a:t>
                      </a:r>
                      <a:r>
                        <a:rPr lang="en-US" sz="18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k)</a:t>
                      </a:r>
                      <a:endParaRPr lang="en-US"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68707834"/>
                  </a:ext>
                </a:extLst>
              </a:tr>
              <a:tr h="370840">
                <a:tc>
                  <a: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BalanceGross</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~630k </a:t>
                      </a:r>
                      <a:r>
                        <a:rPr lang="en-US" dirty="0" err="1" smtClean="0">
                          <a:latin typeface="Tahoma" panose="020B0604030504040204" pitchFamily="34" charset="0"/>
                          <a:ea typeface="Tahoma" panose="020B0604030504040204" pitchFamily="34" charset="0"/>
                          <a:cs typeface="Tahoma" panose="020B0604030504040204" pitchFamily="34" charset="0"/>
                        </a:rPr>
                        <a:t>bằng</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không</a:t>
                      </a:r>
                      <a:r>
                        <a:rPr lang="en-US" baseline="0" dirty="0" smtClean="0">
                          <a:latin typeface="Tahoma" panose="020B0604030504040204" pitchFamily="34" charset="0"/>
                          <a:ea typeface="Tahoma" panose="020B0604030504040204" pitchFamily="34" charset="0"/>
                          <a:cs typeface="Tahoma" panose="020B0604030504040204" pitchFamily="34" charset="0"/>
                        </a:rPr>
                        <a:t> (low variance)</a:t>
                      </a:r>
                      <a:endParaRPr lang="en-US"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479752521"/>
                  </a:ext>
                </a:extLst>
              </a:tr>
              <a:tr h="370840">
                <a:tc>
                  <a: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ChgOffPrinGr</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Đang</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d</a:t>
                      </a:r>
                      <a:r>
                        <a:rPr lang="en-US" dirty="0" err="1" smtClean="0">
                          <a:latin typeface="Tahoma" panose="020B0604030504040204" pitchFamily="34" charset="0"/>
                          <a:ea typeface="Tahoma" panose="020B0604030504040204" pitchFamily="34" charset="0"/>
                          <a:cs typeface="Tahoma" panose="020B0604030504040204" pitchFamily="34" charset="0"/>
                        </a:rPr>
                        <a:t>ự</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đoán</a:t>
                      </a:r>
                      <a:r>
                        <a:rPr lang="en-US" baseline="0" dirty="0" smtClean="0">
                          <a:latin typeface="Tahoma" panose="020B0604030504040204" pitchFamily="34" charset="0"/>
                          <a:ea typeface="Tahoma" panose="020B0604030504040204" pitchFamily="34" charset="0"/>
                          <a:cs typeface="Tahoma" panose="020B0604030504040204" pitchFamily="34" charset="0"/>
                        </a:rPr>
                        <a:t> CHGOFF </a:t>
                      </a:r>
                      <a:r>
                        <a:rPr lang="en-US" baseline="0" dirty="0" err="1" smtClean="0">
                          <a:latin typeface="Tahoma" panose="020B0604030504040204" pitchFamily="34" charset="0"/>
                          <a:ea typeface="Tahoma" panose="020B0604030504040204" pitchFamily="34" charset="0"/>
                          <a:cs typeface="Tahoma" panose="020B0604030504040204" pitchFamily="34" charset="0"/>
                        </a:rPr>
                        <a:t>nên</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không</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cần</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phân</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tích</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số</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tiền</a:t>
                      </a:r>
                      <a:r>
                        <a:rPr lang="en-US" baseline="0" dirty="0" smtClean="0">
                          <a:latin typeface="Tahoma" panose="020B0604030504040204" pitchFamily="34" charset="0"/>
                          <a:ea typeface="Tahoma" panose="020B0604030504040204" pitchFamily="34" charset="0"/>
                          <a:cs typeface="Tahoma" panose="020B0604030504040204" pitchFamily="34" charset="0"/>
                        </a:rPr>
                        <a:t> CHGOFF</a:t>
                      </a:r>
                      <a:endParaRPr lang="en-US"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326870870"/>
                  </a:ext>
                </a:extLst>
              </a:tr>
            </a:tbl>
          </a:graphicData>
        </a:graphic>
      </p:graphicFrame>
    </p:spTree>
    <p:extLst>
      <p:ext uri="{BB962C8B-B14F-4D97-AF65-F5344CB8AC3E}">
        <p14:creationId xmlns:p14="http://schemas.microsoft.com/office/powerpoint/2010/main" val="20948017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Diagram 22"/>
          <p:cNvGraphicFramePr/>
          <p:nvPr>
            <p:extLst>
              <p:ext uri="{D42A27DB-BD31-4B8C-83A1-F6EECF244321}">
                <p14:modId xmlns:p14="http://schemas.microsoft.com/office/powerpoint/2010/main" val="1271667823"/>
              </p:ext>
            </p:extLst>
          </p:nvPr>
        </p:nvGraphicFramePr>
        <p:xfrm>
          <a:off x="846161" y="464026"/>
          <a:ext cx="10658451" cy="67215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normAutofit/>
          </a:bodyPr>
          <a:lstStyle/>
          <a:p>
            <a:r>
              <a:rPr lang="en-US" dirty="0" err="1" smtClean="0">
                <a:latin typeface="Arial" panose="020B0604020202020204" pitchFamily="34" charset="0"/>
                <a:cs typeface="Arial" panose="020B0604020202020204" pitchFamily="34" charset="0"/>
              </a:rPr>
              <a:t>Chuẩn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bị</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sz="2400" i="1" dirty="0" smtClean="0">
                <a:latin typeface="Arial" panose="020B0604020202020204" pitchFamily="34" charset="0"/>
                <a:cs typeface="Arial" panose="020B0604020202020204" pitchFamily="34" charset="0"/>
              </a:rPr>
              <a:t>Data Pipeline</a:t>
            </a:r>
            <a:endParaRPr lang="en-US" sz="2400" i="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endParaRPr lang="en-US" dirty="0" smtClean="0">
              <a:latin typeface="Tahoma" panose="020B0604030504040204" pitchFamily="34" charset="0"/>
              <a:ea typeface="Tahoma" panose="020B0604030504040204" pitchFamily="34" charset="0"/>
              <a:cs typeface="Tahoma" panose="020B0604030504040204" pitchFamily="34" charset="0"/>
            </a:endParaRPr>
          </a:p>
          <a:p>
            <a:endParaRPr lang="vi-VN" dirty="0">
              <a:latin typeface="Tahoma" panose="020B0604030504040204" pitchFamily="34" charset="0"/>
              <a:ea typeface="Tahoma" panose="020B0604030504040204" pitchFamily="34" charset="0"/>
              <a:cs typeface="Tahoma" panose="020B0604030504040204" pitchFamily="34" charset="0"/>
            </a:endParaRPr>
          </a:p>
        </p:txBody>
      </p:sp>
      <p:pic>
        <p:nvPicPr>
          <p:cNvPr id="24" name="Picture 23"/>
          <p:cNvPicPr>
            <a:picLocks noChangeAspect="1"/>
          </p:cNvPicPr>
          <p:nvPr/>
        </p:nvPicPr>
        <p:blipFill>
          <a:blip r:embed="rId7"/>
          <a:stretch>
            <a:fillRect/>
          </a:stretch>
        </p:blipFill>
        <p:spPr>
          <a:xfrm>
            <a:off x="9758764" y="5469543"/>
            <a:ext cx="1745848" cy="883357"/>
          </a:xfrm>
          <a:prstGeom prst="rect">
            <a:avLst/>
          </a:prstGeom>
        </p:spPr>
      </p:pic>
      <p:sp>
        <p:nvSpPr>
          <p:cNvPr id="25" name="TextBox 24"/>
          <p:cNvSpPr txBox="1"/>
          <p:nvPr/>
        </p:nvSpPr>
        <p:spPr>
          <a:xfrm>
            <a:off x="1364777" y="1905000"/>
            <a:ext cx="2647665" cy="338554"/>
          </a:xfrm>
          <a:prstGeom prst="rect">
            <a:avLst/>
          </a:prstGeom>
          <a:noFill/>
        </p:spPr>
        <p:txBody>
          <a:bodyPr wrap="square" rtlCol="0">
            <a:spAutoFit/>
          </a:bodyPr>
          <a:lstStyle/>
          <a:p>
            <a:r>
              <a:rPr lang="en-US" sz="1600" b="1" i="1" dirty="0" err="1" smtClean="0">
                <a:solidFill>
                  <a:srgbClr val="002060"/>
                </a:solidFill>
                <a:latin typeface="Tahoma" panose="020B0604030504040204" pitchFamily="34" charset="0"/>
                <a:ea typeface="Tahoma" panose="020B0604030504040204" pitchFamily="34" charset="0"/>
                <a:cs typeface="Tahoma" panose="020B0604030504040204" pitchFamily="34" charset="0"/>
              </a:rPr>
              <a:t>ColumnsTransformer</a:t>
            </a:r>
            <a:endParaRPr lang="en-US" sz="1600" b="1" i="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27" name="TextBox 26"/>
          <p:cNvSpPr txBox="1"/>
          <p:nvPr/>
        </p:nvSpPr>
        <p:spPr>
          <a:xfrm>
            <a:off x="5723079" y="2901287"/>
            <a:ext cx="2647665" cy="338554"/>
          </a:xfrm>
          <a:prstGeom prst="rect">
            <a:avLst/>
          </a:prstGeom>
          <a:noFill/>
        </p:spPr>
        <p:txBody>
          <a:bodyPr wrap="square" rtlCol="0">
            <a:spAutoFit/>
          </a:bodyPr>
          <a:lstStyle/>
          <a:p>
            <a:r>
              <a:rPr lang="en-US" sz="1600" b="1" i="1" dirty="0" err="1" smtClean="0">
                <a:solidFill>
                  <a:srgbClr val="002060"/>
                </a:solidFill>
                <a:latin typeface="Tahoma" panose="020B0604030504040204" pitchFamily="34" charset="0"/>
                <a:ea typeface="Tahoma" panose="020B0604030504040204" pitchFamily="34" charset="0"/>
                <a:cs typeface="Tahoma" panose="020B0604030504040204" pitchFamily="34" charset="0"/>
              </a:rPr>
              <a:t>ColumnsTransformer</a:t>
            </a:r>
            <a:endParaRPr lang="en-US" sz="1600" b="1" i="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06964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Arial" panose="020B0604020202020204" pitchFamily="34" charset="0"/>
                <a:cs typeface="Arial" panose="020B0604020202020204" pitchFamily="34" charset="0"/>
              </a:rPr>
              <a:t>Xây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dựng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mô</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hình</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2400" i="1" dirty="0" smtClean="0">
                <a:latin typeface="Arial" panose="020B0604020202020204" pitchFamily="34" charset="0"/>
                <a:cs typeface="Arial" panose="020B0604020202020204" pitchFamily="34" charset="0"/>
              </a:rPr>
              <a:t>Logistic Regression</a:t>
            </a:r>
            <a:endParaRPr lang="en-US" i="1"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p:txBody>
          <a:bodyPr>
            <a:normAutofit fontScale="70000" lnSpcReduction="20000"/>
          </a:bodyPr>
          <a:lstStyle/>
          <a:p>
            <a:pPr marL="0" indent="0">
              <a:buNone/>
            </a:pPr>
            <a:r>
              <a:rPr lang="en-US" dirty="0" err="1">
                <a:latin typeface="Consolas" panose="020B0609020204030204" pitchFamily="49" charset="0"/>
              </a:rPr>
              <a:t>param_grid</a:t>
            </a:r>
            <a:r>
              <a:rPr lang="en-US" dirty="0">
                <a:latin typeface="Consolas" panose="020B0609020204030204" pitchFamily="49" charset="0"/>
              </a:rPr>
              <a:t> = {</a:t>
            </a:r>
          </a:p>
          <a:p>
            <a:pPr marL="0" indent="0">
              <a:buNone/>
            </a:pPr>
            <a:r>
              <a:rPr lang="en-US" dirty="0">
                <a:solidFill>
                  <a:srgbClr val="FF0000"/>
                </a:solidFill>
                <a:latin typeface="Consolas" panose="020B0609020204030204" pitchFamily="49" charset="0"/>
              </a:rPr>
              <a:t>    'C': [1e-4, 1e-2, 1.0, 1e2, 1e4],</a:t>
            </a:r>
          </a:p>
          <a:p>
            <a:pPr marL="0" indent="0">
              <a:buNone/>
            </a:pPr>
            <a:r>
              <a:rPr lang="en-US" dirty="0">
                <a:solidFill>
                  <a:srgbClr val="FF0000"/>
                </a:solidFill>
                <a:latin typeface="Consolas" panose="020B0609020204030204" pitchFamily="49" charset="0"/>
              </a:rPr>
              <a:t>    'penalty': ['l1', 'l2']</a:t>
            </a:r>
          </a:p>
          <a:p>
            <a:pPr marL="0" indent="0">
              <a:buNone/>
            </a:pPr>
            <a:r>
              <a:rPr lang="en-US" dirty="0" smtClean="0">
                <a:latin typeface="Consolas" panose="020B0609020204030204" pitchFamily="49" charset="0"/>
              </a:rPr>
              <a:t>}</a:t>
            </a:r>
            <a:endParaRPr lang="en-US" dirty="0">
              <a:latin typeface="Consolas" panose="020B0609020204030204" pitchFamily="49" charset="0"/>
            </a:endParaRPr>
          </a:p>
          <a:p>
            <a:pPr marL="0" indent="0">
              <a:buNone/>
            </a:pPr>
            <a:r>
              <a:rPr lang="en-US" dirty="0" err="1">
                <a:latin typeface="Consolas" panose="020B0609020204030204" pitchFamily="49" charset="0"/>
              </a:rPr>
              <a:t>lr_model</a:t>
            </a:r>
            <a:r>
              <a:rPr lang="en-US" dirty="0">
                <a:latin typeface="Consolas" panose="020B0609020204030204" pitchFamily="49" charset="0"/>
              </a:rPr>
              <a:t> = </a:t>
            </a:r>
            <a:r>
              <a:rPr lang="en-US" dirty="0" err="1">
                <a:latin typeface="Consolas" panose="020B0609020204030204" pitchFamily="49" charset="0"/>
              </a:rPr>
              <a:t>GridSearchCV</a:t>
            </a:r>
            <a:r>
              <a:rPr lang="en-US" dirty="0">
                <a:latin typeface="Consolas" panose="020B0609020204030204" pitchFamily="49" charset="0"/>
              </a:rPr>
              <a:t>(</a:t>
            </a:r>
            <a:r>
              <a:rPr lang="en-US" dirty="0" err="1">
                <a:latin typeface="Consolas" panose="020B0609020204030204" pitchFamily="49" charset="0"/>
              </a:rPr>
              <a:t>LogisticRegression</a:t>
            </a:r>
            <a:r>
              <a:rPr lang="en-US" dirty="0">
                <a:latin typeface="Consolas" panose="020B0609020204030204" pitchFamily="49" charset="0"/>
              </a:rPr>
              <a:t>(</a:t>
            </a:r>
            <a:r>
              <a:rPr lang="en-US" dirty="0" err="1">
                <a:latin typeface="Consolas" panose="020B0609020204030204" pitchFamily="49" charset="0"/>
              </a:rPr>
              <a:t>random_state</a:t>
            </a:r>
            <a:r>
              <a:rPr lang="en-US" dirty="0">
                <a:latin typeface="Consolas" panose="020B0609020204030204" pitchFamily="49" charset="0"/>
              </a:rPr>
              <a:t>=RANDOM_STATE,</a:t>
            </a:r>
          </a:p>
          <a:p>
            <a:pPr marL="0" indent="0">
              <a:buNone/>
            </a:pPr>
            <a:r>
              <a:rPr lang="en-US" dirty="0">
                <a:latin typeface="Consolas" panose="020B0609020204030204" pitchFamily="49" charset="0"/>
              </a:rPr>
              <a:t>                                           solver='</a:t>
            </a:r>
            <a:r>
              <a:rPr lang="en-US" dirty="0" err="1">
                <a:latin typeface="Consolas" panose="020B0609020204030204" pitchFamily="49" charset="0"/>
              </a:rPr>
              <a:t>liblinear</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max_iter</a:t>
            </a:r>
            <a:r>
              <a:rPr lang="en-US" dirty="0">
                <a:latin typeface="Consolas" panose="020B0609020204030204" pitchFamily="49" charset="0"/>
              </a:rPr>
              <a:t>=200,</a:t>
            </a:r>
          </a:p>
          <a:p>
            <a:pPr marL="0" indent="0">
              <a:buNone/>
            </a:pPr>
            <a:r>
              <a:rPr lang="en-US" dirty="0">
                <a:latin typeface="Consolas" panose="020B0609020204030204" pitchFamily="49" charset="0"/>
              </a:rPr>
              <a:t>                                           </a:t>
            </a:r>
            <a:r>
              <a:rPr lang="en-US" dirty="0" err="1">
                <a:latin typeface="Consolas" panose="020B0609020204030204" pitchFamily="49" charset="0"/>
              </a:rPr>
              <a:t>tol</a:t>
            </a:r>
            <a:r>
              <a:rPr lang="en-US" dirty="0">
                <a:latin typeface="Consolas" panose="020B0609020204030204" pitchFamily="49" charset="0"/>
              </a:rPr>
              <a:t>=0.0002),</a:t>
            </a:r>
          </a:p>
          <a:p>
            <a:pPr marL="0" indent="0">
              <a:buNone/>
            </a:pPr>
            <a:r>
              <a:rPr lang="en-US" dirty="0">
                <a:latin typeface="Consolas" panose="020B0609020204030204" pitchFamily="49" charset="0"/>
              </a:rPr>
              <a:t>                        </a:t>
            </a:r>
            <a:r>
              <a:rPr lang="en-US" dirty="0" err="1">
                <a:latin typeface="Consolas" panose="020B0609020204030204" pitchFamily="49" charset="0"/>
              </a:rPr>
              <a:t>param_grid</a:t>
            </a:r>
            <a:r>
              <a:rPr lang="en-US" dirty="0">
                <a:latin typeface="Consolas" panose="020B0609020204030204" pitchFamily="49" charset="0"/>
              </a:rPr>
              <a:t>,</a:t>
            </a:r>
          </a:p>
          <a:p>
            <a:pPr marL="0" indent="0">
              <a:buNone/>
            </a:pPr>
            <a:r>
              <a:rPr lang="en-US" dirty="0">
                <a:latin typeface="Consolas" panose="020B0609020204030204" pitchFamily="49" charset="0"/>
              </a:rPr>
              <a:t>                        cv=</a:t>
            </a:r>
            <a:r>
              <a:rPr lang="en-US" dirty="0" err="1">
                <a:latin typeface="Consolas" panose="020B0609020204030204" pitchFamily="49" charset="0"/>
              </a:rPr>
              <a:t>kfold</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n_jobs</a:t>
            </a:r>
            <a:r>
              <a:rPr lang="en-US" dirty="0">
                <a:latin typeface="Consolas" panose="020B0609020204030204" pitchFamily="49" charset="0"/>
              </a:rPr>
              <a:t>=-1,</a:t>
            </a:r>
          </a:p>
          <a:p>
            <a:pPr marL="0" indent="0">
              <a:buNone/>
            </a:pPr>
            <a:r>
              <a:rPr lang="en-US" dirty="0">
                <a:latin typeface="Consolas" panose="020B0609020204030204" pitchFamily="49" charset="0"/>
              </a:rPr>
              <a:t>                        </a:t>
            </a:r>
            <a:r>
              <a:rPr lang="en-US" dirty="0" err="1">
                <a:latin typeface="Consolas" panose="020B0609020204030204" pitchFamily="49" charset="0"/>
              </a:rPr>
              <a:t>return_train_score</a:t>
            </a:r>
            <a:r>
              <a:rPr lang="en-US" dirty="0">
                <a:latin typeface="Consolas" panose="020B0609020204030204" pitchFamily="49" charset="0"/>
              </a:rPr>
              <a:t>=True,</a:t>
            </a:r>
          </a:p>
          <a:p>
            <a:pPr marL="0" indent="0">
              <a:buNone/>
            </a:pPr>
            <a:r>
              <a:rPr lang="en-US" dirty="0">
                <a:latin typeface="Consolas" panose="020B0609020204030204" pitchFamily="49" charset="0"/>
              </a:rPr>
              <a:t>                        scoring=</a:t>
            </a:r>
            <a:r>
              <a:rPr lang="en-US" dirty="0" err="1">
                <a:latin typeface="Consolas" panose="020B0609020204030204" pitchFamily="49" charset="0"/>
              </a:rPr>
              <a:t>make_scorer</a:t>
            </a:r>
            <a:r>
              <a:rPr lang="en-US" dirty="0">
                <a:latin typeface="Consolas" panose="020B0609020204030204" pitchFamily="49" charset="0"/>
              </a:rPr>
              <a:t>(</a:t>
            </a:r>
            <a:r>
              <a:rPr lang="en-US" dirty="0" err="1">
                <a:latin typeface="Consolas" panose="020B0609020204030204" pitchFamily="49" charset="0"/>
              </a:rPr>
              <a:t>auc</a:t>
            </a:r>
            <a:r>
              <a:rPr lang="en-US" dirty="0">
                <a:latin typeface="Consolas" panose="020B0609020204030204" pitchFamily="49" charset="0"/>
              </a:rPr>
              <a:t>, </a:t>
            </a:r>
            <a:r>
              <a:rPr lang="en-US" dirty="0" err="1">
                <a:latin typeface="Consolas" panose="020B0609020204030204" pitchFamily="49" charset="0"/>
              </a:rPr>
              <a:t>needs_proba</a:t>
            </a:r>
            <a:r>
              <a:rPr lang="en-US" dirty="0">
                <a:latin typeface="Consolas" panose="020B0609020204030204" pitchFamily="49" charset="0"/>
              </a:rPr>
              <a:t>=True))</a:t>
            </a:r>
          </a:p>
        </p:txBody>
      </p:sp>
      <p:pic>
        <p:nvPicPr>
          <p:cNvPr id="7" name="Picture 6"/>
          <p:cNvPicPr>
            <a:picLocks noChangeAspect="1"/>
          </p:cNvPicPr>
          <p:nvPr/>
        </p:nvPicPr>
        <p:blipFill>
          <a:blip r:embed="rId2"/>
          <a:stretch>
            <a:fillRect/>
          </a:stretch>
        </p:blipFill>
        <p:spPr>
          <a:xfrm>
            <a:off x="9758764" y="5469543"/>
            <a:ext cx="1745848" cy="883357"/>
          </a:xfrm>
          <a:prstGeom prst="rect">
            <a:avLst/>
          </a:prstGeom>
        </p:spPr>
      </p:pic>
    </p:spTree>
    <p:extLst>
      <p:ext uri="{BB962C8B-B14F-4D97-AF65-F5344CB8AC3E}">
        <p14:creationId xmlns:p14="http://schemas.microsoft.com/office/powerpoint/2010/main" val="23095577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Arial" panose="020B0604020202020204" pitchFamily="34" charset="0"/>
                <a:cs typeface="Arial" panose="020B0604020202020204" pitchFamily="34" charset="0"/>
              </a:rPr>
              <a:t>Xây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dựng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mô</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hình</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2400" i="1" dirty="0" smtClean="0">
                <a:latin typeface="Arial" panose="020B0604020202020204" pitchFamily="34" charset="0"/>
                <a:cs typeface="Arial" panose="020B0604020202020204" pitchFamily="34" charset="0"/>
              </a:rPr>
              <a:t>Neural Network (MLP)</a:t>
            </a:r>
            <a:endParaRPr lang="en-US" i="1"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p:txBody>
          <a:bodyPr>
            <a:normAutofit/>
          </a:bodyPr>
          <a:lstStyle/>
          <a:p>
            <a:pPr marL="0" indent="0">
              <a:buNone/>
            </a:pPr>
            <a:r>
              <a:rPr lang="en-US" dirty="0" err="1">
                <a:latin typeface="Consolas" panose="020B0609020204030204" pitchFamily="49" charset="0"/>
              </a:rPr>
              <a:t>mlp_model</a:t>
            </a:r>
            <a:r>
              <a:rPr lang="en-US" dirty="0">
                <a:latin typeface="Consolas" panose="020B0609020204030204" pitchFamily="49" charset="0"/>
              </a:rPr>
              <a:t> = Sequential([</a:t>
            </a:r>
          </a:p>
          <a:p>
            <a:pPr marL="0" indent="0">
              <a:buNone/>
            </a:pPr>
            <a:r>
              <a:rPr lang="en-US" dirty="0">
                <a:latin typeface="Consolas" panose="020B0609020204030204" pitchFamily="49" charset="0"/>
              </a:rPr>
              <a:t>    </a:t>
            </a:r>
            <a:r>
              <a:rPr lang="en-US" dirty="0" err="1">
                <a:latin typeface="Consolas" panose="020B0609020204030204" pitchFamily="49" charset="0"/>
              </a:rPr>
              <a:t>layers.Dense</a:t>
            </a:r>
            <a:r>
              <a:rPr lang="en-US" dirty="0">
                <a:latin typeface="Consolas" panose="020B0609020204030204" pitchFamily="49" charset="0"/>
              </a:rPr>
              <a:t>(256, activation='</a:t>
            </a:r>
            <a:r>
              <a:rPr lang="en-US" dirty="0" err="1">
                <a:latin typeface="Consolas" panose="020B0609020204030204" pitchFamily="49" charset="0"/>
              </a:rPr>
              <a:t>relu</a:t>
            </a:r>
            <a:r>
              <a:rPr lang="en-US" dirty="0" smtClean="0">
                <a:latin typeface="Consolas" panose="020B0609020204030204" pitchFamily="49" charset="0"/>
              </a:rPr>
              <a:t>', </a:t>
            </a:r>
            <a:r>
              <a:rPr lang="en-US" dirty="0" err="1" smtClean="0">
                <a:latin typeface="Consolas" panose="020B0609020204030204" pitchFamily="49" charset="0"/>
              </a:rPr>
              <a:t>input_shape</a:t>
            </a:r>
            <a:r>
              <a:rPr lang="en-US" dirty="0">
                <a:latin typeface="Consolas" panose="020B0609020204030204" pitchFamily="49" charset="0"/>
              </a:rPr>
              <a:t>=(</a:t>
            </a:r>
            <a:r>
              <a:rPr lang="en-US" dirty="0" err="1">
                <a:latin typeface="Consolas" panose="020B0609020204030204" pitchFamily="49" charset="0"/>
              </a:rPr>
              <a:t>x_train_processed.shape</a:t>
            </a:r>
            <a:r>
              <a:rPr lang="en-US" dirty="0">
                <a:latin typeface="Consolas" panose="020B0609020204030204" pitchFamily="49" charset="0"/>
              </a:rPr>
              <a:t>[1],), name='d1'),</a:t>
            </a:r>
          </a:p>
          <a:p>
            <a:pPr marL="0" indent="0">
              <a:buNone/>
            </a:pPr>
            <a:r>
              <a:rPr lang="en-US" dirty="0">
                <a:latin typeface="Consolas" panose="020B0609020204030204" pitchFamily="49" charset="0"/>
              </a:rPr>
              <a:t>    </a:t>
            </a:r>
            <a:r>
              <a:rPr lang="en-US" dirty="0" err="1">
                <a:latin typeface="Consolas" panose="020B0609020204030204" pitchFamily="49" charset="0"/>
              </a:rPr>
              <a:t>layers.Dense</a:t>
            </a:r>
            <a:r>
              <a:rPr lang="en-US" dirty="0">
                <a:latin typeface="Consolas" panose="020B0609020204030204" pitchFamily="49" charset="0"/>
              </a:rPr>
              <a:t>(512, activation='</a:t>
            </a:r>
            <a:r>
              <a:rPr lang="en-US" dirty="0" err="1">
                <a:latin typeface="Consolas" panose="020B0609020204030204" pitchFamily="49" charset="0"/>
              </a:rPr>
              <a:t>relu</a:t>
            </a:r>
            <a:r>
              <a:rPr lang="en-US" dirty="0">
                <a:latin typeface="Consolas" panose="020B0609020204030204" pitchFamily="49" charset="0"/>
              </a:rPr>
              <a:t>', name='d2'),</a:t>
            </a:r>
          </a:p>
          <a:p>
            <a:pPr marL="0" indent="0">
              <a:buNone/>
            </a:pPr>
            <a:r>
              <a:rPr lang="en-US" dirty="0">
                <a:latin typeface="Consolas" panose="020B0609020204030204" pitchFamily="49" charset="0"/>
              </a:rPr>
              <a:t>    </a:t>
            </a:r>
            <a:r>
              <a:rPr lang="en-US" dirty="0" err="1">
                <a:latin typeface="Consolas" panose="020B0609020204030204" pitchFamily="49" charset="0"/>
              </a:rPr>
              <a:t>layers.Dense</a:t>
            </a:r>
            <a:r>
              <a:rPr lang="en-US" dirty="0">
                <a:latin typeface="Consolas" panose="020B0609020204030204" pitchFamily="49" charset="0"/>
              </a:rPr>
              <a:t>(128, activation='</a:t>
            </a:r>
            <a:r>
              <a:rPr lang="en-US" dirty="0" err="1">
                <a:latin typeface="Consolas" panose="020B0609020204030204" pitchFamily="49" charset="0"/>
              </a:rPr>
              <a:t>relu</a:t>
            </a:r>
            <a:r>
              <a:rPr lang="en-US" dirty="0">
                <a:latin typeface="Consolas" panose="020B0609020204030204" pitchFamily="49" charset="0"/>
              </a:rPr>
              <a:t>', name='d3'),</a:t>
            </a:r>
          </a:p>
          <a:p>
            <a:pPr marL="0" indent="0">
              <a:buNone/>
            </a:pPr>
            <a:r>
              <a:rPr lang="en-US" dirty="0">
                <a:latin typeface="Consolas" panose="020B0609020204030204" pitchFamily="49" charset="0"/>
              </a:rPr>
              <a:t>    </a:t>
            </a:r>
            <a:r>
              <a:rPr lang="en-US" dirty="0" err="1">
                <a:latin typeface="Consolas" panose="020B0609020204030204" pitchFamily="49" charset="0"/>
              </a:rPr>
              <a:t>layers.Dense</a:t>
            </a:r>
            <a:r>
              <a:rPr lang="en-US" dirty="0">
                <a:latin typeface="Consolas" panose="020B0609020204030204" pitchFamily="49" charset="0"/>
              </a:rPr>
              <a:t>(64, activation='</a:t>
            </a:r>
            <a:r>
              <a:rPr lang="en-US" dirty="0" err="1">
                <a:latin typeface="Consolas" panose="020B0609020204030204" pitchFamily="49" charset="0"/>
              </a:rPr>
              <a:t>relu</a:t>
            </a:r>
            <a:r>
              <a:rPr lang="en-US" dirty="0">
                <a:latin typeface="Consolas" panose="020B0609020204030204" pitchFamily="49" charset="0"/>
              </a:rPr>
              <a:t>', name='d4'),</a:t>
            </a:r>
          </a:p>
          <a:p>
            <a:pPr marL="0" indent="0">
              <a:buNone/>
            </a:pPr>
            <a:r>
              <a:rPr lang="en-US" dirty="0">
                <a:latin typeface="Consolas" panose="020B0609020204030204" pitchFamily="49" charset="0"/>
              </a:rPr>
              <a:t>    </a:t>
            </a:r>
            <a:r>
              <a:rPr lang="en-US" dirty="0" err="1">
                <a:latin typeface="Consolas" panose="020B0609020204030204" pitchFamily="49" charset="0"/>
              </a:rPr>
              <a:t>layers.Dense</a:t>
            </a:r>
            <a:r>
              <a:rPr lang="en-US" dirty="0">
                <a:latin typeface="Consolas" panose="020B0609020204030204" pitchFamily="49" charset="0"/>
              </a:rPr>
              <a:t>(1, activation='sigmoid', name='d5')</a:t>
            </a:r>
          </a:p>
          <a:p>
            <a:pPr marL="0" indent="0">
              <a:buNone/>
            </a:pPr>
            <a:r>
              <a:rPr lang="en-US" dirty="0">
                <a:latin typeface="Consolas" panose="020B0609020204030204" pitchFamily="49" charset="0"/>
              </a:rPr>
              <a:t>])</a:t>
            </a:r>
          </a:p>
        </p:txBody>
      </p:sp>
      <p:pic>
        <p:nvPicPr>
          <p:cNvPr id="8" name="Picture 7"/>
          <p:cNvPicPr>
            <a:picLocks noChangeAspect="1"/>
          </p:cNvPicPr>
          <p:nvPr/>
        </p:nvPicPr>
        <p:blipFill>
          <a:blip r:embed="rId2"/>
          <a:stretch>
            <a:fillRect/>
          </a:stretch>
        </p:blipFill>
        <p:spPr>
          <a:xfrm>
            <a:off x="8618606" y="5523414"/>
            <a:ext cx="2886006" cy="775616"/>
          </a:xfrm>
          <a:prstGeom prst="rect">
            <a:avLst/>
          </a:prstGeom>
        </p:spPr>
      </p:pic>
    </p:spTree>
    <p:extLst>
      <p:ext uri="{BB962C8B-B14F-4D97-AF65-F5344CB8AC3E}">
        <p14:creationId xmlns:p14="http://schemas.microsoft.com/office/powerpoint/2010/main" val="2346828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đề</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cont</a:t>
            </a:r>
            <a:r>
              <a:rPr lang="en-US" dirty="0" smtClean="0">
                <a:latin typeface="Arial" panose="020B0604020202020204" pitchFamily="34" charset="0"/>
                <a:cs typeface="Arial" panose="020B0604020202020204" pitchFamily="34" charset="0"/>
              </a:rPr>
              <a:t>)</a:t>
            </a:r>
            <a:endParaRPr lang="en-US" dirty="0"/>
          </a:p>
        </p:txBody>
      </p:sp>
      <p:sp>
        <p:nvSpPr>
          <p:cNvPr id="3" name="Content Placeholder 2"/>
          <p:cNvSpPr>
            <a:spLocks noGrp="1"/>
          </p:cNvSpPr>
          <p:nvPr>
            <p:ph idx="1"/>
          </p:nvPr>
        </p:nvSpPr>
        <p:spPr/>
        <p:txBody>
          <a:bodyPr>
            <a:normAutofit lnSpcReduction="10000"/>
          </a:bodyPr>
          <a:lstStyle/>
          <a:p>
            <a:r>
              <a:rPr lang="en-US" dirty="0" err="1" smtClean="0">
                <a:latin typeface="Tahoma" panose="020B0604030504040204" pitchFamily="34" charset="0"/>
                <a:ea typeface="Tahoma" panose="020B0604030504040204" pitchFamily="34" charset="0"/>
                <a:cs typeface="Tahoma" panose="020B0604030504040204" pitchFamily="34" charset="0"/>
              </a:rPr>
              <a:t>Cơ</a:t>
            </a:r>
            <a:r>
              <a:rPr lang="en-US" dirty="0" smtClean="0">
                <a:latin typeface="Tahoma" panose="020B0604030504040204" pitchFamily="34" charset="0"/>
                <a:ea typeface="Tahoma" panose="020B0604030504040204" pitchFamily="34" charset="0"/>
                <a:cs typeface="Tahoma" panose="020B0604030504040204" pitchFamily="34" charset="0"/>
              </a:rPr>
              <a:t> quan </a:t>
            </a:r>
            <a:r>
              <a:rPr lang="en-US" dirty="0" err="1" smtClean="0">
                <a:latin typeface="Tahoma" panose="020B0604030504040204" pitchFamily="34" charset="0"/>
                <a:ea typeface="Tahoma" panose="020B0604030504040204" pitchFamily="34" charset="0"/>
                <a:cs typeface="Tahoma" panose="020B0604030504040204" pitchFamily="34" charset="0"/>
              </a:rPr>
              <a:t>quản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lý</a:t>
            </a:r>
            <a:r>
              <a:rPr lang="en-US" dirty="0" smtClean="0">
                <a:latin typeface="Tahoma" panose="020B0604030504040204" pitchFamily="34" charset="0"/>
                <a:ea typeface="Tahoma" panose="020B0604030504040204" pitchFamily="34" charset="0"/>
                <a:cs typeface="Tahoma" panose="020B0604030504040204" pitchFamily="34" charset="0"/>
              </a:rPr>
              <a:t> doanh </a:t>
            </a:r>
            <a:r>
              <a:rPr lang="en-US" dirty="0" err="1" smtClean="0">
                <a:latin typeface="Tahoma" panose="020B0604030504040204" pitchFamily="34" charset="0"/>
                <a:ea typeface="Tahoma" panose="020B0604030504040204" pitchFamily="34" charset="0"/>
                <a:cs typeface="Tahoma" panose="020B0604030504040204" pitchFamily="34" charset="0"/>
              </a:rPr>
              <a:t>doanh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nghiệp</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nhỏ</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hoa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kỳ</a:t>
            </a:r>
            <a:r>
              <a:rPr lang="en-US" dirty="0" smtClean="0">
                <a:latin typeface="Tahoma" panose="020B0604030504040204" pitchFamily="34" charset="0"/>
                <a:ea typeface="Tahoma" panose="020B0604030504040204" pitchFamily="34" charset="0"/>
                <a:cs typeface="Tahoma" panose="020B0604030504040204" pitchFamily="34" charset="0"/>
              </a:rPr>
              <a:t> (SBA) </a:t>
            </a:r>
            <a:r>
              <a:rPr lang="en-US" dirty="0" err="1" smtClean="0">
                <a:latin typeface="Tahoma" panose="020B0604030504040204" pitchFamily="34" charset="0"/>
                <a:ea typeface="Tahoma" panose="020B0604030504040204" pitchFamily="34" charset="0"/>
                <a:cs typeface="Tahoma" panose="020B0604030504040204" pitchFamily="34" charset="0"/>
              </a:rPr>
              <a:t>là</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tổ</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chức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thuộc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chính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phủ</a:t>
            </a:r>
            <a:r>
              <a:rPr lang="en-US" dirty="0" smtClean="0">
                <a:latin typeface="Tahoma" panose="020B0604030504040204" pitchFamily="34" charset="0"/>
                <a:ea typeface="Tahoma" panose="020B0604030504040204" pitchFamily="34" charset="0"/>
                <a:cs typeface="Tahoma" panose="020B0604030504040204" pitchFamily="34" charset="0"/>
              </a:rPr>
              <a:t> Hoa </a:t>
            </a:r>
            <a:r>
              <a:rPr lang="en-US" dirty="0" err="1" smtClean="0">
                <a:latin typeface="Tahoma" panose="020B0604030504040204" pitchFamily="34" charset="0"/>
                <a:ea typeface="Tahoma" panose="020B0604030504040204" pitchFamily="34" charset="0"/>
                <a:cs typeface="Tahoma" panose="020B0604030504040204" pitchFamily="34" charset="0"/>
              </a:rPr>
              <a:t>Kỳ</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có</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nhiệm</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vụ</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hỗ</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trợ</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hoạt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động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của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doanh </a:t>
            </a:r>
            <a:r>
              <a:rPr lang="en-US" dirty="0" err="1" smtClean="0">
                <a:latin typeface="Tahoma" panose="020B0604030504040204" pitchFamily="34" charset="0"/>
                <a:ea typeface="Tahoma" panose="020B0604030504040204" pitchFamily="34" charset="0"/>
                <a:cs typeface="Tahoma" panose="020B0604030504040204" pitchFamily="34" charset="0"/>
              </a:rPr>
              <a:t>nghiệp</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nhỏ</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vì</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mục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tiêu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tạo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ra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việc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làm</a:t>
            </a:r>
            <a:r>
              <a:rPr lang="en-US" dirty="0" smtClean="0">
                <a:latin typeface="Tahoma" panose="020B0604030504040204" pitchFamily="34" charset="0"/>
                <a:ea typeface="Tahoma" panose="020B0604030504040204" pitchFamily="34" charset="0"/>
                <a:cs typeface="Tahoma" panose="020B0604030504040204" pitchFamily="34" charset="0"/>
              </a:rPr>
              <a:t>).</a:t>
            </a:r>
          </a:p>
          <a:p>
            <a:r>
              <a:rPr lang="en-US" dirty="0" smtClean="0">
                <a:latin typeface="Tahoma" panose="020B0604030504040204" pitchFamily="34" charset="0"/>
                <a:ea typeface="Tahoma" panose="020B0604030504040204" pitchFamily="34" charset="0"/>
                <a:cs typeface="Tahoma" panose="020B0604030504040204" pitchFamily="34" charset="0"/>
              </a:rPr>
              <a:t>SBA </a:t>
            </a:r>
            <a:r>
              <a:rPr lang="en-US" dirty="0" err="1" smtClean="0">
                <a:latin typeface="Tahoma" panose="020B0604030504040204" pitchFamily="34" charset="0"/>
                <a:ea typeface="Tahoma" panose="020B0604030504040204" pitchFamily="34" charset="0"/>
                <a:cs typeface="Tahoma" panose="020B0604030504040204" pitchFamily="34" charset="0"/>
              </a:rPr>
              <a:t>hỗ</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trợ</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doanh </a:t>
            </a:r>
            <a:r>
              <a:rPr lang="en-US" dirty="0" err="1" smtClean="0">
                <a:latin typeface="Tahoma" panose="020B0604030504040204" pitchFamily="34" charset="0"/>
                <a:ea typeface="Tahoma" panose="020B0604030504040204" pitchFamily="34" charset="0"/>
                <a:cs typeface="Tahoma" panose="020B0604030504040204" pitchFamily="34" charset="0"/>
              </a:rPr>
              <a:t>nghiệp</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nhỏ</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bằng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bảo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lãnh</a:t>
            </a:r>
            <a:r>
              <a:rPr lang="en-US" dirty="0" smtClean="0">
                <a:latin typeface="Tahoma" panose="020B0604030504040204" pitchFamily="34" charset="0"/>
                <a:ea typeface="Tahoma" panose="020B0604030504040204" pitchFamily="34" charset="0"/>
                <a:cs typeface="Tahoma" panose="020B0604030504040204" pitchFamily="34" charset="0"/>
              </a:rPr>
              <a:t> cho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doanh </a:t>
            </a:r>
            <a:r>
              <a:rPr lang="en-US" dirty="0" err="1" smtClean="0">
                <a:latin typeface="Tahoma" panose="020B0604030504040204" pitchFamily="34" charset="0"/>
                <a:ea typeface="Tahoma" panose="020B0604030504040204" pitchFamily="34" charset="0"/>
                <a:cs typeface="Tahoma" panose="020B0604030504040204" pitchFamily="34" charset="0"/>
              </a:rPr>
              <a:t>nghiệp</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này</a:t>
            </a:r>
            <a:r>
              <a:rPr lang="en-US" dirty="0" smtClean="0">
                <a:latin typeface="Tahoma" panose="020B0604030504040204" pitchFamily="34" charset="0"/>
                <a:ea typeface="Tahoma" panose="020B0604030504040204" pitchFamily="34" charset="0"/>
                <a:cs typeface="Tahoma" panose="020B0604030504040204" pitchFamily="34" charset="0"/>
              </a:rPr>
              <a:t> vay </a:t>
            </a:r>
            <a:r>
              <a:rPr lang="en-US" dirty="0" err="1" smtClean="0">
                <a:latin typeface="Tahoma" panose="020B0604030504040204" pitchFamily="34" charset="0"/>
                <a:ea typeface="Tahoma" panose="020B0604030504040204" pitchFamily="34" charset="0"/>
                <a:cs typeface="Tahoma" panose="020B0604030504040204" pitchFamily="34" charset="0"/>
              </a:rPr>
              <a:t>vốn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tại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ngân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hàng</a:t>
            </a:r>
            <a:r>
              <a:rPr lang="en-US" dirty="0" smtClean="0">
                <a:latin typeface="Tahoma" panose="020B0604030504040204" pitchFamily="34" charset="0"/>
                <a:ea typeface="Tahoma" panose="020B0604030504040204" pitchFamily="34" charset="0"/>
                <a:cs typeface="Tahoma" panose="020B0604030504040204" pitchFamily="34" charset="0"/>
              </a:rPr>
              <a:t> qua </a:t>
            </a:r>
            <a:r>
              <a:rPr lang="en-US" dirty="0" err="1" smtClean="0">
                <a:latin typeface="Tahoma" panose="020B0604030504040204" pitchFamily="34" charset="0"/>
                <a:ea typeface="Tahoma" panose="020B0604030504040204" pitchFamily="34" charset="0"/>
                <a:cs typeface="Tahoma" panose="020B0604030504040204" pitchFamily="34" charset="0"/>
              </a:rPr>
              <a:t>đó</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tăng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khả</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năng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tiếp</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cận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được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nguồn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vốn</a:t>
            </a:r>
            <a:r>
              <a:rPr lang="en-US" dirty="0" smtClean="0">
                <a:latin typeface="Tahoma" panose="020B0604030504040204" pitchFamily="34" charset="0"/>
                <a:ea typeface="Tahoma" panose="020B0604030504040204" pitchFamily="34" charset="0"/>
                <a:cs typeface="Tahoma" panose="020B0604030504040204" pitchFamily="34" charset="0"/>
              </a:rPr>
              <a:t> cho </a:t>
            </a:r>
            <a:r>
              <a:rPr lang="en-US" dirty="0" err="1" smtClean="0">
                <a:latin typeface="Tahoma" panose="020B0604030504040204" pitchFamily="34" charset="0"/>
                <a:ea typeface="Tahoma" panose="020B0604030504040204" pitchFamily="34" charset="0"/>
                <a:cs typeface="Tahoma" panose="020B0604030504040204" pitchFamily="34" charset="0"/>
              </a:rPr>
              <a:t>hoạt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động</a:t>
            </a:r>
            <a:r>
              <a:rPr lang="en-US" dirty="0" smtClean="0">
                <a:latin typeface="Tahoma" panose="020B0604030504040204" pitchFamily="34" charset="0"/>
                <a:ea typeface="Tahoma" panose="020B0604030504040204" pitchFamily="34" charset="0"/>
                <a:cs typeface="Tahoma" panose="020B0604030504040204" pitchFamily="34" charset="0"/>
              </a:rPr>
              <a:t> kinh doanh.</a:t>
            </a:r>
          </a:p>
          <a:p>
            <a:r>
              <a:rPr lang="en-US" dirty="0" smtClean="0">
                <a:latin typeface="Tahoma" panose="020B0604030504040204" pitchFamily="34" charset="0"/>
                <a:ea typeface="Tahoma" panose="020B0604030504040204" pitchFamily="34" charset="0"/>
                <a:cs typeface="Tahoma" panose="020B0604030504040204" pitchFamily="34" charset="0"/>
              </a:rPr>
              <a:t>Do SBA </a:t>
            </a:r>
            <a:r>
              <a:rPr lang="en-US" dirty="0" err="1" smtClean="0">
                <a:latin typeface="Tahoma" panose="020B0604030504040204" pitchFamily="34" charset="0"/>
                <a:ea typeface="Tahoma" panose="020B0604030504040204" pitchFamily="34" charset="0"/>
                <a:cs typeface="Tahoma" panose="020B0604030504040204" pitchFamily="34" charset="0"/>
              </a:rPr>
              <a:t>chỉ</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bảo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lãnh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một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phần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khoản</a:t>
            </a:r>
            <a:r>
              <a:rPr lang="en-US" dirty="0" smtClean="0">
                <a:latin typeface="Tahoma" panose="020B0604030504040204" pitchFamily="34" charset="0"/>
                <a:ea typeface="Tahoma" panose="020B0604030504040204" pitchFamily="34" charset="0"/>
                <a:cs typeface="Tahoma" panose="020B0604030504040204" pitchFamily="34" charset="0"/>
              </a:rPr>
              <a:t> vay,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ngân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hàng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vẫn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có</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rủi</a:t>
            </a:r>
            <a:r>
              <a:rPr lang="en-US" dirty="0" smtClean="0">
                <a:latin typeface="Tahoma" panose="020B0604030504040204" pitchFamily="34" charset="0"/>
                <a:ea typeface="Tahoma" panose="020B0604030504040204" pitchFamily="34" charset="0"/>
                <a:cs typeface="Tahoma" panose="020B0604030504040204" pitchFamily="34" charset="0"/>
              </a:rPr>
              <a:t> ro </a:t>
            </a:r>
            <a:r>
              <a:rPr lang="en-US" dirty="0" err="1" smtClean="0">
                <a:latin typeface="Tahoma" panose="020B0604030504040204" pitchFamily="34" charset="0"/>
                <a:ea typeface="Tahoma" panose="020B0604030504040204" pitchFamily="34" charset="0"/>
                <a:cs typeface="Tahoma" panose="020B0604030504040204" pitchFamily="34" charset="0"/>
              </a:rPr>
              <a:t>thiệt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hại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nếu</a:t>
            </a:r>
            <a:r>
              <a:rPr lang="en-US" dirty="0" smtClean="0">
                <a:latin typeface="Tahoma" panose="020B0604030504040204" pitchFamily="34" charset="0"/>
                <a:ea typeface="Tahoma" panose="020B0604030504040204" pitchFamily="34" charset="0"/>
                <a:cs typeface="Tahoma" panose="020B0604030504040204" pitchFamily="34" charset="0"/>
              </a:rPr>
              <a:t> doanh </a:t>
            </a:r>
            <a:r>
              <a:rPr lang="en-US" dirty="0" err="1" smtClean="0">
                <a:latin typeface="Tahoma" panose="020B0604030504040204" pitchFamily="34" charset="0"/>
                <a:ea typeface="Tahoma" panose="020B0604030504040204" pitchFamily="34" charset="0"/>
                <a:cs typeface="Tahoma" panose="020B0604030504040204" pitchFamily="34" charset="0"/>
              </a:rPr>
              <a:t>nghiệp</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không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trả</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được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nợ</a:t>
            </a:r>
            <a:r>
              <a:rPr lang="en-US" dirty="0" smtClean="0">
                <a:latin typeface="Tahoma" panose="020B0604030504040204" pitchFamily="34" charset="0"/>
                <a:ea typeface="Tahoma" panose="020B0604030504040204" pitchFamily="34" charset="0"/>
                <a:cs typeface="Tahoma" panose="020B0604030504040204" pitchFamily="34" charset="0"/>
              </a:rPr>
              <a:t>.</a:t>
            </a:r>
          </a:p>
          <a:p>
            <a:r>
              <a:rPr lang="en-US" dirty="0" err="1" smtClean="0">
                <a:latin typeface="Tahoma" panose="020B0604030504040204" pitchFamily="34" charset="0"/>
                <a:ea typeface="Tahoma" panose="020B0604030504040204" pitchFamily="34" charset="0"/>
                <a:cs typeface="Tahoma" panose="020B0604030504040204" pitchFamily="34" charset="0"/>
              </a:rPr>
              <a:t>Việc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ngân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hàng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quyết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định</a:t>
            </a:r>
            <a:r>
              <a:rPr lang="en-US" dirty="0" smtClean="0">
                <a:latin typeface="Tahoma" panose="020B0604030504040204" pitchFamily="34" charset="0"/>
                <a:ea typeface="Tahoma" panose="020B0604030504040204" pitchFamily="34" charset="0"/>
                <a:cs typeface="Tahoma" panose="020B0604030504040204" pitchFamily="34" charset="0"/>
              </a:rPr>
              <a:t> cho vay/ </a:t>
            </a:r>
            <a:r>
              <a:rPr lang="en-US" dirty="0" err="1" smtClean="0">
                <a:latin typeface="Tahoma" panose="020B0604030504040204" pitchFamily="34" charset="0"/>
                <a:ea typeface="Tahoma" panose="020B0604030504040204" pitchFamily="34" charset="0"/>
                <a:cs typeface="Tahoma" panose="020B0604030504040204" pitchFamily="34" charset="0"/>
              </a:rPr>
              <a:t>không</a:t>
            </a:r>
            <a:r>
              <a:rPr lang="en-US" dirty="0" smtClean="0">
                <a:latin typeface="Tahoma" panose="020B0604030504040204" pitchFamily="34" charset="0"/>
                <a:ea typeface="Tahoma" panose="020B0604030504040204" pitchFamily="34" charset="0"/>
                <a:cs typeface="Tahoma" panose="020B0604030504040204" pitchFamily="34" charset="0"/>
              </a:rPr>
              <a:t> cho vay </a:t>
            </a:r>
            <a:r>
              <a:rPr lang="en-US" dirty="0" err="1" smtClean="0">
                <a:latin typeface="Tahoma" panose="020B0604030504040204" pitchFamily="34" charset="0"/>
                <a:ea typeface="Tahoma" panose="020B0604030504040204" pitchFamily="34" charset="0"/>
                <a:cs typeface="Tahoma" panose="020B0604030504040204" pitchFamily="34" charset="0"/>
              </a:rPr>
              <a:t>có</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thể</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dựa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trên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phân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tích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liệu</a:t>
            </a:r>
            <a:r>
              <a:rPr lang="en-US" dirty="0" smtClean="0">
                <a:latin typeface="Tahoma" panose="020B0604030504040204" pitchFamily="34" charset="0"/>
                <a:ea typeface="Tahoma" panose="020B0604030504040204" pitchFamily="34" charset="0"/>
                <a:cs typeface="Tahoma" panose="020B0604030504040204" pitchFamily="34" charset="0"/>
              </a:rPr>
              <a:t> do SBA thu </a:t>
            </a:r>
            <a:r>
              <a:rPr lang="en-US" dirty="0" err="1" smtClean="0">
                <a:latin typeface="Tahoma" panose="020B0604030504040204" pitchFamily="34" charset="0"/>
                <a:ea typeface="Tahoma" panose="020B0604030504040204" pitchFamily="34" charset="0"/>
                <a:cs typeface="Tahoma" panose="020B0604030504040204" pitchFamily="34" charset="0"/>
              </a:rPr>
              <a:t>thập</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về</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lịch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sử</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khoản</a:t>
            </a:r>
            <a:r>
              <a:rPr lang="en-US" dirty="0" smtClean="0">
                <a:latin typeface="Tahoma" panose="020B0604030504040204" pitchFamily="34" charset="0"/>
                <a:ea typeface="Tahoma" panose="020B0604030504040204" pitchFamily="34" charset="0"/>
                <a:cs typeface="Tahoma" panose="020B0604030504040204" pitchFamily="34" charset="0"/>
              </a:rPr>
              <a:t> vay </a:t>
            </a:r>
            <a:r>
              <a:rPr lang="en-US" dirty="0" err="1" smtClean="0">
                <a:latin typeface="Tahoma" panose="020B0604030504040204" pitchFamily="34" charset="0"/>
                <a:ea typeface="Tahoma" panose="020B0604030504040204" pitchFamily="34" charset="0"/>
                <a:cs typeface="Tahoma" panose="020B0604030504040204" pitchFamily="34" charset="0"/>
              </a:rPr>
              <a:t>mà</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tổ</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chức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này</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đã</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bảo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lãnh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trong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quá</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khứ</a:t>
            </a:r>
            <a:r>
              <a:rPr lang="en-US" dirty="0" smtClean="0">
                <a:latin typeface="Tahoma" panose="020B0604030504040204" pitchFamily="34" charset="0"/>
                <a:ea typeface="Tahoma" panose="020B0604030504040204" pitchFamily="34" charset="0"/>
                <a:cs typeface="Tahoma" panose="020B0604030504040204" pitchFamily="34" charset="0"/>
              </a:rPr>
              <a:t>.</a:t>
            </a:r>
          </a:p>
          <a:p>
            <a:pPr marL="0" indent="0" algn="r">
              <a:buNone/>
            </a:pPr>
            <a:r>
              <a:rPr lang="en-US" i="1" dirty="0" err="1" smtClean="0">
                <a:latin typeface="Tahoma" panose="020B0604030504040204" pitchFamily="34" charset="0"/>
                <a:ea typeface="Tahoma" panose="020B0604030504040204" pitchFamily="34" charset="0"/>
                <a:cs typeface="Tahoma" panose="020B0604030504040204" pitchFamily="34" charset="0"/>
              </a:rPr>
              <a:t>Nguồn</a:t>
            </a:r>
            <a:r>
              <a:rPr lang="en-US" i="1" dirty="0">
                <a:latin typeface="Tahoma" panose="020B0604030504040204" pitchFamily="34" charset="0"/>
                <a:ea typeface="Tahoma" panose="020B0604030504040204" pitchFamily="34" charset="0"/>
                <a:cs typeface="Tahoma" panose="020B0604030504040204" pitchFamily="34" charset="0"/>
              </a:rPr>
              <a:t>: </a:t>
            </a:r>
            <a:r>
              <a:rPr lang="en-US" i="1" dirty="0">
                <a:latin typeface="Tahoma" panose="020B0604030504040204" pitchFamily="34" charset="0"/>
                <a:ea typeface="Tahoma" panose="020B0604030504040204" pitchFamily="34" charset="0"/>
                <a:cs typeface="Tahoma" panose="020B0604030504040204" pitchFamily="34" charset="0"/>
                <a:hlinkClick r:id="rId2"/>
              </a:rPr>
              <a:t>https://en.wikipedia.org/wiki/Small_Business_Administration</a:t>
            </a:r>
            <a:endParaRPr lang="en-US" i="1"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6576" y="624111"/>
            <a:ext cx="1388036" cy="1509490"/>
          </a:xfrm>
          <a:prstGeom prst="rect">
            <a:avLst/>
          </a:prstGeom>
        </p:spPr>
      </p:pic>
    </p:spTree>
    <p:extLst>
      <p:ext uri="{BB962C8B-B14F-4D97-AF65-F5344CB8AC3E}">
        <p14:creationId xmlns:p14="http://schemas.microsoft.com/office/powerpoint/2010/main" val="2674468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Arial" panose="020B0604020202020204" pitchFamily="34" charset="0"/>
                <a:cs typeface="Arial" panose="020B0604020202020204" pitchFamily="34" charset="0"/>
              </a:rPr>
              <a:t>Xây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dựng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mô</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hình</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2400" i="1" dirty="0" smtClean="0">
                <a:latin typeface="Arial" panose="020B0604020202020204" pitchFamily="34" charset="0"/>
                <a:cs typeface="Arial" panose="020B0604020202020204" pitchFamily="34" charset="0"/>
              </a:rPr>
              <a:t>Gradient Boosting</a:t>
            </a:r>
            <a:endParaRPr lang="en-US" i="1"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p:txBody>
          <a:bodyPr>
            <a:normAutofit fontScale="70000" lnSpcReduction="20000"/>
          </a:bodyPr>
          <a:lstStyle/>
          <a:p>
            <a:pPr marL="0" indent="0">
              <a:buNone/>
            </a:pPr>
            <a:r>
              <a:rPr lang="en-US" dirty="0" err="1">
                <a:latin typeface="Consolas" panose="020B0609020204030204" pitchFamily="49" charset="0"/>
              </a:rPr>
              <a:t>param_grid</a:t>
            </a:r>
            <a:r>
              <a:rPr lang="en-US" dirty="0">
                <a:latin typeface="Consolas" panose="020B0609020204030204" pitchFamily="49" charset="0"/>
              </a:rPr>
              <a:t> = {</a:t>
            </a:r>
          </a:p>
          <a:p>
            <a:pPr marL="0" indent="0">
              <a:buNone/>
            </a:pPr>
            <a:r>
              <a:rPr lang="en-US" dirty="0">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max_depth</a:t>
            </a:r>
            <a:r>
              <a:rPr lang="en-US" dirty="0">
                <a:solidFill>
                  <a:srgbClr val="FF0000"/>
                </a:solidFill>
                <a:latin typeface="Consolas" panose="020B0609020204030204" pitchFamily="49" charset="0"/>
              </a:rPr>
              <a:t>': [1, 3, 6, 9],</a:t>
            </a:r>
          </a:p>
          <a:p>
            <a:pPr marL="0" indent="0">
              <a:buNone/>
            </a:pPr>
            <a:r>
              <a:rPr lang="en-US" dirty="0">
                <a:latin typeface="Consolas" panose="020B0609020204030204" pitchFamily="49" charset="0"/>
              </a:rPr>
              <a:t>}</a:t>
            </a:r>
          </a:p>
          <a:p>
            <a:pPr marL="0" indent="0">
              <a:buNone/>
            </a:pPr>
            <a:r>
              <a:rPr lang="en-US" dirty="0" err="1" smtClean="0">
                <a:latin typeface="Consolas" panose="020B0609020204030204" pitchFamily="49" charset="0"/>
              </a:rPr>
              <a:t>gb_model</a:t>
            </a:r>
            <a:r>
              <a:rPr lang="en-US" dirty="0" smtClean="0">
                <a:latin typeface="Consolas" panose="020B0609020204030204" pitchFamily="49" charset="0"/>
              </a:rPr>
              <a:t> </a:t>
            </a:r>
            <a:r>
              <a:rPr lang="en-US" dirty="0">
                <a:latin typeface="Consolas" panose="020B0609020204030204" pitchFamily="49" charset="0"/>
              </a:rPr>
              <a:t>= </a:t>
            </a:r>
            <a:r>
              <a:rPr lang="en-US" dirty="0" err="1">
                <a:latin typeface="Consolas" panose="020B0609020204030204" pitchFamily="49" charset="0"/>
              </a:rPr>
              <a:t>GridSearchCV</a:t>
            </a:r>
            <a:r>
              <a:rPr lang="en-US" dirty="0">
                <a:latin typeface="Consolas" panose="020B0609020204030204" pitchFamily="49" charset="0"/>
              </a:rPr>
              <a:t>(</a:t>
            </a:r>
            <a:r>
              <a:rPr lang="en-US" dirty="0" err="1">
                <a:latin typeface="Consolas" panose="020B0609020204030204" pitchFamily="49" charset="0"/>
              </a:rPr>
              <a:t>xgb.XGBClassifier</a:t>
            </a:r>
            <a:r>
              <a:rPr lang="en-US" dirty="0">
                <a:latin typeface="Consolas" panose="020B0609020204030204" pitchFamily="49" charset="0"/>
              </a:rPr>
              <a:t>(</a:t>
            </a:r>
            <a:r>
              <a:rPr lang="en-US" dirty="0" err="1">
                <a:latin typeface="Consolas" panose="020B0609020204030204" pitchFamily="49" charset="0"/>
              </a:rPr>
              <a:t>use_label_encoder</a:t>
            </a:r>
            <a:r>
              <a:rPr lang="en-US" dirty="0">
                <a:latin typeface="Consolas" panose="020B0609020204030204" pitchFamily="49" charset="0"/>
              </a:rPr>
              <a:t>=False,</a:t>
            </a:r>
          </a:p>
          <a:p>
            <a:pPr marL="0" indent="0">
              <a:buNone/>
            </a:pPr>
            <a:r>
              <a:rPr lang="en-US" dirty="0">
                <a:latin typeface="Consolas" panose="020B0609020204030204" pitchFamily="49" charset="0"/>
              </a:rPr>
              <a:t>                                          objective='</a:t>
            </a:r>
            <a:r>
              <a:rPr lang="en-US" dirty="0" err="1">
                <a:latin typeface="Consolas" panose="020B0609020204030204" pitchFamily="49" charset="0"/>
              </a:rPr>
              <a:t>binary:logistic</a:t>
            </a:r>
            <a:r>
              <a:rPr lang="en-US" dirty="0">
                <a:latin typeface="Consolas" panose="020B0609020204030204" pitchFamily="49" charset="0"/>
              </a:rPr>
              <a:t>',</a:t>
            </a:r>
          </a:p>
          <a:p>
            <a:pPr marL="0" indent="0">
              <a:buNone/>
            </a:pPr>
            <a:r>
              <a:rPr lang="en-US" dirty="0">
                <a:latin typeface="Consolas" panose="020B0609020204030204" pitchFamily="49" charset="0"/>
              </a:rPr>
              <a:t>                                          booster='</a:t>
            </a:r>
            <a:r>
              <a:rPr lang="en-US" dirty="0" err="1">
                <a:latin typeface="Consolas" panose="020B0609020204030204" pitchFamily="49" charset="0"/>
              </a:rPr>
              <a:t>gbtree</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solidFill>
                  <a:srgbClr val="FF0000"/>
                </a:solidFill>
                <a:latin typeface="Consolas" panose="020B0609020204030204" pitchFamily="49" charset="0"/>
              </a:rPr>
              <a:t>n_estimators</a:t>
            </a:r>
            <a:r>
              <a:rPr lang="en-US" dirty="0">
                <a:solidFill>
                  <a:srgbClr val="FF0000"/>
                </a:solidFill>
                <a:latin typeface="Consolas" panose="020B0609020204030204" pitchFamily="49" charset="0"/>
              </a:rPr>
              <a:t>=40,</a:t>
            </a:r>
          </a:p>
          <a:p>
            <a:pPr marL="0" indent="0">
              <a:buNone/>
            </a:pPr>
            <a:r>
              <a:rPr lang="en-US" dirty="0">
                <a:latin typeface="Consolas" panose="020B0609020204030204" pitchFamily="49" charset="0"/>
              </a:rPr>
              <a:t>                                          </a:t>
            </a:r>
            <a:r>
              <a:rPr lang="en-US" dirty="0" err="1">
                <a:latin typeface="Consolas" panose="020B0609020204030204" pitchFamily="49" charset="0"/>
              </a:rPr>
              <a:t>n_jobs</a:t>
            </a:r>
            <a:r>
              <a:rPr lang="en-US" dirty="0">
                <a:latin typeface="Consolas" panose="020B0609020204030204" pitchFamily="49" charset="0"/>
              </a:rPr>
              <a:t>=-1),</a:t>
            </a:r>
          </a:p>
          <a:p>
            <a:pPr marL="0" indent="0">
              <a:buNone/>
            </a:pPr>
            <a:r>
              <a:rPr lang="en-US" dirty="0">
                <a:latin typeface="Consolas" panose="020B0609020204030204" pitchFamily="49" charset="0"/>
              </a:rPr>
              <a:t>                        </a:t>
            </a:r>
            <a:r>
              <a:rPr lang="en-US" dirty="0" err="1">
                <a:latin typeface="Consolas" panose="020B0609020204030204" pitchFamily="49" charset="0"/>
              </a:rPr>
              <a:t>param_grid</a:t>
            </a:r>
            <a:r>
              <a:rPr lang="en-US" dirty="0">
                <a:latin typeface="Consolas" panose="020B0609020204030204" pitchFamily="49" charset="0"/>
              </a:rPr>
              <a:t>,</a:t>
            </a:r>
          </a:p>
          <a:p>
            <a:pPr marL="0" indent="0">
              <a:buNone/>
            </a:pPr>
            <a:r>
              <a:rPr lang="en-US" dirty="0">
                <a:latin typeface="Consolas" panose="020B0609020204030204" pitchFamily="49" charset="0"/>
              </a:rPr>
              <a:t>                        cv=</a:t>
            </a:r>
            <a:r>
              <a:rPr lang="en-US" dirty="0" err="1">
                <a:latin typeface="Consolas" panose="020B0609020204030204" pitchFamily="49" charset="0"/>
              </a:rPr>
              <a:t>kfold</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return_train_score</a:t>
            </a:r>
            <a:r>
              <a:rPr lang="en-US" dirty="0">
                <a:latin typeface="Consolas" panose="020B0609020204030204" pitchFamily="49" charset="0"/>
              </a:rPr>
              <a:t>=True,</a:t>
            </a:r>
          </a:p>
          <a:p>
            <a:pPr marL="0" indent="0">
              <a:buNone/>
            </a:pPr>
            <a:r>
              <a:rPr lang="en-US" dirty="0">
                <a:latin typeface="Consolas" panose="020B0609020204030204" pitchFamily="49" charset="0"/>
              </a:rPr>
              <a:t>                        scoring=</a:t>
            </a:r>
            <a:r>
              <a:rPr lang="en-US" dirty="0" err="1">
                <a:latin typeface="Consolas" panose="020B0609020204030204" pitchFamily="49" charset="0"/>
              </a:rPr>
              <a:t>make_scorer</a:t>
            </a:r>
            <a:r>
              <a:rPr lang="en-US" dirty="0">
                <a:latin typeface="Consolas" panose="020B0609020204030204" pitchFamily="49" charset="0"/>
              </a:rPr>
              <a:t>(</a:t>
            </a:r>
            <a:r>
              <a:rPr lang="en-US" dirty="0" err="1">
                <a:latin typeface="Consolas" panose="020B0609020204030204" pitchFamily="49" charset="0"/>
              </a:rPr>
              <a:t>auc</a:t>
            </a:r>
            <a:r>
              <a:rPr lang="en-US" dirty="0">
                <a:latin typeface="Consolas" panose="020B0609020204030204" pitchFamily="49" charset="0"/>
              </a:rPr>
              <a:t>, </a:t>
            </a:r>
            <a:r>
              <a:rPr lang="en-US" dirty="0" err="1">
                <a:latin typeface="Consolas" panose="020B0609020204030204" pitchFamily="49" charset="0"/>
              </a:rPr>
              <a:t>needs_proba</a:t>
            </a:r>
            <a:r>
              <a:rPr lang="en-US" dirty="0">
                <a:latin typeface="Consolas" panose="020B0609020204030204" pitchFamily="49" charset="0"/>
              </a:rPr>
              <a:t>=True),</a:t>
            </a:r>
          </a:p>
          <a:p>
            <a:pPr marL="0" indent="0">
              <a:buNone/>
            </a:pPr>
            <a:r>
              <a:rPr lang="en-US" dirty="0">
                <a:latin typeface="Consolas" panose="020B0609020204030204" pitchFamily="49" charset="0"/>
              </a:rPr>
              <a:t>                        verbose=1)</a:t>
            </a:r>
          </a:p>
        </p:txBody>
      </p:sp>
      <p:pic>
        <p:nvPicPr>
          <p:cNvPr id="5" name="Picture 4"/>
          <p:cNvPicPr>
            <a:picLocks noChangeAspect="1"/>
          </p:cNvPicPr>
          <p:nvPr/>
        </p:nvPicPr>
        <p:blipFill>
          <a:blip r:embed="rId2"/>
          <a:stretch>
            <a:fillRect/>
          </a:stretch>
        </p:blipFill>
        <p:spPr>
          <a:xfrm>
            <a:off x="9914528" y="5265675"/>
            <a:ext cx="1590084" cy="645547"/>
          </a:xfrm>
          <a:prstGeom prst="rect">
            <a:avLst/>
          </a:prstGeom>
        </p:spPr>
      </p:pic>
    </p:spTree>
    <p:extLst>
      <p:ext uri="{BB962C8B-B14F-4D97-AF65-F5344CB8AC3E}">
        <p14:creationId xmlns:p14="http://schemas.microsoft.com/office/powerpoint/2010/main" val="14455847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Arial" panose="020B0604020202020204" pitchFamily="34" charset="0"/>
                <a:cs typeface="Arial" panose="020B0604020202020204" pitchFamily="34" charset="0"/>
              </a:rPr>
              <a:t>Đánh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mô</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hình</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2400" i="1" dirty="0" smtClean="0">
                <a:latin typeface="Arial" panose="020B0604020202020204" pitchFamily="34" charset="0"/>
                <a:cs typeface="Arial" panose="020B0604020202020204" pitchFamily="34" charset="0"/>
              </a:rPr>
              <a:t>F1-Score</a:t>
            </a:r>
            <a:endParaRPr lang="en-US" i="1"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p:txBody>
          <a:bodyPr>
            <a:normAutofit fontScale="47500" lnSpcReduction="20000"/>
          </a:bodyPr>
          <a:lstStyle/>
          <a:p>
            <a:pPr marL="0" indent="0">
              <a:buNone/>
            </a:pPr>
            <a:r>
              <a:rPr lang="vi-VN" dirty="0">
                <a:latin typeface="Consolas" panose="020B0609020204030204" pitchFamily="49" charset="0"/>
              </a:rPr>
              <a:t>Logistic model:</a:t>
            </a:r>
          </a:p>
          <a:p>
            <a:pPr marL="0" indent="0">
              <a:buNone/>
            </a:pPr>
            <a:r>
              <a:rPr lang="en-US" dirty="0" smtClean="0">
                <a:latin typeface="Consolas" panose="020B0609020204030204" pitchFamily="49" charset="0"/>
              </a:rPr>
              <a:t>              </a:t>
            </a:r>
            <a:r>
              <a:rPr lang="vi-VN" dirty="0" smtClean="0">
                <a:latin typeface="Consolas" panose="020B0609020204030204" pitchFamily="49" charset="0"/>
              </a:rPr>
              <a:t>precision    </a:t>
            </a:r>
            <a:r>
              <a:rPr lang="vi-VN" dirty="0">
                <a:latin typeface="Consolas" panose="020B0609020204030204" pitchFamily="49" charset="0"/>
              </a:rPr>
              <a:t>recall  f1-score   support</a:t>
            </a:r>
          </a:p>
          <a:p>
            <a:pPr marL="0" indent="0">
              <a:buNone/>
            </a:pPr>
            <a:r>
              <a:rPr lang="en-US" dirty="0" smtClean="0">
                <a:latin typeface="Consolas" panose="020B0609020204030204" pitchFamily="49" charset="0"/>
              </a:rPr>
              <a:t>           </a:t>
            </a:r>
            <a:r>
              <a:rPr lang="vi-VN" dirty="0" smtClean="0">
                <a:latin typeface="Consolas" panose="020B0609020204030204" pitchFamily="49" charset="0"/>
              </a:rPr>
              <a:t>0       </a:t>
            </a:r>
            <a:r>
              <a:rPr lang="vi-VN" dirty="0">
                <a:latin typeface="Consolas" panose="020B0609020204030204" pitchFamily="49" charset="0"/>
              </a:rPr>
              <a:t>0.87      0.97      0.92    174321</a:t>
            </a:r>
          </a:p>
          <a:p>
            <a:pPr marL="0" indent="0">
              <a:buNone/>
            </a:pPr>
            <a:r>
              <a:rPr lang="vi-VN" b="1" dirty="0">
                <a:solidFill>
                  <a:srgbClr val="FF0000"/>
                </a:solidFill>
                <a:latin typeface="Consolas" panose="020B0609020204030204" pitchFamily="49" charset="0"/>
              </a:rPr>
              <a:t>           1       0.73      0.33      0.45     38098</a:t>
            </a:r>
          </a:p>
          <a:p>
            <a:pPr marL="0" indent="0">
              <a:buNone/>
            </a:pPr>
            <a:r>
              <a:rPr lang="en-US" dirty="0" smtClean="0">
                <a:latin typeface="Consolas" panose="020B0609020204030204" pitchFamily="49" charset="0"/>
              </a:rPr>
              <a:t>    </a:t>
            </a:r>
            <a:r>
              <a:rPr lang="vi-VN" dirty="0" smtClean="0">
                <a:latin typeface="Consolas" panose="020B0609020204030204" pitchFamily="49" charset="0"/>
              </a:rPr>
              <a:t>accuracy                           </a:t>
            </a:r>
            <a:r>
              <a:rPr lang="vi-VN" dirty="0">
                <a:latin typeface="Consolas" panose="020B0609020204030204" pitchFamily="49" charset="0"/>
              </a:rPr>
              <a:t>0.86    212419</a:t>
            </a:r>
          </a:p>
          <a:p>
            <a:pPr marL="0" indent="0">
              <a:buNone/>
            </a:pPr>
            <a:r>
              <a:rPr lang="vi-VN" dirty="0">
                <a:latin typeface="Consolas" panose="020B0609020204030204" pitchFamily="49" charset="0"/>
              </a:rPr>
              <a:t>   macro avg       0.80      0.65      0.68    212419</a:t>
            </a:r>
          </a:p>
          <a:p>
            <a:pPr marL="0" indent="0">
              <a:buNone/>
            </a:pPr>
            <a:r>
              <a:rPr lang="vi-VN" dirty="0">
                <a:latin typeface="Consolas" panose="020B0609020204030204" pitchFamily="49" charset="0"/>
              </a:rPr>
              <a:t>weighted avg       0.84      0.86      0.83    212419</a:t>
            </a:r>
          </a:p>
          <a:p>
            <a:pPr marL="0" indent="0">
              <a:buNone/>
            </a:pPr>
            <a:r>
              <a:rPr lang="vi-VN" dirty="0" smtClean="0">
                <a:latin typeface="Consolas" panose="020B0609020204030204" pitchFamily="49" charset="0"/>
              </a:rPr>
              <a:t>============================================================</a:t>
            </a:r>
            <a:endParaRPr lang="vi-VN" dirty="0">
              <a:latin typeface="Consolas" panose="020B0609020204030204" pitchFamily="49" charset="0"/>
            </a:endParaRPr>
          </a:p>
          <a:p>
            <a:pPr marL="0" indent="0">
              <a:buNone/>
            </a:pPr>
            <a:r>
              <a:rPr lang="vi-VN" dirty="0">
                <a:latin typeface="Consolas" panose="020B0609020204030204" pitchFamily="49" charset="0"/>
              </a:rPr>
              <a:t>MLP model:</a:t>
            </a:r>
          </a:p>
          <a:p>
            <a:pPr marL="0" indent="0">
              <a:buNone/>
            </a:pPr>
            <a:r>
              <a:rPr lang="en-US" dirty="0" smtClean="0">
                <a:latin typeface="Consolas" panose="020B0609020204030204" pitchFamily="49" charset="0"/>
              </a:rPr>
              <a:t>              </a:t>
            </a:r>
            <a:r>
              <a:rPr lang="vi-VN" dirty="0" smtClean="0">
                <a:latin typeface="Consolas" panose="020B0609020204030204" pitchFamily="49" charset="0"/>
              </a:rPr>
              <a:t>precision    </a:t>
            </a:r>
            <a:r>
              <a:rPr lang="vi-VN" dirty="0">
                <a:latin typeface="Consolas" panose="020B0609020204030204" pitchFamily="49" charset="0"/>
              </a:rPr>
              <a:t>recall  f1-score   support</a:t>
            </a:r>
          </a:p>
          <a:p>
            <a:pPr marL="0" indent="0">
              <a:buNone/>
            </a:pPr>
            <a:r>
              <a:rPr lang="en-US" dirty="0" smtClean="0">
                <a:latin typeface="Consolas" panose="020B0609020204030204" pitchFamily="49" charset="0"/>
              </a:rPr>
              <a:t>           </a:t>
            </a:r>
            <a:r>
              <a:rPr lang="vi-VN" dirty="0" smtClean="0">
                <a:latin typeface="Consolas" panose="020B0609020204030204" pitchFamily="49" charset="0"/>
              </a:rPr>
              <a:t>0       </a:t>
            </a:r>
            <a:r>
              <a:rPr lang="vi-VN" dirty="0">
                <a:latin typeface="Consolas" panose="020B0609020204030204" pitchFamily="49" charset="0"/>
              </a:rPr>
              <a:t>0.93      0.97      0.95    174321</a:t>
            </a:r>
          </a:p>
          <a:p>
            <a:pPr marL="0" indent="0">
              <a:buNone/>
            </a:pPr>
            <a:r>
              <a:rPr lang="vi-VN" b="1" dirty="0">
                <a:solidFill>
                  <a:srgbClr val="FF0000"/>
                </a:solidFill>
                <a:latin typeface="Consolas" panose="020B0609020204030204" pitchFamily="49" charset="0"/>
              </a:rPr>
              <a:t>           1       0.81      0.66      0.73     38098</a:t>
            </a:r>
          </a:p>
          <a:p>
            <a:pPr marL="0" indent="0">
              <a:buNone/>
            </a:pPr>
            <a:r>
              <a:rPr lang="en-US" dirty="0" smtClean="0">
                <a:latin typeface="Consolas" panose="020B0609020204030204" pitchFamily="49" charset="0"/>
              </a:rPr>
              <a:t>    </a:t>
            </a:r>
            <a:r>
              <a:rPr lang="vi-VN" dirty="0" smtClean="0">
                <a:latin typeface="Consolas" panose="020B0609020204030204" pitchFamily="49" charset="0"/>
              </a:rPr>
              <a:t>accuracy                           </a:t>
            </a:r>
            <a:r>
              <a:rPr lang="vi-VN" dirty="0">
                <a:latin typeface="Consolas" panose="020B0609020204030204" pitchFamily="49" charset="0"/>
              </a:rPr>
              <a:t>0.91    212419</a:t>
            </a:r>
          </a:p>
          <a:p>
            <a:pPr marL="0" indent="0">
              <a:buNone/>
            </a:pPr>
            <a:r>
              <a:rPr lang="vi-VN" dirty="0">
                <a:latin typeface="Consolas" panose="020B0609020204030204" pitchFamily="49" charset="0"/>
              </a:rPr>
              <a:t>   macro avg       0.87      0.81      0.84    212419</a:t>
            </a:r>
          </a:p>
          <a:p>
            <a:pPr marL="0" indent="0">
              <a:buNone/>
            </a:pPr>
            <a:r>
              <a:rPr lang="vi-VN" dirty="0">
                <a:latin typeface="Consolas" panose="020B0609020204030204" pitchFamily="49" charset="0"/>
              </a:rPr>
              <a:t>weighted avg       0.91      0.91      0.91    </a:t>
            </a:r>
            <a:r>
              <a:rPr lang="vi-VN" dirty="0" smtClean="0">
                <a:latin typeface="Consolas" panose="020B0609020204030204" pitchFamily="49" charset="0"/>
              </a:rPr>
              <a:t>212419</a:t>
            </a:r>
            <a:endParaRPr lang="vi-VN" dirty="0">
              <a:latin typeface="Consolas" panose="020B0609020204030204" pitchFamily="49" charset="0"/>
            </a:endParaRPr>
          </a:p>
        </p:txBody>
      </p:sp>
      <p:sp>
        <p:nvSpPr>
          <p:cNvPr id="6" name="Content Placeholder 5"/>
          <p:cNvSpPr>
            <a:spLocks noGrp="1"/>
          </p:cNvSpPr>
          <p:nvPr>
            <p:ph sz="half" idx="2"/>
          </p:nvPr>
        </p:nvSpPr>
        <p:spPr/>
        <p:txBody>
          <a:bodyPr>
            <a:normAutofit fontScale="47500" lnSpcReduction="20000"/>
          </a:bodyPr>
          <a:lstStyle/>
          <a:p>
            <a:pPr marL="0" indent="0">
              <a:buNone/>
            </a:pPr>
            <a:r>
              <a:rPr lang="vi-VN" dirty="0">
                <a:latin typeface="Consolas" panose="020B0609020204030204" pitchFamily="49" charset="0"/>
              </a:rPr>
              <a:t>Gradient Boosting model:</a:t>
            </a:r>
          </a:p>
          <a:p>
            <a:pPr marL="0" indent="0">
              <a:buNone/>
            </a:pPr>
            <a:r>
              <a:rPr lang="en-US" dirty="0" smtClean="0">
                <a:latin typeface="Consolas" panose="020B0609020204030204" pitchFamily="49" charset="0"/>
              </a:rPr>
              <a:t>              </a:t>
            </a:r>
            <a:r>
              <a:rPr lang="vi-VN" dirty="0" smtClean="0">
                <a:latin typeface="Consolas" panose="020B0609020204030204" pitchFamily="49" charset="0"/>
              </a:rPr>
              <a:t>precision    </a:t>
            </a:r>
            <a:r>
              <a:rPr lang="vi-VN" dirty="0">
                <a:latin typeface="Consolas" panose="020B0609020204030204" pitchFamily="49" charset="0"/>
              </a:rPr>
              <a:t>recall  f1-score   support</a:t>
            </a:r>
          </a:p>
          <a:p>
            <a:pPr marL="0" indent="0">
              <a:buNone/>
            </a:pPr>
            <a:r>
              <a:rPr lang="vi-VN" dirty="0" smtClean="0">
                <a:latin typeface="Consolas" panose="020B0609020204030204" pitchFamily="49" charset="0"/>
              </a:rPr>
              <a:t>           </a:t>
            </a:r>
            <a:r>
              <a:rPr lang="vi-VN" dirty="0">
                <a:latin typeface="Consolas" panose="020B0609020204030204" pitchFamily="49" charset="0"/>
              </a:rPr>
              <a:t>0       0.96      0.97      0.96    174321</a:t>
            </a:r>
          </a:p>
          <a:p>
            <a:pPr marL="0" indent="0">
              <a:buNone/>
            </a:pPr>
            <a:r>
              <a:rPr lang="vi-VN" b="1" dirty="0">
                <a:solidFill>
                  <a:srgbClr val="FF0000"/>
                </a:solidFill>
                <a:latin typeface="Consolas" panose="020B0609020204030204" pitchFamily="49" charset="0"/>
              </a:rPr>
              <a:t>           1       0.86      0.80      0.83     38098</a:t>
            </a:r>
          </a:p>
          <a:p>
            <a:pPr marL="0" indent="0">
              <a:buNone/>
            </a:pPr>
            <a:r>
              <a:rPr lang="vi-VN" dirty="0" smtClean="0">
                <a:latin typeface="Consolas" panose="020B0609020204030204" pitchFamily="49" charset="0"/>
              </a:rPr>
              <a:t>    </a:t>
            </a:r>
            <a:r>
              <a:rPr lang="vi-VN" dirty="0">
                <a:latin typeface="Consolas" panose="020B0609020204030204" pitchFamily="49" charset="0"/>
              </a:rPr>
              <a:t>accuracy                           0.94    212419</a:t>
            </a:r>
          </a:p>
          <a:p>
            <a:pPr marL="0" indent="0">
              <a:buNone/>
            </a:pPr>
            <a:r>
              <a:rPr lang="vi-VN" dirty="0">
                <a:latin typeface="Consolas" panose="020B0609020204030204" pitchFamily="49" charset="0"/>
              </a:rPr>
              <a:t>   macro avg       0.91      0.89      0.90    212419</a:t>
            </a:r>
          </a:p>
          <a:p>
            <a:pPr marL="0" indent="0">
              <a:buNone/>
            </a:pPr>
            <a:r>
              <a:rPr lang="vi-VN" dirty="0">
                <a:latin typeface="Consolas" panose="020B0609020204030204" pitchFamily="49" charset="0"/>
              </a:rPr>
              <a:t>weighted avg       0.94      0.94      0.94    212419</a:t>
            </a:r>
          </a:p>
          <a:p>
            <a:pPr marL="0" indent="0">
              <a:buNone/>
            </a:pPr>
            <a:endParaRPr lang="en-US" dirty="0"/>
          </a:p>
        </p:txBody>
      </p:sp>
      <p:pic>
        <p:nvPicPr>
          <p:cNvPr id="7" name="Picture 6"/>
          <p:cNvPicPr>
            <a:picLocks noChangeAspect="1"/>
          </p:cNvPicPr>
          <p:nvPr/>
        </p:nvPicPr>
        <p:blipFill>
          <a:blip r:embed="rId2"/>
          <a:stretch>
            <a:fillRect/>
          </a:stretch>
        </p:blipFill>
        <p:spPr>
          <a:xfrm>
            <a:off x="8820221" y="1264555"/>
            <a:ext cx="705918" cy="1000562"/>
          </a:xfrm>
          <a:prstGeom prst="rect">
            <a:avLst/>
          </a:prstGeom>
        </p:spPr>
      </p:pic>
    </p:spTree>
    <p:extLst>
      <p:ext uri="{BB962C8B-B14F-4D97-AF65-F5344CB8AC3E}">
        <p14:creationId xmlns:p14="http://schemas.microsoft.com/office/powerpoint/2010/main" val="35133028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Arial" panose="020B0604020202020204" pitchFamily="34" charset="0"/>
                <a:cs typeface="Arial" panose="020B0604020202020204" pitchFamily="34" charset="0"/>
              </a:rPr>
              <a:t>Đánh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mô</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hình</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2400" i="1" dirty="0" smtClean="0">
                <a:latin typeface="Arial" panose="020B0604020202020204" pitchFamily="34" charset="0"/>
                <a:cs typeface="Arial" panose="020B0604020202020204" pitchFamily="34" charset="0"/>
              </a:rPr>
              <a:t>Precision – Recall AUC</a:t>
            </a:r>
            <a:endParaRPr lang="en-US" i="1" dirty="0">
              <a:latin typeface="Arial" panose="020B0604020202020204" pitchFamily="34" charset="0"/>
              <a:cs typeface="Arial" panose="020B0604020202020204" pitchFamily="34" charset="0"/>
            </a:endParaRPr>
          </a:p>
        </p:txBody>
      </p:sp>
      <p:pic>
        <p:nvPicPr>
          <p:cNvPr id="9" name="Content Placeholder 8"/>
          <p:cNvPicPr>
            <a:picLocks noGrp="1" noChangeAspect="1"/>
          </p:cNvPicPr>
          <p:nvPr>
            <p:ph idx="1"/>
          </p:nvPr>
        </p:nvPicPr>
        <p:blipFill>
          <a:blip r:embed="rId2"/>
          <a:stretch>
            <a:fillRect/>
          </a:stretch>
        </p:blipFill>
        <p:spPr>
          <a:xfrm>
            <a:off x="5096848" y="2133600"/>
            <a:ext cx="3900129" cy="3778250"/>
          </a:xfrm>
          <a:prstGeom prst="rect">
            <a:avLst/>
          </a:prstGeom>
        </p:spPr>
      </p:pic>
    </p:spTree>
    <p:extLst>
      <p:ext uri="{BB962C8B-B14F-4D97-AF65-F5344CB8AC3E}">
        <p14:creationId xmlns:p14="http://schemas.microsoft.com/office/powerpoint/2010/main" val="8016590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Arial" panose="020B0604020202020204" pitchFamily="34" charset="0"/>
                <a:cs typeface="Arial" panose="020B0604020202020204" pitchFamily="34" charset="0"/>
              </a:rPr>
              <a:t>Đánh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mô</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hình</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2400" i="1" dirty="0" smtClean="0">
                <a:latin typeface="Arial" panose="020B0604020202020204" pitchFamily="34" charset="0"/>
                <a:cs typeface="Arial" panose="020B0604020202020204" pitchFamily="34" charset="0"/>
              </a:rPr>
              <a:t>Ma </a:t>
            </a:r>
            <a:r>
              <a:rPr lang="en-US" sz="2400" i="1" dirty="0" err="1" smtClean="0">
                <a:latin typeface="Arial" panose="020B0604020202020204" pitchFamily="34" charset="0"/>
                <a:cs typeface="Arial" panose="020B0604020202020204" pitchFamily="34" charset="0"/>
              </a:rPr>
              <a:t>trận</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nhầm</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lẫn</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Mô</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hình</a:t>
            </a:r>
            <a:r>
              <a:rPr lang="en-US" sz="2400" i="1" dirty="0" smtClean="0">
                <a:latin typeface="Arial" panose="020B0604020202020204" pitchFamily="34" charset="0"/>
                <a:cs typeface="Arial" panose="020B0604020202020204" pitchFamily="34" charset="0"/>
              </a:rPr>
              <a:t> Gradient Boosting)</a:t>
            </a:r>
            <a:endParaRPr lang="en-US" i="1"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2592925" y="2720643"/>
            <a:ext cx="3505200" cy="2686050"/>
          </a:xfrm>
          <a:prstGeom prst="rect">
            <a:avLst/>
          </a:prstGeom>
        </p:spPr>
      </p:pic>
      <p:pic>
        <p:nvPicPr>
          <p:cNvPr id="5" name="Picture 4"/>
          <p:cNvPicPr>
            <a:picLocks noChangeAspect="1"/>
          </p:cNvPicPr>
          <p:nvPr/>
        </p:nvPicPr>
        <p:blipFill>
          <a:blip r:embed="rId3"/>
          <a:stretch>
            <a:fillRect/>
          </a:stretch>
        </p:blipFill>
        <p:spPr>
          <a:xfrm>
            <a:off x="6600327" y="2720643"/>
            <a:ext cx="3686175" cy="2724150"/>
          </a:xfrm>
          <a:prstGeom prst="rect">
            <a:avLst/>
          </a:prstGeom>
        </p:spPr>
      </p:pic>
    </p:spTree>
    <p:extLst>
      <p:ext uri="{BB962C8B-B14F-4D97-AF65-F5344CB8AC3E}">
        <p14:creationId xmlns:p14="http://schemas.microsoft.com/office/powerpoint/2010/main" val="26586750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Arial" panose="020B0604020202020204" pitchFamily="34" charset="0"/>
                <a:cs typeface="Arial" panose="020B0604020202020204" pitchFamily="34" charset="0"/>
              </a:rPr>
              <a:t>Đánh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mô</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hình</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Kết</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luận</a:t>
            </a:r>
            <a:endParaRPr lang="en-US" i="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vi-VN" dirty="0">
                <a:latin typeface="Tahoma" panose="020B0604030504040204" pitchFamily="34" charset="0"/>
                <a:ea typeface="Tahoma" panose="020B0604030504040204" pitchFamily="34" charset="0"/>
                <a:cs typeface="Tahoma" panose="020B0604030504040204" pitchFamily="34" charset="0"/>
              </a:rPr>
              <a:t>Căn cứ F1 score, đường cong Precision-Recall có thể thấy mô hình Gradient Boosting cho kết quả tốt nhất giữa 3 mô hình.</a:t>
            </a:r>
          </a:p>
          <a:p>
            <a:r>
              <a:rPr lang="en-US" dirty="0" err="1" smtClean="0">
                <a:latin typeface="Tahoma" panose="020B0604030504040204" pitchFamily="34" charset="0"/>
                <a:ea typeface="Tahoma" panose="020B0604030504040204" pitchFamily="34" charset="0"/>
                <a:cs typeface="Tahoma" panose="020B0604030504040204" pitchFamily="34" charset="0"/>
              </a:rPr>
              <a:t>Bằng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thay</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đổi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ngưỡng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phân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loại</a:t>
            </a:r>
            <a:r>
              <a:rPr lang="en-US" dirty="0" smtClean="0">
                <a:latin typeface="Tahoma" panose="020B0604030504040204" pitchFamily="34" charset="0"/>
                <a:ea typeface="Tahoma" panose="020B0604030504040204" pitchFamily="34" charset="0"/>
                <a:cs typeface="Tahoma" panose="020B0604030504040204" pitchFamily="34" charset="0"/>
              </a:rPr>
              <a:t>, ta </a:t>
            </a:r>
            <a:r>
              <a:rPr lang="en-US" dirty="0" err="1" smtClean="0">
                <a:latin typeface="Tahoma" panose="020B0604030504040204" pitchFamily="34" charset="0"/>
                <a:ea typeface="Tahoma" panose="020B0604030504040204" pitchFamily="34" charset="0"/>
                <a:cs typeface="Tahoma" panose="020B0604030504040204" pitchFamily="34" charset="0"/>
              </a:rPr>
              <a:t>có</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thể</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tăng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tỷ</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lệ</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phát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hiện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khoản</a:t>
            </a:r>
            <a:r>
              <a:rPr lang="en-US" dirty="0" smtClean="0">
                <a:latin typeface="Tahoma" panose="020B0604030504040204" pitchFamily="34" charset="0"/>
                <a:ea typeface="Tahoma" panose="020B0604030504040204" pitchFamily="34" charset="0"/>
                <a:cs typeface="Tahoma" panose="020B0604030504040204" pitchFamily="34" charset="0"/>
              </a:rPr>
              <a:t> vay CHGOFF (recall) </a:t>
            </a:r>
            <a:r>
              <a:rPr lang="en-US" dirty="0" err="1" smtClean="0">
                <a:latin typeface="Tahoma" panose="020B0604030504040204" pitchFamily="34" charset="0"/>
                <a:ea typeface="Tahoma" panose="020B0604030504040204" pitchFamily="34" charset="0"/>
                <a:cs typeface="Tahoma" panose="020B0604030504040204" pitchFamily="34" charset="0"/>
              </a:rPr>
              <a:t>và</a:t>
            </a:r>
            <a:r>
              <a:rPr lang="vi-VN" dirty="0" smtClean="0">
                <a:latin typeface="Tahoma" panose="020B0604030504040204" pitchFamily="34" charset="0"/>
                <a:ea typeface="Tahoma" panose="020B0604030504040204" pitchFamily="34" charset="0"/>
                <a:cs typeface="Tahoma" panose="020B0604030504040204" pitchFamily="34" charset="0"/>
              </a:rPr>
              <a:t> </a:t>
            </a:r>
            <a:r>
              <a:rPr lang="vi-VN" dirty="0">
                <a:latin typeface="Tahoma" panose="020B0604030504040204" pitchFamily="34" charset="0"/>
                <a:ea typeface="Tahoma" panose="020B0604030504040204" pitchFamily="34" charset="0"/>
                <a:cs typeface="Tahoma" panose="020B0604030504040204" pitchFamily="34" charset="0"/>
              </a:rPr>
              <a:t>chấp nhận </a:t>
            </a:r>
            <a:r>
              <a:rPr lang="vi-VN" dirty="0" smtClean="0">
                <a:latin typeface="Tahoma" panose="020B0604030504040204" pitchFamily="34" charset="0"/>
                <a:ea typeface="Tahoma" panose="020B0604030504040204" pitchFamily="34" charset="0"/>
                <a:cs typeface="Tahoma" panose="020B0604030504040204" pitchFamily="34" charset="0"/>
              </a:rPr>
              <a:t>dương </a:t>
            </a:r>
            <a:r>
              <a:rPr lang="vi-VN" dirty="0">
                <a:latin typeface="Tahoma" panose="020B0604030504040204" pitchFamily="34" charset="0"/>
                <a:ea typeface="Tahoma" panose="020B0604030504040204" pitchFamily="34" charset="0"/>
                <a:cs typeface="Tahoma" panose="020B0604030504040204" pitchFamily="34" charset="0"/>
              </a:rPr>
              <a:t>tính giả </a:t>
            </a:r>
            <a:r>
              <a:rPr lang="vi-VN" dirty="0" smtClean="0">
                <a:latin typeface="Tahoma" panose="020B0604030504040204" pitchFamily="34" charset="0"/>
                <a:ea typeface="Tahoma" panose="020B0604030504040204" pitchFamily="34" charset="0"/>
                <a:cs typeface="Tahoma" panose="020B0604030504040204" pitchFamily="34" charset="0"/>
              </a:rPr>
              <a:t>tăng</a:t>
            </a:r>
            <a:r>
              <a:rPr lang="en-US" dirty="0" smtClean="0">
                <a:latin typeface="Tahoma" panose="020B0604030504040204" pitchFamily="34" charset="0"/>
                <a:ea typeface="Tahoma" panose="020B0604030504040204" pitchFamily="34" charset="0"/>
                <a:cs typeface="Tahoma" panose="020B0604030504040204" pitchFamily="34" charset="0"/>
              </a:rPr>
              <a:t> (precision </a:t>
            </a:r>
            <a:r>
              <a:rPr lang="en-US" dirty="0" err="1" smtClean="0">
                <a:latin typeface="Tahoma" panose="020B0604030504040204" pitchFamily="34" charset="0"/>
                <a:ea typeface="Tahoma" panose="020B0604030504040204" pitchFamily="34" charset="0"/>
                <a:cs typeface="Tahoma" panose="020B0604030504040204" pitchFamily="34" charset="0"/>
              </a:rPr>
              <a:t>giảm</a:t>
            </a:r>
            <a:r>
              <a:rPr lang="en-US" dirty="0" smtClean="0">
                <a:latin typeface="Tahoma" panose="020B0604030504040204" pitchFamily="34" charset="0"/>
                <a:ea typeface="Tahoma" panose="020B0604030504040204" pitchFamily="34" charset="0"/>
                <a:cs typeface="Tahoma" panose="020B0604030504040204" pitchFamily="34" charset="0"/>
              </a:rPr>
              <a:t>)</a:t>
            </a:r>
            <a:r>
              <a:rPr lang="vi-VN" dirty="0" smtClean="0">
                <a:latin typeface="Tahoma" panose="020B0604030504040204" pitchFamily="34" charset="0"/>
                <a:ea typeface="Tahoma" panose="020B0604030504040204" pitchFamily="34" charset="0"/>
                <a:cs typeface="Tahoma" panose="020B0604030504040204" pitchFamily="34" charset="0"/>
              </a:rPr>
              <a:t>. </a:t>
            </a:r>
            <a:r>
              <a:rPr lang="vi-VN" dirty="0">
                <a:latin typeface="Tahoma" panose="020B0604030504040204" pitchFamily="34" charset="0"/>
                <a:ea typeface="Tahoma" panose="020B0604030504040204" pitchFamily="34" charset="0"/>
                <a:cs typeface="Tahoma" panose="020B0604030504040204" pitchFamily="34" charset="0"/>
              </a:rPr>
              <a:t>Cụ thể với ngưỡng 0.2363 </a:t>
            </a:r>
            <a:r>
              <a:rPr lang="vi-VN" dirty="0" smtClean="0">
                <a:latin typeface="Tahoma" panose="020B0604030504040204" pitchFamily="34" charset="0"/>
                <a:ea typeface="Tahoma" panose="020B0604030504040204" pitchFamily="34" charset="0"/>
                <a:cs typeface="Tahoma" panose="020B0604030504040204" pitchFamily="34" charset="0"/>
              </a:rPr>
              <a:t>thì </a:t>
            </a:r>
            <a:r>
              <a:rPr lang="vi-VN" dirty="0">
                <a:latin typeface="Tahoma" panose="020B0604030504040204" pitchFamily="34" charset="0"/>
                <a:ea typeface="Tahoma" panose="020B0604030504040204" pitchFamily="34" charset="0"/>
                <a:cs typeface="Tahoma" panose="020B0604030504040204" pitchFamily="34" charset="0"/>
              </a:rPr>
              <a:t>recall 0.90, precision 0.752, f1 score </a:t>
            </a:r>
            <a:r>
              <a:rPr lang="vi-VN" dirty="0" smtClean="0">
                <a:latin typeface="Tahoma" panose="020B0604030504040204" pitchFamily="34" charset="0"/>
                <a:ea typeface="Tahoma" panose="020B0604030504040204" pitchFamily="34" charset="0"/>
                <a:cs typeface="Tahoma" panose="020B0604030504040204" pitchFamily="34" charset="0"/>
              </a:rPr>
              <a:t>0.819</a:t>
            </a:r>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59295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Cấu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trúc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thuyết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lstStyle/>
          <a:p>
            <a:pPr marL="682625" indent="-682625">
              <a:buFont typeface="+mj-lt"/>
              <a:buAutoNum type="romanUcPeriod"/>
            </a:pPr>
            <a:r>
              <a:rPr lang="en-US" b="1" dirty="0" err="1" smtClean="0">
                <a:latin typeface="Tahoma" panose="020B0604030504040204" pitchFamily="34" charset="0"/>
                <a:ea typeface="Tahoma" panose="020B0604030504040204" pitchFamily="34" charset="0"/>
                <a:cs typeface="Tahoma" panose="020B0604030504040204" pitchFamily="34" charset="0"/>
                <a:hlinkClick r:id="rId2" action="ppaction://hlinksldjump"/>
              </a:rPr>
              <a:t>Làm</a:t>
            </a:r>
            <a:r>
              <a:rPr lang="en-US" b="1" dirty="0" smtClean="0">
                <a:latin typeface="Tahoma" panose="020B0604030504040204" pitchFamily="34" charset="0"/>
                <a:ea typeface="Tahoma" panose="020B0604030504040204" pitchFamily="34" charset="0"/>
                <a:cs typeface="Tahoma" panose="020B0604030504040204" pitchFamily="34" charset="0"/>
                <a:hlinkClick r:id="rId2" action="ppaction://hlinksldjump"/>
              </a:rPr>
              <a:t> </a:t>
            </a:r>
            <a:r>
              <a:rPr lang="en-US" b="1" dirty="0" err="1" smtClean="0">
                <a:latin typeface="Tahoma" panose="020B0604030504040204" pitchFamily="34" charset="0"/>
                <a:ea typeface="Tahoma" panose="020B0604030504040204" pitchFamily="34" charset="0"/>
                <a:cs typeface="Tahoma" panose="020B0604030504040204" pitchFamily="34" charset="0"/>
                <a:hlinkClick r:id="rId2" action="ppaction://hlinksldjump"/>
              </a:rPr>
              <a:t>rõ</a:t>
            </a:r>
            <a:r>
              <a:rPr lang="en-US" b="1" dirty="0" smtClean="0">
                <a:latin typeface="Tahoma" panose="020B0604030504040204" pitchFamily="34" charset="0"/>
                <a:ea typeface="Tahoma" panose="020B0604030504040204" pitchFamily="34" charset="0"/>
                <a:cs typeface="Tahoma" panose="020B0604030504040204" pitchFamily="34" charset="0"/>
                <a:hlinkClick r:id="rId2" action="ppaction://hlinksldjump"/>
              </a:rPr>
              <a:t> </a:t>
            </a:r>
            <a:r>
              <a:rPr lang="en-US" b="1" dirty="0" err="1" smtClean="0">
                <a:latin typeface="Tahoma" panose="020B0604030504040204" pitchFamily="34" charset="0"/>
                <a:ea typeface="Tahoma" panose="020B0604030504040204" pitchFamily="34" charset="0"/>
                <a:cs typeface="Tahoma" panose="020B0604030504040204" pitchFamily="34" charset="0"/>
                <a:hlinkClick r:id="rId2" action="ppaction://hlinksldjump"/>
              </a:rPr>
              <a:t>yêu</a:t>
            </a:r>
            <a:r>
              <a:rPr lang="en-US" b="1" dirty="0" smtClean="0">
                <a:latin typeface="Tahoma" panose="020B0604030504040204" pitchFamily="34" charset="0"/>
                <a:ea typeface="Tahoma" panose="020B0604030504040204" pitchFamily="34" charset="0"/>
                <a:cs typeface="Tahoma" panose="020B0604030504040204" pitchFamily="34" charset="0"/>
                <a:hlinkClick r:id="rId2" action="ppaction://hlinksldjump"/>
              </a:rPr>
              <a:t> </a:t>
            </a:r>
            <a:r>
              <a:rPr lang="en-US" b="1" dirty="0" err="1" smtClean="0">
                <a:latin typeface="Tahoma" panose="020B0604030504040204" pitchFamily="34" charset="0"/>
                <a:ea typeface="Tahoma" panose="020B0604030504040204" pitchFamily="34" charset="0"/>
                <a:cs typeface="Tahoma" panose="020B0604030504040204" pitchFamily="34" charset="0"/>
                <a:hlinkClick r:id="rId2" action="ppaction://hlinksldjump"/>
              </a:rPr>
              <a:t>cầu</a:t>
            </a:r>
            <a:endParaRPr lang="en-US" b="1" dirty="0" smtClean="0">
              <a:latin typeface="Tahoma" panose="020B0604030504040204" pitchFamily="34" charset="0"/>
              <a:ea typeface="Tahoma" panose="020B0604030504040204" pitchFamily="34" charset="0"/>
              <a:cs typeface="Tahoma" panose="020B0604030504040204" pitchFamily="34" charset="0"/>
            </a:endParaRPr>
          </a:p>
          <a:p>
            <a:pPr marL="682625" indent="-682625">
              <a:buFont typeface="+mj-lt"/>
              <a:buAutoNum type="romanUcPeriod"/>
            </a:pPr>
            <a:r>
              <a:rPr lang="en-US" b="1" dirty="0" err="1" smtClean="0">
                <a:latin typeface="Tahoma" panose="020B0604030504040204" pitchFamily="34" charset="0"/>
                <a:ea typeface="Tahoma" panose="020B0604030504040204" pitchFamily="34" charset="0"/>
                <a:cs typeface="Tahoma" panose="020B0604030504040204" pitchFamily="34" charset="0"/>
                <a:hlinkClick r:id="rId3" action="ppaction://hlinksldjump"/>
              </a:rPr>
              <a:t>Xác</a:t>
            </a:r>
            <a:r>
              <a:rPr lang="en-US" b="1" dirty="0" smtClean="0">
                <a:latin typeface="Tahoma" panose="020B0604030504040204" pitchFamily="34" charset="0"/>
                <a:ea typeface="Tahoma" panose="020B0604030504040204" pitchFamily="34" charset="0"/>
                <a:cs typeface="Tahoma" panose="020B0604030504040204" pitchFamily="34" charset="0"/>
                <a:hlinkClick r:id="rId3" action="ppaction://hlinksldjump"/>
              </a:rPr>
              <a:t> </a:t>
            </a:r>
            <a:r>
              <a:rPr lang="en-US" b="1" dirty="0" err="1" smtClean="0">
                <a:latin typeface="Tahoma" panose="020B0604030504040204" pitchFamily="34" charset="0"/>
                <a:ea typeface="Tahoma" panose="020B0604030504040204" pitchFamily="34" charset="0"/>
                <a:cs typeface="Tahoma" panose="020B0604030504040204" pitchFamily="34" charset="0"/>
                <a:hlinkClick r:id="rId3" action="ppaction://hlinksldjump"/>
              </a:rPr>
              <a:t>định</a:t>
            </a:r>
            <a:r>
              <a:rPr lang="en-US" b="1" dirty="0" smtClean="0">
                <a:latin typeface="Tahoma" panose="020B0604030504040204" pitchFamily="34" charset="0"/>
                <a:ea typeface="Tahoma" panose="020B0604030504040204" pitchFamily="34" charset="0"/>
                <a:cs typeface="Tahoma" panose="020B0604030504040204" pitchFamily="34" charset="0"/>
                <a:hlinkClick r:id="rId3" action="ppaction://hlinksldjump"/>
              </a:rPr>
              <a:t> </a:t>
            </a:r>
            <a:r>
              <a:rPr lang="en-US" b="1" dirty="0" err="1" smtClean="0">
                <a:latin typeface="Tahoma" panose="020B0604030504040204" pitchFamily="34" charset="0"/>
                <a:ea typeface="Tahoma" panose="020B0604030504040204" pitchFamily="34" charset="0"/>
                <a:cs typeface="Tahoma" panose="020B0604030504040204" pitchFamily="34" charset="0"/>
                <a:hlinkClick r:id="rId3" action="ppaction://hlinksldjump"/>
              </a:rPr>
              <a:t>cách</a:t>
            </a:r>
            <a:r>
              <a:rPr lang="en-US" b="1" dirty="0" smtClean="0">
                <a:latin typeface="Tahoma" panose="020B0604030504040204" pitchFamily="34" charset="0"/>
                <a:ea typeface="Tahoma" panose="020B0604030504040204" pitchFamily="34" charset="0"/>
                <a:cs typeface="Tahoma" panose="020B0604030504040204" pitchFamily="34" charset="0"/>
                <a:hlinkClick r:id="rId3" action="ppaction://hlinksldjump"/>
              </a:rPr>
              <a:t> </a:t>
            </a:r>
            <a:r>
              <a:rPr lang="en-US" b="1" dirty="0" err="1" smtClean="0">
                <a:latin typeface="Tahoma" panose="020B0604030504040204" pitchFamily="34" charset="0"/>
                <a:ea typeface="Tahoma" panose="020B0604030504040204" pitchFamily="34" charset="0"/>
                <a:cs typeface="Tahoma" panose="020B0604030504040204" pitchFamily="34" charset="0"/>
                <a:hlinkClick r:id="rId3" action="ppaction://hlinksldjump"/>
              </a:rPr>
              <a:t>tiếp</a:t>
            </a:r>
            <a:r>
              <a:rPr lang="en-US" b="1" dirty="0" smtClean="0">
                <a:latin typeface="Tahoma" panose="020B0604030504040204" pitchFamily="34" charset="0"/>
                <a:ea typeface="Tahoma" panose="020B0604030504040204" pitchFamily="34" charset="0"/>
                <a:cs typeface="Tahoma" panose="020B0604030504040204" pitchFamily="34" charset="0"/>
                <a:hlinkClick r:id="rId3" action="ppaction://hlinksldjump"/>
              </a:rPr>
              <a:t> </a:t>
            </a:r>
            <a:r>
              <a:rPr lang="en-US" b="1" dirty="0" err="1" smtClean="0">
                <a:latin typeface="Tahoma" panose="020B0604030504040204" pitchFamily="34" charset="0"/>
                <a:ea typeface="Tahoma" panose="020B0604030504040204" pitchFamily="34" charset="0"/>
                <a:cs typeface="Tahoma" panose="020B0604030504040204" pitchFamily="34" charset="0"/>
                <a:hlinkClick r:id="rId3" action="ppaction://hlinksldjump"/>
              </a:rPr>
              <a:t>cận</a:t>
            </a:r>
            <a:r>
              <a:rPr lang="en-US" b="1" dirty="0" smtClean="0">
                <a:latin typeface="Tahoma" panose="020B0604030504040204" pitchFamily="34" charset="0"/>
                <a:ea typeface="Tahoma" panose="020B0604030504040204" pitchFamily="34" charset="0"/>
                <a:cs typeface="Tahoma" panose="020B0604030504040204" pitchFamily="34" charset="0"/>
                <a:hlinkClick r:id="rId3" action="ppaction://hlinksldjump"/>
              </a:rPr>
              <a:t> </a:t>
            </a:r>
            <a:r>
              <a:rPr lang="en-US" b="1" dirty="0" err="1" smtClean="0">
                <a:latin typeface="Tahoma" panose="020B0604030504040204" pitchFamily="34" charset="0"/>
                <a:ea typeface="Tahoma" panose="020B0604030504040204" pitchFamily="34" charset="0"/>
                <a:cs typeface="Tahoma" panose="020B0604030504040204" pitchFamily="34" charset="0"/>
                <a:hlinkClick r:id="rId3" action="ppaction://hlinksldjump"/>
              </a:rPr>
              <a:t>giải</a:t>
            </a:r>
            <a:r>
              <a:rPr lang="en-US" b="1" dirty="0" smtClean="0">
                <a:latin typeface="Tahoma" panose="020B0604030504040204" pitchFamily="34" charset="0"/>
                <a:ea typeface="Tahoma" panose="020B0604030504040204" pitchFamily="34" charset="0"/>
                <a:cs typeface="Tahoma" panose="020B0604030504040204" pitchFamily="34" charset="0"/>
                <a:hlinkClick r:id="rId3" action="ppaction://hlinksldjump"/>
              </a:rPr>
              <a:t> </a:t>
            </a:r>
            <a:r>
              <a:rPr lang="en-US" b="1" dirty="0" err="1" smtClean="0">
                <a:latin typeface="Tahoma" panose="020B0604030504040204" pitchFamily="34" charset="0"/>
                <a:ea typeface="Tahoma" panose="020B0604030504040204" pitchFamily="34" charset="0"/>
                <a:cs typeface="Tahoma" panose="020B0604030504040204" pitchFamily="34" charset="0"/>
                <a:hlinkClick r:id="rId3" action="ppaction://hlinksldjump"/>
              </a:rPr>
              <a:t>quyết</a:t>
            </a:r>
            <a:r>
              <a:rPr lang="en-US" b="1" dirty="0" smtClean="0">
                <a:latin typeface="Tahoma" panose="020B0604030504040204" pitchFamily="34" charset="0"/>
                <a:ea typeface="Tahoma" panose="020B0604030504040204" pitchFamily="34" charset="0"/>
                <a:cs typeface="Tahoma" panose="020B0604030504040204" pitchFamily="34" charset="0"/>
                <a:hlinkClick r:id="rId3" action="ppaction://hlinksldjump"/>
              </a:rPr>
              <a:t> </a:t>
            </a:r>
            <a:r>
              <a:rPr lang="en-US" b="1" dirty="0" err="1" smtClean="0">
                <a:latin typeface="Tahoma" panose="020B0604030504040204" pitchFamily="34" charset="0"/>
                <a:ea typeface="Tahoma" panose="020B0604030504040204" pitchFamily="34" charset="0"/>
                <a:cs typeface="Tahoma" panose="020B0604030504040204" pitchFamily="34" charset="0"/>
                <a:hlinkClick r:id="rId3" action="ppaction://hlinksldjump"/>
              </a:rPr>
              <a:t>vấn</a:t>
            </a:r>
            <a:r>
              <a:rPr lang="en-US" b="1" dirty="0" smtClean="0">
                <a:latin typeface="Tahoma" panose="020B0604030504040204" pitchFamily="34" charset="0"/>
                <a:ea typeface="Tahoma" panose="020B0604030504040204" pitchFamily="34" charset="0"/>
                <a:cs typeface="Tahoma" panose="020B0604030504040204" pitchFamily="34" charset="0"/>
                <a:hlinkClick r:id="rId3" action="ppaction://hlinksldjump"/>
              </a:rPr>
              <a:t> </a:t>
            </a:r>
            <a:r>
              <a:rPr lang="en-US" b="1" dirty="0" err="1" smtClean="0">
                <a:latin typeface="Tahoma" panose="020B0604030504040204" pitchFamily="34" charset="0"/>
                <a:ea typeface="Tahoma" panose="020B0604030504040204" pitchFamily="34" charset="0"/>
                <a:cs typeface="Tahoma" panose="020B0604030504040204" pitchFamily="34" charset="0"/>
                <a:hlinkClick r:id="rId3" action="ppaction://hlinksldjump"/>
              </a:rPr>
              <a:t>đề</a:t>
            </a:r>
            <a:endParaRPr lang="en-US" b="1" dirty="0" smtClean="0">
              <a:latin typeface="Tahoma" panose="020B0604030504040204" pitchFamily="34" charset="0"/>
              <a:ea typeface="Tahoma" panose="020B0604030504040204" pitchFamily="34" charset="0"/>
              <a:cs typeface="Tahoma" panose="020B0604030504040204" pitchFamily="34" charset="0"/>
            </a:endParaRPr>
          </a:p>
          <a:p>
            <a:pPr marL="682625" indent="-682625">
              <a:buFont typeface="+mj-lt"/>
              <a:buAutoNum type="romanUcPeriod"/>
            </a:pPr>
            <a:r>
              <a:rPr lang="en-US" b="1" dirty="0" err="1" smtClean="0">
                <a:latin typeface="Tahoma" panose="020B0604030504040204" pitchFamily="34" charset="0"/>
                <a:ea typeface="Tahoma" panose="020B0604030504040204" pitchFamily="34" charset="0"/>
                <a:cs typeface="Tahoma" panose="020B0604030504040204" pitchFamily="34" charset="0"/>
                <a:hlinkClick r:id="rId4" action="ppaction://hlinksldjump"/>
              </a:rPr>
              <a:t>Xác</a:t>
            </a:r>
            <a:r>
              <a:rPr lang="en-US" b="1" dirty="0" smtClean="0">
                <a:latin typeface="Tahoma" panose="020B0604030504040204" pitchFamily="34" charset="0"/>
                <a:ea typeface="Tahoma" panose="020B0604030504040204" pitchFamily="34" charset="0"/>
                <a:cs typeface="Tahoma" panose="020B0604030504040204" pitchFamily="34" charset="0"/>
                <a:hlinkClick r:id="rId4" action="ppaction://hlinksldjump"/>
              </a:rPr>
              <a:t> </a:t>
            </a:r>
            <a:r>
              <a:rPr lang="en-US" b="1" dirty="0" err="1" smtClean="0">
                <a:latin typeface="Tahoma" panose="020B0604030504040204" pitchFamily="34" charset="0"/>
                <a:ea typeface="Tahoma" panose="020B0604030504040204" pitchFamily="34" charset="0"/>
                <a:cs typeface="Tahoma" panose="020B0604030504040204" pitchFamily="34" charset="0"/>
                <a:hlinkClick r:id="rId4" action="ppaction://hlinksldjump"/>
              </a:rPr>
              <a:t>định</a:t>
            </a:r>
            <a:r>
              <a:rPr lang="en-US" b="1" dirty="0">
                <a:latin typeface="Tahoma" panose="020B0604030504040204" pitchFamily="34" charset="0"/>
                <a:ea typeface="Tahoma" panose="020B0604030504040204" pitchFamily="34" charset="0"/>
                <a:cs typeface="Tahoma" panose="020B0604030504040204" pitchFamily="34" charset="0"/>
                <a:hlinkClick r:id="rId4" action="ppaction://hlinksldjump"/>
              </a:rPr>
              <a:t> </a:t>
            </a:r>
            <a:r>
              <a:rPr lang="en-US" b="1" dirty="0" err="1" smtClean="0">
                <a:latin typeface="Tahoma" panose="020B0604030504040204" pitchFamily="34" charset="0"/>
                <a:ea typeface="Tahoma" panose="020B0604030504040204" pitchFamily="34" charset="0"/>
                <a:cs typeface="Tahoma" panose="020B0604030504040204" pitchFamily="34" charset="0"/>
                <a:hlinkClick r:id="rId4" action="ppaction://hlinksldjump"/>
              </a:rPr>
              <a:t>yêu</a:t>
            </a:r>
            <a:r>
              <a:rPr lang="en-US" b="1" dirty="0" smtClean="0">
                <a:latin typeface="Tahoma" panose="020B0604030504040204" pitchFamily="34" charset="0"/>
                <a:ea typeface="Tahoma" panose="020B0604030504040204" pitchFamily="34" charset="0"/>
                <a:cs typeface="Tahoma" panose="020B0604030504040204" pitchFamily="34" charset="0"/>
                <a:hlinkClick r:id="rId4" action="ppaction://hlinksldjump"/>
              </a:rPr>
              <a:t> </a:t>
            </a:r>
            <a:r>
              <a:rPr lang="en-US" b="1" dirty="0" err="1" smtClean="0">
                <a:latin typeface="Tahoma" panose="020B0604030504040204" pitchFamily="34" charset="0"/>
                <a:ea typeface="Tahoma" panose="020B0604030504040204" pitchFamily="34" charset="0"/>
                <a:cs typeface="Tahoma" panose="020B0604030504040204" pitchFamily="34" charset="0"/>
                <a:hlinkClick r:id="rId4" action="ppaction://hlinksldjump"/>
              </a:rPr>
              <a:t>cầu</a:t>
            </a:r>
            <a:r>
              <a:rPr lang="en-US" b="1" dirty="0" smtClean="0">
                <a:latin typeface="Tahoma" panose="020B0604030504040204" pitchFamily="34" charset="0"/>
                <a:ea typeface="Tahoma" panose="020B0604030504040204" pitchFamily="34" charset="0"/>
                <a:cs typeface="Tahoma" panose="020B0604030504040204" pitchFamily="34" charset="0"/>
                <a:hlinkClick r:id="rId4" action="ppaction://hlinksldjump"/>
              </a:rPr>
              <a:t> </a:t>
            </a:r>
            <a:r>
              <a:rPr lang="en-US" b="1" dirty="0" err="1" smtClean="0">
                <a:latin typeface="Tahoma" panose="020B0604030504040204" pitchFamily="34" charset="0"/>
                <a:ea typeface="Tahoma" panose="020B0604030504040204" pitchFamily="34" charset="0"/>
                <a:cs typeface="Tahoma" panose="020B0604030504040204" pitchFamily="34" charset="0"/>
                <a:hlinkClick r:id="rId4" action="ppaction://hlinksldjump"/>
              </a:rPr>
              <a:t>đối</a:t>
            </a:r>
            <a:r>
              <a:rPr lang="en-US" b="1" dirty="0" smtClean="0">
                <a:latin typeface="Tahoma" panose="020B0604030504040204" pitchFamily="34" charset="0"/>
                <a:ea typeface="Tahoma" panose="020B0604030504040204" pitchFamily="34" charset="0"/>
                <a:cs typeface="Tahoma" panose="020B0604030504040204" pitchFamily="34" charset="0"/>
                <a:hlinkClick r:id="rId4" action="ppaction://hlinksldjump"/>
              </a:rPr>
              <a:t> </a:t>
            </a:r>
            <a:r>
              <a:rPr lang="en-US" b="1" dirty="0" err="1" smtClean="0">
                <a:latin typeface="Tahoma" panose="020B0604030504040204" pitchFamily="34" charset="0"/>
                <a:ea typeface="Tahoma" panose="020B0604030504040204" pitchFamily="34" charset="0"/>
                <a:cs typeface="Tahoma" panose="020B0604030504040204" pitchFamily="34" charset="0"/>
                <a:hlinkClick r:id="rId4" action="ppaction://hlinksldjump"/>
              </a:rPr>
              <a:t>với</a:t>
            </a:r>
            <a:r>
              <a:rPr lang="en-US" b="1" dirty="0" smtClean="0">
                <a:latin typeface="Tahoma" panose="020B0604030504040204" pitchFamily="34" charset="0"/>
                <a:ea typeface="Tahoma" panose="020B0604030504040204" pitchFamily="34" charset="0"/>
                <a:cs typeface="Tahoma" panose="020B0604030504040204" pitchFamily="34" charset="0"/>
                <a:hlinkClick r:id="rId4" action="ppaction://hlinksldjump"/>
              </a:rPr>
              <a:t> </a:t>
            </a:r>
            <a:r>
              <a:rPr lang="en-US" b="1" dirty="0" err="1" smtClean="0">
                <a:latin typeface="Tahoma" panose="020B0604030504040204" pitchFamily="34" charset="0"/>
                <a:ea typeface="Tahoma" panose="020B0604030504040204" pitchFamily="34" charset="0"/>
                <a:cs typeface="Tahoma" panose="020B0604030504040204" pitchFamily="34" charset="0"/>
                <a:hlinkClick r:id="rId4" action="ppaction://hlinksldjump"/>
              </a:rPr>
              <a:t>dữ</a:t>
            </a:r>
            <a:r>
              <a:rPr lang="en-US" b="1" dirty="0" smtClean="0">
                <a:latin typeface="Tahoma" panose="020B0604030504040204" pitchFamily="34" charset="0"/>
                <a:ea typeface="Tahoma" panose="020B0604030504040204" pitchFamily="34" charset="0"/>
                <a:cs typeface="Tahoma" panose="020B0604030504040204" pitchFamily="34" charset="0"/>
                <a:hlinkClick r:id="rId4" action="ppaction://hlinksldjump"/>
              </a:rPr>
              <a:t> </a:t>
            </a:r>
            <a:r>
              <a:rPr lang="en-US" b="1" dirty="0" err="1" smtClean="0">
                <a:latin typeface="Tahoma" panose="020B0604030504040204" pitchFamily="34" charset="0"/>
                <a:ea typeface="Tahoma" panose="020B0604030504040204" pitchFamily="34" charset="0"/>
                <a:cs typeface="Tahoma" panose="020B0604030504040204" pitchFamily="34" charset="0"/>
                <a:hlinkClick r:id="rId4" action="ppaction://hlinksldjump"/>
              </a:rPr>
              <a:t>liệu</a:t>
            </a:r>
            <a:endParaRPr lang="en-US" b="1" dirty="0" smtClean="0">
              <a:latin typeface="Tahoma" panose="020B0604030504040204" pitchFamily="34" charset="0"/>
              <a:ea typeface="Tahoma" panose="020B0604030504040204" pitchFamily="34" charset="0"/>
              <a:cs typeface="Tahoma" panose="020B0604030504040204" pitchFamily="34" charset="0"/>
            </a:endParaRPr>
          </a:p>
          <a:p>
            <a:pPr marL="682625" indent="-682625">
              <a:buFont typeface="+mj-lt"/>
              <a:buAutoNum type="romanUcPeriod"/>
            </a:pPr>
            <a:r>
              <a:rPr lang="en-US" b="1" dirty="0" smtClean="0">
                <a:latin typeface="Tahoma" panose="020B0604030504040204" pitchFamily="34" charset="0"/>
                <a:ea typeface="Tahoma" panose="020B0604030504040204" pitchFamily="34" charset="0"/>
                <a:cs typeface="Tahoma" panose="020B0604030504040204" pitchFamily="34" charset="0"/>
                <a:hlinkClick r:id="rId5" action="ppaction://hlinksldjump"/>
              </a:rPr>
              <a:t>Thu </a:t>
            </a:r>
            <a:r>
              <a:rPr lang="en-US" b="1" dirty="0" err="1" smtClean="0">
                <a:latin typeface="Tahoma" panose="020B0604030504040204" pitchFamily="34" charset="0"/>
                <a:ea typeface="Tahoma" panose="020B0604030504040204" pitchFamily="34" charset="0"/>
                <a:cs typeface="Tahoma" panose="020B0604030504040204" pitchFamily="34" charset="0"/>
                <a:hlinkClick r:id="rId5" action="ppaction://hlinksldjump"/>
              </a:rPr>
              <a:t>thập</a:t>
            </a:r>
            <a:r>
              <a:rPr lang="en-US" b="1" dirty="0" smtClean="0">
                <a:latin typeface="Tahoma" panose="020B0604030504040204" pitchFamily="34" charset="0"/>
                <a:ea typeface="Tahoma" panose="020B0604030504040204" pitchFamily="34" charset="0"/>
                <a:cs typeface="Tahoma" panose="020B0604030504040204" pitchFamily="34" charset="0"/>
                <a:hlinkClick r:id="rId5" action="ppaction://hlinksldjump"/>
              </a:rPr>
              <a:t> </a:t>
            </a:r>
            <a:r>
              <a:rPr lang="en-US" b="1" dirty="0" err="1" smtClean="0">
                <a:latin typeface="Tahoma" panose="020B0604030504040204" pitchFamily="34" charset="0"/>
                <a:ea typeface="Tahoma" panose="020B0604030504040204" pitchFamily="34" charset="0"/>
                <a:cs typeface="Tahoma" panose="020B0604030504040204" pitchFamily="34" charset="0"/>
                <a:hlinkClick r:id="rId5" action="ppaction://hlinksldjump"/>
              </a:rPr>
              <a:t>dữ</a:t>
            </a:r>
            <a:r>
              <a:rPr lang="en-US" b="1" dirty="0" smtClean="0">
                <a:latin typeface="Tahoma" panose="020B0604030504040204" pitchFamily="34" charset="0"/>
                <a:ea typeface="Tahoma" panose="020B0604030504040204" pitchFamily="34" charset="0"/>
                <a:cs typeface="Tahoma" panose="020B0604030504040204" pitchFamily="34" charset="0"/>
                <a:hlinkClick r:id="rId5" action="ppaction://hlinksldjump"/>
              </a:rPr>
              <a:t> </a:t>
            </a:r>
            <a:r>
              <a:rPr lang="en-US" b="1" dirty="0" err="1" smtClean="0">
                <a:latin typeface="Tahoma" panose="020B0604030504040204" pitchFamily="34" charset="0"/>
                <a:ea typeface="Tahoma" panose="020B0604030504040204" pitchFamily="34" charset="0"/>
                <a:cs typeface="Tahoma" panose="020B0604030504040204" pitchFamily="34" charset="0"/>
                <a:hlinkClick r:id="rId5" action="ppaction://hlinksldjump"/>
              </a:rPr>
              <a:t>liệu</a:t>
            </a:r>
            <a:endParaRPr lang="en-US" b="1" dirty="0" smtClean="0">
              <a:latin typeface="Tahoma" panose="020B0604030504040204" pitchFamily="34" charset="0"/>
              <a:ea typeface="Tahoma" panose="020B0604030504040204" pitchFamily="34" charset="0"/>
              <a:cs typeface="Tahoma" panose="020B0604030504040204" pitchFamily="34" charset="0"/>
            </a:endParaRPr>
          </a:p>
          <a:p>
            <a:pPr marL="682625" indent="-682625">
              <a:buFont typeface="+mj-lt"/>
              <a:buAutoNum type="romanUcPeriod"/>
            </a:pPr>
            <a:r>
              <a:rPr lang="en-US" b="1" dirty="0" err="1" smtClean="0">
                <a:latin typeface="Tahoma" panose="020B0604030504040204" pitchFamily="34" charset="0"/>
                <a:ea typeface="Tahoma" panose="020B0604030504040204" pitchFamily="34" charset="0"/>
                <a:cs typeface="Tahoma" panose="020B0604030504040204" pitchFamily="34" charset="0"/>
                <a:hlinkClick r:id="rId6" action="ppaction://hlinksldjump"/>
              </a:rPr>
              <a:t>Thấu</a:t>
            </a:r>
            <a:r>
              <a:rPr lang="en-US" b="1" dirty="0" smtClean="0">
                <a:latin typeface="Tahoma" panose="020B0604030504040204" pitchFamily="34" charset="0"/>
                <a:ea typeface="Tahoma" panose="020B0604030504040204" pitchFamily="34" charset="0"/>
                <a:cs typeface="Tahoma" panose="020B0604030504040204" pitchFamily="34" charset="0"/>
                <a:hlinkClick r:id="rId6" action="ppaction://hlinksldjump"/>
              </a:rPr>
              <a:t> </a:t>
            </a:r>
            <a:r>
              <a:rPr lang="en-US" b="1" dirty="0" err="1" smtClean="0">
                <a:latin typeface="Tahoma" panose="020B0604030504040204" pitchFamily="34" charset="0"/>
                <a:ea typeface="Tahoma" panose="020B0604030504040204" pitchFamily="34" charset="0"/>
                <a:cs typeface="Tahoma" panose="020B0604030504040204" pitchFamily="34" charset="0"/>
                <a:hlinkClick r:id="rId6" action="ppaction://hlinksldjump"/>
              </a:rPr>
              <a:t>hiểu</a:t>
            </a:r>
            <a:r>
              <a:rPr lang="en-US" b="1" dirty="0" smtClean="0">
                <a:latin typeface="Tahoma" panose="020B0604030504040204" pitchFamily="34" charset="0"/>
                <a:ea typeface="Tahoma" panose="020B0604030504040204" pitchFamily="34" charset="0"/>
                <a:cs typeface="Tahoma" panose="020B0604030504040204" pitchFamily="34" charset="0"/>
                <a:hlinkClick r:id="rId6" action="ppaction://hlinksldjump"/>
              </a:rPr>
              <a:t> </a:t>
            </a:r>
            <a:r>
              <a:rPr lang="en-US" b="1" dirty="0" err="1" smtClean="0">
                <a:latin typeface="Tahoma" panose="020B0604030504040204" pitchFamily="34" charset="0"/>
                <a:ea typeface="Tahoma" panose="020B0604030504040204" pitchFamily="34" charset="0"/>
                <a:cs typeface="Tahoma" panose="020B0604030504040204" pitchFamily="34" charset="0"/>
                <a:hlinkClick r:id="rId6" action="ppaction://hlinksldjump"/>
              </a:rPr>
              <a:t>dữ</a:t>
            </a:r>
            <a:r>
              <a:rPr lang="en-US" b="1" dirty="0" smtClean="0">
                <a:latin typeface="Tahoma" panose="020B0604030504040204" pitchFamily="34" charset="0"/>
                <a:ea typeface="Tahoma" panose="020B0604030504040204" pitchFamily="34" charset="0"/>
                <a:cs typeface="Tahoma" panose="020B0604030504040204" pitchFamily="34" charset="0"/>
                <a:hlinkClick r:id="rId6" action="ppaction://hlinksldjump"/>
              </a:rPr>
              <a:t> </a:t>
            </a:r>
            <a:r>
              <a:rPr lang="en-US" b="1" dirty="0" err="1" smtClean="0">
                <a:latin typeface="Tahoma" panose="020B0604030504040204" pitchFamily="34" charset="0"/>
                <a:ea typeface="Tahoma" panose="020B0604030504040204" pitchFamily="34" charset="0"/>
                <a:cs typeface="Tahoma" panose="020B0604030504040204" pitchFamily="34" charset="0"/>
                <a:hlinkClick r:id="rId6" action="ppaction://hlinksldjump"/>
              </a:rPr>
              <a:t>liệu</a:t>
            </a:r>
            <a:endParaRPr lang="en-US" b="1" dirty="0" smtClean="0">
              <a:latin typeface="Tahoma" panose="020B0604030504040204" pitchFamily="34" charset="0"/>
              <a:ea typeface="Tahoma" panose="020B0604030504040204" pitchFamily="34" charset="0"/>
              <a:cs typeface="Tahoma" panose="020B0604030504040204" pitchFamily="34" charset="0"/>
            </a:endParaRPr>
          </a:p>
          <a:p>
            <a:pPr marL="682625" indent="-682625">
              <a:buFont typeface="+mj-lt"/>
              <a:buAutoNum type="romanUcPeriod"/>
            </a:pPr>
            <a:r>
              <a:rPr lang="en-US" b="1" dirty="0" err="1" smtClean="0">
                <a:latin typeface="Tahoma" panose="020B0604030504040204" pitchFamily="34" charset="0"/>
                <a:ea typeface="Tahoma" panose="020B0604030504040204" pitchFamily="34" charset="0"/>
                <a:cs typeface="Tahoma" panose="020B0604030504040204" pitchFamily="34" charset="0"/>
                <a:hlinkClick r:id="rId7" action="ppaction://hlinksldjump"/>
              </a:rPr>
              <a:t>Chuẩn</a:t>
            </a:r>
            <a:r>
              <a:rPr lang="en-US" b="1" dirty="0" smtClean="0">
                <a:latin typeface="Tahoma" panose="020B0604030504040204" pitchFamily="34" charset="0"/>
                <a:ea typeface="Tahoma" panose="020B0604030504040204" pitchFamily="34" charset="0"/>
                <a:cs typeface="Tahoma" panose="020B0604030504040204" pitchFamily="34" charset="0"/>
                <a:hlinkClick r:id="rId7" action="ppaction://hlinksldjump"/>
              </a:rPr>
              <a:t> </a:t>
            </a:r>
            <a:r>
              <a:rPr lang="en-US" b="1" dirty="0" err="1" smtClean="0">
                <a:latin typeface="Tahoma" panose="020B0604030504040204" pitchFamily="34" charset="0"/>
                <a:ea typeface="Tahoma" panose="020B0604030504040204" pitchFamily="34" charset="0"/>
                <a:cs typeface="Tahoma" panose="020B0604030504040204" pitchFamily="34" charset="0"/>
                <a:hlinkClick r:id="rId7" action="ppaction://hlinksldjump"/>
              </a:rPr>
              <a:t>bị</a:t>
            </a:r>
            <a:r>
              <a:rPr lang="en-US" b="1" dirty="0" smtClean="0">
                <a:latin typeface="Tahoma" panose="020B0604030504040204" pitchFamily="34" charset="0"/>
                <a:ea typeface="Tahoma" panose="020B0604030504040204" pitchFamily="34" charset="0"/>
                <a:cs typeface="Tahoma" panose="020B0604030504040204" pitchFamily="34" charset="0"/>
                <a:hlinkClick r:id="rId7" action="ppaction://hlinksldjump"/>
              </a:rPr>
              <a:t> </a:t>
            </a:r>
            <a:r>
              <a:rPr lang="en-US" b="1" dirty="0" err="1" smtClean="0">
                <a:latin typeface="Tahoma" panose="020B0604030504040204" pitchFamily="34" charset="0"/>
                <a:ea typeface="Tahoma" panose="020B0604030504040204" pitchFamily="34" charset="0"/>
                <a:cs typeface="Tahoma" panose="020B0604030504040204" pitchFamily="34" charset="0"/>
                <a:hlinkClick r:id="rId7" action="ppaction://hlinksldjump"/>
              </a:rPr>
              <a:t>dữ</a:t>
            </a:r>
            <a:r>
              <a:rPr lang="en-US" b="1" dirty="0" smtClean="0">
                <a:latin typeface="Tahoma" panose="020B0604030504040204" pitchFamily="34" charset="0"/>
                <a:ea typeface="Tahoma" panose="020B0604030504040204" pitchFamily="34" charset="0"/>
                <a:cs typeface="Tahoma" panose="020B0604030504040204" pitchFamily="34" charset="0"/>
                <a:hlinkClick r:id="rId7" action="ppaction://hlinksldjump"/>
              </a:rPr>
              <a:t> </a:t>
            </a:r>
            <a:r>
              <a:rPr lang="en-US" b="1" dirty="0" err="1" smtClean="0">
                <a:latin typeface="Tahoma" panose="020B0604030504040204" pitchFamily="34" charset="0"/>
                <a:ea typeface="Tahoma" panose="020B0604030504040204" pitchFamily="34" charset="0"/>
                <a:cs typeface="Tahoma" panose="020B0604030504040204" pitchFamily="34" charset="0"/>
                <a:hlinkClick r:id="rId7" action="ppaction://hlinksldjump"/>
              </a:rPr>
              <a:t>liệu</a:t>
            </a:r>
            <a:endParaRPr lang="en-US" b="1" dirty="0" smtClean="0">
              <a:latin typeface="Tahoma" panose="020B0604030504040204" pitchFamily="34" charset="0"/>
              <a:ea typeface="Tahoma" panose="020B0604030504040204" pitchFamily="34" charset="0"/>
              <a:cs typeface="Tahoma" panose="020B0604030504040204" pitchFamily="34" charset="0"/>
            </a:endParaRPr>
          </a:p>
          <a:p>
            <a:pPr marL="682625" indent="-682625">
              <a:buFont typeface="+mj-lt"/>
              <a:buAutoNum type="romanUcPeriod"/>
            </a:pPr>
            <a:r>
              <a:rPr lang="en-US" b="1" dirty="0" err="1" smtClean="0">
                <a:latin typeface="Tahoma" panose="020B0604030504040204" pitchFamily="34" charset="0"/>
                <a:ea typeface="Tahoma" panose="020B0604030504040204" pitchFamily="34" charset="0"/>
                <a:cs typeface="Tahoma" panose="020B0604030504040204" pitchFamily="34" charset="0"/>
                <a:hlinkClick r:id="rId8" action="ppaction://hlinksldjump"/>
              </a:rPr>
              <a:t>Xây</a:t>
            </a:r>
            <a:r>
              <a:rPr lang="en-US" b="1" dirty="0" smtClean="0">
                <a:latin typeface="Tahoma" panose="020B0604030504040204" pitchFamily="34" charset="0"/>
                <a:ea typeface="Tahoma" panose="020B0604030504040204" pitchFamily="34" charset="0"/>
                <a:cs typeface="Tahoma" panose="020B0604030504040204" pitchFamily="34" charset="0"/>
                <a:hlinkClick r:id="rId8" action="ppaction://hlinksldjump"/>
              </a:rPr>
              <a:t> </a:t>
            </a:r>
            <a:r>
              <a:rPr lang="en-US" b="1" dirty="0" err="1" smtClean="0">
                <a:latin typeface="Tahoma" panose="020B0604030504040204" pitchFamily="34" charset="0"/>
                <a:ea typeface="Tahoma" panose="020B0604030504040204" pitchFamily="34" charset="0"/>
                <a:cs typeface="Tahoma" panose="020B0604030504040204" pitchFamily="34" charset="0"/>
                <a:hlinkClick r:id="rId8" action="ppaction://hlinksldjump"/>
              </a:rPr>
              <a:t>dựng</a:t>
            </a:r>
            <a:r>
              <a:rPr lang="en-US" b="1" dirty="0" smtClean="0">
                <a:latin typeface="Tahoma" panose="020B0604030504040204" pitchFamily="34" charset="0"/>
                <a:ea typeface="Tahoma" panose="020B0604030504040204" pitchFamily="34" charset="0"/>
                <a:cs typeface="Tahoma" panose="020B0604030504040204" pitchFamily="34" charset="0"/>
                <a:hlinkClick r:id="rId8" action="ppaction://hlinksldjump"/>
              </a:rPr>
              <a:t> </a:t>
            </a:r>
            <a:r>
              <a:rPr lang="en-US" b="1" dirty="0" err="1" smtClean="0">
                <a:latin typeface="Tahoma" panose="020B0604030504040204" pitchFamily="34" charset="0"/>
                <a:ea typeface="Tahoma" panose="020B0604030504040204" pitchFamily="34" charset="0"/>
                <a:cs typeface="Tahoma" panose="020B0604030504040204" pitchFamily="34" charset="0"/>
                <a:hlinkClick r:id="rId8" action="ppaction://hlinksldjump"/>
              </a:rPr>
              <a:t>mô</a:t>
            </a:r>
            <a:r>
              <a:rPr lang="en-US" b="1" dirty="0" smtClean="0">
                <a:latin typeface="Tahoma" panose="020B0604030504040204" pitchFamily="34" charset="0"/>
                <a:ea typeface="Tahoma" panose="020B0604030504040204" pitchFamily="34" charset="0"/>
                <a:cs typeface="Tahoma" panose="020B0604030504040204" pitchFamily="34" charset="0"/>
                <a:hlinkClick r:id="rId8" action="ppaction://hlinksldjump"/>
              </a:rPr>
              <a:t> </a:t>
            </a:r>
            <a:r>
              <a:rPr lang="en-US" b="1" dirty="0" err="1" smtClean="0">
                <a:latin typeface="Tahoma" panose="020B0604030504040204" pitchFamily="34" charset="0"/>
                <a:ea typeface="Tahoma" panose="020B0604030504040204" pitchFamily="34" charset="0"/>
                <a:cs typeface="Tahoma" panose="020B0604030504040204" pitchFamily="34" charset="0"/>
                <a:hlinkClick r:id="rId8" action="ppaction://hlinksldjump"/>
              </a:rPr>
              <a:t>hình</a:t>
            </a:r>
            <a:endParaRPr lang="en-US" b="1" dirty="0" smtClean="0">
              <a:latin typeface="Tahoma" panose="020B0604030504040204" pitchFamily="34" charset="0"/>
              <a:ea typeface="Tahoma" panose="020B0604030504040204" pitchFamily="34" charset="0"/>
              <a:cs typeface="Tahoma" panose="020B0604030504040204" pitchFamily="34" charset="0"/>
            </a:endParaRPr>
          </a:p>
          <a:p>
            <a:pPr marL="682625" indent="-682625">
              <a:buFont typeface="+mj-lt"/>
              <a:buAutoNum type="romanUcPeriod"/>
            </a:pPr>
            <a:r>
              <a:rPr lang="en-US" b="1" dirty="0" err="1" smtClean="0">
                <a:latin typeface="Tahoma" panose="020B0604030504040204" pitchFamily="34" charset="0"/>
                <a:ea typeface="Tahoma" panose="020B0604030504040204" pitchFamily="34" charset="0"/>
                <a:cs typeface="Tahoma" panose="020B0604030504040204" pitchFamily="34" charset="0"/>
                <a:hlinkClick r:id="rId9" action="ppaction://hlinksldjump"/>
              </a:rPr>
              <a:t>Đánh</a:t>
            </a:r>
            <a:r>
              <a:rPr lang="en-US" b="1" dirty="0" smtClean="0">
                <a:latin typeface="Tahoma" panose="020B0604030504040204" pitchFamily="34" charset="0"/>
                <a:ea typeface="Tahoma" panose="020B0604030504040204" pitchFamily="34" charset="0"/>
                <a:cs typeface="Tahoma" panose="020B0604030504040204" pitchFamily="34" charset="0"/>
                <a:hlinkClick r:id="rId9" action="ppaction://hlinksldjump"/>
              </a:rPr>
              <a:t> </a:t>
            </a:r>
            <a:r>
              <a:rPr lang="en-US" b="1" dirty="0" err="1" smtClean="0">
                <a:latin typeface="Tahoma" panose="020B0604030504040204" pitchFamily="34" charset="0"/>
                <a:ea typeface="Tahoma" panose="020B0604030504040204" pitchFamily="34" charset="0"/>
                <a:cs typeface="Tahoma" panose="020B0604030504040204" pitchFamily="34" charset="0"/>
                <a:hlinkClick r:id="rId9" action="ppaction://hlinksldjump"/>
              </a:rPr>
              <a:t>giá</a:t>
            </a:r>
            <a:r>
              <a:rPr lang="en-US" b="1" dirty="0" smtClean="0">
                <a:latin typeface="Tahoma" panose="020B0604030504040204" pitchFamily="34" charset="0"/>
                <a:ea typeface="Tahoma" panose="020B0604030504040204" pitchFamily="34" charset="0"/>
                <a:cs typeface="Tahoma" panose="020B0604030504040204" pitchFamily="34" charset="0"/>
                <a:hlinkClick r:id="rId9" action="ppaction://hlinksldjump"/>
              </a:rPr>
              <a:t> </a:t>
            </a:r>
            <a:r>
              <a:rPr lang="en-US" b="1" dirty="0" err="1" smtClean="0">
                <a:latin typeface="Tahoma" panose="020B0604030504040204" pitchFamily="34" charset="0"/>
                <a:ea typeface="Tahoma" panose="020B0604030504040204" pitchFamily="34" charset="0"/>
                <a:cs typeface="Tahoma" panose="020B0604030504040204" pitchFamily="34" charset="0"/>
                <a:hlinkClick r:id="rId9" action="ppaction://hlinksldjump"/>
              </a:rPr>
              <a:t>mô</a:t>
            </a:r>
            <a:r>
              <a:rPr lang="en-US" b="1" dirty="0" smtClean="0">
                <a:latin typeface="Tahoma" panose="020B0604030504040204" pitchFamily="34" charset="0"/>
                <a:ea typeface="Tahoma" panose="020B0604030504040204" pitchFamily="34" charset="0"/>
                <a:cs typeface="Tahoma" panose="020B0604030504040204" pitchFamily="34" charset="0"/>
                <a:hlinkClick r:id="rId9" action="ppaction://hlinksldjump"/>
              </a:rPr>
              <a:t> </a:t>
            </a:r>
            <a:r>
              <a:rPr lang="en-US" b="1" dirty="0" err="1" smtClean="0">
                <a:latin typeface="Tahoma" panose="020B0604030504040204" pitchFamily="34" charset="0"/>
                <a:ea typeface="Tahoma" panose="020B0604030504040204" pitchFamily="34" charset="0"/>
                <a:cs typeface="Tahoma" panose="020B0604030504040204" pitchFamily="34" charset="0"/>
                <a:hlinkClick r:id="rId9" action="ppaction://hlinksldjump"/>
              </a:rPr>
              <a:t>hình</a:t>
            </a:r>
            <a:endParaRPr lang="en-US" b="1"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10"/>
          <a:stretch>
            <a:fillRect/>
          </a:stretch>
        </p:blipFill>
        <p:spPr>
          <a:xfrm>
            <a:off x="8596928" y="3825443"/>
            <a:ext cx="2907684" cy="2085779"/>
          </a:xfrm>
          <a:prstGeom prst="rect">
            <a:avLst/>
          </a:prstGeom>
        </p:spPr>
      </p:pic>
    </p:spTree>
    <p:extLst>
      <p:ext uri="{BB962C8B-B14F-4D97-AF65-F5344CB8AC3E}">
        <p14:creationId xmlns:p14="http://schemas.microsoft.com/office/powerpoint/2010/main" val="2331396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Làm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rõ</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yêu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cầu</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vi-VN" dirty="0">
                <a:latin typeface="+mj-lt"/>
              </a:rPr>
              <a:t>Mục </a:t>
            </a:r>
            <a:r>
              <a:rPr lang="vi-VN" dirty="0" smtClean="0">
                <a:latin typeface="+mj-lt"/>
              </a:rPr>
              <a:t>đích:</a:t>
            </a:r>
            <a:endParaRPr lang="en-US" dirty="0" smtClean="0">
              <a:latin typeface="+mj-lt"/>
            </a:endParaRPr>
          </a:p>
          <a:p>
            <a:pPr marL="685800" lvl="1">
              <a:buFont typeface="Wingdings" panose="05000000000000000000" pitchFamily="2" charset="2"/>
              <a:buChar char="ü"/>
            </a:pPr>
            <a:r>
              <a:rPr lang="vi-VN" sz="1800" dirty="0" smtClean="0">
                <a:latin typeface="+mj-lt"/>
              </a:rPr>
              <a:t>Bản </a:t>
            </a:r>
            <a:r>
              <a:rPr lang="vi-VN" sz="1800" dirty="0">
                <a:latin typeface="+mj-lt"/>
              </a:rPr>
              <a:t>chất của hoạt động cho vay là dựa trên sự tin tưởng về việc Khách hàng sẽ hoàn trả tiền </a:t>
            </a:r>
            <a:r>
              <a:rPr lang="vi-VN" sz="1800" dirty="0" smtClean="0">
                <a:latin typeface="+mj-lt"/>
              </a:rPr>
              <a:t>vay.</a:t>
            </a:r>
            <a:endParaRPr lang="en-US" sz="1800" dirty="0" smtClean="0">
              <a:latin typeface="+mj-lt"/>
            </a:endParaRPr>
          </a:p>
          <a:p>
            <a:pPr marL="685800" lvl="1">
              <a:buFont typeface="Wingdings" panose="05000000000000000000" pitchFamily="2" charset="2"/>
              <a:buChar char="ü"/>
            </a:pPr>
            <a:r>
              <a:rPr lang="vi-VN" sz="1800" dirty="0" smtClean="0">
                <a:latin typeface="+mj-lt"/>
              </a:rPr>
              <a:t>Trường </a:t>
            </a:r>
            <a:r>
              <a:rPr lang="vi-VN" sz="1800" dirty="0">
                <a:latin typeface="+mj-lt"/>
              </a:rPr>
              <a:t>hợp Khách hàng không trả được nợ sẽ dẫn đến thiệt hại về vốn cho ngân hàng. Một trong các mục đích của ngân hàng là hạn chế các thiệt hại này thông qua nhận diện các Khách hàng xấu để từ chối cho vay. Bên cạnh đó ngân hàng cũng muốn tối đa hoá dư nợ cho vay (quy mô cho vay) từ đó tăng thu nhập từ lãi vay. Điều đó cũng đòi hỏi ngân hàng không từ chối những Khách hàng có nhiều khả năng là Khách hàng tốt</a:t>
            </a:r>
            <a:r>
              <a:rPr lang="vi-VN" sz="1800" dirty="0" smtClean="0">
                <a:latin typeface="+mj-lt"/>
              </a:rPr>
              <a:t>.</a:t>
            </a:r>
            <a:endParaRPr lang="vi-VN" sz="1800" dirty="0">
              <a:latin typeface="+mj-lt"/>
            </a:endParaRPr>
          </a:p>
        </p:txBody>
      </p:sp>
      <p:pic>
        <p:nvPicPr>
          <p:cNvPr id="5" name="Picture 4"/>
          <p:cNvPicPr>
            <a:picLocks noChangeAspect="1"/>
          </p:cNvPicPr>
          <p:nvPr/>
        </p:nvPicPr>
        <p:blipFill>
          <a:blip r:embed="rId2"/>
          <a:stretch>
            <a:fillRect/>
          </a:stretch>
        </p:blipFill>
        <p:spPr>
          <a:xfrm>
            <a:off x="5822949" y="5277809"/>
            <a:ext cx="2447925" cy="1266825"/>
          </a:xfrm>
          <a:prstGeom prst="rect">
            <a:avLst/>
          </a:prstGeom>
        </p:spPr>
      </p:pic>
    </p:spTree>
    <p:extLst>
      <p:ext uri="{BB962C8B-B14F-4D97-AF65-F5344CB8AC3E}">
        <p14:creationId xmlns:p14="http://schemas.microsoft.com/office/powerpoint/2010/main" val="908250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Làm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rõ</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yêu</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cầu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cont</a:t>
            </a:r>
            <a:r>
              <a:rPr lang="en-US" dirty="0" smtClean="0">
                <a:latin typeface="Arial" panose="020B0604020202020204" pitchFamily="34" charset="0"/>
                <a:cs typeface="Arial" panose="020B0604020202020204" pitchFamily="34" charset="0"/>
              </a:rPr>
              <a:t>)</a:t>
            </a:r>
            <a:endParaRPr lang="en-US" dirty="0"/>
          </a:p>
        </p:txBody>
      </p:sp>
      <p:sp>
        <p:nvSpPr>
          <p:cNvPr id="3" name="Content Placeholder 2"/>
          <p:cNvSpPr>
            <a:spLocks noGrp="1"/>
          </p:cNvSpPr>
          <p:nvPr>
            <p:ph idx="1"/>
          </p:nvPr>
        </p:nvSpPr>
        <p:spPr/>
        <p:txBody>
          <a:bodyPr>
            <a:normAutofit/>
          </a:bodyPr>
          <a:lstStyle/>
          <a:p>
            <a:r>
              <a:rPr lang="vi-VN" dirty="0" smtClean="0"/>
              <a:t>Mục </a:t>
            </a:r>
            <a:r>
              <a:rPr lang="vi-VN" dirty="0"/>
              <a:t>tiêu:</a:t>
            </a:r>
            <a:endParaRPr lang="en-US" dirty="0"/>
          </a:p>
          <a:p>
            <a:pPr marL="685800" lvl="1">
              <a:buFont typeface="Wingdings" panose="05000000000000000000" pitchFamily="2" charset="2"/>
              <a:buChar char="ü"/>
            </a:pPr>
            <a:r>
              <a:rPr lang="vi-VN" sz="1800" dirty="0"/>
              <a:t>Để đạt được mục đích đề ra ta cần phải dự đoán được liệu Khách hàng có trả được nợ hay không trong tương lai. Trường hợp kết quả dự đoán là "trả được nợ" thì ngân hàng có thể quyết định cho Khách hàng đó vay. Ngược lại nếu kết quả dự đoán là "không trả được nợ" thì để bảo toàn vốn ngân hàng có thể thông báo từ chối cho vay</a:t>
            </a:r>
            <a:r>
              <a:rPr lang="vi-VN" sz="1800" dirty="0" smtClean="0"/>
              <a:t>.</a:t>
            </a:r>
            <a:endParaRPr lang="vi-VN" sz="1800" dirty="0"/>
          </a:p>
        </p:txBody>
      </p:sp>
      <p:pic>
        <p:nvPicPr>
          <p:cNvPr id="4" name="Picture 3"/>
          <p:cNvPicPr>
            <a:picLocks noChangeAspect="1"/>
          </p:cNvPicPr>
          <p:nvPr/>
        </p:nvPicPr>
        <p:blipFill>
          <a:blip r:embed="rId2"/>
          <a:stretch>
            <a:fillRect/>
          </a:stretch>
        </p:blipFill>
        <p:spPr>
          <a:xfrm>
            <a:off x="9380537" y="4472947"/>
            <a:ext cx="2124075" cy="1438275"/>
          </a:xfrm>
          <a:prstGeom prst="rect">
            <a:avLst/>
          </a:prstGeom>
        </p:spPr>
      </p:pic>
    </p:spTree>
    <p:extLst>
      <p:ext uri="{BB962C8B-B14F-4D97-AF65-F5344CB8AC3E}">
        <p14:creationId xmlns:p14="http://schemas.microsoft.com/office/powerpoint/2010/main" val="2813804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Arial" panose="020B0604020202020204" pitchFamily="34" charset="0"/>
                <a:cs typeface="Arial" panose="020B0604020202020204" pitchFamily="34" charset="0"/>
              </a:rPr>
              <a:t>Xác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tiếp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quyết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vấn</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đề</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vi-VN" dirty="0"/>
              <a:t>Có thể thấy bài toán này là một bài toán phân loại với kết quả đầu ra dưới dạng nhị phân (trả được nợ/ không trả được nợ).</a:t>
            </a:r>
          </a:p>
          <a:p>
            <a:r>
              <a:rPr lang="vi-VN" dirty="0"/>
              <a:t>Để xây dựng được mô hình dự đoán như yêu cầu, ta có thể sử dụng các phương pháp học có giám sát để huấn luyện mô hình trên dữ liệu đã có sẵn sau đó sử dụng mô hình để dự đoán cho các quan sát mới</a:t>
            </a:r>
            <a:r>
              <a:rPr lang="vi-VN" dirty="0" smtClean="0"/>
              <a:t>.</a:t>
            </a:r>
            <a:endParaRPr lang="vi-VN" dirty="0"/>
          </a:p>
        </p:txBody>
      </p:sp>
      <p:pic>
        <p:nvPicPr>
          <p:cNvPr id="4" name="Picture 3"/>
          <p:cNvPicPr>
            <a:picLocks noChangeAspect="1"/>
          </p:cNvPicPr>
          <p:nvPr/>
        </p:nvPicPr>
        <p:blipFill>
          <a:blip r:embed="rId2"/>
          <a:stretch>
            <a:fillRect/>
          </a:stretch>
        </p:blipFill>
        <p:spPr>
          <a:xfrm>
            <a:off x="6303962" y="4330072"/>
            <a:ext cx="1485900" cy="1581150"/>
          </a:xfrm>
          <a:prstGeom prst="rect">
            <a:avLst/>
          </a:prstGeom>
        </p:spPr>
      </p:pic>
    </p:spTree>
    <p:extLst>
      <p:ext uri="{BB962C8B-B14F-4D97-AF65-F5344CB8AC3E}">
        <p14:creationId xmlns:p14="http://schemas.microsoft.com/office/powerpoint/2010/main" val="1822923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Arial" panose="020B0604020202020204" pitchFamily="34" charset="0"/>
                <a:cs typeface="Arial" panose="020B0604020202020204" pitchFamily="34" charset="0"/>
              </a:rPr>
              <a:t>Xác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tiếp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quyết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vấn</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cont</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err="1" smtClean="0">
                <a:latin typeface="Tahoma" panose="020B0604030504040204" pitchFamily="34" charset="0"/>
                <a:ea typeface="Tahoma" panose="020B0604030504040204" pitchFamily="34" charset="0"/>
                <a:cs typeface="Tahoma" panose="020B0604030504040204" pitchFamily="34" charset="0"/>
              </a:rPr>
              <a:t>Mô</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hình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sử</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dụng</a:t>
            </a:r>
            <a:endParaRPr lang="en-US" dirty="0" smtClean="0">
              <a:latin typeface="Tahoma" panose="020B0604030504040204" pitchFamily="34" charset="0"/>
              <a:ea typeface="Tahoma" panose="020B0604030504040204" pitchFamily="34" charset="0"/>
              <a:cs typeface="Tahoma" panose="020B0604030504040204" pitchFamily="34" charset="0"/>
            </a:endParaRPr>
          </a:p>
          <a:p>
            <a:pPr marL="0" indent="0">
              <a:buNone/>
            </a:pPr>
            <a:endParaRPr lang="vi-VN"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091225894"/>
              </p:ext>
            </p:extLst>
          </p:nvPr>
        </p:nvGraphicFramePr>
        <p:xfrm>
          <a:off x="2589212" y="2644001"/>
          <a:ext cx="8127999" cy="21234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36879819"/>
                    </a:ext>
                  </a:extLst>
                </a:gridCol>
                <a:gridCol w="2709333">
                  <a:extLst>
                    <a:ext uri="{9D8B030D-6E8A-4147-A177-3AD203B41FA5}">
                      <a16:colId xmlns:a16="http://schemas.microsoft.com/office/drawing/2014/main" val="3512120568"/>
                    </a:ext>
                  </a:extLst>
                </a:gridCol>
                <a:gridCol w="2709333">
                  <a:extLst>
                    <a:ext uri="{9D8B030D-6E8A-4147-A177-3AD203B41FA5}">
                      <a16:colId xmlns:a16="http://schemas.microsoft.com/office/drawing/2014/main" val="3894926413"/>
                    </a:ext>
                  </a:extLst>
                </a:gridCol>
              </a:tblGrid>
              <a:tr h="370840">
                <a:tc>
                  <a: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Logistic Regression</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Neural</a:t>
                      </a:r>
                      <a:r>
                        <a:rPr lang="en-US" baseline="0" dirty="0" smtClean="0">
                          <a:latin typeface="Tahoma" panose="020B0604030504040204" pitchFamily="34" charset="0"/>
                          <a:ea typeface="Tahoma" panose="020B0604030504040204" pitchFamily="34" charset="0"/>
                          <a:cs typeface="Tahoma" panose="020B0604030504040204" pitchFamily="34" charset="0"/>
                        </a:rPr>
                        <a:t> Network</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Gradient Boosting</a:t>
                      </a:r>
                      <a:endParaRPr lang="en-US"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341149747"/>
                  </a:ext>
                </a:extLst>
              </a:tr>
              <a:tr h="370840">
                <a:tc>
                  <a: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Đơn</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giản</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Phức</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tạp</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Phức</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tạp</a:t>
                      </a:r>
                      <a:endParaRPr lang="en-US"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501777348"/>
                  </a:ext>
                </a:extLst>
              </a:tr>
              <a:tr h="370840">
                <a:tc>
                  <a: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Trả</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được</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xác</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suất</a:t>
                      </a:r>
                      <a:r>
                        <a:rPr lang="en-US" baseline="0" dirty="0" smtClean="0">
                          <a:latin typeface="Tahoma" panose="020B0604030504040204" pitchFamily="34" charset="0"/>
                          <a:ea typeface="Tahoma" panose="020B0604030504040204" pitchFamily="34" charset="0"/>
                          <a:cs typeface="Tahoma" panose="020B0604030504040204" pitchFamily="34" charset="0"/>
                        </a:rPr>
                        <a:t> class</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Tahoma" panose="020B0604030504040204" pitchFamily="34" charset="0"/>
                          <a:ea typeface="Tahoma" panose="020B0604030504040204" pitchFamily="34" charset="0"/>
                          <a:cs typeface="Tahoma" panose="020B0604030504040204" pitchFamily="34" charset="0"/>
                        </a:rPr>
                        <a:t>Trả</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được</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xác</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suất</a:t>
                      </a:r>
                      <a:r>
                        <a:rPr lang="en-US" baseline="0" dirty="0" smtClean="0">
                          <a:latin typeface="Tahoma" panose="020B0604030504040204" pitchFamily="34" charset="0"/>
                          <a:ea typeface="Tahoma" panose="020B0604030504040204" pitchFamily="34" charset="0"/>
                          <a:cs typeface="Tahoma" panose="020B0604030504040204" pitchFamily="34" charset="0"/>
                        </a:rPr>
                        <a:t> class</a:t>
                      </a:r>
                      <a:endParaRPr lang="en-US" dirty="0" smtClean="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Tahoma" panose="020B0604030504040204" pitchFamily="34" charset="0"/>
                          <a:ea typeface="Tahoma" panose="020B0604030504040204" pitchFamily="34" charset="0"/>
                          <a:cs typeface="Tahoma" panose="020B0604030504040204" pitchFamily="34" charset="0"/>
                        </a:rPr>
                        <a:t>Trả</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được</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xác</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suất</a:t>
                      </a:r>
                      <a:r>
                        <a:rPr lang="en-US" baseline="0" dirty="0" smtClean="0">
                          <a:latin typeface="Tahoma" panose="020B0604030504040204" pitchFamily="34" charset="0"/>
                          <a:ea typeface="Tahoma" panose="020B0604030504040204" pitchFamily="34" charset="0"/>
                          <a:cs typeface="Tahoma" panose="020B0604030504040204" pitchFamily="34" charset="0"/>
                        </a:rPr>
                        <a:t> class</a:t>
                      </a:r>
                      <a:endParaRPr lang="en-US" dirty="0" smtClean="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503835898"/>
                  </a:ext>
                </a:extLst>
              </a:tr>
              <a:tr h="370840">
                <a:tc>
                  <a: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Phù</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hợp</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sử</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dụng</a:t>
                      </a:r>
                      <a:r>
                        <a:rPr lang="en-US" baseline="0" dirty="0" smtClean="0">
                          <a:latin typeface="Tahoma" panose="020B0604030504040204" pitchFamily="34" charset="0"/>
                          <a:ea typeface="Tahoma" panose="020B0604030504040204" pitchFamily="34" charset="0"/>
                          <a:cs typeface="Tahoma" panose="020B0604030504040204" pitchFamily="34" charset="0"/>
                        </a:rPr>
                        <a:t> cho </a:t>
                      </a:r>
                      <a:r>
                        <a:rPr lang="en-US" baseline="0" dirty="0" err="1" smtClean="0">
                          <a:latin typeface="Tahoma" panose="020B0604030504040204" pitchFamily="34" charset="0"/>
                          <a:ea typeface="Tahoma" panose="020B0604030504040204" pitchFamily="34" charset="0"/>
                          <a:cs typeface="Tahoma" panose="020B0604030504040204" pitchFamily="34" charset="0"/>
                        </a:rPr>
                        <a:t>dữ</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liệu</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lớn</a:t>
                      </a:r>
                      <a:r>
                        <a:rPr lang="en-US" baseline="0" dirty="0" smtClean="0">
                          <a:latin typeface="Tahoma" panose="020B0604030504040204" pitchFamily="34" charset="0"/>
                          <a:ea typeface="Tahoma" panose="020B0604030504040204" pitchFamily="34" charset="0"/>
                          <a:cs typeface="Tahoma" panose="020B0604030504040204" pitchFamily="34" charset="0"/>
                        </a:rPr>
                        <a:t> (so </a:t>
                      </a:r>
                      <a:r>
                        <a:rPr lang="en-US" baseline="0" dirty="0" err="1" smtClean="0">
                          <a:latin typeface="Tahoma" panose="020B0604030504040204" pitchFamily="34" charset="0"/>
                          <a:ea typeface="Tahoma" panose="020B0604030504040204" pitchFamily="34" charset="0"/>
                          <a:cs typeface="Tahoma" panose="020B0604030504040204" pitchFamily="34" charset="0"/>
                        </a:rPr>
                        <a:t>với</a:t>
                      </a:r>
                      <a:r>
                        <a:rPr lang="en-US" baseline="0" dirty="0" smtClean="0">
                          <a:latin typeface="Tahoma" panose="020B0604030504040204" pitchFamily="34" charset="0"/>
                          <a:ea typeface="Tahoma" panose="020B0604030504040204" pitchFamily="34" charset="0"/>
                          <a:cs typeface="Tahoma" panose="020B0604030504040204" pitchFamily="34" charset="0"/>
                        </a:rPr>
                        <a:t> SVM)</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Tahoma" panose="020B0604030504040204" pitchFamily="34" charset="0"/>
                          <a:ea typeface="Tahoma" panose="020B0604030504040204" pitchFamily="34" charset="0"/>
                          <a:cs typeface="Tahoma" panose="020B0604030504040204" pitchFamily="34" charset="0"/>
                        </a:rPr>
                        <a:t>Phù</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hợp</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sử</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dụng</a:t>
                      </a:r>
                      <a:r>
                        <a:rPr lang="en-US" baseline="0" dirty="0" smtClean="0">
                          <a:latin typeface="Tahoma" panose="020B0604030504040204" pitchFamily="34" charset="0"/>
                          <a:ea typeface="Tahoma" panose="020B0604030504040204" pitchFamily="34" charset="0"/>
                          <a:cs typeface="Tahoma" panose="020B0604030504040204" pitchFamily="34" charset="0"/>
                        </a:rPr>
                        <a:t> cho </a:t>
                      </a:r>
                      <a:r>
                        <a:rPr lang="en-US" baseline="0" dirty="0" err="1" smtClean="0">
                          <a:latin typeface="Tahoma" panose="020B0604030504040204" pitchFamily="34" charset="0"/>
                          <a:ea typeface="Tahoma" panose="020B0604030504040204" pitchFamily="34" charset="0"/>
                          <a:cs typeface="Tahoma" panose="020B0604030504040204" pitchFamily="34" charset="0"/>
                        </a:rPr>
                        <a:t>dữ</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liệu</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lớn</a:t>
                      </a:r>
                      <a:r>
                        <a:rPr lang="en-US" baseline="0" dirty="0" smtClean="0">
                          <a:latin typeface="Tahoma" panose="020B0604030504040204" pitchFamily="34" charset="0"/>
                          <a:ea typeface="Tahoma" panose="020B0604030504040204" pitchFamily="34" charset="0"/>
                          <a:cs typeface="Tahoma" panose="020B0604030504040204" pitchFamily="34" charset="0"/>
                        </a:rPr>
                        <a:t> </a:t>
                      </a:r>
                      <a:endParaRPr lang="en-US" dirty="0" smtClean="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Tahoma" panose="020B0604030504040204" pitchFamily="34" charset="0"/>
                          <a:ea typeface="Tahoma" panose="020B0604030504040204" pitchFamily="34" charset="0"/>
                          <a:cs typeface="Tahoma" panose="020B0604030504040204" pitchFamily="34" charset="0"/>
                        </a:rPr>
                        <a:t>Phù</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hợp</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sử</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dụng</a:t>
                      </a:r>
                      <a:r>
                        <a:rPr lang="en-US" baseline="0" dirty="0" smtClean="0">
                          <a:latin typeface="Tahoma" panose="020B0604030504040204" pitchFamily="34" charset="0"/>
                          <a:ea typeface="Tahoma" panose="020B0604030504040204" pitchFamily="34" charset="0"/>
                          <a:cs typeface="Tahoma" panose="020B0604030504040204" pitchFamily="34" charset="0"/>
                        </a:rPr>
                        <a:t> cho </a:t>
                      </a:r>
                      <a:r>
                        <a:rPr lang="en-US" baseline="0" dirty="0" err="1" smtClean="0">
                          <a:latin typeface="Tahoma" panose="020B0604030504040204" pitchFamily="34" charset="0"/>
                          <a:ea typeface="Tahoma" panose="020B0604030504040204" pitchFamily="34" charset="0"/>
                          <a:cs typeface="Tahoma" panose="020B0604030504040204" pitchFamily="34" charset="0"/>
                        </a:rPr>
                        <a:t>dữ</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liệu</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lớn</a:t>
                      </a:r>
                      <a:r>
                        <a:rPr lang="en-US" baseline="0" dirty="0" smtClean="0">
                          <a:latin typeface="Tahoma" panose="020B0604030504040204" pitchFamily="34" charset="0"/>
                          <a:ea typeface="Tahoma" panose="020B0604030504040204" pitchFamily="34" charset="0"/>
                          <a:cs typeface="Tahoma" panose="020B0604030504040204" pitchFamily="34" charset="0"/>
                        </a:rPr>
                        <a:t> </a:t>
                      </a:r>
                      <a:endParaRPr lang="en-US" dirty="0" smtClean="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753789388"/>
                  </a:ext>
                </a:extLst>
              </a:tr>
              <a:tr h="370840">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Library:</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sklearn</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ahoma" panose="020B0604030504040204" pitchFamily="34" charset="0"/>
                          <a:ea typeface="Tahoma" panose="020B0604030504040204" pitchFamily="34" charset="0"/>
                          <a:cs typeface="Tahoma" panose="020B0604030504040204" pitchFamily="34" charset="0"/>
                        </a:rPr>
                        <a:t>Library: </a:t>
                      </a:r>
                      <a:r>
                        <a:rPr lang="en-US" dirty="0" err="1" smtClean="0">
                          <a:latin typeface="Tahoma" panose="020B0604030504040204" pitchFamily="34" charset="0"/>
                          <a:ea typeface="Tahoma" panose="020B0604030504040204" pitchFamily="34" charset="0"/>
                          <a:cs typeface="Tahoma" panose="020B0604030504040204" pitchFamily="34" charset="0"/>
                        </a:rPr>
                        <a:t>Tensorflow</a:t>
                      </a:r>
                      <a:endParaRPr lang="en-US" dirty="0" smtClean="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ahoma" panose="020B0604030504040204" pitchFamily="34" charset="0"/>
                          <a:ea typeface="Tahoma" panose="020B0604030504040204" pitchFamily="34" charset="0"/>
                          <a:cs typeface="Tahoma" panose="020B0604030504040204" pitchFamily="34" charset="0"/>
                        </a:rPr>
                        <a:t>Library: </a:t>
                      </a:r>
                      <a:r>
                        <a:rPr lang="en-US" dirty="0" err="1" smtClean="0">
                          <a:latin typeface="Tahoma" panose="020B0604030504040204" pitchFamily="34" charset="0"/>
                          <a:ea typeface="Tahoma" panose="020B0604030504040204" pitchFamily="34" charset="0"/>
                          <a:cs typeface="Tahoma" panose="020B0604030504040204" pitchFamily="34" charset="0"/>
                        </a:rPr>
                        <a:t>XGBoost</a:t>
                      </a:r>
                      <a:endParaRPr lang="en-US" dirty="0" smtClean="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4106160094"/>
                  </a:ext>
                </a:extLst>
              </a:tr>
            </a:tbl>
          </a:graphicData>
        </a:graphic>
      </p:graphicFrame>
      <p:pic>
        <p:nvPicPr>
          <p:cNvPr id="5" name="Picture 4"/>
          <p:cNvPicPr>
            <a:picLocks noChangeAspect="1"/>
          </p:cNvPicPr>
          <p:nvPr/>
        </p:nvPicPr>
        <p:blipFill>
          <a:blip r:embed="rId2"/>
          <a:stretch>
            <a:fillRect/>
          </a:stretch>
        </p:blipFill>
        <p:spPr>
          <a:xfrm>
            <a:off x="5210207" y="4997388"/>
            <a:ext cx="2886006" cy="775616"/>
          </a:xfrm>
          <a:prstGeom prst="rect">
            <a:avLst/>
          </a:prstGeom>
        </p:spPr>
      </p:pic>
      <p:pic>
        <p:nvPicPr>
          <p:cNvPr id="6" name="Picture 5"/>
          <p:cNvPicPr>
            <a:picLocks noChangeAspect="1"/>
          </p:cNvPicPr>
          <p:nvPr/>
        </p:nvPicPr>
        <p:blipFill>
          <a:blip r:embed="rId3"/>
          <a:stretch>
            <a:fillRect/>
          </a:stretch>
        </p:blipFill>
        <p:spPr>
          <a:xfrm>
            <a:off x="8664869" y="4996041"/>
            <a:ext cx="1590084" cy="645547"/>
          </a:xfrm>
          <a:prstGeom prst="rect">
            <a:avLst/>
          </a:prstGeom>
        </p:spPr>
      </p:pic>
      <p:pic>
        <p:nvPicPr>
          <p:cNvPr id="7" name="Picture 6"/>
          <p:cNvPicPr>
            <a:picLocks noChangeAspect="1"/>
          </p:cNvPicPr>
          <p:nvPr/>
        </p:nvPicPr>
        <p:blipFill>
          <a:blip r:embed="rId4"/>
          <a:stretch>
            <a:fillRect/>
          </a:stretch>
        </p:blipFill>
        <p:spPr>
          <a:xfrm>
            <a:off x="3008269" y="4996041"/>
            <a:ext cx="1745848" cy="883357"/>
          </a:xfrm>
          <a:prstGeom prst="rect">
            <a:avLst/>
          </a:prstGeom>
        </p:spPr>
      </p:pic>
    </p:spTree>
    <p:extLst>
      <p:ext uri="{BB962C8B-B14F-4D97-AF65-F5344CB8AC3E}">
        <p14:creationId xmlns:p14="http://schemas.microsoft.com/office/powerpoint/2010/main" val="2545822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Xác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vi-VN" dirty="0"/>
              <a:t>Với các phương pháp đã lựa chọn, nguồn dữ liệu đầu vào cần đáp ứng các yêu cầu sau:</a:t>
            </a:r>
          </a:p>
          <a:p>
            <a:r>
              <a:rPr lang="vi-VN" dirty="0"/>
              <a:t>Dữ liệu đầu vào là dữ liệu có cấu trúc (bảng gồm hàng và cột</a:t>
            </a:r>
            <a:r>
              <a:rPr lang="vi-VN" dirty="0" smtClean="0"/>
              <a:t>)</a:t>
            </a:r>
            <a:endParaRPr lang="vi-VN" dirty="0"/>
          </a:p>
          <a:p>
            <a:r>
              <a:rPr lang="vi-VN" dirty="0"/>
              <a:t>Đối tượng cần đánh giá là từng khoản vay do đó mỗi một dòng trong bảng sẽ là một khoản vay đã được cho vay trong một giai đoạn nào </a:t>
            </a:r>
            <a:r>
              <a:rPr lang="vi-VN" dirty="0" smtClean="0"/>
              <a:t>đó</a:t>
            </a:r>
            <a:endParaRPr lang="vi-VN" dirty="0"/>
          </a:p>
          <a:p>
            <a:r>
              <a:rPr lang="vi-VN" dirty="0"/>
              <a:t>Mỗi một khoản vay cần được dán nhãn trả được nợ/ không trả được </a:t>
            </a:r>
            <a:r>
              <a:rPr lang="vi-VN" dirty="0" smtClean="0"/>
              <a:t>nợ</a:t>
            </a:r>
            <a:endParaRPr lang="vi-VN" dirty="0"/>
          </a:p>
        </p:txBody>
      </p:sp>
    </p:spTree>
    <p:extLst>
      <p:ext uri="{BB962C8B-B14F-4D97-AF65-F5344CB8AC3E}">
        <p14:creationId xmlns:p14="http://schemas.microsoft.com/office/powerpoint/2010/main" val="2469849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351</TotalTime>
  <Words>2587</Words>
  <Application>Microsoft Office PowerPoint</Application>
  <PresentationFormat>Widescreen</PresentationFormat>
  <Paragraphs>406</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Century Gothic</vt:lpstr>
      <vt:lpstr>Consolas</vt:lpstr>
      <vt:lpstr>Tahoma</vt:lpstr>
      <vt:lpstr>Wingdings</vt:lpstr>
      <vt:lpstr>Wingdings 3</vt:lpstr>
      <vt:lpstr>Wisp</vt:lpstr>
      <vt:lpstr>Đề tài: Một khoản vay nên được chấp thuận hay từ chối</vt:lpstr>
      <vt:lpstr>Giới thiệu đề tài</vt:lpstr>
      <vt:lpstr>Giới thiệu đề tài (cont)</vt:lpstr>
      <vt:lpstr>Cấu trúc bài thuyết trình</vt:lpstr>
      <vt:lpstr>Làm rõ yêu cầu</vt:lpstr>
      <vt:lpstr>Làm rõ yêu cầu (cont)</vt:lpstr>
      <vt:lpstr>Xác định cách tiếp cận giải quyết vấn đề </vt:lpstr>
      <vt:lpstr>Xác định cách tiếp cận giải quyết vấn đề (cont)</vt:lpstr>
      <vt:lpstr>Xác định các yêu cầu đối với dữ liệu </vt:lpstr>
      <vt:lpstr>Thu thập dữ liệu</vt:lpstr>
      <vt:lpstr>Thấu hiểu dữ liệu  Biến mục tiêu (MIS_Status)</vt:lpstr>
      <vt:lpstr>Thấu hiểu dữ liệu  Biến giải thích</vt:lpstr>
      <vt:lpstr>Thấu hiểu dữ liệu  Biến giải thích (cont)</vt:lpstr>
      <vt:lpstr>Thấu hiểu dữ liệu   DisbursementGross, GrAppv, SBA_Appv</vt:lpstr>
      <vt:lpstr>Thấu hiểu dữ liệu   DisbursementGross, GrAppv, SBA_Appv (cont)</vt:lpstr>
      <vt:lpstr>Thấu hiểu dữ liệu   DisbursementGross, GrAppv, SBA_Appv (cont)</vt:lpstr>
      <vt:lpstr>Thấu hiểu dữ liệu   Term</vt:lpstr>
      <vt:lpstr>Thấu hiểu dữ liệu   Recession (suy thoái kinh tế)</vt:lpstr>
      <vt:lpstr>Thấu hiểu dữ liệu   State, BankState</vt:lpstr>
      <vt:lpstr>Thấu hiểu dữ liệu   State, BankState (cont)</vt:lpstr>
      <vt:lpstr>Thấu hiểu dữ liệu   State, BankState (cont)</vt:lpstr>
      <vt:lpstr>Thấu hiểu dữ liệu   Industry (NAICS)</vt:lpstr>
      <vt:lpstr>Thấu hiểu dữ liệu   Industry (NAICS)</vt:lpstr>
      <vt:lpstr>Thấu hiểu dữ liệu   NoEmp</vt:lpstr>
      <vt:lpstr>Thấu hiểu dữ liệu   LowDoc</vt:lpstr>
      <vt:lpstr>Thấu hiểu dữ liệu   Các biến còn lại</vt:lpstr>
      <vt:lpstr>Chuẩn bị dữ liệu  Data Pipeline</vt:lpstr>
      <vt:lpstr>Xây dựng mô hình   Logistic Regression</vt:lpstr>
      <vt:lpstr>Xây dựng mô hình   Neural Network (MLP)</vt:lpstr>
      <vt:lpstr>Xây dựng mô hình   Gradient Boosting</vt:lpstr>
      <vt:lpstr>Đánh giá mô hình   F1-Score</vt:lpstr>
      <vt:lpstr>Đánh giá mô hình   Precision – Recall AUC</vt:lpstr>
      <vt:lpstr>Đánh giá mô hình   Ma trận nhầm lẫn (Mô hình Gradient Boosting)</vt:lpstr>
      <vt:lpstr>Đánh giá mô hình   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Một khoản vay nên được chấp thuận hay từ chối</dc:title>
  <dc:creator>Son, Hoang Ngoc - P. Kiem toan noi bo - Kiem toan vien</dc:creator>
  <cp:lastModifiedBy>Son, Hoang Ngoc - P. Kiem toan noi bo - Kiem toan vien</cp:lastModifiedBy>
  <cp:revision>38</cp:revision>
  <dcterms:created xsi:type="dcterms:W3CDTF">2022-02-24T16:01:52Z</dcterms:created>
  <dcterms:modified xsi:type="dcterms:W3CDTF">2022-02-25T16:59:37Z</dcterms:modified>
</cp:coreProperties>
</file>