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83" r:id="rId7"/>
    <p:sldId id="262" r:id="rId8"/>
    <p:sldId id="265" r:id="rId9"/>
    <p:sldId id="266" r:id="rId10"/>
    <p:sldId id="267" r:id="rId11"/>
    <p:sldId id="270" r:id="rId12"/>
    <p:sldId id="268" r:id="rId13"/>
    <p:sldId id="271" r:id="rId14"/>
    <p:sldId id="272" r:id="rId15"/>
    <p:sldId id="274" r:id="rId16"/>
    <p:sldId id="273" r:id="rId17"/>
    <p:sldId id="269" r:id="rId18"/>
    <p:sldId id="275" r:id="rId19"/>
    <p:sldId id="276" r:id="rId20"/>
    <p:sldId id="280" r:id="rId21"/>
    <p:sldId id="277" r:id="rId22"/>
    <p:sldId id="281" r:id="rId23"/>
    <p:sldId id="282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2013-2663-4CCD-89C5-C66BDA0AE56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8B1-621A-4E7F-8766-96DB9F2C53D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83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2013-2663-4CCD-89C5-C66BDA0AE56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8B1-621A-4E7F-8766-96DB9F2C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9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2013-2663-4CCD-89C5-C66BDA0AE56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8B1-621A-4E7F-8766-96DB9F2C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0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2013-2663-4CCD-89C5-C66BDA0AE56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8B1-621A-4E7F-8766-96DB9F2C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2013-2663-4CCD-89C5-C66BDA0AE56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8B1-621A-4E7F-8766-96DB9F2C53D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1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2013-2663-4CCD-89C5-C66BDA0AE56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8B1-621A-4E7F-8766-96DB9F2C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4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2013-2663-4CCD-89C5-C66BDA0AE56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8B1-621A-4E7F-8766-96DB9F2C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2013-2663-4CCD-89C5-C66BDA0AE56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8B1-621A-4E7F-8766-96DB9F2C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7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2013-2663-4CCD-89C5-C66BDA0AE56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8B1-621A-4E7F-8766-96DB9F2C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7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0F2013-2663-4CCD-89C5-C66BDA0AE56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13A8B1-621A-4E7F-8766-96DB9F2C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5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2013-2663-4CCD-89C5-C66BDA0AE56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8B1-621A-4E7F-8766-96DB9F2C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0F2013-2663-4CCD-89C5-C66BDA0AE56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13A8B1-621A-4E7F-8766-96DB9F2C53D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4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golang.org/s/load-balancer" TargetMode="External"/><Relationship Id="rId2" Type="http://schemas.openxmlformats.org/officeDocument/2006/relationships/hyperlink" Target="http://golang.org/s/chat-roulet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olang.org/s/power-series" TargetMode="External"/><Relationship Id="rId4" Type="http://schemas.openxmlformats.org/officeDocument/2006/relationships/hyperlink" Target="http://golang.org/s/prime-siev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DD592-778D-4045-AA2A-C1F23E819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sz="5400"/>
              <a:t>Go Concurrency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CE0F9-7EBC-4F5F-A83C-4932C78D5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endParaRPr lang="en-US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56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DA76-6998-4728-88E8-0EBFFEBD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/>
              <a:t>Channels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18333-86F2-4DA6-9D89-E120EA69B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4" y="3134486"/>
            <a:ext cx="9338349" cy="3081654"/>
          </a:xfrm>
          <a:prstGeom prst="rect">
            <a:avLst/>
          </a:prstGeom>
        </p:spPr>
      </p:pic>
      <p:cxnSp>
        <p:nvCxnSpPr>
          <p:cNvPr id="33" name="Straight Connector 19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C1E4-9793-424C-9E91-E46BD435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A channel in Go provides a </a:t>
            </a:r>
            <a:r>
              <a:rPr lang="en-US" dirty="0">
                <a:solidFill>
                  <a:srgbClr val="0070C0"/>
                </a:solidFill>
              </a:rPr>
              <a:t>connection</a:t>
            </a:r>
            <a:r>
              <a:rPr lang="en-US" dirty="0"/>
              <a:t> between two goroutines, allowing them to </a:t>
            </a:r>
            <a:r>
              <a:rPr lang="en-US" dirty="0">
                <a:solidFill>
                  <a:srgbClr val="0070C0"/>
                </a:solidFill>
              </a:rPr>
              <a:t>communicate</a:t>
            </a:r>
            <a:r>
              <a:rPr lang="en-US" dirty="0"/>
              <a:t>.</a:t>
            </a:r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61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DA76-6998-4728-88E8-0EBFFEBD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400" b="1"/>
              <a:t>Using channels</a:t>
            </a:r>
            <a:br>
              <a:rPr lang="en-US" sz="4400" b="1"/>
            </a:b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C1E4-9793-424C-9E91-E46BD435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A channel connects the main and boring </a:t>
            </a:r>
            <a:r>
              <a:rPr lang="en-US" dirty="0">
                <a:solidFill>
                  <a:srgbClr val="0070C0"/>
                </a:solidFill>
              </a:rPr>
              <a:t>goroutines</a:t>
            </a:r>
            <a:r>
              <a:rPr lang="en-US" dirty="0"/>
              <a:t> so they can communicate.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F42B87-7C2F-4BBE-8F38-B383D0E26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561197"/>
            <a:ext cx="6909801" cy="347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20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DA76-6998-4728-88E8-0EBFFEBD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3700" b="1"/>
              <a:t>Synchronization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C1E4-9793-424C-9E91-E46BD435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When the main function executes </a:t>
            </a:r>
            <a:r>
              <a:rPr lang="en-US" sz="1800" dirty="0">
                <a:solidFill>
                  <a:srgbClr val="0070C0"/>
                </a:solidFill>
              </a:rPr>
              <a:t>&lt;–c</a:t>
            </a:r>
            <a:r>
              <a:rPr lang="en-US" sz="1800" dirty="0"/>
              <a:t>, it will </a:t>
            </a:r>
            <a:r>
              <a:rPr lang="en-US" sz="1800" dirty="0">
                <a:solidFill>
                  <a:srgbClr val="0070C0"/>
                </a:solidFill>
              </a:rPr>
              <a:t>wait</a:t>
            </a:r>
            <a:r>
              <a:rPr lang="en-US" sz="1800" dirty="0"/>
              <a:t> for a value to be sent.</a:t>
            </a:r>
          </a:p>
          <a:p>
            <a:r>
              <a:rPr lang="en-US" sz="1800" dirty="0"/>
              <a:t>Similarly, when the boring function executes </a:t>
            </a:r>
            <a:r>
              <a:rPr lang="en-US" sz="1800" dirty="0">
                <a:solidFill>
                  <a:srgbClr val="0070C0"/>
                </a:solidFill>
              </a:rPr>
              <a:t>c &lt;– value</a:t>
            </a:r>
            <a:r>
              <a:rPr lang="en-US" sz="1800" dirty="0"/>
              <a:t>, it </a:t>
            </a:r>
            <a:r>
              <a:rPr lang="en-US" sz="1800" dirty="0">
                <a:solidFill>
                  <a:srgbClr val="0070C0"/>
                </a:solidFill>
              </a:rPr>
              <a:t>waits</a:t>
            </a:r>
            <a:r>
              <a:rPr lang="en-US" sz="1800" dirty="0"/>
              <a:t> for a </a:t>
            </a:r>
            <a:r>
              <a:rPr lang="en-US" sz="1800" dirty="0">
                <a:solidFill>
                  <a:srgbClr val="0070C0"/>
                </a:solidFill>
              </a:rPr>
              <a:t>receiver</a:t>
            </a:r>
            <a:r>
              <a:rPr lang="en-US" sz="1800" dirty="0"/>
              <a:t> to be ready.</a:t>
            </a:r>
          </a:p>
          <a:p>
            <a:r>
              <a:rPr lang="en-US" sz="1800" dirty="0"/>
              <a:t>A </a:t>
            </a:r>
            <a:r>
              <a:rPr lang="en-US" sz="1800" dirty="0">
                <a:solidFill>
                  <a:srgbClr val="0070C0"/>
                </a:solidFill>
              </a:rPr>
              <a:t>sender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70C0"/>
                </a:solidFill>
              </a:rPr>
              <a:t>receiver</a:t>
            </a:r>
            <a:r>
              <a:rPr lang="en-US" sz="1800" dirty="0"/>
              <a:t> must both be ready to play their part in the communication. Otherwise we </a:t>
            </a:r>
            <a:r>
              <a:rPr lang="en-US" sz="1800" dirty="0">
                <a:solidFill>
                  <a:srgbClr val="0070C0"/>
                </a:solidFill>
              </a:rPr>
              <a:t>wait</a:t>
            </a:r>
            <a:r>
              <a:rPr lang="en-US" sz="1800" dirty="0"/>
              <a:t> until they are.</a:t>
            </a:r>
          </a:p>
          <a:p>
            <a:r>
              <a:rPr lang="en-US" sz="1800" dirty="0"/>
              <a:t>Thus channels both </a:t>
            </a:r>
            <a:r>
              <a:rPr lang="en-US" sz="1800" dirty="0">
                <a:solidFill>
                  <a:srgbClr val="0070C0"/>
                </a:solidFill>
              </a:rPr>
              <a:t>communicate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70C0"/>
                </a:solidFill>
              </a:rPr>
              <a:t>synchronize</a:t>
            </a:r>
            <a:r>
              <a:rPr lang="en-US" sz="1800" dirty="0"/>
              <a:t>.</a:t>
            </a:r>
          </a:p>
          <a:p>
            <a:r>
              <a:rPr lang="en-US" sz="1800" dirty="0"/>
              <a:t>Don't communicate by sharing memory, share memory by communicating.</a:t>
            </a:r>
          </a:p>
          <a:p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6529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DA76-6998-4728-88E8-0EBFFEBD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000" b="1"/>
              <a:t>Generator: function that returns a channel</a:t>
            </a:r>
            <a:br>
              <a:rPr lang="en-US" sz="3000" b="1"/>
            </a:br>
            <a:endParaRPr lang="en-US" sz="3000" b="1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D99104-57CD-4E16-9FCF-14D6311C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742579"/>
            <a:ext cx="6909801" cy="3109409"/>
          </a:xfrm>
          <a:prstGeom prst="rect">
            <a:avLst/>
          </a:prstGeom>
        </p:spPr>
      </p:pic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C1E4-9793-424C-9E91-E46BD435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rgbClr val="0070C0"/>
                </a:solidFill>
                <a:latin typeface="+mj-lt"/>
              </a:rPr>
              <a:t>Channels are first-class values</a:t>
            </a:r>
            <a:r>
              <a:rPr lang="en-US" cap="all" spc="200" dirty="0">
                <a:latin typeface="+mj-lt"/>
              </a:rPr>
              <a:t>, just like strings or integers.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341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DA76-6998-4728-88E8-0EBFFEBD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2600" b="1"/>
              <a:t>Channels as a handle on a service</a:t>
            </a:r>
            <a:br>
              <a:rPr lang="en-US" sz="2600" b="1"/>
            </a:br>
            <a:br>
              <a:rPr lang="en-US" sz="2600"/>
            </a:br>
            <a:endParaRPr lang="en-US" sz="2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C1E4-9793-424C-9E91-E46BD435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Our boring function returns a channel that lets us communicate with the boring service it provides.</a:t>
            </a:r>
          </a:p>
          <a:p>
            <a:r>
              <a:rPr lang="en-US" dirty="0"/>
              <a:t>We can have more </a:t>
            </a:r>
            <a:r>
              <a:rPr lang="en-US" dirty="0">
                <a:solidFill>
                  <a:srgbClr val="0070C0"/>
                </a:solidFill>
              </a:rPr>
              <a:t>instances</a:t>
            </a:r>
            <a:r>
              <a:rPr lang="en-US" dirty="0"/>
              <a:t> of the service.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58074-1141-4221-B13C-D3900170E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854863"/>
            <a:ext cx="6909801" cy="28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DA76-6998-4728-88E8-0EBFFEBD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/>
              <a:t>Multiplexing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437E6-2597-4907-82A0-61796BD44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953774"/>
            <a:ext cx="5451627" cy="263041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C1E4-9793-424C-9E91-E46BD435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These programs make Joe and Ann count in lockstep. </a:t>
            </a:r>
            <a:br>
              <a:rPr lang="en-US" dirty="0"/>
            </a:br>
            <a:r>
              <a:rPr lang="en-US" dirty="0"/>
              <a:t>We can instead use a fan-in function to let whosoever is ready talk.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8989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8">
            <a:extLst>
              <a:ext uri="{FF2B5EF4-FFF2-40B4-BE49-F238E27FC236}">
                <a16:creationId xmlns:a16="http://schemas.microsoft.com/office/drawing/2014/main" id="{EA1C818F-CFF2-4F0F-94B0-1D22E0362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470" y="643467"/>
            <a:ext cx="8279059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1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DA76-6998-4728-88E8-0EBFFEBD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r>
              <a:rPr lang="en-US" b="1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C1E4-9793-424C-9E91-E46BD435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r>
              <a:rPr lang="en-US" dirty="0"/>
              <a:t>A control structure </a:t>
            </a:r>
            <a:r>
              <a:rPr lang="en-US" dirty="0">
                <a:solidFill>
                  <a:srgbClr val="0070C0"/>
                </a:solidFill>
              </a:rPr>
              <a:t>unique</a:t>
            </a:r>
            <a:r>
              <a:rPr lang="en-US" dirty="0"/>
              <a:t> to concurrency.</a:t>
            </a:r>
          </a:p>
          <a:p>
            <a:r>
              <a:rPr lang="en-US" dirty="0"/>
              <a:t>The reason channels and goroutines are built into the language.</a:t>
            </a:r>
          </a:p>
        </p:txBody>
      </p:sp>
    </p:spTree>
    <p:extLst>
      <p:ext uri="{BB962C8B-B14F-4D97-AF65-F5344CB8AC3E}">
        <p14:creationId xmlns:p14="http://schemas.microsoft.com/office/powerpoint/2010/main" val="219697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DA76-6998-4728-88E8-0EBFFEBD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en-US" b="1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C1E4-9793-424C-9E91-E46BD435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3091682"/>
          </a:xfrm>
        </p:spPr>
        <p:txBody>
          <a:bodyPr>
            <a:normAutofit/>
          </a:bodyPr>
          <a:lstStyle/>
          <a:p>
            <a:r>
              <a:rPr lang="en-US" sz="1700" dirty="0"/>
              <a:t>The select statement provides another way to handle multiple channels. </a:t>
            </a:r>
            <a:br>
              <a:rPr lang="en-US" sz="1700" dirty="0"/>
            </a:br>
            <a:r>
              <a:rPr lang="en-US" sz="1700" dirty="0"/>
              <a:t>It's like a </a:t>
            </a:r>
            <a:r>
              <a:rPr lang="en-US" sz="1700" dirty="0">
                <a:solidFill>
                  <a:srgbClr val="0070C0"/>
                </a:solidFill>
              </a:rPr>
              <a:t>switch</a:t>
            </a:r>
            <a:r>
              <a:rPr lang="en-US" sz="1700" dirty="0"/>
              <a:t>, but each </a:t>
            </a:r>
            <a:r>
              <a:rPr lang="en-US" sz="1700" dirty="0">
                <a:solidFill>
                  <a:srgbClr val="0070C0"/>
                </a:solidFill>
              </a:rPr>
              <a:t>case</a:t>
            </a:r>
            <a:r>
              <a:rPr lang="en-US" sz="1700" dirty="0"/>
              <a:t> is a </a:t>
            </a:r>
            <a:r>
              <a:rPr lang="en-US" sz="1700" dirty="0">
                <a:solidFill>
                  <a:srgbClr val="0070C0"/>
                </a:solidFill>
              </a:rPr>
              <a:t>communication</a:t>
            </a:r>
            <a:r>
              <a:rPr lang="en-US" sz="1700" dirty="0"/>
              <a:t>: </a:t>
            </a:r>
            <a:br>
              <a:rPr lang="en-US" sz="1700" dirty="0"/>
            </a:br>
            <a:r>
              <a:rPr lang="en-US" sz="1700" dirty="0"/>
              <a:t>- </a:t>
            </a:r>
            <a:r>
              <a:rPr lang="en-US" sz="1700" dirty="0">
                <a:solidFill>
                  <a:srgbClr val="0070C0"/>
                </a:solidFill>
              </a:rPr>
              <a:t>All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0070C0"/>
                </a:solidFill>
              </a:rPr>
              <a:t>channels</a:t>
            </a:r>
            <a:r>
              <a:rPr lang="en-US" sz="1700" dirty="0"/>
              <a:t> are evaluated. </a:t>
            </a:r>
            <a:br>
              <a:rPr lang="en-US" sz="1700" dirty="0"/>
            </a:br>
            <a:r>
              <a:rPr lang="en-US" sz="1700" dirty="0"/>
              <a:t>- Selection </a:t>
            </a:r>
            <a:r>
              <a:rPr lang="en-US" sz="1700" dirty="0">
                <a:solidFill>
                  <a:srgbClr val="0070C0"/>
                </a:solidFill>
              </a:rPr>
              <a:t>blocks</a:t>
            </a:r>
            <a:r>
              <a:rPr lang="en-US" sz="1700" dirty="0"/>
              <a:t> until one communication can proceed, which then does. </a:t>
            </a:r>
            <a:br>
              <a:rPr lang="en-US" sz="1700" dirty="0"/>
            </a:br>
            <a:r>
              <a:rPr lang="en-US" sz="1700" dirty="0"/>
              <a:t>- If </a:t>
            </a:r>
            <a:r>
              <a:rPr lang="en-US" sz="1700" dirty="0">
                <a:solidFill>
                  <a:srgbClr val="0070C0"/>
                </a:solidFill>
              </a:rPr>
              <a:t>multiple</a:t>
            </a:r>
            <a:r>
              <a:rPr lang="en-US" sz="1700" dirty="0"/>
              <a:t> can proceed, select chooses </a:t>
            </a:r>
            <a:r>
              <a:rPr lang="en-US" sz="1700" dirty="0">
                <a:solidFill>
                  <a:srgbClr val="0070C0"/>
                </a:solidFill>
              </a:rPr>
              <a:t>pseudo-randomly</a:t>
            </a:r>
            <a:r>
              <a:rPr lang="en-US" sz="1700" dirty="0"/>
              <a:t>. </a:t>
            </a:r>
            <a:br>
              <a:rPr lang="en-US" sz="1700" dirty="0"/>
            </a:br>
            <a:r>
              <a:rPr lang="en-US" sz="1700" dirty="0"/>
              <a:t>- A default clause, if present, executes immediately if no channel is ready.</a:t>
            </a:r>
          </a:p>
          <a:p>
            <a:br>
              <a:rPr lang="en-US" sz="1700" dirty="0"/>
            </a:b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F8C4E-B054-4B18-A0DA-F02438DC4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92" y="2613065"/>
            <a:ext cx="11129452" cy="28658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3184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DA76-6998-4728-88E8-0EBFFEBD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b="1" dirty="0" err="1"/>
              <a:t>FanIn</a:t>
            </a:r>
            <a:r>
              <a:rPr lang="en-US" b="1" dirty="0"/>
              <a:t> using Select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D730F2-D839-4CC1-AA75-623DFB637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701313"/>
            <a:ext cx="6909801" cy="1191941"/>
          </a:xfrm>
          <a:prstGeom prst="rect">
            <a:avLst/>
          </a:prstGeom>
        </p:spPr>
      </p:pic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C1E4-9793-424C-9E91-E46BD435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Rewrite our original </a:t>
            </a:r>
            <a:r>
              <a:rPr lang="en-US" dirty="0" err="1">
                <a:solidFill>
                  <a:srgbClr val="0070C0"/>
                </a:solidFill>
              </a:rPr>
              <a:t>fanIn</a:t>
            </a:r>
            <a:r>
              <a:rPr lang="en-US" dirty="0"/>
              <a:t> function. Only one goroutine is needed. </a:t>
            </a:r>
          </a:p>
          <a:p>
            <a:endParaRPr lang="en-US" dirty="0"/>
          </a:p>
          <a:p>
            <a:r>
              <a:rPr lang="en-US" dirty="0"/>
              <a:t>Old:</a:t>
            </a:r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743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5FCED-8813-4564-9659-70731E3B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 dirty="0"/>
              <a:t>Concurrency features in Go</a:t>
            </a:r>
            <a:br>
              <a:rPr lang="en-US" sz="4400" b="1" dirty="0"/>
            </a:br>
            <a:endParaRPr lang="en-US" sz="4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191E-E8AC-43B8-8CA9-64C306EDC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People seemed fascinated by the concurrency features of Go when the language was first announced.</a:t>
            </a:r>
          </a:p>
          <a:p>
            <a:r>
              <a:rPr lang="en-US" sz="1800" dirty="0"/>
              <a:t>Questions:</a:t>
            </a:r>
          </a:p>
          <a:p>
            <a:r>
              <a:rPr lang="en-US" sz="1800" dirty="0"/>
              <a:t>Why is concurrency supported?</a:t>
            </a:r>
          </a:p>
          <a:p>
            <a:r>
              <a:rPr lang="en-US" sz="1800" dirty="0"/>
              <a:t>What is concurrency, anyway?</a:t>
            </a:r>
          </a:p>
          <a:p>
            <a:r>
              <a:rPr lang="en-US" sz="1800" dirty="0"/>
              <a:t>Where does the idea come from?</a:t>
            </a:r>
          </a:p>
          <a:p>
            <a:r>
              <a:rPr lang="en-US" sz="1800" dirty="0"/>
              <a:t>What is it good for?</a:t>
            </a:r>
          </a:p>
          <a:p>
            <a:r>
              <a:rPr lang="en-US" sz="1800" dirty="0"/>
              <a:t>How do I use it?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8606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DA76-6998-4728-88E8-0EBFFEBD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b="1" dirty="0" err="1"/>
              <a:t>FanIn</a:t>
            </a:r>
            <a:r>
              <a:rPr lang="en-US" b="1" dirty="0"/>
              <a:t> using Select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65DD3-5421-4369-A494-336C6A5D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535285"/>
            <a:ext cx="6909801" cy="352399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C1E4-9793-424C-9E91-E46BD435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Rewrite our </a:t>
            </a:r>
            <a:r>
              <a:rPr lang="en-US"/>
              <a:t>original </a:t>
            </a:r>
            <a:r>
              <a:rPr lang="en-US" err="1"/>
              <a:t>fanIn</a:t>
            </a:r>
            <a:r>
              <a:rPr lang="en-US"/>
              <a:t> </a:t>
            </a:r>
            <a:r>
              <a:rPr lang="en-US" dirty="0"/>
              <a:t>function. Only one goroutine is needed. </a:t>
            </a:r>
          </a:p>
          <a:p>
            <a:endParaRPr lang="en-US" dirty="0"/>
          </a:p>
          <a:p>
            <a:r>
              <a:rPr lang="en-US" dirty="0"/>
              <a:t>New: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9992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DA76-6998-4728-88E8-0EBFFEBD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400" b="1"/>
              <a:t>Timeout using select</a:t>
            </a:r>
            <a:br>
              <a:rPr lang="en-US" sz="3400" b="1"/>
            </a:br>
            <a:br>
              <a:rPr lang="en-US" sz="3400"/>
            </a:br>
            <a:endParaRPr lang="en-US" sz="3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C1E4-9793-424C-9E91-E46BD435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0070C0"/>
                </a:solidFill>
              </a:rPr>
              <a:t>time.After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function returns a </a:t>
            </a:r>
            <a:r>
              <a:rPr lang="en-US" dirty="0">
                <a:solidFill>
                  <a:srgbClr val="0070C0"/>
                </a:solidFill>
              </a:rPr>
              <a:t>channel</a:t>
            </a:r>
            <a:r>
              <a:rPr lang="en-US" dirty="0"/>
              <a:t> that blocks for the specified duration. </a:t>
            </a:r>
            <a:br>
              <a:rPr lang="en-US" dirty="0"/>
            </a:br>
            <a:r>
              <a:rPr lang="en-US" dirty="0"/>
              <a:t>After the interval, the channel delivers the current time, once.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E8B31-A51E-42A3-B915-907094A40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647569"/>
            <a:ext cx="6909801" cy="329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46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DA76-6998-4728-88E8-0EBFFEBD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2600" b="1"/>
              <a:t>Timeout for whole conversation using select</a:t>
            </a:r>
            <a:br>
              <a:rPr lang="en-US" sz="2600" b="1"/>
            </a:br>
            <a:br>
              <a:rPr lang="en-US" sz="2600"/>
            </a:br>
            <a:endParaRPr lang="en-US" sz="2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C1E4-9793-424C-9E91-E46BD435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Create the timer once, outside the loop, to time out the entire conversation. </a:t>
            </a:r>
            <a:br>
              <a:rPr lang="en-US" dirty="0"/>
            </a:br>
            <a:r>
              <a:rPr lang="en-US" dirty="0"/>
              <a:t>(In the previous program, we had a timeout for each message.)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7BD1B-195F-4C30-AF46-178AD75C8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960589"/>
            <a:ext cx="5451627" cy="261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66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DA76-6998-4728-88E8-0EBFFEBD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b="1"/>
              <a:t>Quit channel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4E72B-ACC5-4EB1-8D92-F709C1AF3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526647"/>
            <a:ext cx="6909801" cy="354127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C1E4-9793-424C-9E91-E46BD435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We can turn this around and tell Joe to stop when we're tired of listening to him.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0098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DA76-6998-4728-88E8-0EBFFEBD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Some other patterns: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C1E4-9793-424C-9E91-E46BD435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r>
              <a:rPr lang="en-US" sz="1800"/>
              <a:t>- Worker pool using buffered channels</a:t>
            </a:r>
          </a:p>
          <a:p>
            <a:r>
              <a:rPr lang="en-US" sz="1800"/>
              <a:t>- Using WaitGroup</a:t>
            </a:r>
          </a:p>
          <a:p>
            <a:r>
              <a:rPr lang="en-US" sz="1800"/>
              <a:t>Examples:</a:t>
            </a:r>
          </a:p>
          <a:p>
            <a:r>
              <a:rPr lang="en-US" sz="1800"/>
              <a:t>Chatroulette toy:</a:t>
            </a:r>
          </a:p>
          <a:p>
            <a:r>
              <a:rPr lang="en-US" sz="1800">
                <a:hlinkClick r:id="rId2"/>
              </a:rPr>
              <a:t>golang.org/s/chat-roulette</a:t>
            </a:r>
            <a:endParaRPr lang="en-US" sz="1800"/>
          </a:p>
          <a:p>
            <a:r>
              <a:rPr lang="en-US" sz="1800"/>
              <a:t>Load balancer:</a:t>
            </a:r>
          </a:p>
          <a:p>
            <a:r>
              <a:rPr lang="en-US" sz="1800">
                <a:hlinkClick r:id="rId3"/>
              </a:rPr>
              <a:t>golang.org/s/load-balancer</a:t>
            </a:r>
            <a:endParaRPr lang="en-US" sz="1800"/>
          </a:p>
          <a:p>
            <a:r>
              <a:rPr lang="en-US" sz="1800"/>
              <a:t>Concurrent prime sieve:</a:t>
            </a:r>
          </a:p>
          <a:p>
            <a:r>
              <a:rPr lang="en-US" sz="1800">
                <a:hlinkClick r:id="rId4"/>
              </a:rPr>
              <a:t>golang.org/s/prime-sieve</a:t>
            </a:r>
            <a:endParaRPr lang="en-US" sz="1800"/>
          </a:p>
          <a:p>
            <a:r>
              <a:rPr lang="en-US" sz="1800"/>
              <a:t>Concurrent power series (by McIlroy):</a:t>
            </a:r>
          </a:p>
          <a:p>
            <a:r>
              <a:rPr lang="en-US" sz="1800">
                <a:hlinkClick r:id="rId5"/>
              </a:rPr>
              <a:t>golang.org/s/power-series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80596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DA76-6998-4728-88E8-0EBFFEBD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 dirty="0"/>
              <a:t>Thanks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4F7C1E4-9793-424C-9E91-E46BD435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8305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DA76-6998-4728-88E8-0EBFFEBD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 dirty="0"/>
              <a:t>Why?</a:t>
            </a:r>
            <a:br>
              <a:rPr lang="en-US" sz="4400" b="1" dirty="0"/>
            </a:br>
            <a:endParaRPr lang="en-US" sz="4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C1E4-9793-424C-9E91-E46BD435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Look around you. What do you see?</a:t>
            </a:r>
          </a:p>
          <a:p>
            <a:r>
              <a:rPr lang="en-US" sz="1800" dirty="0"/>
              <a:t>Do you see a single-stepping world doing one thing at a time?</a:t>
            </a:r>
          </a:p>
          <a:p>
            <a:r>
              <a:rPr lang="en-US" sz="1800" dirty="0"/>
              <a:t>Or do you see a complex world of interacting, independently behaving pieces?</a:t>
            </a:r>
          </a:p>
          <a:p>
            <a:r>
              <a:rPr lang="en-US" sz="1800" dirty="0"/>
              <a:t>That's why. Sequential processing on its own does not model the world's behavior.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7362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DA76-6998-4728-88E8-0EBFFEBD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 dirty="0"/>
              <a:t>What?</a:t>
            </a:r>
            <a:br>
              <a:rPr lang="en-US" sz="4400" b="1" dirty="0"/>
            </a:br>
            <a:endParaRPr lang="en-US" sz="4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C1E4-9793-424C-9E91-E46BD435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r>
              <a:rPr lang="en-US" sz="1800"/>
              <a:t>Concurrency is the composition of independently executing computations.</a:t>
            </a:r>
          </a:p>
          <a:p>
            <a:r>
              <a:rPr lang="en-US" sz="1800"/>
              <a:t>Concurrency is a way to structure software, particularly as a way to write clean code that interacts well with the real world.</a:t>
            </a:r>
          </a:p>
          <a:p>
            <a:r>
              <a:rPr lang="en-US" sz="1800"/>
              <a:t>It is not parallelism.</a:t>
            </a:r>
          </a:p>
        </p:txBody>
      </p:sp>
    </p:spTree>
    <p:extLst>
      <p:ext uri="{BB962C8B-B14F-4D97-AF65-F5344CB8AC3E}">
        <p14:creationId xmlns:p14="http://schemas.microsoft.com/office/powerpoint/2010/main" val="281429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DA76-6998-4728-88E8-0EBFFEBD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 dirty="0"/>
              <a:t>A model for software construction</a:t>
            </a:r>
            <a:br>
              <a:rPr lang="en-US" sz="4400" b="1" dirty="0"/>
            </a:br>
            <a:br>
              <a:rPr lang="en-US" sz="4400" b="1" dirty="0"/>
            </a:br>
            <a:endParaRPr lang="en-US" sz="4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C1E4-9793-424C-9E91-E46BD435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Easy to understand.</a:t>
            </a:r>
          </a:p>
          <a:p>
            <a:r>
              <a:rPr lang="en-US" sz="1800" dirty="0"/>
              <a:t>Easy to use.</a:t>
            </a:r>
          </a:p>
          <a:p>
            <a:r>
              <a:rPr lang="en-US" sz="1800" dirty="0"/>
              <a:t>Easy to reason about.</a:t>
            </a:r>
          </a:p>
          <a:p>
            <a:r>
              <a:rPr lang="en-US" sz="1800" dirty="0"/>
              <a:t>You don't need to be an expert!</a:t>
            </a:r>
          </a:p>
          <a:p>
            <a:r>
              <a:rPr lang="en-US" sz="1800" dirty="0"/>
              <a:t>(Much nicer than dealing with the minutiae of parallelism (threads, semaphores, locks, barriers, etc.))</a:t>
            </a:r>
          </a:p>
        </p:txBody>
      </p:sp>
    </p:spTree>
    <p:extLst>
      <p:ext uri="{BB962C8B-B14F-4D97-AF65-F5344CB8AC3E}">
        <p14:creationId xmlns:p14="http://schemas.microsoft.com/office/powerpoint/2010/main" val="124452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DA76-6998-4728-88E8-0EBFFEBD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/>
              <a:t>Example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C2A6E-D7D2-405C-AF7C-84A7618BB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6" y="1895709"/>
            <a:ext cx="6330132" cy="264283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C1E4-9793-424C-9E91-E46BD435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The go statement runs the function as usual, but doesn't make the caller wait.</a:t>
            </a:r>
          </a:p>
          <a:p>
            <a:r>
              <a:rPr lang="en-US" dirty="0"/>
              <a:t>It launches a goroutine.</a:t>
            </a:r>
          </a:p>
          <a:p>
            <a:r>
              <a:rPr lang="en-US" dirty="0"/>
              <a:t>The functionality is analogous to the &amp; on the end of a shell command.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3360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3C363-2382-40A8-B6C6-011307FA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/>
              <a:t>Thank you for listening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5A4D-6C64-4E6D-BF37-18DA9586E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Just add </a:t>
            </a:r>
            <a:r>
              <a:rPr lang="en-US" sz="1800" b="1" dirty="0">
                <a:solidFill>
                  <a:srgbClr val="0070C0"/>
                </a:solidFill>
              </a:rPr>
              <a:t>go</a:t>
            </a:r>
            <a:r>
              <a:rPr lang="en-US" sz="1800" dirty="0"/>
              <a:t> before your method name and you will be fine.</a:t>
            </a:r>
          </a:p>
        </p:txBody>
      </p:sp>
    </p:spTree>
    <p:extLst>
      <p:ext uri="{BB962C8B-B14F-4D97-AF65-F5344CB8AC3E}">
        <p14:creationId xmlns:p14="http://schemas.microsoft.com/office/powerpoint/2010/main" val="49982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DA76-6998-4728-88E8-0EBFFEBD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 dirty="0"/>
              <a:t>What is goroutine</a:t>
            </a:r>
            <a:endParaRPr lang="en-US" sz="4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C1E4-9793-424C-9E91-E46BD435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It's an </a:t>
            </a:r>
            <a:r>
              <a:rPr lang="en-US" sz="1800" b="1" dirty="0">
                <a:solidFill>
                  <a:srgbClr val="0070C0"/>
                </a:solidFill>
              </a:rPr>
              <a:t>independently executing function</a:t>
            </a:r>
            <a:r>
              <a:rPr lang="en-US" sz="1800" dirty="0"/>
              <a:t>, launched by a </a:t>
            </a:r>
            <a:r>
              <a:rPr lang="en-US" sz="1800" b="1" dirty="0">
                <a:solidFill>
                  <a:srgbClr val="0070C0"/>
                </a:solidFill>
              </a:rPr>
              <a:t>go</a:t>
            </a:r>
            <a:r>
              <a:rPr lang="en-US" sz="1800" dirty="0"/>
              <a:t> statement.</a:t>
            </a:r>
          </a:p>
          <a:p>
            <a:r>
              <a:rPr lang="en-US" sz="1800" dirty="0"/>
              <a:t>It has its own call stack, which grows and shrinks as required.</a:t>
            </a:r>
          </a:p>
          <a:p>
            <a:r>
              <a:rPr lang="en-US" sz="1800" dirty="0"/>
              <a:t>It's very cheap. It's practical to have thousands, even hundreds of thousands of goroutines.</a:t>
            </a:r>
          </a:p>
          <a:p>
            <a:r>
              <a:rPr lang="en-US" sz="1800" dirty="0"/>
              <a:t>It's not a thread.</a:t>
            </a:r>
          </a:p>
          <a:p>
            <a:r>
              <a:rPr lang="en-US" sz="1800" dirty="0"/>
              <a:t>There might be only one thread in a program with thousands of goroutines.</a:t>
            </a:r>
          </a:p>
          <a:p>
            <a:r>
              <a:rPr lang="en-US" sz="1800" dirty="0"/>
              <a:t>Instead, goroutines are multiplexed dynamically onto threads as needed to keep all the goroutines running.</a:t>
            </a:r>
          </a:p>
          <a:p>
            <a:r>
              <a:rPr lang="en-US" sz="1800" dirty="0"/>
              <a:t>But if you think of it as a very cheap thread, you won't be far off.</a:t>
            </a:r>
          </a:p>
        </p:txBody>
      </p:sp>
    </p:spTree>
    <p:extLst>
      <p:ext uri="{BB962C8B-B14F-4D97-AF65-F5344CB8AC3E}">
        <p14:creationId xmlns:p14="http://schemas.microsoft.com/office/powerpoint/2010/main" val="317283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DA76-6998-4728-88E8-0EBFFEBD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3700" b="1"/>
              <a:t>Communication</a:t>
            </a:r>
            <a:endParaRPr lang="en-US" sz="37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C1E4-9793-424C-9E91-E46BD435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endParaRPr lang="en-US" sz="1800" b="1" dirty="0"/>
          </a:p>
          <a:p>
            <a:r>
              <a:rPr lang="en-US" sz="1800" dirty="0"/>
              <a:t>Our boring examples cheated: the main function couldn't see the output from the other goroutine.</a:t>
            </a:r>
          </a:p>
          <a:p>
            <a:r>
              <a:rPr lang="en-US" sz="1800" dirty="0"/>
              <a:t>It was just printed to the screen, where we pretended we saw a conversation.</a:t>
            </a:r>
          </a:p>
          <a:p>
            <a:r>
              <a:rPr lang="en-US" sz="1800" dirty="0"/>
              <a:t>Real conversations require </a:t>
            </a:r>
            <a:r>
              <a:rPr lang="en-US" sz="1800" b="1" dirty="0">
                <a:solidFill>
                  <a:srgbClr val="0070C0"/>
                </a:solidFill>
              </a:rPr>
              <a:t>communication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71674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747</Words>
  <Application>Microsoft Office PowerPoint</Application>
  <PresentationFormat>Widescreen</PresentationFormat>
  <Paragraphs>100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Calibri</vt:lpstr>
      <vt:lpstr>Calibri Light</vt:lpstr>
      <vt:lpstr>Retrospect</vt:lpstr>
      <vt:lpstr>Go Concurrency</vt:lpstr>
      <vt:lpstr>Concurrency features in Go </vt:lpstr>
      <vt:lpstr>Why? </vt:lpstr>
      <vt:lpstr>What? </vt:lpstr>
      <vt:lpstr>A model for software construction  </vt:lpstr>
      <vt:lpstr>Example</vt:lpstr>
      <vt:lpstr>Thank you for listening</vt:lpstr>
      <vt:lpstr>What is goroutine</vt:lpstr>
      <vt:lpstr>Communication</vt:lpstr>
      <vt:lpstr>Channels</vt:lpstr>
      <vt:lpstr>Using channels </vt:lpstr>
      <vt:lpstr>Synchronization</vt:lpstr>
      <vt:lpstr>Generator: function that returns a channel </vt:lpstr>
      <vt:lpstr>Channels as a handle on a service  </vt:lpstr>
      <vt:lpstr>Multiplexing</vt:lpstr>
      <vt:lpstr>PowerPoint Presentation</vt:lpstr>
      <vt:lpstr>Select</vt:lpstr>
      <vt:lpstr>Select</vt:lpstr>
      <vt:lpstr>FanIn using Select</vt:lpstr>
      <vt:lpstr>FanIn using Select</vt:lpstr>
      <vt:lpstr>Timeout using select  </vt:lpstr>
      <vt:lpstr>Timeout for whole conversation using select  </vt:lpstr>
      <vt:lpstr>Quit channel</vt:lpstr>
      <vt:lpstr>Some other patterns: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Concurrency</dc:title>
  <dc:creator>Son Nguyen</dc:creator>
  <cp:lastModifiedBy>Son Nguyen</cp:lastModifiedBy>
  <cp:revision>1</cp:revision>
  <dcterms:created xsi:type="dcterms:W3CDTF">2019-04-18T23:56:45Z</dcterms:created>
  <dcterms:modified xsi:type="dcterms:W3CDTF">2019-04-19T05:35:12Z</dcterms:modified>
</cp:coreProperties>
</file>