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77" r:id="rId12"/>
    <p:sldId id="275" r:id="rId13"/>
    <p:sldId id="268" r:id="rId14"/>
    <p:sldId id="269" r:id="rId15"/>
    <p:sldId id="278" r:id="rId16"/>
    <p:sldId id="276" r:id="rId17"/>
    <p:sldId id="272" r:id="rId18"/>
    <p:sldId id="271"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857"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2B86D-6C7B-4823-9DEC-F94077C8F19D}" type="datetimeFigureOut">
              <a:rPr lang="en-US" smtClean="0"/>
              <a:t>3/11/2018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E1762-D326-4BC9-A173-78B5167E59CC}" type="slidenum">
              <a:rPr lang="en-US" smtClean="0"/>
              <a:t>‹#›</a:t>
            </a:fld>
            <a:endParaRPr lang="en-US"/>
          </a:p>
        </p:txBody>
      </p:sp>
    </p:spTree>
    <p:extLst>
      <p:ext uri="{BB962C8B-B14F-4D97-AF65-F5344CB8AC3E}">
        <p14:creationId xmlns:p14="http://schemas.microsoft.com/office/powerpoint/2010/main" val="1971534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KAKKA</a:t>
            </a:r>
          </a:p>
          <a:p>
            <a:endParaRPr lang="en-US" dirty="0"/>
          </a:p>
        </p:txBody>
      </p:sp>
      <p:sp>
        <p:nvSpPr>
          <p:cNvPr id="4" name="Slide Number Placeholder 3"/>
          <p:cNvSpPr>
            <a:spLocks noGrp="1"/>
          </p:cNvSpPr>
          <p:nvPr>
            <p:ph type="sldNum" sz="quarter" idx="10"/>
          </p:nvPr>
        </p:nvSpPr>
        <p:spPr/>
        <p:txBody>
          <a:bodyPr/>
          <a:lstStyle/>
          <a:p>
            <a:fld id="{24FE1762-D326-4BC9-A173-78B5167E59CC}" type="slidenum">
              <a:rPr lang="en-US" smtClean="0"/>
              <a:t>4</a:t>
            </a:fld>
            <a:endParaRPr lang="en-US"/>
          </a:p>
        </p:txBody>
      </p:sp>
    </p:spTree>
    <p:extLst>
      <p:ext uri="{BB962C8B-B14F-4D97-AF65-F5344CB8AC3E}">
        <p14:creationId xmlns:p14="http://schemas.microsoft.com/office/powerpoint/2010/main" val="393504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Tại</a:t>
            </a:r>
            <a:r>
              <a:rPr lang="en-US" baseline="0" dirty="0" smtClean="0"/>
              <a:t> 1 constructor cho class database</a:t>
            </a:r>
          </a:p>
          <a:p>
            <a:pPr marL="171450" indent="-171450">
              <a:buFontTx/>
              <a:buChar char="-"/>
            </a:pPr>
            <a:r>
              <a:rPr lang="vi-VN" sz="1200" b="0" i="0" kern="1200" dirty="0" smtClean="0">
                <a:solidFill>
                  <a:schemeClr val="tx1"/>
                </a:solidFill>
                <a:effectLst/>
                <a:latin typeface="+mn-lt"/>
                <a:ea typeface="+mn-ea"/>
                <a:cs typeface="+mn-cs"/>
              </a:rPr>
              <a:t>Context là một lớp trừu tượng của hệ thống, chứa thông tin môi trường ứng dụng, cung cấp các phương thức để có thể tương tác với hệ điều hành, giúp chúng ta dễ dàng truy cập và tương tác tới các tài nguyên của hệ thống...</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Name</a:t>
            </a:r>
            <a:r>
              <a:rPr lang="en-US" sz="1200" b="0" i="0" kern="1200" baseline="0" dirty="0" smtClean="0">
                <a:solidFill>
                  <a:schemeClr val="tx1"/>
                </a:solidFill>
                <a:effectLst/>
                <a:latin typeface="+mn-lt"/>
                <a:ea typeface="+mn-ea"/>
                <a:cs typeface="+mn-cs"/>
              </a:rPr>
              <a:t> là tên cơ sở dữ liệu ví dụ ABC.sqlite</a:t>
            </a:r>
          </a:p>
          <a:p>
            <a:pPr marL="171450" indent="-171450">
              <a:buFontTx/>
              <a:buChar char="-"/>
            </a:pPr>
            <a:r>
              <a:rPr lang="en-US" sz="1200" b="0" i="0" kern="1200" baseline="0" dirty="0" smtClean="0">
                <a:solidFill>
                  <a:schemeClr val="tx1"/>
                </a:solidFill>
                <a:effectLst/>
                <a:latin typeface="+mn-lt"/>
                <a:ea typeface="+mn-ea"/>
                <a:cs typeface="+mn-cs"/>
              </a:rPr>
              <a:t>Cursor là con trỏ trỏ tới dữ liệu, lấy dữ liệu từng dòng....</a:t>
            </a:r>
          </a:p>
          <a:p>
            <a:pPr marL="171450" indent="-171450">
              <a:buFontTx/>
              <a:buChar char="-"/>
            </a:pPr>
            <a:r>
              <a:rPr lang="en-US" sz="1200" b="0" i="0" kern="1200" baseline="0" dirty="0" smtClean="0">
                <a:solidFill>
                  <a:schemeClr val="tx1"/>
                </a:solidFill>
                <a:effectLst/>
                <a:latin typeface="+mn-lt"/>
                <a:ea typeface="+mn-ea"/>
                <a:cs typeface="+mn-cs"/>
              </a:rPr>
              <a:t>Version là phiên bản của database</a:t>
            </a:r>
          </a:p>
          <a:p>
            <a:pPr marL="0" indent="0">
              <a:buFontTx/>
              <a:buNone/>
            </a:pPr>
            <a:endParaRPr lang="en-US" sz="1200" b="0" i="0" kern="1200" baseline="0" dirty="0" smtClean="0">
              <a:solidFill>
                <a:schemeClr val="tx1"/>
              </a:solidFill>
              <a:effectLst/>
              <a:latin typeface="+mn-lt"/>
              <a:ea typeface="+mn-ea"/>
              <a:cs typeface="+mn-cs"/>
            </a:endParaRPr>
          </a:p>
          <a:p>
            <a:pPr marL="0" indent="0">
              <a:buFontTx/>
              <a:buNone/>
            </a:pPr>
            <a:r>
              <a:rPr lang="en-US" sz="1200" b="0" i="0" kern="1200" baseline="0" dirty="0" smtClean="0">
                <a:solidFill>
                  <a:schemeClr val="tx1"/>
                </a:solidFill>
                <a:effectLst/>
                <a:latin typeface="+mn-lt"/>
                <a:ea typeface="+mn-ea"/>
                <a:cs typeface="+mn-cs"/>
              </a:rPr>
              <a:t>Tạo 2 hàm:</a:t>
            </a:r>
          </a:p>
          <a:p>
            <a:pPr marL="171450" indent="-171450">
              <a:buFontTx/>
              <a:buChar char="-"/>
            </a:pPr>
            <a:r>
              <a:rPr lang="en-US" sz="1200" b="0" i="0" kern="1200" baseline="0" dirty="0" smtClean="0">
                <a:solidFill>
                  <a:schemeClr val="tx1"/>
                </a:solidFill>
                <a:effectLst/>
                <a:latin typeface="+mn-lt"/>
                <a:ea typeface="+mn-ea"/>
                <a:cs typeface="+mn-cs"/>
              </a:rPr>
              <a:t>Không trả vê: thêm, xóa, sửa, tạo bảng</a:t>
            </a:r>
          </a:p>
          <a:p>
            <a:pPr marL="171450" indent="-171450">
              <a:buFontTx/>
              <a:buChar char="-"/>
            </a:pPr>
            <a:r>
              <a:rPr lang="en-US" sz="1200" b="0" i="0" kern="1200" baseline="0" dirty="0" smtClean="0">
                <a:solidFill>
                  <a:schemeClr val="tx1"/>
                </a:solidFill>
                <a:effectLst/>
                <a:latin typeface="+mn-lt"/>
                <a:ea typeface="+mn-ea"/>
                <a:cs typeface="+mn-cs"/>
              </a:rPr>
              <a:t>Có trẻ về như là lấy dữ liệu ra</a:t>
            </a:r>
            <a:endParaRPr lang="en-US" dirty="0"/>
          </a:p>
        </p:txBody>
      </p:sp>
      <p:sp>
        <p:nvSpPr>
          <p:cNvPr id="4" name="Slide Number Placeholder 3"/>
          <p:cNvSpPr>
            <a:spLocks noGrp="1"/>
          </p:cNvSpPr>
          <p:nvPr>
            <p:ph type="sldNum" sz="quarter" idx="10"/>
          </p:nvPr>
        </p:nvSpPr>
        <p:spPr/>
        <p:txBody>
          <a:bodyPr/>
          <a:lstStyle/>
          <a:p>
            <a:fld id="{24FE1762-D326-4BC9-A173-78B5167E59CC}" type="slidenum">
              <a:rPr lang="en-US" smtClean="0"/>
              <a:t>8</a:t>
            </a:fld>
            <a:endParaRPr lang="en-US"/>
          </a:p>
        </p:txBody>
      </p:sp>
    </p:spTree>
    <p:extLst>
      <p:ext uri="{BB962C8B-B14F-4D97-AF65-F5344CB8AC3E}">
        <p14:creationId xmlns:p14="http://schemas.microsoft.com/office/powerpoint/2010/main" val="16061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Tạo bảng nếu có thì không tạo, ngược lại thì tạo.</a:t>
            </a:r>
            <a:endParaRPr lang="en-US" dirty="0"/>
          </a:p>
        </p:txBody>
      </p:sp>
      <p:sp>
        <p:nvSpPr>
          <p:cNvPr id="4" name="Slide Number Placeholder 3"/>
          <p:cNvSpPr>
            <a:spLocks noGrp="1"/>
          </p:cNvSpPr>
          <p:nvPr>
            <p:ph type="sldNum" sz="quarter" idx="10"/>
          </p:nvPr>
        </p:nvSpPr>
        <p:spPr/>
        <p:txBody>
          <a:bodyPr/>
          <a:lstStyle/>
          <a:p>
            <a:fld id="{24FE1762-D326-4BC9-A173-78B5167E59CC}" type="slidenum">
              <a:rPr lang="en-US" smtClean="0"/>
              <a:t>9</a:t>
            </a:fld>
            <a:endParaRPr lang="en-US"/>
          </a:p>
        </p:txBody>
      </p:sp>
    </p:spTree>
    <p:extLst>
      <p:ext uri="{BB962C8B-B14F-4D97-AF65-F5344CB8AC3E}">
        <p14:creationId xmlns:p14="http://schemas.microsoft.com/office/powerpoint/2010/main" val="1123388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LayoutInfla</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Context là một lớp trừu tượng của hệ thống, chứa thông tin môi trường ứng dụng, cung cấp các phương thức để có thể tương tác với hệ điều hành, giúp chúng ta dễ dàng truy cập và tương tác tới các tài nguyên của hệ thống...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 là một component căn bản trên Android. LayoutInflate làm công việc chuyển mã từ một file layout xml lên view.</a:t>
            </a:r>
            <a:endParaRPr lang="en-US" dirty="0"/>
          </a:p>
        </p:txBody>
      </p:sp>
      <p:sp>
        <p:nvSpPr>
          <p:cNvPr id="4" name="Slide Number Placeholder 3"/>
          <p:cNvSpPr>
            <a:spLocks noGrp="1"/>
          </p:cNvSpPr>
          <p:nvPr>
            <p:ph type="sldNum" sz="quarter" idx="10"/>
          </p:nvPr>
        </p:nvSpPr>
        <p:spPr/>
        <p:txBody>
          <a:bodyPr/>
          <a:lstStyle/>
          <a:p>
            <a:fld id="{24FE1762-D326-4BC9-A173-78B5167E59CC}" type="slidenum">
              <a:rPr lang="en-US" smtClean="0"/>
              <a:t>14</a:t>
            </a:fld>
            <a:endParaRPr lang="en-US"/>
          </a:p>
        </p:txBody>
      </p:sp>
    </p:spTree>
    <p:extLst>
      <p:ext uri="{BB962C8B-B14F-4D97-AF65-F5344CB8AC3E}">
        <p14:creationId xmlns:p14="http://schemas.microsoft.com/office/powerpoint/2010/main" val="68398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54FD0-712D-4525-9DDB-64C2F684E39D}"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48959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54FD0-712D-4525-9DDB-64C2F684E39D}"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109785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54FD0-712D-4525-9DDB-64C2F684E39D}"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139206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54FD0-712D-4525-9DDB-64C2F684E39D}"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103816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854FD0-712D-4525-9DDB-64C2F684E39D}"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30649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854FD0-712D-4525-9DDB-64C2F684E39D}"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330247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854FD0-712D-4525-9DDB-64C2F684E39D}"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421875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854FD0-712D-4525-9DDB-64C2F684E39D}"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59865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54FD0-712D-4525-9DDB-64C2F684E39D}"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288942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854FD0-712D-4525-9DDB-64C2F684E39D}"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398586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854FD0-712D-4525-9DDB-64C2F684E39D}"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34E5-9DD8-4B6A-8F7F-63CFEE5F263C}" type="slidenum">
              <a:rPr lang="en-US" smtClean="0"/>
              <a:t>‹#›</a:t>
            </a:fld>
            <a:endParaRPr lang="en-US"/>
          </a:p>
        </p:txBody>
      </p:sp>
    </p:spTree>
    <p:extLst>
      <p:ext uri="{BB962C8B-B14F-4D97-AF65-F5344CB8AC3E}">
        <p14:creationId xmlns:p14="http://schemas.microsoft.com/office/powerpoint/2010/main" val="229821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54FD0-712D-4525-9DDB-64C2F684E39D}" type="datetimeFigureOut">
              <a:rPr lang="en-US" smtClean="0"/>
              <a:t>3/11/2018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234E5-9DD8-4B6A-8F7F-63CFEE5F263C}" type="slidenum">
              <a:rPr lang="en-US" smtClean="0"/>
              <a:t>‹#›</a:t>
            </a:fld>
            <a:endParaRPr lang="en-US"/>
          </a:p>
        </p:txBody>
      </p:sp>
    </p:spTree>
    <p:extLst>
      <p:ext uri="{BB962C8B-B14F-4D97-AF65-F5344CB8AC3E}">
        <p14:creationId xmlns:p14="http://schemas.microsoft.com/office/powerpoint/2010/main" val="103697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5899"/>
            <a:ext cx="9144000" cy="1071563"/>
          </a:xfrm>
        </p:spPr>
        <p:txBody>
          <a:bodyPr>
            <a:noAutofit/>
          </a:bodyPr>
          <a:lstStyle/>
          <a:p>
            <a:r>
              <a:rPr lang="en-US" sz="4400" b="1" dirty="0" smtClean="0">
                <a:latin typeface="Tahoma" panose="020B0604030504040204" pitchFamily="34" charset="0"/>
                <a:ea typeface="Tahoma" panose="020B0604030504040204" pitchFamily="34" charset="0"/>
                <a:cs typeface="Tahoma" panose="020B0604030504040204" pitchFamily="34" charset="0"/>
              </a:rPr>
              <a:t>Chủ đề 1: SQLite và Listview</a:t>
            </a:r>
            <a:br>
              <a:rPr lang="en-US" sz="4400" b="1" dirty="0" smtClean="0">
                <a:latin typeface="Tahoma" panose="020B0604030504040204" pitchFamily="34" charset="0"/>
                <a:ea typeface="Tahoma" panose="020B0604030504040204" pitchFamily="34" charset="0"/>
                <a:cs typeface="Tahoma" panose="020B0604030504040204" pitchFamily="34" charset="0"/>
              </a:rPr>
            </a:br>
            <a:r>
              <a:rPr lang="en-US" sz="4400" b="1" dirty="0" smtClean="0">
                <a:latin typeface="Tahoma" panose="020B0604030504040204" pitchFamily="34" charset="0"/>
                <a:ea typeface="Tahoma" panose="020B0604030504040204" pitchFamily="34" charset="0"/>
                <a:cs typeface="Tahoma" panose="020B0604030504040204" pitchFamily="34" charset="0"/>
              </a:rPr>
              <a:t>qua ứng dụng ghi chú.</a:t>
            </a:r>
            <a:endParaRPr lang="en-US" sz="4400"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524000" y="3017838"/>
            <a:ext cx="9144000" cy="1655762"/>
          </a:xfrm>
        </p:spPr>
        <p:txBody>
          <a:bodyPr>
            <a:noAutofit/>
          </a:bodyPr>
          <a:lstStyle/>
          <a:p>
            <a:pPr marL="342900" indent="-342900" algn="l">
              <a:buFontTx/>
              <a:buChar char="-"/>
            </a:pPr>
            <a:r>
              <a:rPr lang="en-US" sz="2800" dirty="0" smtClean="0">
                <a:latin typeface="Tahoma" panose="020B0604030504040204" pitchFamily="34" charset="0"/>
                <a:ea typeface="Tahoma" panose="020B0604030504040204" pitchFamily="34" charset="0"/>
                <a:cs typeface="Tahoma" panose="020B0604030504040204" pitchFamily="34" charset="0"/>
              </a:rPr>
              <a:t>Cách kết nối sqlite.</a:t>
            </a:r>
          </a:p>
          <a:p>
            <a:pPr marL="342900" indent="-342900" algn="l">
              <a:buFontTx/>
              <a:buChar char="-"/>
            </a:pPr>
            <a:r>
              <a:rPr lang="en-US" sz="2800" dirty="0" smtClean="0">
                <a:latin typeface="Tahoma" panose="020B0604030504040204" pitchFamily="34" charset="0"/>
                <a:ea typeface="Tahoma" panose="020B0604030504040204" pitchFamily="34" charset="0"/>
                <a:cs typeface="Tahoma" panose="020B0604030504040204" pitchFamily="34" charset="0"/>
              </a:rPr>
              <a:t>Thêm dữ liệu vào bảng và hiển thị ra listview.</a:t>
            </a:r>
          </a:p>
          <a:p>
            <a:pPr marL="342900" indent="-342900" algn="l">
              <a:buFontTx/>
              <a:buChar char="-"/>
            </a:pPr>
            <a:r>
              <a:rPr lang="en-US" sz="2800" dirty="0" smtClean="0">
                <a:latin typeface="Tahoma" panose="020B0604030504040204" pitchFamily="34" charset="0"/>
                <a:ea typeface="Tahoma" panose="020B0604030504040204" pitchFamily="34" charset="0"/>
                <a:cs typeface="Tahoma" panose="020B0604030504040204" pitchFamily="34" charset="0"/>
              </a:rPr>
              <a:t>Thêm, xóa, sửa dữ liệu trong database và cập nhật lại listview.</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830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1133930"/>
            <a:ext cx="10515600" cy="1733550"/>
          </a:xfrm>
        </p:spPr>
        <p:txBody>
          <a:bodyPr>
            <a:no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Hàm đọc dữ liệu từ bảng</a:t>
            </a:r>
          </a:p>
          <a:p>
            <a:r>
              <a:rPr lang="vi-VN" dirty="0" smtClean="0">
                <a:latin typeface="Tahoma" panose="020B0604030504040204" pitchFamily="34" charset="0"/>
                <a:ea typeface="Tahoma" panose="020B0604030504040204" pitchFamily="34" charset="0"/>
                <a:cs typeface="Tahoma" panose="020B0604030504040204" pitchFamily="34" charset="0"/>
              </a:rPr>
              <a:t>Đối tượng cursor hiểu đơn giản là một con trỏ, trỏ đến kết quả trả về của câu truy vấn. con trỏ này trỏ đến cái bảng trả về của câu truy vấn</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647700" y="3657600"/>
            <a:ext cx="11129146" cy="2609850"/>
          </a:xfrm>
          <a:prstGeom prst="rect">
            <a:avLst/>
          </a:prstGeom>
        </p:spPr>
      </p:pic>
    </p:spTree>
    <p:extLst>
      <p:ext uri="{BB962C8B-B14F-4D97-AF65-F5344CB8AC3E}">
        <p14:creationId xmlns:p14="http://schemas.microsoft.com/office/powerpoint/2010/main" val="3881741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1914" y="2505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ahoma" panose="020B0604030504040204" pitchFamily="34" charset="0"/>
                <a:ea typeface="Tahoma" panose="020B0604030504040204" pitchFamily="34" charset="0"/>
                <a:cs typeface="Tahoma" panose="020B0604030504040204" pitchFamily="34" charset="0"/>
              </a:rPr>
              <a:t>Hiển thị ghi chú ra Listview</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956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351338"/>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Tạo đối tượng GhiChu có các thuộc tính Id và Content</a:t>
            </a:r>
          </a:p>
          <a:p>
            <a:r>
              <a:rPr lang="en-US" dirty="0" smtClean="0">
                <a:latin typeface="Tahoma" panose="020B0604030504040204" pitchFamily="34" charset="0"/>
                <a:ea typeface="Tahoma" panose="020B0604030504040204" pitchFamily="34" charset="0"/>
                <a:cs typeface="Tahoma" panose="020B0604030504040204" pitchFamily="34" charset="0"/>
              </a:rPr>
              <a:t>Một đối tượng GhiChu là 1 row trong bảng GhiChu tương ứng là 1 GhiChu</a:t>
            </a:r>
          </a:p>
          <a:p>
            <a:r>
              <a:rPr lang="en-US" dirty="0" smtClean="0">
                <a:latin typeface="Tahoma" panose="020B0604030504040204" pitchFamily="34" charset="0"/>
                <a:ea typeface="Tahoma" panose="020B0604030504040204" pitchFamily="34" charset="0"/>
                <a:cs typeface="Tahoma" panose="020B0604030504040204" pitchFamily="34" charset="0"/>
              </a:rPr>
              <a:t>Thêm 1 EditText với 1 Button </a:t>
            </a: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   để thêm 1 GhiChu</a:t>
            </a:r>
          </a:p>
          <a:p>
            <a:r>
              <a:rPr lang="en-US" dirty="0" smtClean="0">
                <a:latin typeface="Tahoma" panose="020B0604030504040204" pitchFamily="34" charset="0"/>
                <a:ea typeface="Tahoma" panose="020B0604030504040204" pitchFamily="34" charset="0"/>
                <a:cs typeface="Tahoma" panose="020B0604030504040204" pitchFamily="34" charset="0"/>
              </a:rPr>
              <a:t>Tạo 1 Adapter kế thừa từ</a:t>
            </a: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   BaseAdapter</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developer.android.com/training/basics/firstapp/images/screenshot-activity1.png"/>
          <p:cNvPicPr>
            <a:picLocks noChangeAspect="1" noChangeArrowheads="1"/>
          </p:cNvPicPr>
          <p:nvPr/>
        </p:nvPicPr>
        <p:blipFill rotWithShape="1">
          <a:blip r:embed="rId2">
            <a:extLst>
              <a:ext uri="{28A0092B-C50C-407E-A947-70E740481C1C}">
                <a14:useLocalDpi xmlns:a14="http://schemas.microsoft.com/office/drawing/2010/main" val="0"/>
              </a:ext>
            </a:extLst>
          </a:blip>
          <a:srcRect l="5706" t="59881" r="8191"/>
          <a:stretch/>
        </p:blipFill>
        <p:spPr bwMode="auto">
          <a:xfrm>
            <a:off x="6361945" y="2650897"/>
            <a:ext cx="4991855"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4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5450" y="2415268"/>
            <a:ext cx="8653236" cy="2117725"/>
          </a:xfrm>
        </p:spPr>
        <p:txBody>
          <a:bodyPr>
            <a:normAutofit lnSpcReduction="10000"/>
          </a:bodyPr>
          <a:lstStyle/>
          <a:p>
            <a:r>
              <a:rPr lang="vi-VN" dirty="0" smtClean="0">
                <a:latin typeface="Tahoma" panose="020B0604030504040204" pitchFamily="34" charset="0"/>
                <a:ea typeface="Tahoma" panose="020B0604030504040204" pitchFamily="34" charset="0"/>
                <a:cs typeface="Tahoma" panose="020B0604030504040204" pitchFamily="34" charset="0"/>
              </a:rPr>
              <a:t>Adapter </a:t>
            </a:r>
            <a:r>
              <a:rPr lang="vi-VN" dirty="0">
                <a:latin typeface="Tahoma" panose="020B0604030504040204" pitchFamily="34" charset="0"/>
                <a:ea typeface="Tahoma" panose="020B0604030504040204" pitchFamily="34" charset="0"/>
                <a:cs typeface="Tahoma" panose="020B0604030504040204" pitchFamily="34" charset="0"/>
              </a:rPr>
              <a:t>là cầu nối giữa thành phần giao diện người </a:t>
            </a:r>
            <a:r>
              <a:rPr lang="vi-VN" dirty="0" smtClean="0">
                <a:latin typeface="Tahoma" panose="020B0604030504040204" pitchFamily="34" charset="0"/>
                <a:ea typeface="Tahoma" panose="020B0604030504040204" pitchFamily="34" charset="0"/>
                <a:cs typeface="Tahoma" panose="020B0604030504040204" pitchFamily="34" charset="0"/>
              </a:rPr>
              <a:t>dùng </a:t>
            </a:r>
            <a:r>
              <a:rPr lang="vi-VN" dirty="0">
                <a:latin typeface="Tahoma" panose="020B0604030504040204" pitchFamily="34" charset="0"/>
                <a:ea typeface="Tahoma" panose="020B0604030504040204" pitchFamily="34" charset="0"/>
                <a:cs typeface="Tahoma" panose="020B0604030504040204" pitchFamily="34" charset="0"/>
              </a:rPr>
              <a:t>và nguồn dữ liệu giúp ta có thể điền dữ liệu vào thành phần UI</a:t>
            </a:r>
            <a:r>
              <a:rPr lang="vi-VN" dirty="0" smtClean="0">
                <a:latin typeface="Tahoma" panose="020B0604030504040204" pitchFamily="34" charset="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Trong Listview thì có 1 class hỗ trợ đó là BaseAdapter.</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4456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05387" y="681037"/>
            <a:ext cx="6519863" cy="5476685"/>
          </a:xfrm>
          <a:prstGeom prst="rect">
            <a:avLst/>
          </a:prstGeom>
        </p:spPr>
      </p:pic>
      <p:sp>
        <p:nvSpPr>
          <p:cNvPr id="5" name="TextBox 4"/>
          <p:cNvSpPr txBox="1"/>
          <p:nvPr/>
        </p:nvSpPr>
        <p:spPr>
          <a:xfrm>
            <a:off x="457200" y="1104900"/>
            <a:ext cx="4243387" cy="400110"/>
          </a:xfrm>
          <a:prstGeom prst="rect">
            <a:avLst/>
          </a:prstGeom>
          <a:noFill/>
        </p:spPr>
        <p:txBody>
          <a:bodyPr wrap="square" rtlCol="0">
            <a:spAutoFit/>
          </a:bodyPr>
          <a:lstStyle/>
          <a:p>
            <a:r>
              <a:rPr lang="en-US" sz="2000" dirty="0" smtClean="0">
                <a:latin typeface="Tahoma" panose="020B0604030504040204" pitchFamily="34" charset="0"/>
                <a:ea typeface="Tahoma" panose="020B0604030504040204" pitchFamily="34" charset="0"/>
                <a:cs typeface="Tahoma" panose="020B0604030504040204" pitchFamily="34" charset="0"/>
              </a:rPr>
              <a:t>Số lượng cần đổ vào</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457200" y="2571750"/>
            <a:ext cx="4243387" cy="400110"/>
          </a:xfrm>
          <a:prstGeom prst="rect">
            <a:avLst/>
          </a:prstGeom>
          <a:noFill/>
        </p:spPr>
        <p:txBody>
          <a:bodyPr wrap="square" rtlCol="0">
            <a:spAutoFit/>
          </a:bodyPr>
          <a:lstStyle/>
          <a:p>
            <a:r>
              <a:rPr lang="en-US" sz="2000" dirty="0" smtClean="0">
                <a:latin typeface="Tahoma" panose="020B0604030504040204" pitchFamily="34" charset="0"/>
                <a:ea typeface="Tahoma" panose="020B0604030504040204" pitchFamily="34" charset="0"/>
                <a:cs typeface="Tahoma" panose="020B0604030504040204" pitchFamily="34" charset="0"/>
              </a:rPr>
              <a:t>Lấy </a:t>
            </a:r>
            <a:r>
              <a:rPr lang="en-US" sz="2000" dirty="0">
                <a:latin typeface="Tahoma" panose="020B0604030504040204" pitchFamily="34" charset="0"/>
                <a:ea typeface="Tahoma" panose="020B0604030504040204" pitchFamily="34" charset="0"/>
                <a:cs typeface="Tahoma" panose="020B0604030504040204" pitchFamily="34" charset="0"/>
              </a:rPr>
              <a:t>dữ liệu tại ví trị xác định</a:t>
            </a:r>
          </a:p>
        </p:txBody>
      </p:sp>
      <p:sp>
        <p:nvSpPr>
          <p:cNvPr id="7" name="TextBox 6"/>
          <p:cNvSpPr txBox="1"/>
          <p:nvPr/>
        </p:nvSpPr>
        <p:spPr>
          <a:xfrm>
            <a:off x="457200" y="3831771"/>
            <a:ext cx="4243387" cy="2554545"/>
          </a:xfrm>
          <a:prstGeom prst="rect">
            <a:avLst/>
          </a:prstGeom>
          <a:noFill/>
        </p:spPr>
        <p:txBody>
          <a:bodyPr wrap="square" rtlCol="0">
            <a:spAutoFit/>
          </a:bodyPr>
          <a:lstStyle/>
          <a:p>
            <a:r>
              <a:rPr lang="vi-VN" sz="2000" dirty="0">
                <a:latin typeface="Tahoma" panose="020B0604030504040204" pitchFamily="34" charset="0"/>
                <a:ea typeface="Tahoma" panose="020B0604030504040204" pitchFamily="34" charset="0"/>
                <a:cs typeface="Tahoma" panose="020B0604030504040204" pitchFamily="34" charset="0"/>
              </a:rPr>
              <a:t>Phương thức này tự động được gọi khi list item </a:t>
            </a:r>
            <a:r>
              <a:rPr lang="vi-VN" sz="2000" dirty="0" smtClean="0">
                <a:latin typeface="Tahoma" panose="020B0604030504040204" pitchFamily="34" charset="0"/>
                <a:ea typeface="Tahoma" panose="020B0604030504040204" pitchFamily="34" charset="0"/>
                <a:cs typeface="Tahoma" panose="020B0604030504040204" pitchFamily="34" charset="0"/>
              </a:rPr>
              <a:t>view</a:t>
            </a:r>
            <a:r>
              <a:rPr lang="en-US" sz="2000" dirty="0" smtClean="0">
                <a:latin typeface="Tahoma" panose="020B0604030504040204" pitchFamily="34" charset="0"/>
                <a:ea typeface="Tahoma" panose="020B0604030504040204" pitchFamily="34" charset="0"/>
                <a:cs typeface="Tahoma" panose="020B0604030504040204" pitchFamily="34" charset="0"/>
              </a:rPr>
              <a:t> (từng  cái GhiChu)</a:t>
            </a:r>
            <a:r>
              <a:rPr lang="vi-VN" sz="2000" dirty="0" smtClean="0">
                <a:latin typeface="Tahoma" panose="020B0604030504040204" pitchFamily="34" charset="0"/>
                <a:ea typeface="Tahoma" panose="020B0604030504040204" pitchFamily="34" charset="0"/>
                <a:cs typeface="Tahoma" panose="020B0604030504040204" pitchFamily="34" charset="0"/>
              </a:rPr>
              <a:t> </a:t>
            </a:r>
            <a:r>
              <a:rPr lang="vi-VN" sz="2000" dirty="0">
                <a:latin typeface="Tahoma" panose="020B0604030504040204" pitchFamily="34" charset="0"/>
                <a:ea typeface="Tahoma" panose="020B0604030504040204" pitchFamily="34" charset="0"/>
                <a:cs typeface="Tahoma" panose="020B0604030504040204" pitchFamily="34" charset="0"/>
              </a:rPr>
              <a:t>sẵn sàng được hiển thị hoặc gần được hiển thị. </a:t>
            </a:r>
            <a:r>
              <a:rPr lang="en-US" sz="2000" dirty="0" smtClean="0">
                <a:latin typeface="Tahoma" panose="020B0604030504040204" pitchFamily="34" charset="0"/>
                <a:ea typeface="Tahoma" panose="020B0604030504040204" pitchFamily="34" charset="0"/>
                <a:cs typeface="Tahoma" panose="020B0604030504040204" pitchFamily="34" charset="0"/>
              </a:rPr>
              <a:t>Set </a:t>
            </a:r>
            <a:r>
              <a:rPr lang="vi-VN" sz="2000" dirty="0" smtClean="0">
                <a:latin typeface="Tahoma" panose="020B0604030504040204" pitchFamily="34" charset="0"/>
                <a:ea typeface="Tahoma" panose="020B0604030504040204" pitchFamily="34" charset="0"/>
                <a:cs typeface="Tahoma" panose="020B0604030504040204" pitchFamily="34" charset="0"/>
              </a:rPr>
              <a:t>layout cho </a:t>
            </a:r>
            <a:r>
              <a:rPr lang="vi-VN" sz="2000" dirty="0">
                <a:latin typeface="Tahoma" panose="020B0604030504040204" pitchFamily="34" charset="0"/>
                <a:ea typeface="Tahoma" panose="020B0604030504040204" pitchFamily="34" charset="0"/>
                <a:cs typeface="Tahoma" panose="020B0604030504040204" pitchFamily="34" charset="0"/>
              </a:rPr>
              <a:t>item </a:t>
            </a:r>
            <a:r>
              <a:rPr lang="en-US" sz="2000" dirty="0" smtClean="0">
                <a:latin typeface="Tahoma" panose="020B0604030504040204" pitchFamily="34" charset="0"/>
                <a:ea typeface="Tahoma" panose="020B0604030504040204" pitchFamily="34" charset="0"/>
                <a:cs typeface="Tahoma" panose="020B0604030504040204" pitchFamily="34" charset="0"/>
              </a:rPr>
              <a:t> (1 GhiChu) </a:t>
            </a:r>
            <a:r>
              <a:rPr lang="vi-VN" sz="2000" dirty="0" smtClean="0">
                <a:latin typeface="Tahoma" panose="020B0604030504040204" pitchFamily="34" charset="0"/>
                <a:ea typeface="Tahoma" panose="020B0604030504040204" pitchFamily="34" charset="0"/>
                <a:cs typeface="Tahoma" panose="020B0604030504040204" pitchFamily="34" charset="0"/>
              </a:rPr>
              <a:t>sử </a:t>
            </a:r>
            <a:r>
              <a:rPr lang="vi-VN" sz="2000" dirty="0">
                <a:latin typeface="Tahoma" panose="020B0604030504040204" pitchFamily="34" charset="0"/>
                <a:ea typeface="Tahoma" panose="020B0604030504040204" pitchFamily="34" charset="0"/>
                <a:cs typeface="Tahoma" panose="020B0604030504040204" pitchFamily="34" charset="0"/>
              </a:rPr>
              <a:t>dụng lớp </a:t>
            </a:r>
            <a:r>
              <a:rPr lang="vi-VN" sz="2000" b="1" dirty="0">
                <a:latin typeface="Tahoma" panose="020B0604030504040204" pitchFamily="34" charset="0"/>
                <a:ea typeface="Tahoma" panose="020B0604030504040204" pitchFamily="34" charset="0"/>
                <a:cs typeface="Tahoma" panose="020B0604030504040204" pitchFamily="34" charset="0"/>
              </a:rPr>
              <a:t>LayoutInflater</a:t>
            </a:r>
            <a:r>
              <a:rPr lang="vi-VN" sz="2000" dirty="0">
                <a:latin typeface="Tahoma" panose="020B0604030504040204" pitchFamily="34" charset="0"/>
                <a:ea typeface="Tahoma" panose="020B0604030504040204" pitchFamily="34" charset="0"/>
                <a:cs typeface="Tahoma" panose="020B0604030504040204" pitchFamily="34" charset="0"/>
              </a:rPr>
              <a:t> sau đó thêm dữ liệu vào </a:t>
            </a:r>
            <a:r>
              <a:rPr lang="vi-VN" sz="2000" dirty="0" smtClean="0">
                <a:latin typeface="Tahoma" panose="020B0604030504040204" pitchFamily="34" charset="0"/>
                <a:ea typeface="Tahoma" panose="020B0604030504040204" pitchFamily="34" charset="0"/>
                <a:cs typeface="Tahoma" panose="020B0604030504040204" pitchFamily="34" charset="0"/>
              </a:rPr>
              <a:t>view </a:t>
            </a:r>
            <a:r>
              <a:rPr lang="vi-VN" sz="2000" dirty="0">
                <a:latin typeface="Tahoma" panose="020B0604030504040204" pitchFamily="34" charset="0"/>
                <a:ea typeface="Tahoma" panose="020B0604030504040204" pitchFamily="34" charset="0"/>
                <a:cs typeface="Tahoma" panose="020B0604030504040204" pitchFamily="34" charset="0"/>
              </a:rPr>
              <a:t>như ImageView, TextView.. </a:t>
            </a:r>
            <a:r>
              <a:rPr lang="vi-VN" sz="2000" dirty="0" smtClean="0">
                <a:latin typeface="Tahoma" panose="020B0604030504040204" pitchFamily="34" charset="0"/>
                <a:ea typeface="Tahoma" panose="020B0604030504040204" pitchFamily="34" charset="0"/>
                <a:cs typeface="Tahoma" panose="020B0604030504040204" pitchFamily="34" charset="0"/>
              </a:rPr>
              <a:t>.</a:t>
            </a:r>
            <a:endParaRPr lang="en-US" sz="20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0565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715" y="2672897"/>
            <a:ext cx="10515600" cy="1325563"/>
          </a:xfrm>
        </p:spPr>
        <p:txBody>
          <a:bodyPr/>
          <a:lstStyle/>
          <a:p>
            <a:pPr algn="ctr"/>
            <a:r>
              <a:rPr lang="en-US" b="1" dirty="0" smtClean="0">
                <a:latin typeface="Tahoma" panose="020B0604030504040204" pitchFamily="34" charset="0"/>
                <a:ea typeface="Tahoma" panose="020B0604030504040204" pitchFamily="34" charset="0"/>
                <a:cs typeface="Tahoma" panose="020B0604030504040204" pitchFamily="34" charset="0"/>
              </a:rPr>
              <a:t>CRUD trong listview và database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5555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4311"/>
            <a:ext cx="10515600" cy="2456089"/>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Thêm 1 Button đó là Sửa</a:t>
            </a:r>
          </a:p>
          <a:p>
            <a:r>
              <a:rPr lang="en-US" dirty="0" smtClean="0">
                <a:latin typeface="Tahoma" panose="020B0604030504040204" pitchFamily="34" charset="0"/>
                <a:ea typeface="Tahoma" panose="020B0604030504040204" pitchFamily="34" charset="0"/>
                <a:cs typeface="Tahoma" panose="020B0604030504040204" pitchFamily="34" charset="0"/>
              </a:rPr>
              <a:t>Để sửa 1 GhiChu thì nhấn vào 1 GhiChu và nội dung sẽ gán vào EditText, lưu Id của ghi chú vào 1 biến kiểu int Position.</a:t>
            </a:r>
          </a:p>
          <a:p>
            <a:r>
              <a:rPr lang="en-US" dirty="0" smtClean="0">
                <a:latin typeface="Tahoma" panose="020B0604030504040204" pitchFamily="34" charset="0"/>
                <a:ea typeface="Tahoma" panose="020B0604030504040204" pitchFamily="34" charset="0"/>
                <a:cs typeface="Tahoma" panose="020B0604030504040204" pitchFamily="34" charset="0"/>
              </a:rPr>
              <a:t>Đặt sự kiện SetOnItemClickListener() cho 1 GhiChu để sửa.</a:t>
            </a:r>
          </a:p>
          <a:p>
            <a:r>
              <a:rPr lang="en-US" dirty="0" smtClean="0">
                <a:latin typeface="Tahoma" panose="020B0604030504040204" pitchFamily="34" charset="0"/>
                <a:ea typeface="Tahoma" panose="020B0604030504040204" pitchFamily="34" charset="0"/>
                <a:cs typeface="Tahoma" panose="020B0604030504040204" pitchFamily="34" charset="0"/>
              </a:rPr>
              <a:t>Đặt sự kiện SetOnItemLongClickListener() cho 1 GhiChu để xóa.</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126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28825"/>
            <a:ext cx="10515600" cy="265928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Xỷ lí listview khi thêm 1 GhiChu mới vào db thì tự động cập nhật lại listview.</a:t>
            </a:r>
          </a:p>
          <a:p>
            <a:r>
              <a:rPr lang="en-US" dirty="0" smtClean="0">
                <a:latin typeface="Tahoma" panose="020B0604030504040204" pitchFamily="34" charset="0"/>
                <a:ea typeface="Tahoma" panose="020B0604030504040204" pitchFamily="34" charset="0"/>
                <a:cs typeface="Tahoma" panose="020B0604030504040204" pitchFamily="34" charset="0"/>
              </a:rPr>
              <a:t>Xỷ lí listview xóa và sửa 1 GhiChu:</a:t>
            </a:r>
          </a:p>
          <a:p>
            <a:pPr lvl="1"/>
            <a:r>
              <a:rPr lang="en-US" sz="2800" dirty="0" smtClean="0">
                <a:latin typeface="Tahoma" panose="020B0604030504040204" pitchFamily="34" charset="0"/>
                <a:ea typeface="Tahoma" panose="020B0604030504040204" pitchFamily="34" charset="0"/>
                <a:cs typeface="Tahoma" panose="020B0604030504040204" pitchFamily="34" charset="0"/>
              </a:rPr>
              <a:t>Tự động cập nhật lại Listview</a:t>
            </a:r>
          </a:p>
          <a:p>
            <a:pPr lvl="1"/>
            <a:r>
              <a:rPr lang="en-US" sz="2800" dirty="0" smtClean="0">
                <a:latin typeface="Tahoma" panose="020B0604030504040204" pitchFamily="34" charset="0"/>
                <a:ea typeface="Tahoma" panose="020B0604030504040204" pitchFamily="34" charset="0"/>
                <a:cs typeface="Tahoma" panose="020B0604030504040204" pitchFamily="34" charset="0"/>
              </a:rPr>
              <a:t>Xóa 1 GhiChu trong db và cập nhật lại Listview</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7971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114" y="475796"/>
            <a:ext cx="10515600" cy="424090"/>
          </a:xfrm>
        </p:spPr>
        <p:txBody>
          <a:bodyPr>
            <a:no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Viết hàm sửa 1 GhiChu</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751114" y="1348013"/>
            <a:ext cx="10679115" cy="1743529"/>
          </a:xfrm>
          <a:prstGeom prst="rect">
            <a:avLst/>
          </a:prstGeom>
        </p:spPr>
      </p:pic>
      <p:sp>
        <p:nvSpPr>
          <p:cNvPr id="5" name="Content Placeholder 2"/>
          <p:cNvSpPr txBox="1">
            <a:spLocks/>
          </p:cNvSpPr>
          <p:nvPr/>
        </p:nvSpPr>
        <p:spPr>
          <a:xfrm>
            <a:off x="832871" y="3539669"/>
            <a:ext cx="10515600" cy="424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Tahoma" panose="020B0604030504040204" pitchFamily="34" charset="0"/>
                <a:ea typeface="Tahoma" panose="020B0604030504040204" pitchFamily="34" charset="0"/>
                <a:cs typeface="Tahoma" panose="020B0604030504040204" pitchFamily="34" charset="0"/>
              </a:rPr>
              <a:t>Viết hàm xóa 1 GhiChu</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3"/>
          <a:stretch>
            <a:fillRect/>
          </a:stretch>
        </p:blipFill>
        <p:spPr>
          <a:xfrm>
            <a:off x="832871" y="4411886"/>
            <a:ext cx="7141267" cy="1685018"/>
          </a:xfrm>
          <a:prstGeom prst="rect">
            <a:avLst/>
          </a:prstGeom>
        </p:spPr>
      </p:pic>
    </p:spTree>
    <p:extLst>
      <p:ext uri="{BB962C8B-B14F-4D97-AF65-F5344CB8AC3E}">
        <p14:creationId xmlns:p14="http://schemas.microsoft.com/office/powerpoint/2010/main" val="148767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29" y="2694668"/>
            <a:ext cx="10515600" cy="1325563"/>
          </a:xfrm>
        </p:spPr>
        <p:txBody>
          <a:bodyPr>
            <a:normAutofit/>
          </a:bodyPr>
          <a:lstStyle/>
          <a:p>
            <a:pPr algn="ctr"/>
            <a:r>
              <a:rPr lang="en-US" sz="4800" b="1" dirty="0" smtClean="0">
                <a:latin typeface="Tahoma" panose="020B0604030504040204" pitchFamily="34" charset="0"/>
                <a:ea typeface="Tahoma" panose="020B0604030504040204" pitchFamily="34" charset="0"/>
                <a:cs typeface="Tahoma" panose="020B0604030504040204" pitchFamily="34" charset="0"/>
              </a:rPr>
              <a:t>Hết</a:t>
            </a:r>
            <a:endParaRPr lang="en-US" sz="4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03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1294039"/>
            <a:ext cx="10515600" cy="1325563"/>
          </a:xfrm>
        </p:spPr>
        <p:txBody>
          <a:bodyPr/>
          <a:lstStyle/>
          <a:p>
            <a:pPr algn="ctr"/>
            <a:r>
              <a:rPr lang="en-US" b="1" dirty="0" smtClean="0">
                <a:latin typeface="Tahoma" panose="020B0604030504040204" pitchFamily="34" charset="0"/>
                <a:ea typeface="Tahoma" panose="020B0604030504040204" pitchFamily="34" charset="0"/>
                <a:cs typeface="Tahoma" panose="020B0604030504040204" pitchFamily="34" charset="0"/>
              </a:rPr>
              <a:t>Kết nối SQLite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647042" y="3248025"/>
            <a:ext cx="7420429" cy="2020661"/>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Tạo class database.</a:t>
            </a:r>
          </a:p>
          <a:p>
            <a:r>
              <a:rPr lang="en-US" dirty="0" smtClean="0">
                <a:latin typeface="Tahoma" panose="020B0604030504040204" pitchFamily="34" charset="0"/>
                <a:ea typeface="Tahoma" panose="020B0604030504040204" pitchFamily="34" charset="0"/>
                <a:cs typeface="Tahoma" panose="020B0604030504040204" pitchFamily="34" charset="0"/>
              </a:rPr>
              <a:t>Viết hàm để bảng.</a:t>
            </a:r>
          </a:p>
          <a:p>
            <a:r>
              <a:rPr lang="en-US" dirty="0" smtClean="0">
                <a:latin typeface="Tahoma" panose="020B0604030504040204" pitchFamily="34" charset="0"/>
                <a:ea typeface="Tahoma" panose="020B0604030504040204" pitchFamily="34" charset="0"/>
                <a:cs typeface="Tahoma" panose="020B0604030504040204" pitchFamily="34" charset="0"/>
              </a:rPr>
              <a:t>Viết hàm thêm dữ liệu vào bảng.</a:t>
            </a:r>
          </a:p>
          <a:p>
            <a:r>
              <a:rPr lang="en-US" dirty="0" smtClean="0">
                <a:latin typeface="Tahoma" panose="020B0604030504040204" pitchFamily="34" charset="0"/>
                <a:ea typeface="Tahoma" panose="020B0604030504040204" pitchFamily="34" charset="0"/>
                <a:cs typeface="Tahoma" panose="020B0604030504040204" pitchFamily="34" charset="0"/>
              </a:rPr>
              <a:t>Viết hàm đọc dữ liệu từ bảng ra.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788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35982"/>
            <a:ext cx="10515600" cy="1325563"/>
          </a:xfrm>
        </p:spPr>
        <p:txBody>
          <a:bodyPr/>
          <a:lstStyle/>
          <a:p>
            <a:pPr algn="ctr"/>
            <a:r>
              <a:rPr lang="en-US" b="1" dirty="0" smtClean="0">
                <a:latin typeface="Tahoma" panose="020B0604030504040204" pitchFamily="34" charset="0"/>
                <a:ea typeface="Tahoma" panose="020B0604030504040204" pitchFamily="34" charset="0"/>
                <a:cs typeface="Tahoma" panose="020B0604030504040204" pitchFamily="34" charset="0"/>
              </a:rPr>
              <a:t>Hiển thị ghi chú ra Listview</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540327" y="3131910"/>
            <a:ext cx="9813472" cy="2427061"/>
          </a:xfrm>
        </p:spPr>
        <p:txBody>
          <a:bodyPr>
            <a:no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Thiết kế giao diện ứng dụng ghi chú.</a:t>
            </a:r>
          </a:p>
          <a:p>
            <a:r>
              <a:rPr lang="en-US" dirty="0" smtClean="0">
                <a:latin typeface="Tahoma" panose="020B0604030504040204" pitchFamily="34" charset="0"/>
                <a:ea typeface="Tahoma" panose="020B0604030504040204" pitchFamily="34" charset="0"/>
                <a:cs typeface="Tahoma" panose="020B0604030504040204" pitchFamily="34" charset="0"/>
              </a:rPr>
              <a:t>Tạo một lớp có tên GhiChu (ID, CONTENT) =&gt; 1 ghi chú</a:t>
            </a:r>
          </a:p>
          <a:p>
            <a:r>
              <a:rPr lang="en-US" dirty="0" smtClean="0">
                <a:latin typeface="Tahoma" panose="020B0604030504040204" pitchFamily="34" charset="0"/>
                <a:ea typeface="Tahoma" panose="020B0604030504040204" pitchFamily="34" charset="0"/>
                <a:cs typeface="Tahoma" panose="020B0604030504040204" pitchFamily="34" charset="0"/>
              </a:rPr>
              <a:t>Custom Adapter Listview</a:t>
            </a:r>
          </a:p>
          <a:p>
            <a:r>
              <a:rPr lang="en-US" dirty="0" smtClean="0">
                <a:latin typeface="Tahoma" panose="020B0604030504040204" pitchFamily="34" charset="0"/>
                <a:ea typeface="Tahoma" panose="020B0604030504040204" pitchFamily="34" charset="0"/>
                <a:cs typeface="Tahoma" panose="020B0604030504040204" pitchFamily="34" charset="0"/>
              </a:rPr>
              <a:t>Tạo view cho 1 đối tượng (1 ghi chú)</a:t>
            </a:r>
          </a:p>
          <a:p>
            <a:r>
              <a:rPr lang="en-US" dirty="0" smtClean="0">
                <a:latin typeface="Tahoma" panose="020B0604030504040204" pitchFamily="34" charset="0"/>
                <a:ea typeface="Tahoma" panose="020B0604030504040204" pitchFamily="34" charset="0"/>
                <a:cs typeface="Tahoma" panose="020B0604030504040204" pitchFamily="34" charset="0"/>
              </a:rPr>
              <a:t>Hiển thị dữ liệu ra Listview</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0054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14" y="1366610"/>
            <a:ext cx="10515600" cy="1325563"/>
          </a:xfrm>
        </p:spPr>
        <p:txBody>
          <a:bodyPr/>
          <a:lstStyle/>
          <a:p>
            <a:pPr algn="ctr"/>
            <a:r>
              <a:rPr lang="en-US" b="1" dirty="0" smtClean="0">
                <a:latin typeface="Tahoma" panose="020B0604030504040204" pitchFamily="34" charset="0"/>
                <a:ea typeface="Tahoma" panose="020B0604030504040204" pitchFamily="34" charset="0"/>
                <a:cs typeface="Tahoma" panose="020B0604030504040204" pitchFamily="34" charset="0"/>
              </a:rPr>
              <a:t>CRUD trong listview và database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26886" y="2885169"/>
            <a:ext cx="10515600" cy="2078718"/>
          </a:xfrm>
        </p:spPr>
        <p:txBody>
          <a:bodyPr>
            <a:no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Đã làm thêm và đổ ra listview.</a:t>
            </a:r>
          </a:p>
          <a:p>
            <a:r>
              <a:rPr lang="en-US" dirty="0" smtClean="0">
                <a:latin typeface="Tahoma" panose="020B0604030504040204" pitchFamily="34" charset="0"/>
                <a:ea typeface="Tahoma" panose="020B0604030504040204" pitchFamily="34" charset="0"/>
                <a:cs typeface="Tahoma" panose="020B0604030504040204" pitchFamily="34" charset="0"/>
              </a:rPr>
              <a:t>Tự động cập nhật listview khi thêm mới 1 ghi chú.</a:t>
            </a:r>
          </a:p>
          <a:p>
            <a:r>
              <a:rPr lang="en-US" dirty="0" smtClean="0">
                <a:latin typeface="Tahoma" panose="020B0604030504040204" pitchFamily="34" charset="0"/>
                <a:ea typeface="Tahoma" panose="020B0604030504040204" pitchFamily="34" charset="0"/>
                <a:cs typeface="Tahoma" panose="020B0604030504040204" pitchFamily="34" charset="0"/>
              </a:rPr>
              <a:t>Viết hàm sửa 1 ghi chú và cập nhật trong db, cập nhật lại listview</a:t>
            </a:r>
          </a:p>
          <a:p>
            <a:r>
              <a:rPr lang="en-US" dirty="0" smtClean="0">
                <a:latin typeface="Tahoma" panose="020B0604030504040204" pitchFamily="34" charset="0"/>
                <a:ea typeface="Tahoma" panose="020B0604030504040204" pitchFamily="34" charset="0"/>
                <a:cs typeface="Tahoma" panose="020B0604030504040204" pitchFamily="34" charset="0"/>
              </a:rPr>
              <a:t>Viết hàm xóa 1 ghi chú và cập nhật trong db, cập nhật lại listview</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1055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58" y="2571296"/>
            <a:ext cx="10515600" cy="1325563"/>
          </a:xfrm>
        </p:spPr>
        <p:txBody>
          <a:bodyPr/>
          <a:lstStyle/>
          <a:p>
            <a:pPr algn="ctr"/>
            <a:r>
              <a:rPr lang="en-US" b="1" dirty="0" smtClean="0">
                <a:latin typeface="Tahoma" panose="020B0604030504040204" pitchFamily="34" charset="0"/>
                <a:ea typeface="Tahoma" panose="020B0604030504040204" pitchFamily="34" charset="0"/>
                <a:cs typeface="Tahoma" panose="020B0604030504040204" pitchFamily="34" charset="0"/>
              </a:rPr>
              <a:t>Kết nối SQLite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1369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254375"/>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SQLite là một hệ csdl mà Android cung cấp sẵn.</a:t>
            </a:r>
          </a:p>
          <a:p>
            <a:r>
              <a:rPr lang="en-US" dirty="0" smtClean="0">
                <a:latin typeface="Tahoma" panose="020B0604030504040204" pitchFamily="34" charset="0"/>
                <a:ea typeface="Tahoma" panose="020B0604030504040204" pitchFamily="34" charset="0"/>
                <a:cs typeface="Tahoma" panose="020B0604030504040204" pitchFamily="34" charset="0"/>
              </a:rPr>
              <a:t>Nó được lưu trữ trong thiết bị chứ không phải trên server hay bất cứ đâu.</a:t>
            </a:r>
          </a:p>
          <a:p>
            <a:r>
              <a:rPr lang="en-US" dirty="0" smtClean="0">
                <a:latin typeface="Tahoma" panose="020B0604030504040204" pitchFamily="34" charset="0"/>
                <a:ea typeface="Tahoma" panose="020B0604030504040204" pitchFamily="34" charset="0"/>
                <a:cs typeface="Tahoma" panose="020B0604030504040204" pitchFamily="34" charset="0"/>
              </a:rPr>
              <a:t>Truy vấn trong SQLite tương tự như các hệ csdl khác.</a:t>
            </a:r>
          </a:p>
          <a:p>
            <a:r>
              <a:rPr lang="en-US" dirty="0" smtClean="0">
                <a:latin typeface="Tahoma" panose="020B0604030504040204" pitchFamily="34" charset="0"/>
                <a:ea typeface="Tahoma" panose="020B0604030504040204" pitchFamily="34" charset="0"/>
                <a:cs typeface="Tahoma" panose="020B0604030504040204" pitchFamily="34" charset="0"/>
              </a:rPr>
              <a:t>Dùng SQLite để lưu trữ dữ liệu có dạng Object....</a:t>
            </a:r>
          </a:p>
          <a:p>
            <a:r>
              <a:rPr lang="en-US" dirty="0" smtClean="0">
                <a:latin typeface="Tahoma" panose="020B0604030504040204" pitchFamily="34" charset="0"/>
                <a:ea typeface="Tahoma" panose="020B0604030504040204" pitchFamily="34" charset="0"/>
                <a:cs typeface="Tahoma" panose="020B0604030504040204" pitchFamily="34" charset="0"/>
              </a:rPr>
              <a:t>Ví dụ về dạng object cho ứng dụng GhiChu: {ID, CONTENT}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3761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Android cung cấp sẵn 1 class có tên </a:t>
            </a:r>
            <a:r>
              <a:rPr lang="en-US" b="1" dirty="0" smtClean="0">
                <a:latin typeface="Tahoma" panose="020B0604030504040204" pitchFamily="34" charset="0"/>
                <a:ea typeface="Tahoma" panose="020B0604030504040204" pitchFamily="34" charset="0"/>
                <a:cs typeface="Tahoma" panose="020B0604030504040204" pitchFamily="34" charset="0"/>
              </a:rPr>
              <a:t>SQLiteOpenHelper</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Cho phép xử lý các theo tác đối với database của SQLite.</a:t>
            </a:r>
          </a:p>
          <a:p>
            <a:r>
              <a:rPr lang="en-US" dirty="0" smtClean="0">
                <a:latin typeface="Tahoma" panose="020B0604030504040204" pitchFamily="34" charset="0"/>
                <a:ea typeface="Tahoma" panose="020B0604030504040204" pitchFamily="34" charset="0"/>
                <a:cs typeface="Tahoma" panose="020B0604030504040204" pitchFamily="34" charset="0"/>
              </a:rPr>
              <a:t>Có 2 phương thức là onCreate(): viết những câu lệnh tạo bảng.</a:t>
            </a:r>
          </a:p>
          <a:p>
            <a:r>
              <a:rPr lang="en-US" dirty="0" smtClean="0">
                <a:latin typeface="Tahoma" panose="020B0604030504040204" pitchFamily="34" charset="0"/>
                <a:ea typeface="Tahoma" panose="020B0604030504040204" pitchFamily="34" charset="0"/>
                <a:cs typeface="Tahoma" panose="020B0604030504040204" pitchFamily="34" charset="0"/>
              </a:rPr>
              <a:t>onUpgrade(): Chỉnh sửa cấu trúc bảng....</a:t>
            </a:r>
          </a:p>
          <a:p>
            <a:r>
              <a:rPr lang="en-US" dirty="0" smtClean="0">
                <a:latin typeface="Tahoma" panose="020B0604030504040204" pitchFamily="34" charset="0"/>
                <a:ea typeface="Tahoma" panose="020B0604030504040204" pitchFamily="34" charset="0"/>
                <a:cs typeface="Tahoma" panose="020B0604030504040204" pitchFamily="34" charset="0"/>
              </a:rPr>
              <a:t>Tạo class Database kế thừ từ </a:t>
            </a:r>
            <a:r>
              <a:rPr lang="en-US" b="1" dirty="0" smtClean="0">
                <a:latin typeface="Tahoma" panose="020B0604030504040204" pitchFamily="34" charset="0"/>
                <a:ea typeface="Tahoma" panose="020B0604030504040204" pitchFamily="34" charset="0"/>
                <a:cs typeface="Tahoma" panose="020B0604030504040204" pitchFamily="34" charset="0"/>
              </a:rPr>
              <a:t>SQLiteOpenHelper</a:t>
            </a: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 Tạo 2 hàm mới là query() và getData()</a:t>
            </a:r>
          </a:p>
        </p:txBody>
      </p:sp>
    </p:spTree>
    <p:extLst>
      <p:ext uri="{BB962C8B-B14F-4D97-AF65-F5344CB8AC3E}">
        <p14:creationId xmlns:p14="http://schemas.microsoft.com/office/powerpoint/2010/main" val="224576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8966" y="998725"/>
            <a:ext cx="10886851" cy="4635594"/>
          </a:xfrm>
          <a:prstGeom prst="rect">
            <a:avLst/>
          </a:prstGeom>
        </p:spPr>
      </p:pic>
    </p:spTree>
    <p:extLst>
      <p:ext uri="{BB962C8B-B14F-4D97-AF65-F5344CB8AC3E}">
        <p14:creationId xmlns:p14="http://schemas.microsoft.com/office/powerpoint/2010/main" val="3470860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207" y="3101975"/>
            <a:ext cx="10515600" cy="703262"/>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Viết hàm thêm dữ liệu vào bảng.</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3"/>
          <a:stretch>
            <a:fillRect/>
          </a:stretch>
        </p:blipFill>
        <p:spPr>
          <a:xfrm>
            <a:off x="552450" y="1522412"/>
            <a:ext cx="10816314" cy="1338263"/>
          </a:xfrm>
          <a:prstGeom prst="rect">
            <a:avLst/>
          </a:prstGeom>
        </p:spPr>
      </p:pic>
      <p:sp>
        <p:nvSpPr>
          <p:cNvPr id="5" name="Content Placeholder 2"/>
          <p:cNvSpPr txBox="1">
            <a:spLocks/>
          </p:cNvSpPr>
          <p:nvPr/>
        </p:nvSpPr>
        <p:spPr>
          <a:xfrm>
            <a:off x="855207" y="971550"/>
            <a:ext cx="10515600" cy="703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Tahoma" panose="020B0604030504040204" pitchFamily="34" charset="0"/>
                <a:ea typeface="Tahoma" panose="020B0604030504040204" pitchFamily="34" charset="0"/>
                <a:cs typeface="Tahoma" panose="020B0604030504040204" pitchFamily="34" charset="0"/>
              </a:rPr>
              <a:t>Tạo 1 bảng GhiChu có các Col (ID: int, Content: varchar(200)).</a:t>
            </a:r>
          </a:p>
          <a:p>
            <a:pPr marL="0" indent="0">
              <a:buFont typeface="Arial" panose="020B0604020202020204" pitchFamily="34" charse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4"/>
          <a:stretch>
            <a:fillRect/>
          </a:stretch>
        </p:blipFill>
        <p:spPr>
          <a:xfrm>
            <a:off x="855207" y="3995737"/>
            <a:ext cx="10330656" cy="1870075"/>
          </a:xfrm>
          <a:prstGeom prst="rect">
            <a:avLst/>
          </a:prstGeom>
        </p:spPr>
      </p:pic>
      <p:cxnSp>
        <p:nvCxnSpPr>
          <p:cNvPr id="8" name="Straight Connector 7"/>
          <p:cNvCxnSpPr/>
          <p:nvPr/>
        </p:nvCxnSpPr>
        <p:spPr>
          <a:xfrm>
            <a:off x="8210550" y="3995737"/>
            <a:ext cx="19202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10550" y="3619500"/>
            <a:ext cx="2152650" cy="369332"/>
          </a:xfrm>
          <a:prstGeom prst="rect">
            <a:avLst/>
          </a:prstGeom>
          <a:noFill/>
        </p:spPr>
        <p:txBody>
          <a:bodyPr wrap="square" rtlCol="0">
            <a:spAutoFit/>
          </a:bodyPr>
          <a:lstStyle/>
          <a:p>
            <a:r>
              <a:rPr lang="en-US" dirty="0" smtClean="0"/>
              <a:t>Nội dung thêm vào</a:t>
            </a:r>
            <a:endParaRPr lang="en-US" dirty="0"/>
          </a:p>
        </p:txBody>
      </p:sp>
    </p:spTree>
    <p:extLst>
      <p:ext uri="{BB962C8B-B14F-4D97-AF65-F5344CB8AC3E}">
        <p14:creationId xmlns:p14="http://schemas.microsoft.com/office/powerpoint/2010/main" val="938110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839</Words>
  <Application>Microsoft Office PowerPoint</Application>
  <PresentationFormat>Widescreen</PresentationFormat>
  <Paragraphs>79</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Tahoma</vt:lpstr>
      <vt:lpstr>Office Theme</vt:lpstr>
      <vt:lpstr>Chủ đề 1: SQLite và Listview qua ứng dụng ghi chú.</vt:lpstr>
      <vt:lpstr>Kết nối SQLite</vt:lpstr>
      <vt:lpstr>Hiển thị ghi chú ra Listview</vt:lpstr>
      <vt:lpstr>CRUD trong listview và database</vt:lpstr>
      <vt:lpstr>Kết nối SQLite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CRUD trong listview và database</vt:lpstr>
      <vt:lpstr>PowerPoint Presentation</vt:lpstr>
      <vt:lpstr>PowerPoint Presentation</vt:lpstr>
      <vt:lpstr>PowerPoint Presentation</vt:lpstr>
      <vt:lpstr>Hết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1: SQLite và ListView</dc:title>
  <dc:creator>Hoai Son</dc:creator>
  <cp:lastModifiedBy>Hoai Son</cp:lastModifiedBy>
  <cp:revision>76</cp:revision>
  <dcterms:created xsi:type="dcterms:W3CDTF">2018-03-11T12:18:51Z</dcterms:created>
  <dcterms:modified xsi:type="dcterms:W3CDTF">2018-03-11T15:42:20Z</dcterms:modified>
</cp:coreProperties>
</file>