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12" r:id="rId4"/>
    <p:sldId id="258" r:id="rId5"/>
    <p:sldId id="259" r:id="rId6"/>
    <p:sldId id="260" r:id="rId7"/>
    <p:sldId id="261" r:id="rId8"/>
    <p:sldId id="313" r:id="rId9"/>
    <p:sldId id="278" r:id="rId10"/>
    <p:sldId id="279" r:id="rId11"/>
    <p:sldId id="262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284" r:id="rId35"/>
    <p:sldId id="285" r:id="rId36"/>
    <p:sldId id="292" r:id="rId37"/>
    <p:sldId id="298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4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10/09/2018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science.gcse.guru/glossary/output-devic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 smtClean="0"/>
              <a:t>Slot 01: </a:t>
            </a:r>
            <a:br>
              <a:rPr lang="en-US" dirty="0" smtClean="0"/>
            </a:br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 smtClean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First Program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1.4- 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Each device interfaces with the system buses through a device controller.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90700"/>
            <a:ext cx="30099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1.5- Information/Data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153400" cy="4906963"/>
          </a:xfrm>
        </p:spPr>
        <p:txBody>
          <a:bodyPr>
            <a:norm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b="1" i="1" dirty="0" smtClean="0"/>
              <a:t>Data</a:t>
            </a:r>
            <a:r>
              <a:rPr lang="en-US" dirty="0" smtClean="0"/>
              <a:t>: specific values that describe something</a:t>
            </a:r>
          </a:p>
          <a:p>
            <a:pPr marL="228600" indent="-228600">
              <a:spcBef>
                <a:spcPct val="50000"/>
              </a:spcBef>
            </a:pPr>
            <a:r>
              <a:rPr lang="en-US" b="1" i="1" dirty="0" smtClean="0"/>
              <a:t>Information</a:t>
            </a:r>
            <a:r>
              <a:rPr lang="en-US" dirty="0" smtClean="0"/>
              <a:t>: Meaning of data</a:t>
            </a:r>
          </a:p>
          <a:p>
            <a:pPr marL="228600" indent="-228600">
              <a:spcBef>
                <a:spcPct val="50000"/>
              </a:spcBef>
            </a:pPr>
            <a:r>
              <a:rPr lang="en-US" dirty="0" smtClean="0"/>
              <a:t>Program information consists of instructions and data.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 smtClean="0"/>
              <a:t>How is this information stored?  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 smtClean="0"/>
              <a:t>What does a program instruction look like?  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 smtClean="0"/>
              <a:t>How do we make program instructions readable?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1.6- Data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We call a </a:t>
            </a:r>
            <a:r>
              <a:rPr lang="en-US" b="1" u="sng" dirty="0" smtClean="0">
                <a:solidFill>
                  <a:srgbClr val="FF0000"/>
                </a:solidFill>
              </a:rPr>
              <a:t>bi</a:t>
            </a:r>
            <a:r>
              <a:rPr lang="en-US" dirty="0" smtClean="0"/>
              <a:t>nary digi</a:t>
            </a:r>
            <a:r>
              <a:rPr lang="en-US" b="1" u="sng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a bit.</a:t>
            </a:r>
          </a:p>
          <a:p>
            <a:pPr algn="just"/>
            <a:r>
              <a:rPr lang="en-US" dirty="0" smtClean="0"/>
              <a:t>One nibble consists of 4 consecutive bits. </a:t>
            </a:r>
          </a:p>
          <a:p>
            <a:pPr algn="just"/>
            <a:r>
              <a:rPr lang="en-US" dirty="0" smtClean="0"/>
              <a:t>The fundamental addressable unit of primary memory is the byte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One byte consists of 2 nibbles. 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1.6- Data Units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The natural unit of the CPU is a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.  A word is the size of the general registers - the unit of memory within the CPU. 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0300" y="1069975"/>
            <a:ext cx="25527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1.7- Data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3 common number systems: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dirty="0" smtClean="0"/>
              <a:t>Base 16: 0, 1, …, 9, A, B, C, D, E, F</a:t>
            </a:r>
          </a:p>
          <a:p>
            <a:pPr lvl="2" algn="just"/>
            <a:r>
              <a:rPr lang="en-US" dirty="0" smtClean="0"/>
              <a:t>Each hexadecimal digit represents 4 bits of information.</a:t>
            </a:r>
          </a:p>
          <a:p>
            <a:pPr lvl="2" algn="just"/>
            <a:r>
              <a:rPr lang="en-US" dirty="0" smtClean="0"/>
              <a:t>The 0x prefix identifies the number as a hexadecimal number: 0x5C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 smtClean="0"/>
              <a:t>Base </a:t>
            </a:r>
            <a:r>
              <a:rPr lang="en-US" dirty="0"/>
              <a:t>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/>
              <a:t>The prefix 0 identifies the number as an octal number: 031</a:t>
            </a:r>
          </a:p>
          <a:p>
            <a:pPr lvl="2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Conversion-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52450" y="1905001"/>
            <a:ext cx="8134350" cy="3933824"/>
            <a:chOff x="714" y="1632"/>
            <a:chExt cx="3912" cy="1614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714" y="1632"/>
              <a:ext cx="1926" cy="153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2940" y="1644"/>
              <a:ext cx="1620" cy="85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2928" y="2544"/>
              <a:ext cx="1698" cy="70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</p:grp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38175" y="2124075"/>
            <a:ext cx="7869238" cy="3267075"/>
            <a:chOff x="402" y="1338"/>
            <a:chExt cx="4957" cy="2058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402" y="1338"/>
              <a:ext cx="4957" cy="1644"/>
            </a:xfrm>
            <a:prstGeom prst="rect">
              <a:avLst/>
            </a:prstGeom>
            <a:noFill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960" y="3168"/>
              <a:ext cx="1404" cy="228"/>
            </a:xfrm>
            <a:prstGeom prst="rect">
              <a:avLst/>
            </a:prstGeom>
            <a:noFill/>
          </p:spPr>
        </p:pic>
      </p:grp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lum bright="-30000" contrast="20000"/>
          </a:blip>
          <a:srcRect/>
          <a:stretch>
            <a:fillRect/>
          </a:stretch>
        </p:blipFill>
        <p:spPr bwMode="auto">
          <a:xfrm>
            <a:off x="685800" y="1490663"/>
            <a:ext cx="8153400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Máy tính là thiết bị nhị phân nên tất cả mọi dữ liệu đều được lưu trữ dạng nhị phân.</a:t>
            </a: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/>
              <a:t>Số quả dâu:</a:t>
            </a:r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248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410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867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3429000" cy="1143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6172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6096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2057400" y="4648200"/>
            <a:ext cx="1676400" cy="6858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Dạng mô tả của người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7391400" y="3505200"/>
            <a:ext cx="1219200" cy="381000"/>
          </a:xfrm>
          <a:prstGeom prst="wedgeRectCallout">
            <a:avLst>
              <a:gd name="adj1" fmla="val -14375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Mã hóa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934200" y="2133600"/>
            <a:ext cx="1828800" cy="914400"/>
          </a:xfrm>
          <a:prstGeom prst="wedgeRectCallout">
            <a:avLst>
              <a:gd name="adj1" fmla="val -95574"/>
              <a:gd name="adj2" fmla="val 94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Giải mã sang dạng biểu diễn của người</a:t>
            </a:r>
          </a:p>
        </p:txBody>
      </p:sp>
      <p:sp>
        <p:nvSpPr>
          <p:cNvPr id="20" name="Oval 19"/>
          <p:cNvSpPr/>
          <p:nvPr/>
        </p:nvSpPr>
        <p:spPr>
          <a:xfrm>
            <a:off x="1524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  <a:gridCol w="990600"/>
                <a:gridCol w="1295400"/>
                <a:gridCol w="10668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0000 0000 1111 1111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corresponding binary expansions of the following decimal number: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6096000" y="3352800"/>
            <a:ext cx="2057400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and do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Define concepts: computer program, computer software, Information, data, fundamental Data Units, data address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how to make a good software?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steps to develop a software?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ways to represent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Discuss about notable features of C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914400"/>
                <a:gridCol w="1143000"/>
                <a:gridCol w="2362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blank cells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762000" y="990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228600" y="1066800"/>
            <a:ext cx="8666163" cy="2628900"/>
          </a:xfrm>
          <a:prstGeom prst="rect">
            <a:avLst/>
          </a:prstGeom>
          <a:noFill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/>
              <a:t>Bài tập</a:t>
            </a:r>
            <a:r>
              <a:rPr lang="en-US" sz="2000" b="1" dirty="0"/>
              <a:t> : Làm các phép tính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914400"/>
            <a:ext cx="8153400" cy="5199063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Dùng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bit trái (leftmost bit) để mô tả dấu: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33450"/>
            <a:ext cx="6904038" cy="531495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2400" y="4495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Tìm biểu diễn của –35 với 1 byte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Cách làm: Ta tìm biểu diễn của +35  rồi tìm bù 2 của nó ta được biểu diễn số âm 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Tìm trị của biểu diễn số nguyên có dấu 1 byte 11111100 b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Bít trái : 1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Biểu diễn số âm. Nếu ta tìm được biểu diễn dương tương ứng, tìm trị , thêm dấu trừ ta được trị kết qủa.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Bài tập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Tìm biểu diễn của số nguyên không dấu  1 byte: 251 , 163, 117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Tìm biểu diễn của số nguyên không dấu  2 byte: 551 , 160, 443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Tìm biểu diễn của số có dấu  1 byte: -51 , -163, -117, 320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Tìm trị của biễu diễn số nguyên có dấu 1 byte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674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1.8- Addressing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 smtClean="0"/>
              <a:t>Each byte of primary memory has a unique address, start from zero</a:t>
            </a:r>
          </a:p>
          <a:p>
            <a:pPr lvl="1" algn="just"/>
            <a:r>
              <a:rPr lang="en-US" sz="2000" dirty="0" smtClean="0"/>
              <a:t>Kilobyte = 1024 bytes</a:t>
            </a:r>
          </a:p>
          <a:p>
            <a:pPr lvl="1" algn="just"/>
            <a:r>
              <a:rPr lang="en-US" sz="2000" dirty="0" smtClean="0"/>
              <a:t>Kilo K= 1024 ( 2</a:t>
            </a:r>
            <a:r>
              <a:rPr lang="en-US" sz="2000" baseline="30000" dirty="0" smtClean="0"/>
              <a:t>10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 smtClean="0"/>
              <a:t>Mega or M (=1024k) </a:t>
            </a:r>
          </a:p>
          <a:p>
            <a:pPr lvl="1" algn="just"/>
            <a:r>
              <a:rPr lang="en-US" sz="2000" dirty="0" smtClean="0"/>
              <a:t>Giga or G (=1024M) </a:t>
            </a:r>
          </a:p>
          <a:p>
            <a:pPr lvl="1" algn="just"/>
            <a:r>
              <a:rPr lang="en-US" sz="2000" dirty="0" smtClean="0"/>
              <a:t>Tera or T (=1024G) </a:t>
            </a:r>
          </a:p>
          <a:p>
            <a:pPr lvl="1" algn="just"/>
            <a:r>
              <a:rPr lang="en-US" sz="2000" dirty="0" smtClean="0"/>
              <a:t>Peta or P (=1024T) </a:t>
            </a:r>
          </a:p>
          <a:p>
            <a:pPr lvl="1" algn="just"/>
            <a:r>
              <a:rPr lang="en-US" sz="2000" dirty="0" smtClean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 smtClean="0"/>
              <a:t>Addressible Memory</a:t>
            </a:r>
          </a:p>
          <a:p>
            <a:pPr lvl="1" algn="just"/>
            <a:r>
              <a:rPr lang="en-US" sz="2000" dirty="0" smtClean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1485900"/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1010 1010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0011 1100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1001 0000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1100 1011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0100 0001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1.9- Program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2057400"/>
                <a:gridCol w="2209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01001011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100110110110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011011010111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1.9- Program Instructions…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Definitions: computer program, computer software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Information, Data, Fundamental 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Addressing Information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Translate and execute a program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1.10-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Machine Language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Assembly language </a:t>
            </a:r>
            <a:r>
              <a:rPr lang="en-US" dirty="0" smtClean="0">
                <a:sym typeface="Wingdings" pitchFamily="2" charset="2"/>
              </a:rPr>
              <a:t> High-</a:t>
            </a:r>
            <a:r>
              <a:rPr lang="en-US" dirty="0" smtClean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To make our programs shorter, we use higher-level languages.</a:t>
            </a:r>
            <a:endParaRPr lang="en-US" dirty="0"/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1.10- 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1.10- 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higher the level, the closer to the human languages and the further from native machine languages</a:t>
            </a:r>
          </a:p>
          <a:p>
            <a:pPr lvl="1"/>
            <a:r>
              <a:rPr lang="en-US" dirty="0" smtClean="0"/>
              <a:t>Each third generation language statement ~ 5-10 machine language statements.  </a:t>
            </a:r>
          </a:p>
          <a:p>
            <a:pPr lvl="1"/>
            <a:r>
              <a:rPr lang="en-US" dirty="0" smtClean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1.11- Translate and Execute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When we code a program in a high level language, we write source code.  We translate this code into machine language.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 ways of translations: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Interpreting</a:t>
            </a:r>
            <a:r>
              <a:rPr lang="en-US" dirty="0" smtClean="0"/>
              <a:t>: Translate and execute statements one-by-one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Compiling</a:t>
            </a:r>
            <a:r>
              <a:rPr lang="en-US" dirty="0" smtClean="0"/>
              <a:t>: Translate all the program then execute all the program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1.12- 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Some </a:t>
            </a:r>
            <a:r>
              <a:rPr lang="en-US" sz="2800" b="1" u="sng" dirty="0" smtClean="0"/>
              <a:t>reasons</a:t>
            </a:r>
            <a:r>
              <a:rPr lang="en-US" sz="2800" dirty="0" smtClean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in level of the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1.13- Some Notable 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 smtClean="0"/>
              <a:t>C language is case sensitive.  </a:t>
            </a:r>
          </a:p>
          <a:p>
            <a:pPr lvl="1"/>
            <a:r>
              <a:rPr lang="en-US" dirty="0" smtClean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1.14- Structure of a Simple C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 for program description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Declaration for library  using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Entry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 +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Exit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Structure…: C program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Entry point: the point that a program begins.</a:t>
            </a:r>
          </a:p>
          <a:p>
            <a:pPr>
              <a:buNone/>
            </a:pPr>
            <a:r>
              <a:rPr lang="en-US" dirty="0" smtClean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int argCount, char* args[])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Demo. </a:t>
              </a:r>
            </a:p>
            <a:p>
              <a:pPr algn="ctr"/>
              <a:r>
                <a:rPr lang="en-US" sz="2000" b="1" dirty="0" smtClean="0"/>
                <a:t>In the module H (Files)</a:t>
              </a:r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Common form</a:t>
              </a:r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[void] 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Definitions: computer program, computer software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Information, Data, Fundamental 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C Compilers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5029200" cy="1752599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b="1" u="sng" dirty="0" smtClean="0">
                <a:solidFill>
                  <a:srgbClr val="FF0000"/>
                </a:solidFill>
              </a:rPr>
              <a:t>simulation</a:t>
            </a:r>
            <a:r>
              <a:rPr lang="en-US" sz="2400" dirty="0" smtClean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Is a set of instructions that computer hardware will execute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1.2- How to make a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Usability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Correctness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Maintainability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Portability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standards compliance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1.3- Steps to develop 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895600"/>
            <a:ext cx="2895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 smtClean="0"/>
              <a:t>Requirements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Analysis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Design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Coding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Testing 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Deploying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Maintenance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1.4- Computer Hardware -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22388"/>
            <a:ext cx="5745511" cy="39150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310" y="5014452"/>
            <a:ext cx="8427690" cy="11849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200"/>
              <a:t>- Von Neumann architecture is based on the stored-program computer concept, </a:t>
            </a:r>
            <a:r>
              <a:rPr lang="en-US" sz="2200"/>
              <a:t>where </a:t>
            </a:r>
            <a:r>
              <a:rPr lang="en-US" sz="2200" smtClean="0"/>
              <a:t>data </a:t>
            </a:r>
            <a:r>
              <a:rPr lang="en-US" sz="2200"/>
              <a:t>and </a:t>
            </a:r>
            <a:r>
              <a:rPr lang="en-US" sz="2200"/>
              <a:t>program </a:t>
            </a:r>
            <a:r>
              <a:rPr lang="en-US" sz="2200" smtClean="0"/>
              <a:t>are </a:t>
            </a:r>
            <a:r>
              <a:rPr lang="en-US" sz="2200"/>
              <a:t>stored in the same memory.  </a:t>
            </a:r>
          </a:p>
          <a:p>
            <a:pPr algn="just">
              <a:spcAft>
                <a:spcPts val="600"/>
              </a:spcAft>
            </a:pPr>
            <a:r>
              <a:rPr lang="en-US" sz="2200" i="1"/>
              <a:t>- This design is still used in most computers produced </a:t>
            </a:r>
            <a:r>
              <a:rPr lang="en-US" sz="2200" b="1" i="1"/>
              <a:t>today</a:t>
            </a:r>
            <a:r>
              <a:rPr lang="en-US" sz="2200" i="1" smtClean="0"/>
              <a:t>.</a:t>
            </a:r>
            <a:endParaRPr lang="en-US" sz="2200" i="1"/>
          </a:p>
        </p:txBody>
      </p:sp>
      <p:sp>
        <p:nvSpPr>
          <p:cNvPr id="11" name="TextBox 10"/>
          <p:cNvSpPr txBox="1"/>
          <p:nvPr/>
        </p:nvSpPr>
        <p:spPr>
          <a:xfrm>
            <a:off x="6245942" y="1447800"/>
            <a:ext cx="2288458" cy="178510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smtClean="0"/>
              <a:t>Von </a:t>
            </a:r>
            <a:r>
              <a:rPr lang="en-US" sz="2200" b="1"/>
              <a:t>Neumann architecture </a:t>
            </a:r>
            <a:r>
              <a:rPr lang="en-US" sz="2200"/>
              <a:t>was first published by </a:t>
            </a:r>
            <a:r>
              <a:rPr lang="en-US" sz="2200" i="1"/>
              <a:t>John von Neumann </a:t>
            </a:r>
            <a:r>
              <a:rPr lang="en-US" sz="2200"/>
              <a:t>in </a:t>
            </a:r>
            <a:r>
              <a:rPr lang="en-US" sz="2200"/>
              <a:t>1945</a:t>
            </a:r>
            <a:r>
              <a:rPr lang="en-US" sz="2200" smtClean="0"/>
              <a:t>.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1.4- Computer Hardware -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22388"/>
            <a:ext cx="5745511" cy="39150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8961" y="2971800"/>
            <a:ext cx="27432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/>
              <a:t>The </a:t>
            </a:r>
            <a:r>
              <a:rPr lang="en-US" sz="2400" b="1"/>
              <a:t>CPU</a:t>
            </a:r>
            <a:r>
              <a:rPr lang="en-US" sz="2400"/>
              <a:t> contains </a:t>
            </a:r>
            <a:r>
              <a:rPr lang="en-US" sz="2400"/>
              <a:t>the </a:t>
            </a:r>
            <a:r>
              <a:rPr lang="en-US" sz="2400" smtClean="0"/>
              <a:t>CU, </a:t>
            </a:r>
            <a:r>
              <a:rPr lang="en-US" sz="2400"/>
              <a:t>ALU,</a:t>
            </a:r>
            <a:r>
              <a:rPr lang="en-US" sz="2400" smtClean="0"/>
              <a:t> </a:t>
            </a:r>
            <a:r>
              <a:rPr lang="en-US" sz="2400"/>
              <a:t>and </a:t>
            </a:r>
            <a:r>
              <a:rPr lang="en-US" sz="2400" smtClean="0"/>
              <a:t> Registers</a:t>
            </a:r>
            <a:r>
              <a:rPr lang="en-US" sz="2400"/>
              <a:t>.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6068961" y="934678"/>
            <a:ext cx="274320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/>
              <a:t>CPU</a:t>
            </a:r>
            <a:r>
              <a:rPr lang="en-US" sz="2400" smtClean="0"/>
              <a:t> is responsible </a:t>
            </a:r>
            <a:r>
              <a:rPr lang="en-US" sz="2400"/>
              <a:t>for executing the instructions of a computer program.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28600" y="5181600"/>
            <a:ext cx="8763000" cy="1190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/>
              <a:t>Registers</a:t>
            </a:r>
          </a:p>
          <a:p>
            <a:pPr>
              <a:lnSpc>
                <a:spcPct val="110000"/>
              </a:lnSpc>
            </a:pPr>
            <a:r>
              <a:rPr lang="en-US" sz="2200"/>
              <a:t>Registers are high speed storage areas in the CPU.  All data must be stored in a register before it can be </a:t>
            </a:r>
            <a:r>
              <a:rPr lang="en-US" sz="2200"/>
              <a:t>processed</a:t>
            </a:r>
            <a:r>
              <a:rPr lang="en-US" sz="2200" smtClean="0"/>
              <a:t>.</a:t>
            </a:r>
            <a:endParaRPr lang="en-US" sz="2200"/>
          </a:p>
        </p:txBody>
      </p:sp>
      <p:sp>
        <p:nvSpPr>
          <p:cNvPr id="12" name="TextBox 11"/>
          <p:cNvSpPr txBox="1"/>
          <p:nvPr/>
        </p:nvSpPr>
        <p:spPr>
          <a:xfrm>
            <a:off x="248265" y="5193890"/>
            <a:ext cx="8763000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smtClean="0"/>
              <a:t>ALU</a:t>
            </a:r>
            <a:r>
              <a:rPr lang="en-US" sz="2200" b="1"/>
              <a:t> </a:t>
            </a:r>
            <a:r>
              <a:rPr lang="en-US" sz="2200" b="1" smtClean="0"/>
              <a:t>(</a:t>
            </a:r>
            <a:r>
              <a:rPr lang="en-US" sz="2200" b="1"/>
              <a:t>Arithmetic and Logic </a:t>
            </a:r>
            <a:r>
              <a:rPr lang="en-US" sz="2200" b="1"/>
              <a:t>Unit </a:t>
            </a:r>
            <a:r>
              <a:rPr lang="en-US" sz="2200" b="1" smtClean="0"/>
              <a:t>)</a:t>
            </a:r>
            <a:endParaRPr lang="en-US" sz="2200" b="1"/>
          </a:p>
          <a:p>
            <a:r>
              <a:rPr lang="en-US" sz="2200"/>
              <a:t>The ALU allows arithmetic (add, subtract etc) and logic (AND, OR, NOT etc) operations to be carried out.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142" y="5181600"/>
            <a:ext cx="8763000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200" b="1" smtClean="0"/>
              <a:t>CU</a:t>
            </a:r>
            <a:r>
              <a:rPr lang="en-US" sz="2200" b="1"/>
              <a:t> </a:t>
            </a:r>
            <a:r>
              <a:rPr lang="en-US" sz="2200" b="1" smtClean="0"/>
              <a:t>(</a:t>
            </a:r>
            <a:r>
              <a:rPr lang="en-US" sz="2200" b="1"/>
              <a:t>Control </a:t>
            </a:r>
            <a:r>
              <a:rPr lang="en-US" sz="2200" b="1"/>
              <a:t>Unit </a:t>
            </a:r>
            <a:r>
              <a:rPr lang="en-US" sz="2200" b="1" smtClean="0"/>
              <a:t>)</a:t>
            </a:r>
            <a:endParaRPr lang="en-US" sz="2200" b="1"/>
          </a:p>
          <a:p>
            <a:pPr algn="just"/>
            <a:r>
              <a:rPr lang="en-US" sz="2200" smtClean="0"/>
              <a:t>CU controls </a:t>
            </a:r>
            <a:r>
              <a:rPr lang="en-US" sz="2200"/>
              <a:t>the operation of the computer’s ALU, memory and input/</a:t>
            </a:r>
            <a:r>
              <a:rPr lang="en-US" sz="2200">
                <a:hlinkClick r:id="rId3"/>
              </a:rPr>
              <a:t>output devices</a:t>
            </a:r>
            <a:r>
              <a:rPr lang="en-US" sz="2200"/>
              <a:t>, telling them how to respond to the </a:t>
            </a:r>
            <a:r>
              <a:rPr lang="en-US" sz="2200"/>
              <a:t>program </a:t>
            </a:r>
            <a:r>
              <a:rPr lang="en-US" sz="2200" smtClean="0"/>
              <a:t>instructions.</a:t>
            </a:r>
            <a:r>
              <a:rPr lang="en-US" sz="22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296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5" grpId="1" animBg="1"/>
      <p:bldP spid="12" grpId="0" animBg="1"/>
      <p:bldP spid="1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1.4- 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Each device interfaces with the system buses through a device controller.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90700"/>
            <a:ext cx="30099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1855</Words>
  <Application>Microsoft Office PowerPoint</Application>
  <PresentationFormat>On-screen Show (4:3)</PresentationFormat>
  <Paragraphs>476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Slot 01:  Introduction to PFC</vt:lpstr>
      <vt:lpstr>Objectives</vt:lpstr>
      <vt:lpstr>Contents</vt:lpstr>
      <vt:lpstr>1.1- Definitions</vt:lpstr>
      <vt:lpstr>1.2- How to make a good software?</vt:lpstr>
      <vt:lpstr>1.3- Steps to develop a software</vt:lpstr>
      <vt:lpstr>1.4- Computer Hardware - Review</vt:lpstr>
      <vt:lpstr>1.4- Computer Hardware - Review</vt:lpstr>
      <vt:lpstr>1.4- Computer Hardware…</vt:lpstr>
      <vt:lpstr>1.4- Computer Hardware…</vt:lpstr>
      <vt:lpstr>1.5- Information/Data</vt:lpstr>
      <vt:lpstr>1.6- Data Units</vt:lpstr>
      <vt:lpstr>1.6- Data Units …</vt:lpstr>
      <vt:lpstr>1.7-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1.8- Addressing Information</vt:lpstr>
      <vt:lpstr>1.9- Program Instructions</vt:lpstr>
      <vt:lpstr>1.9- Program Instructions…</vt:lpstr>
      <vt:lpstr>1.10- Programming Languages</vt:lpstr>
      <vt:lpstr>1.10- Programming Languages…</vt:lpstr>
      <vt:lpstr>1.10- Programming Languages…</vt:lpstr>
      <vt:lpstr>1.11- Translate and Execute a Program</vt:lpstr>
      <vt:lpstr>1.12- Why C is the 1st Language?</vt:lpstr>
      <vt:lpstr>1.13- Some Notable C Features</vt:lpstr>
      <vt:lpstr>1.14-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Trang</cp:lastModifiedBy>
  <cp:revision>43</cp:revision>
  <dcterms:created xsi:type="dcterms:W3CDTF">2013-07-11T00:46:38Z</dcterms:created>
  <dcterms:modified xsi:type="dcterms:W3CDTF">2018-09-10T09:15:30Z</dcterms:modified>
</cp:coreProperties>
</file>