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4/17/2015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68BE7F-95FD-4F06-ADAB-461AA07D3A7A}" type="datetime1">
              <a:rPr lang="en-US" smtClean="0"/>
              <a:pPr/>
              <a:t>4/17/2015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DB0E3-61E8-44C9-BB22-D663AFE4378B}" type="datetime1">
              <a:rPr lang="en-US" smtClean="0"/>
              <a:pPr/>
              <a:t>4/17/2015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37F4-E203-4802-AA5D-5E666664F289}" type="datetime1">
              <a:rPr lang="en-US" smtClean="0"/>
              <a:pPr/>
              <a:t>4/17/2015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E086F-D58E-4422-AD33-BC99CEFBC729}" type="datetime1">
              <a:rPr lang="en-US" smtClean="0"/>
              <a:pPr/>
              <a:t>4/17/2015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4/17/2015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9891A-AF30-44DE-887A-79717413F704}" type="datetime1">
              <a:rPr lang="en-US" smtClean="0"/>
              <a:pPr/>
              <a:t>4/17/2015</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591244-6F90-432A-9213-427C686AF0E3}" type="datetime1">
              <a:rPr lang="en-US" smtClean="0"/>
              <a:pPr/>
              <a:t>4/17/2015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2E6E9-8FC7-4F89-9136-2A7007F1D0DB}" type="datetime1">
              <a:rPr lang="en-US" smtClean="0"/>
              <a:pPr/>
              <a:t>4/17/2015</a:t>
            </a:fld>
            <a:endParaRPr lang="en-US" dirty="0"/>
          </a:p>
        </p:txBody>
      </p:sp>
      <p:sp>
        <p:nvSpPr>
          <p:cNvPr id="4" name="Footer Placeholder 3"/>
          <p:cNvSpPr>
            <a:spLocks noGrp="1"/>
          </p:cNvSpPr>
          <p:nvPr>
            <p:ph type="ftr" sz="quarter" idx="11"/>
          </p:nvPr>
        </p:nvSpPr>
        <p:spPr/>
        <p:txBody>
          <a:bodyPr/>
          <a:lstStyle/>
          <a:p>
            <a:r>
              <a:rPr lang="en-US" dirty="0" smtClean="0"/>
              <a:t>Basic Logics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4/17/2015</a:t>
            </a:fld>
            <a:endParaRPr lang="en-US" dirty="0"/>
          </a:p>
        </p:txBody>
      </p:sp>
      <p:sp>
        <p:nvSpPr>
          <p:cNvPr id="3" name="Footer Placeholder 2"/>
          <p:cNvSpPr>
            <a:spLocks noGrp="1"/>
          </p:cNvSpPr>
          <p:nvPr>
            <p:ph type="ftr" sz="quarter" idx="11"/>
          </p:nvPr>
        </p:nvSpPr>
        <p:spPr/>
        <p:txBody>
          <a:bodyPr/>
          <a:lstStyle/>
          <a:p>
            <a:r>
              <a:rPr lang="en-US" dirty="0" smtClean="0"/>
              <a:t>Basic Logics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4/17/2015</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4/17/2015</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4/17/2015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Basic Logics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04-05-06-07</a:t>
            </a:r>
            <a:br>
              <a:rPr lang="en-US" dirty="0" smtClean="0">
                <a:solidFill>
                  <a:srgbClr val="0000FF"/>
                </a:solidFill>
              </a:rPr>
            </a:br>
            <a:r>
              <a:rPr lang="en-US" dirty="0" smtClean="0">
                <a:solidFill>
                  <a:srgbClr val="0000FF"/>
                </a:solidFill>
              </a:rPr>
              <a:t>Basic Logics</a:t>
            </a:r>
            <a:endParaRPr lang="en-US" dirty="0">
              <a:solidFill>
                <a:srgbClr val="0000FF"/>
              </a:solidFill>
            </a:endParaRP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smtClean="0">
                <a:solidFill>
                  <a:schemeClr val="tx1"/>
                </a:solidFill>
                <a:latin typeface="Arial" charset="0"/>
                <a:cs typeface="Arial" charset="0"/>
              </a:rPr>
              <a:t>Module-C-Logic </a:t>
            </a:r>
            <a:br>
              <a:rPr lang="en-US" sz="2800" dirty="0" smtClean="0">
                <a:solidFill>
                  <a:schemeClr val="tx1"/>
                </a:solidFill>
                <a:latin typeface="Arial" charset="0"/>
                <a:cs typeface="Arial" charset="0"/>
              </a:rPr>
            </a:br>
            <a:r>
              <a:rPr lang="en-US" b="1" dirty="0" smtClean="0">
                <a:solidFill>
                  <a:schemeClr val="tx1"/>
                </a:solidFill>
              </a:rPr>
              <a:t>Logic Constructs</a:t>
            </a:r>
            <a:r>
              <a:rPr lang="en-US" dirty="0" smtClean="0">
                <a:solidFill>
                  <a:schemeClr val="tx1"/>
                </a:solidFill>
              </a:rPr>
              <a:t> </a:t>
            </a:r>
            <a:br>
              <a:rPr lang="en-US" dirty="0" smtClean="0">
                <a:solidFill>
                  <a:schemeClr val="tx1"/>
                </a:solidFill>
              </a:rPr>
            </a:br>
            <a:r>
              <a:rPr lang="en-US" b="1" dirty="0" smtClean="0">
                <a:solidFill>
                  <a:schemeClr val="tx1"/>
                </a:solidFill>
              </a:rPr>
              <a:t>Programming Style</a:t>
            </a:r>
            <a:r>
              <a:rPr lang="en-US" dirty="0" smtClean="0">
                <a:solidFill>
                  <a:schemeClr val="tx1"/>
                </a:solidFill>
              </a:rPr>
              <a:t> </a:t>
            </a:r>
            <a:br>
              <a:rPr lang="en-US" dirty="0" smtClean="0">
                <a:solidFill>
                  <a:schemeClr val="tx1"/>
                </a:solidFill>
              </a:rPr>
            </a:br>
            <a:r>
              <a:rPr lang="en-US" b="1" dirty="0" smtClean="0">
                <a:solidFill>
                  <a:schemeClr val="tx1"/>
                </a:solidFill>
              </a:rPr>
              <a:t>Walkthroughs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Selection Constructs </a:t>
            </a:r>
            <a:endParaRPr lang="en-US" dirty="0"/>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gridCol w="2438400"/>
              </a:tblGrid>
              <a:tr h="324134">
                <a:tc>
                  <a:txBody>
                    <a:bodyPr/>
                    <a:lstStyle/>
                    <a:p>
                      <a:r>
                        <a:rPr lang="en-US" dirty="0" smtClean="0"/>
                        <a:t>Select</a:t>
                      </a:r>
                      <a:r>
                        <a:rPr lang="en-US" baseline="0" dirty="0" smtClean="0"/>
                        <a:t> 1/2</a:t>
                      </a:r>
                      <a:endParaRPr lang="en-US" dirty="0"/>
                    </a:p>
                  </a:txBody>
                  <a:tcPr/>
                </a:tc>
                <a:tc>
                  <a:txBody>
                    <a:bodyPr/>
                    <a:lstStyle/>
                    <a:p>
                      <a:r>
                        <a:rPr lang="en-US" dirty="0" smtClean="0"/>
                        <a:t>Select 1/n</a:t>
                      </a:r>
                      <a:endParaRPr lang="en-US" dirty="0"/>
                    </a:p>
                  </a:txBody>
                  <a:tcPr/>
                </a:tc>
              </a:tr>
              <a:tr h="1123666">
                <a:tc>
                  <a:txBody>
                    <a:bodyPr/>
                    <a:lstStyle/>
                    <a:p>
                      <a:r>
                        <a:rPr lang="en-US" dirty="0" smtClean="0"/>
                        <a:t>if</a:t>
                      </a:r>
                    </a:p>
                    <a:p>
                      <a:r>
                        <a:rPr lang="en-US" dirty="0" smtClean="0"/>
                        <a:t>if  … else</a:t>
                      </a:r>
                    </a:p>
                    <a:p>
                      <a:r>
                        <a:rPr lang="en-US" dirty="0" smtClean="0"/>
                        <a:t>If …  else  if …. else</a:t>
                      </a:r>
                    </a:p>
                    <a:p>
                      <a:r>
                        <a:rPr lang="en-US" dirty="0" smtClean="0"/>
                        <a:t> ? :  (operator)</a:t>
                      </a:r>
                      <a:endParaRPr lang="en-US" dirty="0"/>
                    </a:p>
                  </a:txBody>
                  <a:tcPr/>
                </a:tc>
                <a:tc>
                  <a:txBody>
                    <a:bodyPr/>
                    <a:lstStyle/>
                    <a:p>
                      <a:r>
                        <a:rPr lang="en-US" dirty="0" smtClean="0"/>
                        <a:t>switch</a:t>
                      </a:r>
                      <a:endParaRPr lang="en-US" dirty="0"/>
                    </a:p>
                  </a:txBody>
                  <a:tcPr/>
                </a:tc>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a:t>
              </a:r>
              <a:endParaRPr lang="en-US" dirty="0"/>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1</a:t>
              </a:r>
              <a:endParaRPr lang="en-US" dirty="0"/>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2</a:t>
              </a:r>
              <a:endParaRPr lang="en-US" dirty="0"/>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TRUE</a:t>
              </a:r>
              <a:endParaRPr lang="en-US" dirty="0">
                <a:solidFill>
                  <a:srgbClr val="FF0000"/>
                </a:solidFill>
              </a:endParaRP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FALSE</a:t>
              </a:r>
              <a:endParaRPr lang="en-US" dirty="0">
                <a:solidFill>
                  <a:srgbClr val="FF0000"/>
                </a:solidFill>
              </a:endParaRP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endParaRPr lang="en-US" dirty="0"/>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compiler can not determine the if statement before the else statement.</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Nested if</a:t>
            </a:r>
            <a:endParaRPr lang="en-US" dirty="0"/>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4</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6</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7</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10</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11</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 N: number of T-shirts bought, t: money must be paid.</a:t>
            </a:r>
          </a:p>
          <a:p>
            <a:r>
              <a:rPr lang="en-US" dirty="0" smtClean="0"/>
              <a:t>if  (N &lt;=3)  t =  N*120000 ;</a:t>
            </a:r>
          </a:p>
          <a:p>
            <a:r>
              <a:rPr lang="en-US" dirty="0" smtClean="0"/>
              <a:t>else if  (N&lt;=6)  t= 3*120000 + (N-3) * 90000;</a:t>
            </a:r>
          </a:p>
          <a:p>
            <a:r>
              <a:rPr lang="en-US" dirty="0" smtClean="0"/>
              <a:t>else if  (N&lt;=10)  </a:t>
            </a:r>
          </a:p>
          <a:p>
            <a:r>
              <a:rPr lang="en-US" dirty="0" smtClean="0"/>
              <a:t>       t= 3*120000 + 3*90000 + (N-6)*85000;</a:t>
            </a:r>
          </a:p>
          <a:p>
            <a:r>
              <a:rPr lang="en-US" dirty="0" smtClean="0"/>
              <a:t>else </a:t>
            </a:r>
          </a:p>
          <a:p>
            <a:r>
              <a:rPr lang="en-US" dirty="0" smtClean="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a:t>
            </a:r>
            <a:r>
              <a:rPr lang="en-US" dirty="0">
                <a:latin typeface="Arial" pitchFamily="34" charset="0"/>
                <a:cs typeface="Arial" pitchFamily="34" charset="0"/>
              </a:rPr>
              <a:t> </a:t>
            </a:r>
            <a:r>
              <a:rPr lang="en-US" dirty="0" smtClean="0">
                <a:latin typeface="Arial" pitchFamily="34" charset="0"/>
                <a:cs typeface="Arial" pitchFamily="34" charset="0"/>
                <a:sym typeface="Wingdings" pitchFamily="2" charset="2"/>
              </a:rPr>
              <a:t> </a:t>
            </a:r>
            <a:r>
              <a:rPr lang="en-US" dirty="0" smtClean="0">
                <a:latin typeface="Arial" pitchFamily="34" charset="0"/>
                <a:cs typeface="Arial" pitchFamily="34" charset="0"/>
                <a:sym typeface="Wingdings" pitchFamily="2" charset="2"/>
              </a:rPr>
              <a:t>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a:t>
            </a:r>
            <a:r>
              <a:rPr lang="en-US" dirty="0">
                <a:latin typeface="Arial" pitchFamily="34" charset="0"/>
                <a:cs typeface="Arial" pitchFamily="34" charset="0"/>
              </a:rPr>
              <a:t> </a:t>
            </a:r>
            <a:r>
              <a:rPr lang="en-US" dirty="0" smtClean="0">
                <a:latin typeface="Arial" pitchFamily="34" charset="0"/>
                <a:cs typeface="Arial" pitchFamily="34" charset="0"/>
                <a:sym typeface="Wingdings" pitchFamily="2" charset="2"/>
              </a:rPr>
              <a:t> </a:t>
            </a:r>
            <a:r>
              <a:rPr lang="en-US" dirty="0" smtClean="0">
                <a:latin typeface="Arial" pitchFamily="34" charset="0"/>
                <a:cs typeface="Arial" pitchFamily="34" charset="0"/>
                <a:sym typeface="Wingdings" pitchFamily="2" charset="2"/>
              </a:rPr>
              <a:t>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950</a:t>
            </a:r>
            <a:endParaRPr lang="en-US" b="1" dirty="0"/>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1250</a:t>
            </a:r>
            <a:endParaRPr lang="en-US" b="1" dirty="0"/>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1350</a:t>
            </a:r>
            <a:endParaRPr lang="en-US" b="1" dirty="0"/>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1550</a:t>
            </a:r>
            <a:endParaRPr lang="en-US" b="1" dirty="0"/>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a:t>
            </a:r>
            <a:r>
              <a:rPr lang="en-US" b="1" dirty="0" smtClean="0"/>
              <a:t>kwhs</a:t>
            </a:r>
            <a:r>
              <a:rPr lang="en-US" b="1" dirty="0" smtClean="0"/>
              <a:t> </a:t>
            </a:r>
            <a:endParaRPr lang="en-US" b="1" dirty="0"/>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Implement it to a program.</a:t>
            </a:r>
            <a:endParaRPr lang="en-US" sz="2000" b="1" dirty="0">
              <a:latin typeface="Arial" pitchFamily="34" charset="0"/>
              <a:cs typeface="Arial" pitchFamily="34" charset="0"/>
            </a:endParaRP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Dangling Else</a:t>
            </a:r>
            <a:endParaRPr lang="en-US" dirty="0"/>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smtClean="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smtClean="0">
                <a:solidFill>
                  <a:srgbClr val="0000FF"/>
                </a:solidFill>
                <a:latin typeface="Times New Roman" pitchFamily="18" charset="0"/>
                <a:cs typeface="Times New Roman" pitchFamily="18" charset="0"/>
              </a:rPr>
              <a:t>. Use {  } to explicitly determine statements</a:t>
            </a:r>
            <a:r>
              <a:rPr lang="en-US" b="1" dirty="0">
                <a:solidFill>
                  <a:srgbClr val="0000FF"/>
                </a:solidFill>
                <a:latin typeface="Times New Roman" pitchFamily="18" charset="0"/>
                <a:cs typeface="Times New Roman" pitchFamily="18" charset="0"/>
              </a:rPr>
              <a:t>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Operator ? :</a:t>
            </a:r>
            <a:endParaRPr lang="en-US" dirty="0"/>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(condition) </a:t>
            </a:r>
            <a:r>
              <a:rPr lang="en-US" b="1" dirty="0" smtClean="0">
                <a:solidFill>
                  <a:schemeClr val="bg1"/>
                </a:solidFill>
              </a:rPr>
              <a:t>? </a:t>
            </a:r>
            <a:r>
              <a:rPr lang="en-US" b="1" dirty="0" smtClean="0">
                <a:solidFill>
                  <a:schemeClr val="bg1"/>
                </a:solidFill>
              </a:rPr>
              <a:t>True_Value</a:t>
            </a:r>
            <a:r>
              <a:rPr lang="en-US" b="1" dirty="0" smtClean="0">
                <a:solidFill>
                  <a:schemeClr val="bg1"/>
                </a:solidFill>
              </a:rPr>
              <a:t> : </a:t>
            </a:r>
            <a:r>
              <a:rPr lang="en-US" b="1" dirty="0" smtClean="0">
                <a:solidFill>
                  <a:schemeClr val="bg1"/>
                </a:solidFill>
              </a:rPr>
              <a:t>False_Value</a:t>
            </a:r>
            <a:r>
              <a:rPr lang="en-US" b="1" dirty="0" smtClean="0">
                <a:solidFill>
                  <a:schemeClr val="bg1"/>
                </a:solidFill>
              </a:rPr>
              <a:t> </a:t>
            </a:r>
            <a:endParaRPr lang="en-US" b="1" dirty="0">
              <a:solidFill>
                <a:schemeClr val="bg1"/>
              </a:solidFill>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smtClean="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a:t>
            </a:r>
            <a:r>
              <a:rPr lang="en-US" dirty="0"/>
              <a:t>int</a:t>
            </a:r>
            <a:endParaRPr lang="en-US" dirty="0"/>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smtClean="0">
                <a:solidFill>
                  <a:schemeClr val="bg1"/>
                </a:solidFill>
              </a:rPr>
              <a:t>If the break statement is missed, the next statements </a:t>
            </a:r>
          </a:p>
          <a:p>
            <a:pPr algn="ctr" defTabSz="1019175"/>
            <a:r>
              <a:rPr lang="en-US" b="1" dirty="0" smtClean="0">
                <a:solidFill>
                  <a:schemeClr val="bg1"/>
                </a:solidFill>
              </a:rPr>
              <a:t>are executed until a break is detected </a:t>
            </a:r>
          </a:p>
          <a:p>
            <a:pPr algn="ctr" defTabSz="1019175"/>
            <a:r>
              <a:rPr lang="en-US" b="1" dirty="0" smtClean="0">
                <a:solidFill>
                  <a:schemeClr val="bg1"/>
                </a:solidFill>
              </a:rPr>
              <a:t>or all statements in the body of the switch are executed.</a:t>
            </a:r>
          </a:p>
          <a:p>
            <a:pPr algn="ctr" defTabSz="1019175"/>
            <a:r>
              <a:rPr lang="en-US" b="1" dirty="0" smtClean="0">
                <a:solidFill>
                  <a:schemeClr val="bg1"/>
                </a:solidFill>
              </a:rPr>
              <a:t>Each case is an entry of a selection</a:t>
            </a:r>
            <a:endParaRPr lang="en-US" b="1" dirty="0">
              <a:solidFill>
                <a:schemeClr val="bg1"/>
              </a:solidFill>
            </a:endParaRP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smtClean="0">
                <a:solidFill>
                  <a:schemeClr val="bg1"/>
                </a:solidFill>
              </a:rPr>
              <a:t>If  input is 8, what are outputs?</a:t>
            </a:r>
          </a:p>
          <a:p>
            <a:pPr marL="342900" indent="-342900">
              <a:buAutoNum type="alphaLcParenR"/>
            </a:pPr>
            <a:r>
              <a:rPr lang="en-US" b="1" dirty="0" smtClean="0">
                <a:solidFill>
                  <a:schemeClr val="bg1"/>
                </a:solidFill>
              </a:rPr>
              <a:t>200000 , 2</a:t>
            </a:r>
          </a:p>
          <a:p>
            <a:pPr marL="342900" indent="-342900">
              <a:buAutoNum type="alphaLcParenR"/>
            </a:pPr>
            <a:r>
              <a:rPr lang="en-US" b="1" dirty="0" smtClean="0">
                <a:solidFill>
                  <a:schemeClr val="bg1"/>
                </a:solidFill>
              </a:rPr>
              <a:t>300000, 3</a:t>
            </a:r>
          </a:p>
          <a:p>
            <a:pPr marL="342900" indent="-342900">
              <a:buAutoNum type="alphaLcParenR"/>
            </a:pPr>
            <a:r>
              <a:rPr lang="en-US" b="1" dirty="0" smtClean="0">
                <a:solidFill>
                  <a:schemeClr val="bg1"/>
                </a:solidFill>
              </a:rPr>
              <a:t>0, 0</a:t>
            </a:r>
          </a:p>
          <a:p>
            <a:pPr marL="342900" indent="-342900">
              <a:buAutoNum type="alphaLcParenR"/>
            </a:pPr>
            <a:r>
              <a:rPr lang="en-US" b="1" dirty="0" smtClean="0">
                <a:solidFill>
                  <a:schemeClr val="bg1"/>
                </a:solidFill>
              </a:rPr>
              <a:t>1000000, 4</a:t>
            </a:r>
          </a:p>
          <a:p>
            <a:pPr marL="342900" indent="-342900">
              <a:buAutoNum type="alphaLcParenR"/>
            </a:pPr>
            <a:r>
              <a:rPr lang="en-US" b="1" dirty="0" smtClean="0">
                <a:solidFill>
                  <a:schemeClr val="bg1"/>
                </a:solidFill>
              </a:rPr>
              <a:t>1500000, 10</a:t>
            </a:r>
          </a:p>
          <a:p>
            <a:pPr marL="342900" indent="-342900">
              <a:buAutoNum type="alphaLcParenR"/>
            </a:pPr>
            <a:r>
              <a:rPr lang="en-US" b="1" dirty="0" smtClean="0">
                <a:solidFill>
                  <a:schemeClr val="bg1"/>
                </a:solidFill>
              </a:rPr>
              <a:t>None of the others</a:t>
            </a:r>
          </a:p>
          <a:p>
            <a:pPr marL="342900" indent="-342900"/>
            <a:r>
              <a:rPr lang="en-US" b="1" dirty="0" smtClean="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smtClean="0"/>
              <a:t>Selection Constructs: switch…</a:t>
            </a:r>
            <a:endParaRPr lang="en-US" dirty="0"/>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smtClean="0"/>
              <a:t>Write a program that allows user </a:t>
            </a:r>
            <a:r>
              <a:rPr lang="en-US" dirty="0" smtClean="0"/>
              <a:t>inputting </a:t>
            </a:r>
            <a:r>
              <a:rPr lang="en-US" dirty="0" smtClean="0"/>
              <a:t>a simple </a:t>
            </a:r>
            <a:r>
              <a:rPr lang="en-US" dirty="0" smtClean="0"/>
              <a:t>expression </a:t>
            </a:r>
            <a:r>
              <a:rPr lang="en-US" dirty="0" smtClean="0"/>
              <a:t>containing one of four operators +, -, *, / then the result is printed out to the monitor. Input format:  </a:t>
            </a:r>
          </a:p>
          <a:p>
            <a:pPr marL="0" indent="0">
              <a:buNone/>
            </a:pPr>
            <a:r>
              <a:rPr lang="en-US" dirty="0" smtClean="0"/>
              <a:t>num1 operator num2,</a:t>
            </a:r>
          </a:p>
          <a:p>
            <a:pPr marL="0" indent="0">
              <a:buNone/>
            </a:pPr>
            <a:r>
              <a:rPr lang="en-US" dirty="0" smtClean="0"/>
              <a:t>Example: 4*5</a:t>
            </a:r>
            <a:endParaRPr lang="en-US" dirty="0"/>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t>Analysis</a:t>
            </a:r>
            <a:endParaRPr lang="en-US" sz="1600" b="1" dirty="0" smtClean="0"/>
          </a:p>
          <a:p>
            <a:r>
              <a:rPr lang="en-US" sz="1600" b="1" i="1" dirty="0" smtClean="0"/>
              <a:t>Nouns</a:t>
            </a:r>
            <a:r>
              <a:rPr lang="en-US" sz="1600" dirty="0" smtClean="0"/>
              <a:t>: expression </a:t>
            </a:r>
            <a:r>
              <a:rPr lang="en-US" sz="1600" dirty="0" smtClean="0">
                <a:sym typeface="Wingdings" pitchFamily="2" charset="2"/>
              </a:rPr>
              <a:t> num1 op num2 </a:t>
            </a:r>
          </a:p>
          <a:p>
            <a:r>
              <a:rPr lang="en-US" sz="1600" dirty="0" smtClean="0">
                <a:sym typeface="Wingdings" pitchFamily="2" charset="2"/>
              </a:rPr>
              <a:t>               double num1, num2; char op</a:t>
            </a:r>
          </a:p>
          <a:p>
            <a:r>
              <a:rPr lang="en-US" sz="1600" dirty="0" smtClean="0">
                <a:sym typeface="Wingdings" pitchFamily="2" charset="2"/>
              </a:rPr>
              <a:t>              result  double result</a:t>
            </a:r>
          </a:p>
          <a:p>
            <a:r>
              <a:rPr lang="en-US" sz="1600" b="1" i="1" dirty="0" smtClean="0"/>
              <a:t>Verbs</a:t>
            </a:r>
            <a:r>
              <a:rPr lang="en-US" sz="1600" i="1" dirty="0" smtClean="0"/>
              <a:t>:</a:t>
            </a:r>
            <a:r>
              <a:rPr lang="en-US" sz="1600" dirty="0" smtClean="0"/>
              <a:t>  Begin</a:t>
            </a:r>
          </a:p>
          <a:p>
            <a:r>
              <a:rPr lang="en-US" sz="1600" dirty="0" smtClean="0"/>
              <a:t>              Accept  num1, op, num2   </a:t>
            </a:r>
            <a:r>
              <a:rPr lang="en-US" sz="1600" dirty="0" smtClean="0">
                <a:sym typeface="Wingdings" pitchFamily="2" charset="2"/>
              </a:rPr>
              <a:t> </a:t>
            </a:r>
            <a:r>
              <a:rPr lang="en-US" sz="1600" dirty="0" smtClean="0"/>
              <a:t> “%</a:t>
            </a:r>
            <a:r>
              <a:rPr lang="en-US" sz="1600" dirty="0" smtClean="0"/>
              <a:t>lf%c%lf</a:t>
            </a:r>
            <a:r>
              <a:rPr lang="en-US" sz="1600" dirty="0" smtClean="0"/>
              <a:t>”</a:t>
            </a:r>
          </a:p>
          <a:p>
            <a:r>
              <a:rPr lang="en-US" sz="1600" dirty="0" smtClean="0"/>
              <a:t>              switch (op)</a:t>
            </a:r>
          </a:p>
          <a:p>
            <a:r>
              <a:rPr lang="en-US" sz="1600" dirty="0" smtClean="0"/>
              <a:t>              {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if ( num2==0)</a:t>
            </a:r>
          </a:p>
          <a:p>
            <a:r>
              <a:rPr lang="en-US" sz="1600" dirty="0" smtClean="0"/>
              <a:t>                                        print out “Divide by 0 “</a:t>
            </a:r>
          </a:p>
          <a:p>
            <a:r>
              <a:rPr lang="en-US" sz="1600" dirty="0" smtClean="0"/>
              <a:t>                                    else</a:t>
            </a:r>
          </a:p>
          <a:p>
            <a:r>
              <a:rPr lang="en-US" sz="1600" dirty="0" smtClean="0"/>
              <a:t>                                     { result = num1 / num2;</a:t>
            </a:r>
          </a:p>
          <a:p>
            <a:r>
              <a:rPr lang="en-US" sz="1600" dirty="0" smtClean="0"/>
              <a:t>                                           print out result;</a:t>
            </a:r>
          </a:p>
          <a:p>
            <a:r>
              <a:rPr lang="en-US" sz="1600" dirty="0" smtClean="0"/>
              <a:t>                                     }</a:t>
            </a:r>
          </a:p>
          <a:p>
            <a:r>
              <a:rPr lang="en-US" sz="1600" dirty="0" smtClean="0"/>
              <a:t>                                    break;</a:t>
            </a:r>
          </a:p>
          <a:p>
            <a:r>
              <a:rPr lang="en-US" sz="1600" dirty="0" smtClean="0"/>
              <a:t>                    default: print out “Op is not supported”</a:t>
            </a:r>
          </a:p>
          <a:p>
            <a:r>
              <a:rPr lang="en-US" sz="1600" dirty="0" smtClean="0"/>
              <a:t>                }</a:t>
            </a:r>
          </a:p>
          <a:p>
            <a:r>
              <a:rPr lang="en-US" sz="1600" dirty="0" smtClean="0"/>
              <a:t>              End            </a:t>
            </a:r>
            <a:endParaRPr lang="en-US" sz="1600" dirty="0"/>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Implement it.</a:t>
            </a:r>
            <a:endParaRPr lang="en-US" sz="2800"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0000FF"/>
                </a:solidFill>
              </a:rPr>
              <a:t>Review</a:t>
            </a:r>
            <a:endParaRPr lang="en-US" dirty="0">
              <a:solidFill>
                <a:srgbClr val="0000FF"/>
              </a:solidFill>
            </a:endParaRP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A variable is a name referencing to a memory location.</a:t>
            </a:r>
          </a:p>
          <a:p>
            <a:pPr>
              <a:buFont typeface="Arial" charset="0"/>
              <a:buChar char="•"/>
            </a:pPr>
            <a:r>
              <a:rPr lang="en-US" sz="2800" dirty="0" smtClean="0"/>
              <a:t>A data type defines: </a:t>
            </a:r>
            <a:r>
              <a:rPr lang="en-US" sz="2400" dirty="0" smtClean="0"/>
              <a:t>How the values are stored and how the operations on those values are performed. </a:t>
            </a:r>
          </a:p>
          <a:p>
            <a:pPr>
              <a:buFont typeface="Arial" charset="0"/>
              <a:buChar char="•"/>
            </a:pPr>
            <a:r>
              <a:rPr lang="en-US" sz="2400" dirty="0" smtClean="0"/>
              <a:t>4 primitive data types in C: </a:t>
            </a:r>
            <a:r>
              <a:rPr lang="en-US" sz="2400" dirty="0" smtClean="0"/>
              <a:t>int</a:t>
            </a:r>
            <a:r>
              <a:rPr lang="en-US" sz="2400" dirty="0" smtClean="0"/>
              <a:t>, char, float, double</a:t>
            </a:r>
          </a:p>
          <a:p>
            <a:pPr>
              <a:buFont typeface="Arial" charset="0"/>
              <a:buChar char="•"/>
            </a:pPr>
            <a:r>
              <a:rPr lang="en-US" sz="2400" dirty="0" smtClean="0"/>
              <a:t>Data stored are in binary format</a:t>
            </a:r>
          </a:p>
          <a:p>
            <a:pPr>
              <a:buFont typeface="Arial" charset="0"/>
              <a:buChar char="•"/>
            </a:pPr>
            <a:r>
              <a:rPr lang="en-US" sz="2400" dirty="0" smtClean="0"/>
              <a:t>Declare a </a:t>
            </a:r>
            <a:r>
              <a:rPr lang="en-US" sz="2400" dirty="0" smtClean="0"/>
              <a:t>variable </a:t>
            </a:r>
            <a:r>
              <a:rPr lang="en-US" sz="2400" dirty="0" smtClean="0"/>
              <a:t>in C:  type </a:t>
            </a:r>
            <a:r>
              <a:rPr lang="en-US" sz="2400" dirty="0" smtClean="0"/>
              <a:t>var</a:t>
            </a:r>
            <a:r>
              <a:rPr lang="en-US" sz="2400" dirty="0" smtClean="0"/>
              <a:t> [=</a:t>
            </a:r>
            <a:r>
              <a:rPr lang="en-US" sz="2400" dirty="0" smtClean="0"/>
              <a:t>initialValue</a:t>
            </a:r>
            <a:r>
              <a:rPr lang="en-US" sz="2400" dirty="0" smtClean="0"/>
              <a:t>];</a:t>
            </a:r>
          </a:p>
          <a:p>
            <a:pPr>
              <a:buFont typeface="Arial" charset="0"/>
              <a:buChar char="•"/>
            </a:pPr>
            <a:r>
              <a:rPr lang="en-US" sz="2400" dirty="0" smtClean="0"/>
              <a:t>An identifier begin with a letter or ‘_’, the later symbols can be letters, digits and ‘_’</a:t>
            </a:r>
          </a:p>
          <a:p>
            <a:pPr>
              <a:buFont typeface="Arial" charset="0"/>
              <a:buChar char="•"/>
            </a:pPr>
            <a:r>
              <a:rPr lang="en-US" sz="2400" dirty="0" smtClean="0"/>
              <a:t>An user-defined identifier must not a C keyword.</a:t>
            </a:r>
          </a:p>
          <a:p>
            <a:pPr>
              <a:buFont typeface="Arial" charset="0"/>
              <a:buChar char="•"/>
            </a:pPr>
            <a:r>
              <a:rPr lang="en-US" sz="2400" dirty="0" smtClean="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Iteration (loop) Constructs </a:t>
            </a:r>
            <a:endParaRPr lang="en-US" dirty="0"/>
          </a:p>
        </p:txBody>
      </p:sp>
      <p:sp>
        <p:nvSpPr>
          <p:cNvPr id="3" name="Content Placeholder 2"/>
          <p:cNvSpPr>
            <a:spLocks noGrp="1"/>
          </p:cNvSpPr>
          <p:nvPr>
            <p:ph idx="1"/>
          </p:nvPr>
        </p:nvSpPr>
        <p:spPr/>
        <p:txBody>
          <a:bodyPr/>
          <a:lstStyle/>
          <a:p>
            <a:pPr>
              <a:lnSpc>
                <a:spcPct val="90000"/>
              </a:lnSpc>
              <a:defRPr/>
            </a:pPr>
            <a:r>
              <a:rPr lang="en-US" sz="2400" b="1" i="1" dirty="0" smtClean="0">
                <a:solidFill>
                  <a:srgbClr val="0000FF"/>
                </a:solidFill>
              </a:rPr>
              <a:t>Loop/Iteration</a:t>
            </a:r>
            <a:r>
              <a:rPr lang="en-US" sz="2400" dirty="0" smtClean="0"/>
              <a:t>: some statements are executed </a:t>
            </a:r>
            <a:r>
              <a:rPr lang="en-US" sz="2400" dirty="0" smtClean="0"/>
              <a:t>repetitively</a:t>
            </a:r>
            <a:endParaRPr lang="en-US" sz="2400" dirty="0" smtClean="0"/>
          </a:p>
          <a:p>
            <a:pPr>
              <a:lnSpc>
                <a:spcPct val="90000"/>
              </a:lnSpc>
              <a:defRPr/>
            </a:pPr>
            <a:r>
              <a:rPr lang="en-US" sz="2400" dirty="0" smtClean="0">
                <a:solidFill>
                  <a:srgbClr val="0000FF"/>
                </a:solidFill>
              </a:rPr>
              <a:t>Structure of a loop</a:t>
            </a:r>
            <a:r>
              <a:rPr lang="en-US" sz="2400" dirty="0" smtClean="0"/>
              <a:t>:</a:t>
            </a:r>
          </a:p>
          <a:p>
            <a:pPr lvl="1">
              <a:lnSpc>
                <a:spcPct val="90000"/>
              </a:lnSpc>
              <a:defRPr/>
            </a:pPr>
            <a:r>
              <a:rPr lang="en-US" sz="2400" dirty="0" smtClean="0"/>
              <a:t>Initial block.</a:t>
            </a:r>
          </a:p>
          <a:p>
            <a:pPr lvl="1">
              <a:lnSpc>
                <a:spcPct val="90000"/>
              </a:lnSpc>
              <a:defRPr/>
            </a:pPr>
            <a:r>
              <a:rPr lang="en-US" sz="2400" dirty="0" smtClean="0"/>
              <a:t>Condition.</a:t>
            </a:r>
          </a:p>
          <a:p>
            <a:pPr lvl="1">
              <a:lnSpc>
                <a:spcPct val="90000"/>
              </a:lnSpc>
              <a:defRPr/>
            </a:pPr>
            <a:r>
              <a:rPr lang="en-US" sz="2400" dirty="0" smtClean="0"/>
              <a:t>Task in each execution.</a:t>
            </a:r>
          </a:p>
          <a:p>
            <a:pPr>
              <a:lnSpc>
                <a:spcPct val="90000"/>
              </a:lnSpc>
              <a:defRPr/>
            </a:pPr>
            <a:r>
              <a:rPr lang="en-US" sz="2400" dirty="0" smtClean="0">
                <a:solidFill>
                  <a:srgbClr val="0000FF"/>
                </a:solidFill>
              </a:rPr>
              <a:t>Types of iteration</a:t>
            </a:r>
            <a:r>
              <a:rPr lang="en-US" sz="2400" dirty="0" smtClean="0"/>
              <a:t>: fixed loops, variable loops</a:t>
            </a:r>
          </a:p>
          <a:p>
            <a:pPr>
              <a:buFont typeface="Arial" charset="0"/>
              <a:buChar char="•"/>
              <a:defRPr/>
            </a:pPr>
            <a:r>
              <a:rPr lang="en-US" sz="2400" dirty="0" smtClean="0"/>
              <a:t>The iteration constructs are: </a:t>
            </a:r>
          </a:p>
          <a:p>
            <a:pPr lvl="1">
              <a:buFont typeface="Arial" charset="0"/>
              <a:buNone/>
              <a:defRPr/>
            </a:pPr>
            <a:r>
              <a:rPr lang="en-US" sz="2400" b="1" dirty="0" smtClean="0"/>
              <a:t>while </a:t>
            </a:r>
          </a:p>
          <a:p>
            <a:pPr lvl="1">
              <a:buFont typeface="Arial" charset="0"/>
              <a:buNone/>
              <a:defRPr/>
            </a:pPr>
            <a:r>
              <a:rPr lang="en-US" sz="2400" b="1" dirty="0" smtClean="0"/>
              <a:t>do while </a:t>
            </a:r>
          </a:p>
          <a:p>
            <a:pPr lvl="1">
              <a:buFont typeface="Arial" charset="0"/>
              <a:buNone/>
              <a:defRPr/>
            </a:pPr>
            <a:r>
              <a:rPr lang="en-US" sz="2400" b="1" dirty="0" smtClean="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buNone/>
              <a:defRPr/>
            </a:pPr>
            <a:r>
              <a:rPr lang="en-US" dirty="0" smtClean="0"/>
              <a:t>Identify a loop:</a:t>
            </a:r>
          </a:p>
          <a:p>
            <a:pPr>
              <a:lnSpc>
                <a:spcPct val="90000"/>
              </a:lnSpc>
              <a:defRPr/>
            </a:pPr>
            <a:r>
              <a:rPr lang="en-US" dirty="0" smtClean="0"/>
              <a:t>Calculate S= 1+2+3+4+5+6+7+ … + 100</a:t>
            </a:r>
          </a:p>
          <a:p>
            <a:pPr lvl="1">
              <a:lnSpc>
                <a:spcPct val="90000"/>
              </a:lnSpc>
              <a:buFont typeface="Wingdings" pitchFamily="2" charset="2"/>
              <a:buChar char="è"/>
              <a:defRPr/>
            </a:pPr>
            <a:r>
              <a:rPr lang="en-US" dirty="0" smtClean="0">
                <a:sym typeface="Wingdings" pitchFamily="2" charset="2"/>
              </a:rPr>
              <a:t>Some addition are performed  Loop</a:t>
            </a:r>
          </a:p>
          <a:p>
            <a:pPr>
              <a:lnSpc>
                <a:spcPct val="90000"/>
              </a:lnSpc>
              <a:defRPr/>
            </a:pPr>
            <a:r>
              <a:rPr lang="en-US" dirty="0" smtClean="0"/>
              <a:t>Sum of some numbers they are inputted until user enters 0. </a:t>
            </a:r>
          </a:p>
          <a:p>
            <a:pPr lvl="1">
              <a:lnSpc>
                <a:spcPct val="90000"/>
              </a:lnSpc>
              <a:buFont typeface="Wingdings" pitchFamily="2" charset="2"/>
              <a:buChar char="è"/>
              <a:defRPr/>
            </a:pPr>
            <a:r>
              <a:rPr lang="en-US" dirty="0" smtClean="0">
                <a:sym typeface="Wingdings" pitchFamily="2" charset="2"/>
              </a:rPr>
              <a:t>Accept and add numbers  Loop</a:t>
            </a:r>
          </a:p>
          <a:p>
            <a:pPr>
              <a:lnSpc>
                <a:spcPct val="90000"/>
              </a:lnSpc>
              <a:defRPr/>
            </a:pPr>
            <a:endParaRPr lang="en-US" dirty="0" smtClean="0"/>
          </a:p>
          <a:p>
            <a:pPr>
              <a:lnSpc>
                <a:spcPct val="90000"/>
              </a:lnSpc>
              <a:defRPr/>
            </a:pPr>
            <a:endParaRPr lang="en-US" dirty="0" smtClean="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smtClean="0"/>
              <a:t>Identify a loop for an expression</a:t>
            </a:r>
            <a:r>
              <a:rPr lang="en-US" dirty="0" smtClean="0"/>
              <a:t>:</a:t>
            </a:r>
          </a:p>
          <a:p>
            <a:pPr lvl="1">
              <a:lnSpc>
                <a:spcPct val="90000"/>
              </a:lnSpc>
              <a:buNone/>
              <a:defRPr/>
            </a:pPr>
            <a:r>
              <a:rPr lang="en-US" dirty="0" smtClean="0"/>
              <a:t>Left side </a:t>
            </a:r>
            <a:r>
              <a:rPr lang="en-US" dirty="0" smtClean="0">
                <a:sym typeface="Wingdings" pitchFamily="2" charset="2"/>
              </a:rPr>
              <a:t> Initial block</a:t>
            </a:r>
          </a:p>
          <a:p>
            <a:pPr lvl="1">
              <a:lnSpc>
                <a:spcPct val="90000"/>
              </a:lnSpc>
              <a:buNone/>
              <a:defRPr/>
            </a:pPr>
            <a:r>
              <a:rPr lang="en-US" dirty="0" smtClean="0">
                <a:sym typeface="Wingdings" pitchFamily="2" charset="2"/>
              </a:rPr>
              <a:t>Right side  Condition</a:t>
            </a:r>
          </a:p>
          <a:p>
            <a:pPr lvl="1">
              <a:lnSpc>
                <a:spcPct val="90000"/>
              </a:lnSpc>
              <a:buNone/>
              <a:defRPr/>
            </a:pPr>
            <a:r>
              <a:rPr lang="en-US" dirty="0" smtClean="0">
                <a:sym typeface="Wingdings" pitchFamily="2" charset="2"/>
              </a:rPr>
              <a:t>An operation and preparations for the next iteration: Tasks in each iteration.</a:t>
            </a:r>
            <a:endParaRPr lang="en-US" dirty="0" smtClean="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smtClean="0"/>
              <a:t>    S=1*2*3*4</a:t>
            </a:r>
            <a:r>
              <a:rPr lang="en-US" sz="2800" dirty="0"/>
              <a:t>*… * 100</a:t>
            </a:r>
          </a:p>
          <a:p>
            <a:pPr marL="342900" indent="-342900">
              <a:lnSpc>
                <a:spcPct val="80000"/>
              </a:lnSpc>
              <a:spcBef>
                <a:spcPct val="20000"/>
              </a:spcBef>
            </a:pPr>
            <a:r>
              <a:rPr lang="en-US" sz="2800" dirty="0" smtClean="0">
                <a:sym typeface="Wingdings" pitchFamily="2" charset="2"/>
              </a:rPr>
              <a:t></a:t>
            </a:r>
            <a:r>
              <a:rPr lang="en-US" sz="2800" dirty="0" smtClean="0"/>
              <a:t>S=1*1*2*3*4</a:t>
            </a:r>
            <a:r>
              <a:rPr lang="en-US" sz="2800" dirty="0"/>
              <a:t>*…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a:t>
            </a:r>
            <a:r>
              <a:rPr lang="en-US" b="1" dirty="0"/>
              <a:t>=1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a:t>
            </a:r>
            <a:r>
              <a:rPr lang="en-US" b="1" dirty="0"/>
              <a:t>&lt;=100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a:t>
            </a:r>
            <a:r>
              <a:rPr lang="en-US" b="1" dirty="0"/>
              <a:t>S+i</a:t>
            </a:r>
            <a:r>
              <a:rPr lang="en-US" b="1" dirty="0"/>
              <a:t>;</a:t>
            </a:r>
          </a:p>
          <a:p>
            <a:r>
              <a:rPr lang="en-US" b="1" dirty="0"/>
              <a:t>(2) </a:t>
            </a:r>
            <a:r>
              <a:rPr lang="en-US" b="1" dirty="0"/>
              <a:t>i</a:t>
            </a:r>
            <a:r>
              <a:rPr lang="en-US" b="1" dirty="0"/>
              <a:t>=i+1;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a:t>
            </a:r>
            <a:r>
              <a:rPr lang="en-US" b="1" dirty="0"/>
              <a:t>=1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a:t>
            </a:r>
            <a:r>
              <a:rPr lang="en-US" b="1" dirty="0"/>
              <a:t>&lt;=100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a:t>
            </a:r>
            <a:r>
              <a:rPr lang="en-US" b="1" dirty="0"/>
              <a:t>i</a:t>
            </a:r>
            <a:r>
              <a:rPr lang="en-US" b="1" dirty="0"/>
              <a:t>;</a:t>
            </a:r>
          </a:p>
          <a:p>
            <a:r>
              <a:rPr lang="en-US" b="1" dirty="0"/>
              <a:t>(2) </a:t>
            </a:r>
            <a:r>
              <a:rPr lang="en-US" b="1" dirty="0"/>
              <a:t>i</a:t>
            </a:r>
            <a:r>
              <a:rPr lang="en-US" b="1" dirty="0"/>
              <a:t>=i+1;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a:t>
            </a:r>
            <a:r>
              <a:rPr lang="en-US" b="1" dirty="0"/>
              <a:t>=2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a:t>
            </a:r>
            <a:r>
              <a:rPr lang="en-US" dirty="0" smtClean="0"/>
              <a:t>i</a:t>
            </a:r>
            <a:r>
              <a:rPr lang="en-US" dirty="0" smtClean="0"/>
              <a:t>  = (n%2==1)? 1: 2;</a:t>
            </a:r>
          </a:p>
          <a:p>
            <a:r>
              <a:rPr lang="en-US" i="1" u="sng" dirty="0" smtClean="0"/>
              <a:t>Condition</a:t>
            </a:r>
            <a:r>
              <a:rPr lang="en-US" dirty="0" smtClean="0"/>
              <a:t>   </a:t>
            </a:r>
            <a:r>
              <a:rPr lang="en-US" dirty="0" smtClean="0"/>
              <a:t>i</a:t>
            </a:r>
            <a:r>
              <a:rPr lang="en-US" dirty="0" smtClean="0"/>
              <a:t> &lt;=n</a:t>
            </a:r>
          </a:p>
          <a:p>
            <a:r>
              <a:rPr lang="en-US" i="1" u="sng" dirty="0" smtClean="0"/>
              <a:t>Tasks</a:t>
            </a:r>
            <a:r>
              <a:rPr lang="en-US" dirty="0" smtClean="0"/>
              <a:t>:   S += </a:t>
            </a:r>
            <a:r>
              <a:rPr lang="en-US" dirty="0" smtClean="0"/>
              <a:t>i</a:t>
            </a:r>
            <a:r>
              <a:rPr lang="en-US" dirty="0" smtClean="0"/>
              <a:t>;</a:t>
            </a:r>
          </a:p>
          <a:p>
            <a:r>
              <a:rPr lang="en-US" dirty="0" smtClean="0"/>
              <a:t>              </a:t>
            </a:r>
            <a:r>
              <a:rPr lang="en-US" dirty="0" smtClean="0"/>
              <a:t>i</a:t>
            </a:r>
            <a:r>
              <a:rPr lang="en-US" dirty="0" smtClean="0"/>
              <a:t>+=2;</a:t>
            </a:r>
            <a:endParaRPr lang="en-US" dirty="0"/>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a:t>
            </a:r>
            <a:r>
              <a:rPr lang="en-US" dirty="0" smtClean="0"/>
              <a:t>i</a:t>
            </a:r>
            <a:r>
              <a:rPr lang="en-US" dirty="0" smtClean="0"/>
              <a:t>  = n;</a:t>
            </a:r>
          </a:p>
          <a:p>
            <a:r>
              <a:rPr lang="en-US" i="1" u="sng" dirty="0" smtClean="0"/>
              <a:t>Condition</a:t>
            </a:r>
            <a:r>
              <a:rPr lang="en-US" dirty="0" smtClean="0"/>
              <a:t>   </a:t>
            </a:r>
            <a:r>
              <a:rPr lang="en-US" dirty="0" smtClean="0"/>
              <a:t>i</a:t>
            </a:r>
            <a:r>
              <a:rPr lang="en-US" dirty="0" smtClean="0"/>
              <a:t>&gt;0</a:t>
            </a:r>
          </a:p>
          <a:p>
            <a:r>
              <a:rPr lang="en-US" i="1" u="sng" dirty="0" smtClean="0"/>
              <a:t>Tasks</a:t>
            </a:r>
            <a:r>
              <a:rPr lang="en-US" dirty="0" smtClean="0"/>
              <a:t>:   S += </a:t>
            </a:r>
            <a:r>
              <a:rPr lang="en-US" dirty="0" smtClean="0"/>
              <a:t>i</a:t>
            </a:r>
            <a:r>
              <a:rPr lang="en-US" dirty="0" smtClean="0"/>
              <a:t>;</a:t>
            </a:r>
          </a:p>
          <a:p>
            <a:r>
              <a:rPr lang="en-US" dirty="0" smtClean="0"/>
              <a:t>              </a:t>
            </a:r>
            <a:r>
              <a:rPr lang="en-US" dirty="0" smtClean="0"/>
              <a:t>i</a:t>
            </a:r>
            <a:r>
              <a:rPr lang="en-US" dirty="0" smtClean="0"/>
              <a:t> -=2;</a:t>
            </a:r>
            <a:endParaRPr lang="en-US" dirty="0"/>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1.0;</a:t>
            </a:r>
          </a:p>
          <a:p>
            <a:r>
              <a:rPr lang="en-US" dirty="0" smtClean="0"/>
              <a:t>   </a:t>
            </a:r>
            <a:r>
              <a:rPr lang="en-US" dirty="0" smtClean="0"/>
              <a:t>i</a:t>
            </a:r>
            <a:r>
              <a:rPr lang="en-US" dirty="0" smtClean="0"/>
              <a:t>  = 1;</a:t>
            </a:r>
          </a:p>
          <a:p>
            <a:r>
              <a:rPr lang="en-US" i="1" u="sng" dirty="0" smtClean="0"/>
              <a:t>Condition</a:t>
            </a:r>
            <a:r>
              <a:rPr lang="en-US" dirty="0" smtClean="0"/>
              <a:t>   </a:t>
            </a:r>
            <a:r>
              <a:rPr lang="en-US" dirty="0" smtClean="0"/>
              <a:t>i</a:t>
            </a:r>
            <a:r>
              <a:rPr lang="en-US" dirty="0" smtClean="0"/>
              <a:t>  &lt;=n</a:t>
            </a:r>
          </a:p>
          <a:p>
            <a:r>
              <a:rPr lang="en-US" i="1" u="sng" dirty="0" smtClean="0"/>
              <a:t>Tasks</a:t>
            </a:r>
            <a:r>
              <a:rPr lang="en-US" dirty="0" smtClean="0"/>
              <a:t>:   S +=  1.0/ </a:t>
            </a:r>
            <a:r>
              <a:rPr lang="en-US" dirty="0" smtClean="0"/>
              <a:t>pow</a:t>
            </a:r>
            <a:r>
              <a:rPr lang="en-US" dirty="0" smtClean="0"/>
              <a:t> ( </a:t>
            </a:r>
            <a:r>
              <a:rPr lang="en-US" dirty="0" smtClean="0"/>
              <a:t>i</a:t>
            </a:r>
            <a:r>
              <a:rPr lang="en-US" dirty="0" smtClean="0"/>
              <a:t>, i-1 );</a:t>
            </a:r>
          </a:p>
          <a:p>
            <a:r>
              <a:rPr lang="en-US" dirty="0" smtClean="0"/>
              <a:t>              </a:t>
            </a:r>
            <a:r>
              <a:rPr lang="en-US" dirty="0" smtClean="0"/>
              <a:t>i</a:t>
            </a:r>
            <a:r>
              <a:rPr lang="en-US" dirty="0" smtClean="0"/>
              <a:t>  = </a:t>
            </a:r>
            <a:r>
              <a:rPr lang="en-US" dirty="0" smtClean="0"/>
              <a:t>i</a:t>
            </a:r>
            <a:r>
              <a:rPr lang="en-US" dirty="0" smtClean="0"/>
              <a:t> +1;</a:t>
            </a:r>
            <a:endParaRPr lang="en-US" dirty="0"/>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smtClean="0"/>
              <a:t>Basic Logics</a:t>
            </a:r>
            <a:endParaRPr lang="en-US" dirty="0"/>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math.h</a:t>
            </a:r>
            <a:endParaRPr lang="en-US" dirty="0"/>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statement</a:t>
            </a:r>
            <a:endParaRPr lang="en-US" dirty="0"/>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smtClean="0">
                <a:solidFill>
                  <a:srgbClr val="0000FF"/>
                </a:solidFill>
              </a:rPr>
              <a:t>for ( </a:t>
            </a:r>
            <a:r>
              <a:rPr lang="en-US" sz="2600" dirty="0" smtClean="0">
                <a:solidFill>
                  <a:srgbClr val="00B050"/>
                </a:solidFill>
              </a:rPr>
              <a:t>InitBlock</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00FF"/>
                </a:solidFill>
              </a:rPr>
              <a:t>for </a:t>
            </a:r>
            <a:r>
              <a:rPr lang="en-US" sz="2600" b="1" dirty="0" smtClean="0">
                <a:solidFill>
                  <a:srgbClr val="0000FF"/>
                </a:solidFill>
              </a:rPr>
              <a:t>( </a:t>
            </a:r>
            <a:r>
              <a:rPr lang="en-US" sz="2600" dirty="0" smtClean="0">
                <a:solidFill>
                  <a:srgbClr val="00B050"/>
                </a:solidFill>
              </a:rPr>
              <a:t>Init1, Init2</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Task1, Task2</a:t>
            </a:r>
            <a:r>
              <a:rPr lang="en-US" sz="2600" b="1" dirty="0" smtClean="0">
                <a:solidFill>
                  <a:srgbClr val="0000FF"/>
                </a:solidFill>
              </a:rPr>
              <a:t>)</a:t>
            </a:r>
            <a:r>
              <a:rPr lang="en-US" sz="2600" dirty="0" smtClean="0">
                <a:solidFill>
                  <a:srgbClr val="0000FF"/>
                </a:solidFill>
              </a:rPr>
              <a:t>;</a:t>
            </a:r>
          </a:p>
          <a:p>
            <a:pPr eaLnBrk="1" hangingPunct="1">
              <a:defRPr/>
            </a:pPr>
            <a:r>
              <a:rPr lang="en-US" sz="2600" dirty="0" smtClean="0">
                <a:solidFill>
                  <a:srgbClr val="00B050"/>
                </a:solidFill>
              </a:rPr>
              <a:t>InitBlock</a:t>
            </a:r>
            <a:r>
              <a:rPr lang="en-US" sz="2600" dirty="0" smtClean="0">
                <a:solidFill>
                  <a:srgbClr val="00B050"/>
                </a:solidFill>
              </a:rPr>
              <a:t>;</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B050"/>
                </a:solidFill>
              </a:rPr>
              <a:t>InitBlock</a:t>
            </a:r>
            <a:r>
              <a:rPr lang="en-US" sz="2600" dirty="0" smtClean="0">
                <a:solidFill>
                  <a:srgbClr val="00B050"/>
                </a:solidFill>
              </a:rPr>
              <a:t>;</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b="1" dirty="0" smtClean="0">
                <a:solidFill>
                  <a:srgbClr val="0000CC"/>
                </a:solidFill>
              </a:rPr>
              <a:t>)</a:t>
            </a:r>
          </a:p>
          <a:p>
            <a:pPr eaLnBrk="1" hangingPunct="1">
              <a:buFontTx/>
              <a:buNone/>
              <a:defRPr/>
            </a:pPr>
            <a:r>
              <a:rPr lang="en-US" sz="2600" dirty="0" smtClean="0"/>
              <a:t>      { Task1;</a:t>
            </a:r>
          </a:p>
          <a:p>
            <a:pPr eaLnBrk="1" hangingPunct="1">
              <a:buFontTx/>
              <a:buNone/>
              <a:defRPr/>
            </a:pPr>
            <a:r>
              <a:rPr lang="en-US" sz="2600" dirty="0" smtClean="0"/>
              <a:t>         Task2;</a:t>
            </a:r>
          </a:p>
          <a:p>
            <a:pPr eaLnBrk="1" hangingPunct="1">
              <a:buFontTx/>
              <a:buNone/>
              <a:defRPr/>
            </a:pPr>
            <a:r>
              <a:rPr lang="en-US" sz="2600" dirty="0" smtClean="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before </a:t>
            </a:r>
            <a:r>
              <a:rPr lang="en-US" dirty="0" smtClean="0"/>
              <a:t>tasks </a:t>
            </a:r>
            <a:r>
              <a:rPr lang="en-US" dirty="0" smtClean="0"/>
              <a:t>are performed.</a:t>
            </a:r>
            <a:endParaRPr lang="en-US" dirty="0"/>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smtClean="0"/>
              <a:t>Write a program that will print out the ASCII table.</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a:t>
            </a:r>
            <a:r>
              <a:rPr lang="en-US" dirty="0" smtClean="0"/>
              <a:t>int</a:t>
            </a:r>
            <a:r>
              <a:rPr lang="en-US" dirty="0" smtClean="0"/>
              <a:t> code =0</a:t>
            </a:r>
          </a:p>
          <a:p>
            <a:r>
              <a:rPr lang="en-US" dirty="0" smtClean="0"/>
              <a:t>Condition: code &lt;256</a:t>
            </a:r>
          </a:p>
          <a:p>
            <a:r>
              <a:rPr lang="en-US" dirty="0" smtClean="0"/>
              <a:t>Task:</a:t>
            </a:r>
          </a:p>
          <a:p>
            <a:r>
              <a:rPr lang="en-US" dirty="0" smtClean="0"/>
              <a:t>   Print the code using 4 format: %c, %d, %o, %X</a:t>
            </a:r>
          </a:p>
          <a:p>
            <a:r>
              <a:rPr lang="en-US" dirty="0" smtClean="0"/>
              <a:t>   code = code +1</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smtClean="0"/>
              <a:t>Write a program that will calculate 1+2+3+…+n.</a:t>
            </a:r>
            <a:endParaRPr lang="en-US" dirty="0"/>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Accepted variable: </a:t>
            </a:r>
            <a:r>
              <a:rPr lang="en-US" dirty="0" smtClean="0"/>
              <a:t>int</a:t>
            </a:r>
            <a:r>
              <a:rPr lang="en-US" dirty="0" smtClean="0"/>
              <a:t> n</a:t>
            </a:r>
            <a:endParaRPr lang="en-US" dirty="0" smtClean="0">
              <a:sym typeface="Wingdings" pitchFamily="2" charset="2"/>
            </a:endParaRPr>
          </a:p>
          <a:p>
            <a:r>
              <a:rPr lang="en-US" dirty="0" smtClean="0"/>
              <a:t>Sum 1 .. N </a:t>
            </a:r>
            <a:r>
              <a:rPr lang="en-US" dirty="0" smtClean="0">
                <a:sym typeface="Wingdings" pitchFamily="2" charset="2"/>
              </a:rPr>
              <a:t> </a:t>
            </a:r>
            <a:r>
              <a:rPr lang="en-US" dirty="0" smtClean="0">
                <a:sym typeface="Wingdings" pitchFamily="2" charset="2"/>
              </a:rPr>
              <a:t>int</a:t>
            </a:r>
            <a:r>
              <a:rPr lang="en-US" dirty="0" smtClean="0">
                <a:sym typeface="Wingdings" pitchFamily="2" charset="2"/>
              </a:rPr>
              <a:t> sum</a:t>
            </a:r>
            <a:endParaRPr lang="en-US" dirty="0" smtClean="0"/>
          </a:p>
          <a:p>
            <a:r>
              <a:rPr lang="en-US" b="1" u="sng" dirty="0" smtClean="0"/>
              <a:t>Algorithm</a:t>
            </a:r>
          </a:p>
          <a:p>
            <a:r>
              <a:rPr lang="en-US" dirty="0" smtClean="0"/>
              <a:t>Accept n</a:t>
            </a:r>
          </a:p>
          <a:p>
            <a:r>
              <a:rPr lang="en-US" dirty="0" smtClean="0"/>
              <a:t>Loop:</a:t>
            </a:r>
          </a:p>
          <a:p>
            <a:r>
              <a:rPr lang="en-US" dirty="0" smtClean="0"/>
              <a:t>   Initialize </a:t>
            </a:r>
            <a:r>
              <a:rPr lang="en-US" dirty="0" smtClean="0"/>
              <a:t>i</a:t>
            </a:r>
            <a:r>
              <a:rPr lang="en-US" dirty="0" smtClean="0"/>
              <a:t>=1, sum=0</a:t>
            </a:r>
          </a:p>
          <a:p>
            <a:r>
              <a:rPr lang="en-US" dirty="0" smtClean="0"/>
              <a:t>   Condition </a:t>
            </a:r>
            <a:r>
              <a:rPr lang="en-US" dirty="0" smtClean="0"/>
              <a:t>i</a:t>
            </a:r>
            <a:r>
              <a:rPr lang="en-US" dirty="0" smtClean="0"/>
              <a:t>&lt;=n</a:t>
            </a:r>
          </a:p>
          <a:p>
            <a:r>
              <a:rPr lang="en-US" dirty="0" smtClean="0"/>
              <a:t>   Tasks:  sum += </a:t>
            </a:r>
            <a:r>
              <a:rPr lang="en-US" dirty="0" smtClean="0"/>
              <a:t>i</a:t>
            </a:r>
            <a:r>
              <a:rPr lang="en-US" dirty="0" smtClean="0"/>
              <a:t>; </a:t>
            </a:r>
            <a:r>
              <a:rPr lang="en-US" dirty="0" smtClean="0"/>
              <a:t>i</a:t>
            </a:r>
            <a:r>
              <a:rPr lang="en-US" dirty="0" smtClean="0"/>
              <a:t>++;</a:t>
            </a:r>
          </a:p>
          <a:p>
            <a:r>
              <a:rPr lang="en-US" dirty="0" smtClean="0"/>
              <a:t>Print out sum</a:t>
            </a:r>
            <a:endParaRPr lang="en-US" dirty="0"/>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smtClean="0"/>
              <a:t>/* </a:t>
            </a:r>
            <a:r>
              <a:rPr lang="en-US" b="1" dirty="0" smtClean="0"/>
              <a:t>Initializations </a:t>
            </a:r>
            <a:r>
              <a:rPr lang="en-US" b="1" dirty="0" smtClean="0"/>
              <a:t>*/</a:t>
            </a:r>
          </a:p>
          <a:p>
            <a:pPr>
              <a:lnSpc>
                <a:spcPct val="90000"/>
              </a:lnSpc>
              <a:buNone/>
              <a:defRPr/>
            </a:pPr>
            <a:r>
              <a:rPr lang="en-US" b="1" dirty="0" smtClean="0"/>
              <a:t>while (condition)</a:t>
            </a:r>
          </a:p>
          <a:p>
            <a:pPr>
              <a:lnSpc>
                <a:spcPct val="90000"/>
              </a:lnSpc>
              <a:buNone/>
              <a:defRPr/>
            </a:pPr>
            <a:r>
              <a:rPr lang="en-US" b="1" dirty="0" smtClean="0"/>
              <a:t>{   statements;</a:t>
            </a:r>
          </a:p>
          <a:p>
            <a:pPr>
              <a:lnSpc>
                <a:spcPct val="90000"/>
              </a:lnSpc>
              <a:buNone/>
              <a:defRPr/>
            </a:pPr>
            <a:r>
              <a:rPr lang="en-US" b="1" dirty="0" smtClean="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after tasks are performed.</a:t>
            </a:r>
            <a:endParaRPr lang="en-US" dirty="0"/>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Initializations </a:t>
            </a: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smtClean="0">
                <a:latin typeface="Times New Roman" pitchFamily="18" charset="0"/>
                <a:cs typeface="Times New Roman" pitchFamily="18" charset="0"/>
              </a:rPr>
              <a:t>while (condition) </a:t>
            </a:r>
            <a:r>
              <a:rPr lang="en-US" sz="3200" b="1" dirty="0" smtClean="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a:t>
            </a:r>
            <a:r>
              <a:rPr lang="en-US" i="1" dirty="0" smtClean="0"/>
              <a:t>n </a:t>
            </a:r>
            <a:r>
              <a:rPr lang="en-US" dirty="0" smtClean="0"/>
              <a:t>will be tested before tasks are performed.</a:t>
            </a:r>
            <a:endParaRPr lang="en-US" dirty="0"/>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smtClean="0"/>
              <a:t>Write a program that will print out the ASCII table.</a:t>
            </a:r>
            <a:endParaRPr lang="en-US" dirty="0"/>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code =0</a:t>
            </a:r>
          </a:p>
          <a:p>
            <a:r>
              <a:rPr lang="en-US" dirty="0" smtClean="0"/>
              <a:t>Condition: code &lt;256</a:t>
            </a:r>
          </a:p>
          <a:p>
            <a:r>
              <a:rPr lang="en-US" dirty="0" smtClean="0"/>
              <a:t>Task:</a:t>
            </a:r>
          </a:p>
          <a:p>
            <a:r>
              <a:rPr lang="en-US" dirty="0" smtClean="0"/>
              <a:t>   Print the code using 4 format: %c, %d, %o, %X</a:t>
            </a:r>
          </a:p>
          <a:p>
            <a:r>
              <a:rPr lang="en-US" dirty="0" smtClean="0"/>
              <a:t>   code = code +1</a:t>
            </a:r>
            <a:endParaRPr lang="en-US" dirty="0"/>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smtClean="0"/>
              <a:t>Write a program that will print out the sum of integers inputted by user. The input will terminate if user enters the value 0.</a:t>
            </a:r>
            <a:endParaRPr lang="en-US" dirty="0"/>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Nouns:  inputted integer </a:t>
            </a:r>
            <a:r>
              <a:rPr lang="en-US" dirty="0" smtClean="0">
                <a:sym typeface="Wingdings" pitchFamily="2" charset="2"/>
              </a:rPr>
              <a:t> </a:t>
            </a:r>
            <a:r>
              <a:rPr lang="en-US" dirty="0" smtClean="0">
                <a:sym typeface="Wingdings" pitchFamily="2" charset="2"/>
              </a:rPr>
              <a:t>int</a:t>
            </a:r>
            <a:r>
              <a:rPr lang="en-US" dirty="0" smtClean="0">
                <a:sym typeface="Wingdings" pitchFamily="2" charset="2"/>
              </a:rPr>
              <a:t> x,  </a:t>
            </a:r>
          </a:p>
          <a:p>
            <a:r>
              <a:rPr lang="en-US" dirty="0" smtClean="0">
                <a:sym typeface="Wingdings" pitchFamily="2" charset="2"/>
              </a:rPr>
              <a:t>               sum of integers  </a:t>
            </a:r>
            <a:r>
              <a:rPr lang="en-US" dirty="0" smtClean="0">
                <a:sym typeface="Wingdings" pitchFamily="2" charset="2"/>
              </a:rPr>
              <a:t>int</a:t>
            </a:r>
            <a:r>
              <a:rPr lang="en-US" dirty="0" smtClean="0">
                <a:sym typeface="Wingdings" pitchFamily="2" charset="2"/>
              </a:rPr>
              <a:t> sum</a:t>
            </a:r>
          </a:p>
          <a:p>
            <a:r>
              <a:rPr lang="en-US" dirty="0" smtClean="0">
                <a:sym typeface="Wingdings" pitchFamily="2" charset="2"/>
              </a:rPr>
              <a:t>Tasks (algorithm)</a:t>
            </a:r>
          </a:p>
          <a:p>
            <a:r>
              <a:rPr lang="en-US" dirty="0" smtClean="0">
                <a:sym typeface="Wingdings" pitchFamily="2" charset="2"/>
              </a:rPr>
              <a:t>Begin</a:t>
            </a:r>
          </a:p>
          <a:p>
            <a:r>
              <a:rPr lang="en-US" dirty="0" smtClean="0">
                <a:sym typeface="Wingdings" pitchFamily="2" charset="2"/>
              </a:rPr>
              <a:t>sum =0</a:t>
            </a:r>
          </a:p>
          <a:p>
            <a:r>
              <a:rPr lang="en-US" dirty="0" smtClean="0">
                <a:sym typeface="Wingdings" pitchFamily="2" charset="2"/>
              </a:rPr>
              <a:t>do</a:t>
            </a:r>
          </a:p>
          <a:p>
            <a:r>
              <a:rPr lang="en-US" dirty="0" smtClean="0">
                <a:sym typeface="Wingdings" pitchFamily="2" charset="2"/>
              </a:rPr>
              <a:t>{  accept x;</a:t>
            </a:r>
          </a:p>
          <a:p>
            <a:r>
              <a:rPr lang="en-US" dirty="0" smtClean="0">
                <a:sym typeface="Wingdings" pitchFamily="2" charset="2"/>
              </a:rPr>
              <a:t>   sum += x;</a:t>
            </a:r>
          </a:p>
          <a:p>
            <a:r>
              <a:rPr lang="en-US" dirty="0" smtClean="0">
                <a:sym typeface="Wingdings" pitchFamily="2" charset="2"/>
              </a:rPr>
              <a:t>}</a:t>
            </a:r>
          </a:p>
          <a:p>
            <a:r>
              <a:rPr lang="en-US" dirty="0" smtClean="0">
                <a:sym typeface="Wingdings" pitchFamily="2" charset="2"/>
              </a:rPr>
              <a:t>while (x!=0);</a:t>
            </a:r>
          </a:p>
          <a:p>
            <a:r>
              <a:rPr lang="en-US" dirty="0" smtClean="0">
                <a:sym typeface="Wingdings" pitchFamily="2" charset="2"/>
              </a:rPr>
              <a:t>Print out sum</a:t>
            </a:r>
          </a:p>
          <a:p>
            <a:r>
              <a:rPr lang="en-US" dirty="0" smtClean="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How to develop a C- program? </a:t>
            </a:r>
            <a:r>
              <a:rPr lang="en-US" dirty="0" smtClean="0">
                <a:sym typeface="Wingdings" pitchFamily="2" charset="2"/>
              </a:rPr>
              <a:t> Logic constructs</a:t>
            </a:r>
            <a:endParaRPr lang="en-US" dirty="0" smtClean="0"/>
          </a:p>
          <a:p>
            <a:r>
              <a:rPr lang="en-US" dirty="0" smtClean="0"/>
              <a:t>When I develop a C-program, what are things that I should follow? </a:t>
            </a:r>
            <a:r>
              <a:rPr lang="en-US" dirty="0" smtClean="0">
                <a:sym typeface="Wingdings" pitchFamily="2" charset="2"/>
              </a:rPr>
              <a:t> Programming styles</a:t>
            </a:r>
            <a:endParaRPr lang="en-US" dirty="0" smtClean="0"/>
          </a:p>
          <a:p>
            <a:r>
              <a:rPr lang="en-US" dirty="0" smtClean="0"/>
              <a:t>How I can understand a program? </a:t>
            </a:r>
            <a:r>
              <a:rPr lang="en-US" dirty="0" smtClean="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smtClean="0"/>
              <a:t>Write a program that permits user entering some characters until the ENTER key (code 10) is pressed. The program will print out the number of digits, number of letters, number of other keys were pressed. </a:t>
            </a:r>
            <a:r>
              <a:rPr lang="en-US" dirty="0" smtClean="0">
                <a:solidFill>
                  <a:srgbClr val="0000FF"/>
                </a:solidFill>
              </a:rPr>
              <a:t>Accept a character: c=</a:t>
            </a:r>
            <a:r>
              <a:rPr lang="en-US" dirty="0" smtClean="0">
                <a:solidFill>
                  <a:srgbClr val="0000FF"/>
                </a:solidFill>
              </a:rPr>
              <a:t>getchar</a:t>
            </a:r>
            <a:r>
              <a:rPr lang="en-US" dirty="0" smtClean="0">
                <a:solidFill>
                  <a:srgbClr val="0000FF"/>
                </a:solidFill>
              </a:rPr>
              <a:t>();</a:t>
            </a:r>
            <a:endParaRPr lang="en-US" dirty="0">
              <a:solidFill>
                <a:srgbClr val="0000FF"/>
              </a:solidFill>
            </a:endParaRP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Nouns:  </a:t>
            </a:r>
          </a:p>
          <a:p>
            <a:r>
              <a:rPr lang="en-US" dirty="0" smtClean="0"/>
              <a:t>character inputted </a:t>
            </a:r>
            <a:r>
              <a:rPr lang="en-US" dirty="0" smtClean="0">
                <a:sym typeface="Wingdings" pitchFamily="2" charset="2"/>
              </a:rPr>
              <a:t> char c,           </a:t>
            </a:r>
            <a:r>
              <a:rPr lang="en-US" dirty="0" smtClean="0"/>
              <a:t>Number of digits </a:t>
            </a:r>
            <a:r>
              <a:rPr lang="en-US" dirty="0" smtClean="0">
                <a:sym typeface="Wingdings" pitchFamily="2" charset="2"/>
              </a:rPr>
              <a:t> </a:t>
            </a:r>
            <a:r>
              <a:rPr lang="en-US" dirty="0" smtClean="0">
                <a:sym typeface="Wingdings" pitchFamily="2" charset="2"/>
              </a:rPr>
              <a:t>int</a:t>
            </a:r>
            <a:r>
              <a:rPr lang="en-US" dirty="0" smtClean="0">
                <a:sym typeface="Wingdings" pitchFamily="2" charset="2"/>
              </a:rPr>
              <a:t> </a:t>
            </a:r>
            <a:r>
              <a:rPr lang="en-US" dirty="0" smtClean="0">
                <a:sym typeface="Wingdings" pitchFamily="2" charset="2"/>
              </a:rPr>
              <a:t>noDigits</a:t>
            </a:r>
            <a:endParaRPr lang="en-US" dirty="0" smtClean="0">
              <a:sym typeface="Wingdings" pitchFamily="2" charset="2"/>
            </a:endParaRPr>
          </a:p>
          <a:p>
            <a:r>
              <a:rPr lang="en-US" dirty="0" smtClean="0"/>
              <a:t>Number of letters </a:t>
            </a:r>
            <a:r>
              <a:rPr lang="en-US" dirty="0" smtClean="0">
                <a:sym typeface="Wingdings" pitchFamily="2" charset="2"/>
              </a:rPr>
              <a:t> </a:t>
            </a:r>
            <a:r>
              <a:rPr lang="en-US" dirty="0" smtClean="0">
                <a:sym typeface="Wingdings" pitchFamily="2" charset="2"/>
              </a:rPr>
              <a:t>noLetters</a:t>
            </a:r>
            <a:r>
              <a:rPr lang="en-US" dirty="0" smtClean="0">
                <a:sym typeface="Wingdings" pitchFamily="2" charset="2"/>
              </a:rPr>
              <a:t>,    </a:t>
            </a:r>
            <a:r>
              <a:rPr lang="en-US" dirty="0" smtClean="0"/>
              <a:t>Number of other keys </a:t>
            </a:r>
            <a:r>
              <a:rPr lang="en-US" dirty="0" smtClean="0">
                <a:sym typeface="Wingdings" pitchFamily="2" charset="2"/>
              </a:rPr>
              <a:t> </a:t>
            </a:r>
            <a:r>
              <a:rPr lang="en-US" dirty="0" smtClean="0">
                <a:sym typeface="Wingdings" pitchFamily="2" charset="2"/>
              </a:rPr>
              <a:t>noOthers</a:t>
            </a:r>
            <a:endParaRPr lang="en-US" dirty="0" smtClean="0">
              <a:sym typeface="Wingdings" pitchFamily="2" charset="2"/>
            </a:endParaRPr>
          </a:p>
          <a:p>
            <a:r>
              <a:rPr lang="en-US" dirty="0" smtClean="0">
                <a:sym typeface="Wingdings" pitchFamily="2" charset="2"/>
              </a:rPr>
              <a:t>#define ENTER 10</a:t>
            </a:r>
          </a:p>
          <a:p>
            <a:r>
              <a:rPr lang="en-US" b="1" u="sng" dirty="0" smtClean="0">
                <a:sym typeface="Wingdings" pitchFamily="2" charset="2"/>
              </a:rPr>
              <a:t>Algorithm</a:t>
            </a:r>
          </a:p>
          <a:p>
            <a:r>
              <a:rPr lang="en-US" dirty="0" smtClean="0">
                <a:sym typeface="Wingdings" pitchFamily="2" charset="2"/>
              </a:rPr>
              <a:t>Begin</a:t>
            </a:r>
          </a:p>
          <a:p>
            <a:r>
              <a:rPr lang="en-US" dirty="0" smtClean="0">
                <a:sym typeface="Wingdings" pitchFamily="2" charset="2"/>
              </a:rPr>
              <a:t>noDigits</a:t>
            </a:r>
            <a:r>
              <a:rPr lang="en-US" dirty="0" smtClean="0">
                <a:sym typeface="Wingdings" pitchFamily="2" charset="2"/>
              </a:rPr>
              <a:t> = </a:t>
            </a:r>
            <a:r>
              <a:rPr lang="en-US" dirty="0" smtClean="0">
                <a:sym typeface="Wingdings" pitchFamily="2" charset="2"/>
              </a:rPr>
              <a:t>noLetters</a:t>
            </a:r>
            <a:r>
              <a:rPr lang="en-US" dirty="0" smtClean="0">
                <a:sym typeface="Wingdings" pitchFamily="2" charset="2"/>
              </a:rPr>
              <a:t> = </a:t>
            </a:r>
            <a:r>
              <a:rPr lang="en-US" dirty="0" smtClean="0">
                <a:sym typeface="Wingdings" pitchFamily="2" charset="2"/>
              </a:rPr>
              <a:t>noOthers</a:t>
            </a:r>
            <a:r>
              <a:rPr lang="en-US" dirty="0" smtClean="0">
                <a:sym typeface="Wingdings" pitchFamily="2" charset="2"/>
              </a:rPr>
              <a:t> =  c= 0</a:t>
            </a:r>
          </a:p>
          <a:p>
            <a:r>
              <a:rPr lang="en-US" dirty="0" smtClean="0">
                <a:sym typeface="Wingdings" pitchFamily="2" charset="2"/>
              </a:rPr>
              <a:t>p</a:t>
            </a:r>
            <a:r>
              <a:rPr lang="en-US" dirty="0" smtClean="0">
                <a:sym typeface="Wingdings" pitchFamily="2" charset="2"/>
              </a:rPr>
              <a:t>rintf</a:t>
            </a:r>
            <a:r>
              <a:rPr lang="en-US" dirty="0" smtClean="0">
                <a:sym typeface="Wingdings" pitchFamily="2" charset="2"/>
              </a:rPr>
              <a:t>(“Enter a string:”);</a:t>
            </a:r>
          </a:p>
          <a:p>
            <a:r>
              <a:rPr lang="en-US" dirty="0" smtClean="0">
                <a:sym typeface="Wingdings" pitchFamily="2" charset="2"/>
              </a:rPr>
              <a:t>While (c!=ENTER)</a:t>
            </a:r>
          </a:p>
          <a:p>
            <a:r>
              <a:rPr lang="en-US" dirty="0" smtClean="0">
                <a:sym typeface="Wingdings" pitchFamily="2" charset="2"/>
              </a:rPr>
              <a:t>{  accept c;</a:t>
            </a:r>
          </a:p>
          <a:p>
            <a:r>
              <a:rPr lang="en-US" dirty="0" smtClean="0">
                <a:sym typeface="Wingdings" pitchFamily="2" charset="2"/>
              </a:rPr>
              <a:t>   if ( c&gt;=‘0’ &amp;&amp; c &lt;=‘9’) </a:t>
            </a:r>
            <a:r>
              <a:rPr lang="en-US" dirty="0" smtClean="0">
                <a:sym typeface="Wingdings" pitchFamily="2" charset="2"/>
              </a:rPr>
              <a:t>noDigits</a:t>
            </a:r>
            <a:r>
              <a:rPr lang="en-US" dirty="0" smtClean="0">
                <a:sym typeface="Wingdings" pitchFamily="2" charset="2"/>
              </a:rPr>
              <a:t>++;</a:t>
            </a:r>
          </a:p>
          <a:p>
            <a:r>
              <a:rPr lang="en-US" dirty="0" smtClean="0">
                <a:sym typeface="Wingdings" pitchFamily="2" charset="2"/>
              </a:rPr>
              <a:t>   else if ( (c&gt;=‘a’ &amp;&amp; c &lt;=‘z’) || (c&gt;=‘A’ &amp;&amp; c &lt;=‘Z’) ) </a:t>
            </a:r>
            <a:r>
              <a:rPr lang="en-US" dirty="0" smtClean="0">
                <a:sym typeface="Wingdings" pitchFamily="2" charset="2"/>
              </a:rPr>
              <a:t>noLetters</a:t>
            </a:r>
            <a:r>
              <a:rPr lang="en-US" dirty="0" smtClean="0">
                <a:sym typeface="Wingdings" pitchFamily="2" charset="2"/>
              </a:rPr>
              <a:t>++;</a:t>
            </a:r>
          </a:p>
          <a:p>
            <a:r>
              <a:rPr lang="en-US" dirty="0" smtClean="0">
                <a:sym typeface="Wingdings" pitchFamily="2" charset="2"/>
              </a:rPr>
              <a:t>   else </a:t>
            </a:r>
            <a:r>
              <a:rPr lang="en-US" dirty="0" smtClean="0">
                <a:sym typeface="Wingdings" pitchFamily="2" charset="2"/>
              </a:rPr>
              <a:t>noOthers</a:t>
            </a:r>
            <a:r>
              <a:rPr lang="en-US" dirty="0" smtClean="0">
                <a:sym typeface="Wingdings" pitchFamily="2" charset="2"/>
              </a:rPr>
              <a:t>++;</a:t>
            </a:r>
          </a:p>
          <a:p>
            <a:r>
              <a:rPr lang="en-US" dirty="0" smtClean="0">
                <a:sym typeface="Wingdings" pitchFamily="2" charset="2"/>
              </a:rPr>
              <a:t>}</a:t>
            </a:r>
          </a:p>
          <a:p>
            <a:r>
              <a:rPr lang="en-US" dirty="0" smtClean="0">
                <a:sym typeface="Wingdings" pitchFamily="2" charset="2"/>
              </a:rPr>
              <a:t>Print out </a:t>
            </a:r>
            <a:r>
              <a:rPr lang="en-US" dirty="0" smtClean="0">
                <a:sym typeface="Wingdings" pitchFamily="2" charset="2"/>
              </a:rPr>
              <a:t>noDigits</a:t>
            </a:r>
            <a:r>
              <a:rPr lang="en-US" dirty="0" smtClean="0">
                <a:sym typeface="Wingdings" pitchFamily="2" charset="2"/>
              </a:rPr>
              <a:t>, </a:t>
            </a:r>
            <a:r>
              <a:rPr lang="en-US" dirty="0" smtClean="0">
                <a:sym typeface="Wingdings" pitchFamily="2" charset="2"/>
              </a:rPr>
              <a:t>noLetters</a:t>
            </a:r>
            <a:r>
              <a:rPr lang="en-US" dirty="0" smtClean="0">
                <a:sym typeface="Wingdings" pitchFamily="2" charset="2"/>
              </a:rPr>
              <a:t>, </a:t>
            </a:r>
            <a:r>
              <a:rPr lang="en-US" dirty="0" smtClean="0">
                <a:sym typeface="Wingdings" pitchFamily="2" charset="2"/>
              </a:rPr>
              <a:t>noOthers</a:t>
            </a:r>
            <a:endParaRPr lang="en-US" dirty="0" smtClean="0">
              <a:sym typeface="Wingdings" pitchFamily="2" charset="2"/>
            </a:endParaRPr>
          </a:p>
          <a:p>
            <a:r>
              <a:rPr lang="en-US" dirty="0" smtClean="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while statement is intentionally used. So,   c=0 is assigned and the condition c!=ENTER is evaluated to TRUE</a:t>
            </a:r>
            <a:endParaRPr lang="en-US" dirty="0"/>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smtClean="0"/>
              <a:t>Basic Logics</a:t>
            </a:r>
            <a:endParaRPr lang="en-US" dirty="0"/>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Input form:</a:t>
            </a:r>
            <a:endParaRPr lang="en-US" dirty="0" smtClean="0">
              <a:solidFill>
                <a:srgbClr val="0000FF"/>
              </a:solidFill>
            </a:endParaRPr>
          </a:p>
          <a:p>
            <a:pPr algn="ctr"/>
            <a:r>
              <a:rPr lang="en-US" dirty="0" smtClean="0">
                <a:solidFill>
                  <a:srgbClr val="0000FF"/>
                </a:solidFill>
              </a:rPr>
              <a:t>abc1234fGH+-*/?(ENTER)</a:t>
            </a:r>
            <a:endParaRPr lang="en-US" dirty="0">
              <a:solidFill>
                <a:srgbClr val="0000FF"/>
              </a:solidFill>
            </a:endParaRP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t>When a loop is needed, what loop statement should be used?</a:t>
            </a:r>
          </a:p>
          <a:p>
            <a:pPr>
              <a:lnSpc>
                <a:spcPct val="90000"/>
              </a:lnSpc>
              <a:buNone/>
              <a:defRPr/>
            </a:pPr>
            <a:r>
              <a:rPr lang="en-US" dirty="0" smtClean="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Break/ Bypass a loop</a:t>
            </a:r>
            <a:endParaRPr lang="en-US" dirty="0"/>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FF0000"/>
                </a:solidFill>
              </a:rPr>
              <a:t>1</a:t>
            </a:r>
            <a:r>
              <a:rPr lang="en-US" sz="3200" dirty="0" smtClean="0">
                <a:solidFill>
                  <a:schemeClr val="tx1"/>
                </a:solidFill>
              </a:rPr>
              <a:t>  2  3  4  5</a:t>
            </a:r>
            <a:endParaRPr lang="en-US" sz="3200" dirty="0">
              <a:solidFill>
                <a:schemeClr val="tx1"/>
              </a:solidFill>
            </a:endParaRP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0000FF"/>
                </a:solidFill>
              </a:rPr>
              <a:t>1</a:t>
            </a:r>
            <a:r>
              <a:rPr lang="en-US" sz="3200" dirty="0" smtClean="0">
                <a:solidFill>
                  <a:schemeClr val="tx1"/>
                </a:solidFill>
              </a:rPr>
              <a:t>  2  </a:t>
            </a:r>
            <a:r>
              <a:rPr lang="en-US" sz="3200" dirty="0" smtClean="0">
                <a:solidFill>
                  <a:srgbClr val="0000FF"/>
                </a:solidFill>
              </a:rPr>
              <a:t>3</a:t>
            </a:r>
            <a:r>
              <a:rPr lang="en-US" sz="3200" dirty="0" smtClean="0">
                <a:solidFill>
                  <a:schemeClr val="tx1"/>
                </a:solidFill>
              </a:rPr>
              <a:t>  4  </a:t>
            </a:r>
            <a:r>
              <a:rPr lang="en-US" sz="3200" dirty="0" smtClean="0">
                <a:solidFill>
                  <a:srgbClr val="0000FF"/>
                </a:solidFill>
              </a:rPr>
              <a:t>5</a:t>
            </a:r>
            <a:endParaRPr lang="en-US" sz="3200" dirty="0">
              <a:solidFill>
                <a:srgbClr val="0000FF"/>
              </a:solidFill>
            </a:endParaRP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The one entry, one exit principle is fundamental to structured programming.</a:t>
            </a:r>
          </a:p>
          <a:p>
            <a:pPr>
              <a:buFont typeface="Arial" charset="0"/>
              <a:buChar char="•"/>
            </a:pPr>
            <a:r>
              <a:rPr lang="en-US" dirty="0" smtClean="0"/>
              <a:t>C includes three keywords that allow jumps across statements: </a:t>
            </a:r>
            <a:r>
              <a:rPr lang="en-US" b="1" dirty="0" smtClean="0"/>
              <a:t>goto</a:t>
            </a:r>
            <a:r>
              <a:rPr lang="en-US" dirty="0" smtClean="0"/>
              <a:t>, </a:t>
            </a:r>
            <a:r>
              <a:rPr lang="en-US" b="1" dirty="0" smtClean="0"/>
              <a:t>continue</a:t>
            </a:r>
            <a:r>
              <a:rPr lang="en-US" dirty="0" smtClean="0"/>
              <a:t>, and </a:t>
            </a:r>
            <a:r>
              <a:rPr lang="en-US" b="1" dirty="0" smtClean="0"/>
              <a:t>break</a:t>
            </a:r>
            <a:r>
              <a:rPr lang="en-US" dirty="0" smtClean="0"/>
              <a:t>.  Using any of these keywords, except for </a:t>
            </a:r>
            <a:r>
              <a:rPr lang="en-US" b="1" dirty="0" smtClean="0"/>
              <a:t>break</a:t>
            </a:r>
            <a:r>
              <a:rPr lang="en-US" dirty="0" smtClean="0"/>
              <a:t> in a </a:t>
            </a:r>
            <a:r>
              <a:rPr lang="en-US" b="1" dirty="0" smtClean="0"/>
              <a:t>switch</a:t>
            </a:r>
            <a:r>
              <a:rPr lang="en-US" dirty="0" smtClean="0"/>
              <a:t> construct, </a:t>
            </a:r>
            <a:r>
              <a:rPr lang="en-US" u="sng" dirty="0" smtClean="0"/>
              <a:t>violates</a:t>
            </a:r>
            <a:r>
              <a:rPr lang="en-US" dirty="0" smtClean="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To improve readability, programmers advocated:</a:t>
            </a:r>
          </a:p>
          <a:p>
            <a:pPr lvl="1"/>
            <a:r>
              <a:rPr lang="en-US" sz="2400" dirty="0" smtClean="0"/>
              <a:t>the use of whitespace to identify the logical structure of the code </a:t>
            </a:r>
          </a:p>
          <a:p>
            <a:pPr lvl="1"/>
            <a:r>
              <a:rPr lang="en-US" sz="2400" dirty="0" smtClean="0"/>
              <a:t>the abolition of all </a:t>
            </a:r>
            <a:r>
              <a:rPr lang="en-US" sz="2400" b="1" dirty="0" smtClean="0"/>
              <a:t>goto</a:t>
            </a:r>
            <a:r>
              <a:rPr lang="en-US" sz="2400" dirty="0" smtClean="0"/>
              <a:t> statements </a:t>
            </a:r>
          </a:p>
          <a:p>
            <a:pPr lvl="1"/>
            <a:r>
              <a:rPr lang="en-US" sz="2400" dirty="0" smtClean="0"/>
              <a:t>the abolition of all </a:t>
            </a:r>
            <a:r>
              <a:rPr lang="en-US" sz="2400" b="1" dirty="0" smtClean="0"/>
              <a:t>continue</a:t>
            </a:r>
            <a:r>
              <a:rPr lang="en-US" sz="2400" dirty="0" smtClean="0"/>
              <a:t> statements </a:t>
            </a:r>
          </a:p>
          <a:p>
            <a:pPr lvl="1"/>
            <a:r>
              <a:rPr lang="en-US" sz="2400" dirty="0" smtClean="0"/>
              <a:t>the abolition of all </a:t>
            </a:r>
            <a:r>
              <a:rPr lang="en-US" sz="2400" b="1" dirty="0" smtClean="0"/>
              <a:t>break</a:t>
            </a:r>
            <a:r>
              <a:rPr lang="en-US" sz="2400" dirty="0" smtClean="0"/>
              <a:t> statements, except with </a:t>
            </a:r>
            <a:r>
              <a:rPr lang="en-US" sz="2400" b="1" dirty="0" smtClean="0"/>
              <a:t>switch</a:t>
            </a:r>
            <a:r>
              <a:rPr lang="en-US" sz="2400" dirty="0" smtClean="0"/>
              <a:t> </a:t>
            </a:r>
          </a:p>
          <a:p>
            <a:pPr>
              <a:buFont typeface="Arial" charset="0"/>
              <a:buChar char="•"/>
            </a:pPr>
            <a:r>
              <a:rPr lang="en-US" sz="2800" dirty="0" smtClean="0"/>
              <a:t>A technique for avoiding jumps is called flagging.  </a:t>
            </a:r>
            <a:r>
              <a:rPr lang="en-US" sz="2800" u="sng" dirty="0" smtClean="0"/>
              <a:t>A </a:t>
            </a:r>
            <a:r>
              <a:rPr lang="en-US" sz="2800" b="1" u="sng" dirty="0" smtClean="0"/>
              <a:t>flag</a:t>
            </a:r>
            <a:r>
              <a:rPr lang="en-US" sz="2800" u="sng" dirty="0" smtClean="0"/>
              <a:t> is a variable that keeps track of a true or false state.</a:t>
            </a:r>
            <a:r>
              <a:rPr lang="en-US" sz="2800"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 </a:t>
            </a:r>
            <a:r>
              <a:rPr lang="en-US" sz="2400" b="1" i="1" dirty="0" smtClean="0"/>
              <a:t>if</a:t>
            </a:r>
            <a:r>
              <a:rPr lang="en-US" sz="2400" dirty="0" smtClean="0"/>
              <a:t>  instead of </a:t>
            </a:r>
            <a:r>
              <a:rPr lang="en-US" sz="2400" b="1" i="1" dirty="0" smtClean="0"/>
              <a:t>continue</a:t>
            </a:r>
            <a:endParaRPr lang="en-US" sz="2400" b="1" i="1"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Iteration Constructs: Flags…</a:t>
            </a:r>
            <a:endParaRPr lang="en-US" dirty="0"/>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flag is used.</a:t>
            </a:r>
            <a:endParaRPr lang="en-US" dirty="0"/>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flag is used.</a:t>
            </a:r>
            <a:endParaRPr lang="en-US" dirty="0"/>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Programming Styles</a:t>
            </a:r>
            <a:endParaRPr lang="en-US" dirty="0"/>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smtClean="0"/>
              <a:t>Habits in programming</a:t>
            </a:r>
          </a:p>
          <a:p>
            <a:pPr>
              <a:buFont typeface="Arial" charset="0"/>
              <a:buChar char="•"/>
            </a:pPr>
            <a:r>
              <a:rPr lang="en-US" dirty="0" smtClean="0"/>
              <a:t>A well-written program is a pleasure to read.  Other programmers can understand it without significant effort.  The coding style is consistent and clear throughout.  </a:t>
            </a:r>
          </a:p>
          <a:p>
            <a:pPr>
              <a:buFont typeface="Arial" charset="0"/>
              <a:buChar char="•"/>
            </a:pPr>
            <a:r>
              <a:rPr lang="en-US" dirty="0" smtClean="0">
                <a:solidFill>
                  <a:srgbClr val="FF3300"/>
                </a:solidFill>
              </a:rPr>
              <a:t>Develop your own style guide or adopt the style outlined here or elsewhere, but adopt some style.</a:t>
            </a:r>
            <a:endParaRPr lang="en-US" dirty="0" smtClean="0"/>
          </a:p>
          <a:p>
            <a:pPr marL="285750" lvl="1">
              <a:lnSpc>
                <a:spcPct val="90000"/>
              </a:lnSpc>
              <a:buNone/>
              <a:defRPr/>
            </a:pPr>
            <a:endParaRPr lang="en-US" sz="2400" b="1" dirty="0" smtClean="0"/>
          </a:p>
          <a:p>
            <a:pPr marL="285750" lvl="1">
              <a:lnSpc>
                <a:spcPct val="90000"/>
              </a:lnSpc>
              <a:buNone/>
              <a:defRPr/>
            </a:pPr>
            <a:r>
              <a:rPr lang="en-US" sz="2400" b="1" u="sng" dirty="0" smtClean="0"/>
              <a:t>Recommendations on</a:t>
            </a:r>
          </a:p>
          <a:p>
            <a:pPr lvl="1">
              <a:lnSpc>
                <a:spcPct val="90000"/>
              </a:lnSpc>
              <a:defRPr/>
            </a:pPr>
            <a:r>
              <a:rPr lang="en-US" sz="2400" dirty="0" smtClean="0"/>
              <a:t>Naming</a:t>
            </a:r>
          </a:p>
          <a:p>
            <a:pPr lvl="1">
              <a:lnSpc>
                <a:spcPct val="90000"/>
              </a:lnSpc>
              <a:defRPr/>
            </a:pPr>
            <a:r>
              <a:rPr lang="en-US" sz="2400" dirty="0" smtClean="0"/>
              <a:t>Indentation</a:t>
            </a:r>
          </a:p>
          <a:p>
            <a:pPr lvl="1">
              <a:lnSpc>
                <a:spcPct val="90000"/>
              </a:lnSpc>
              <a:defRPr/>
            </a:pPr>
            <a:r>
              <a:rPr lang="en-US" sz="2400" dirty="0" smtClean="0"/>
              <a:t>Comments</a:t>
            </a:r>
          </a:p>
          <a:p>
            <a:pPr lvl="1">
              <a:lnSpc>
                <a:spcPct val="90000"/>
              </a:lnSpc>
              <a:defRPr/>
            </a:pPr>
            <a:r>
              <a:rPr lang="en-US" sz="2400" dirty="0" smtClean="0"/>
              <a:t>Magic Values </a:t>
            </a:r>
          </a:p>
          <a:p>
            <a:pPr lvl="1">
              <a:lnSpc>
                <a:spcPct val="90000"/>
              </a:lnSpc>
              <a:defRPr/>
            </a:pPr>
            <a:r>
              <a:rPr lang="en-US" sz="2400" dirty="0" smtClean="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Naming</a:t>
            </a:r>
            <a:endParaRPr lang="en-US" dirty="0"/>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smtClean="0"/>
              <a:t>Adopt names that are self-descriptive so that comments clarifying their meaning are </a:t>
            </a:r>
            <a:r>
              <a:rPr lang="en-US" sz="2800" dirty="0" smtClean="0"/>
              <a:t>unnecessary </a:t>
            </a:r>
            <a:endParaRPr lang="en-US" sz="2800" dirty="0" smtClean="0"/>
          </a:p>
          <a:p>
            <a:pPr>
              <a:lnSpc>
                <a:spcPct val="90000"/>
              </a:lnSpc>
              <a:buFont typeface="Arial" charset="0"/>
              <a:buChar char="•"/>
            </a:pPr>
            <a:r>
              <a:rPr lang="en-US" sz="2800" dirty="0" smtClean="0"/>
              <a:t>Use names that describe identifiers completely, avoiding cryptic names </a:t>
            </a:r>
          </a:p>
          <a:p>
            <a:pPr>
              <a:lnSpc>
                <a:spcPct val="90000"/>
              </a:lnSpc>
              <a:buFont typeface="Arial" charset="0"/>
              <a:buChar char="•"/>
            </a:pPr>
            <a:r>
              <a:rPr lang="en-US" sz="2800" dirty="0" smtClean="0"/>
              <a:t>Prefer nouns for variable names </a:t>
            </a:r>
          </a:p>
          <a:p>
            <a:pPr>
              <a:lnSpc>
                <a:spcPct val="90000"/>
              </a:lnSpc>
              <a:buFont typeface="Arial" charset="0"/>
              <a:buChar char="•"/>
            </a:pPr>
            <a:r>
              <a:rPr lang="en-US" sz="2800" dirty="0" smtClean="0"/>
              <a:t>Keep variable names short - </a:t>
            </a:r>
            <a:r>
              <a:rPr lang="en-US" sz="2800" dirty="0" smtClean="0"/>
              <a:t>studentName</a:t>
            </a:r>
            <a:r>
              <a:rPr lang="en-US" sz="2800" dirty="0" smtClean="0"/>
              <a:t> rather than </a:t>
            </a:r>
            <a:r>
              <a:rPr lang="en-US" sz="2800" dirty="0" smtClean="0"/>
              <a:t>theNameOfAStudent</a:t>
            </a:r>
            <a:r>
              <a:rPr lang="en-US" sz="2800" dirty="0" smtClean="0"/>
              <a:t> </a:t>
            </a:r>
          </a:p>
          <a:p>
            <a:pPr>
              <a:lnSpc>
                <a:spcPct val="90000"/>
              </a:lnSpc>
              <a:buFont typeface="Arial" charset="0"/>
              <a:buChar char="•"/>
            </a:pPr>
            <a:r>
              <a:rPr lang="en-US" sz="2800" dirty="0" smtClean="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None/>
            </a:pPr>
            <a:r>
              <a:rPr lang="en-US" dirty="0" smtClean="0"/>
              <a:t>1- Logic constructs</a:t>
            </a:r>
          </a:p>
          <a:p>
            <a:pPr>
              <a:buNone/>
            </a:pPr>
            <a:r>
              <a:rPr lang="en-US" dirty="0" smtClean="0"/>
              <a:t>2- Programming Styles</a:t>
            </a:r>
          </a:p>
          <a:p>
            <a:pPr>
              <a:buNone/>
            </a:pPr>
            <a:r>
              <a:rPr lang="en-US" dirty="0" smtClean="0"/>
              <a:t>3- Walkthroughs</a:t>
            </a:r>
          </a:p>
          <a:p>
            <a:pPr>
              <a:buNone/>
            </a:pPr>
            <a:r>
              <a:rPr lang="en-US" dirty="0" smtClean="0"/>
              <a:t>4- Bonus – Redirect a Program ( a technique is used in the ACM Contest)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Indentation</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smtClean="0">
                <a:latin typeface="Calibri" pitchFamily="34" charset="0"/>
                <a:cs typeface="Arial" charset="0"/>
              </a:rPr>
              <a:t>Indent the body of any construct that is embedded within another construct.  For example, </a:t>
            </a:r>
          </a:p>
          <a:p>
            <a:pPr>
              <a:lnSpc>
                <a:spcPct val="90000"/>
              </a:lnSpc>
              <a:buNone/>
            </a:pPr>
            <a:endParaRPr lang="en-US" sz="2800" dirty="0" smtClean="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Use in-line opening braces or start opening braces on a newline </a:t>
            </a:r>
            <a:r>
              <a:rPr lang="en-US" sz="2400" u="sng" dirty="0" smtClean="0"/>
              <a:t>but don't mix the two styles</a:t>
            </a:r>
            <a:r>
              <a:rPr lang="en-US" sz="2400" dirty="0" smtClean="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Comment</a:t>
            </a:r>
            <a:endParaRPr lang="en-US" dirty="0"/>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smtClean="0"/>
              <a:t>Use comments to declare </a:t>
            </a:r>
            <a:r>
              <a:rPr lang="en-US" sz="2800" u="sng" dirty="0" smtClean="0"/>
              <a:t>what is done</a:t>
            </a:r>
            <a:r>
              <a:rPr lang="en-US" sz="2800" dirty="0" smtClean="0"/>
              <a:t>, rather than describe </a:t>
            </a:r>
            <a:r>
              <a:rPr lang="en-US" sz="2800" u="sng" dirty="0" smtClean="0"/>
              <a:t>how it is done</a:t>
            </a:r>
            <a:r>
              <a:rPr lang="en-US" sz="2800" dirty="0" smtClean="0"/>
              <a:t>.  </a:t>
            </a:r>
          </a:p>
          <a:p>
            <a:pPr>
              <a:buFont typeface="Arial" charset="0"/>
              <a:buChar char="•"/>
            </a:pPr>
            <a:r>
              <a:rPr lang="en-US" sz="2800" dirty="0" smtClean="0"/>
              <a:t>Comments introduce what follows.  </a:t>
            </a:r>
          </a:p>
          <a:p>
            <a:pPr>
              <a:buFont typeface="Arial" charset="0"/>
              <a:buChar char="•"/>
            </a:pPr>
            <a:r>
              <a:rPr lang="en-US" sz="2800" dirty="0" smtClean="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smtClean="0"/>
              <a:t>These may be mathematical constants, tax rates, default values or names.  </a:t>
            </a:r>
          </a:p>
          <a:p>
            <a:pPr>
              <a:buFont typeface="Arial" charset="0"/>
              <a:buChar char="•"/>
            </a:pPr>
            <a:r>
              <a:rPr lang="en-US" sz="2800" dirty="0" smtClean="0"/>
              <a:t>To improve readability, assign symbolic names to these magic values and refer to the symbolic names throughout the code.  </a:t>
            </a:r>
          </a:p>
          <a:p>
            <a:pPr>
              <a:buFont typeface="Arial" charset="0"/>
              <a:buChar char="•"/>
            </a:pPr>
            <a:r>
              <a:rPr lang="en-US" sz="2800" dirty="0" smtClean="0"/>
              <a:t>Use the directive </a:t>
            </a:r>
            <a:endParaRPr lang="en-US" sz="2800" b="1" dirty="0" smtClean="0"/>
          </a:p>
          <a:p>
            <a:pPr>
              <a:buClrTx/>
              <a:buSzTx/>
              <a:buFont typeface="Arial" charset="0"/>
              <a:buNone/>
            </a:pPr>
            <a:r>
              <a:rPr lang="en-US" sz="2800" b="1" dirty="0" smtClean="0"/>
              <a:t>	</a:t>
            </a:r>
            <a:r>
              <a:rPr lang="en-US" sz="2800" b="1" dirty="0" smtClean="0">
                <a:solidFill>
                  <a:srgbClr val="FF3300"/>
                </a:solidFill>
              </a:rPr>
              <a:t>#define SYMBOLIC_NAME value</a:t>
            </a:r>
            <a:r>
              <a:rPr lang="en-US" sz="2800" dirty="0" smtClean="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smtClean="0"/>
              <a:t>Compiler </a:t>
            </a:r>
            <a:r>
              <a:rPr lang="en-US" dirty="0" smtClean="0"/>
              <a:t>Idiosyncracies</a:t>
            </a:r>
            <a:endParaRPr lang="en-US" dirty="0" smtClean="0"/>
          </a:p>
          <a:p>
            <a:pPr lvl="1">
              <a:lnSpc>
                <a:spcPct val="90000"/>
              </a:lnSpc>
            </a:pPr>
            <a:r>
              <a:rPr lang="en-US" dirty="0" smtClean="0"/>
              <a:t>Use </a:t>
            </a:r>
            <a:r>
              <a:rPr lang="en-US" b="1" dirty="0" smtClean="0"/>
              <a:t>#define</a:t>
            </a:r>
            <a:r>
              <a:rPr lang="en-US" dirty="0" smtClean="0"/>
              <a:t> to manage </a:t>
            </a:r>
            <a:r>
              <a:rPr lang="en-US" dirty="0" smtClean="0"/>
              <a:t>idiosyncracies</a:t>
            </a:r>
            <a:r>
              <a:rPr lang="en-US" dirty="0" smtClean="0"/>
              <a:t> (</a:t>
            </a:r>
            <a:r>
              <a:rPr lang="en-US" dirty="0" smtClean="0"/>
              <a:t>đặc</a:t>
            </a:r>
            <a:r>
              <a:rPr lang="en-US" dirty="0" smtClean="0"/>
              <a:t> </a:t>
            </a:r>
            <a:r>
              <a:rPr lang="en-US" dirty="0" smtClean="0"/>
              <a:t>điểm</a:t>
            </a:r>
            <a:r>
              <a:rPr lang="en-US" dirty="0" smtClean="0"/>
              <a:t>) across platforms.  </a:t>
            </a:r>
          </a:p>
          <a:p>
            <a:pPr lvl="1">
              <a:lnSpc>
                <a:spcPct val="90000"/>
              </a:lnSpc>
            </a:pPr>
            <a:r>
              <a:rPr lang="en-US" dirty="0" smtClean="0"/>
              <a:t>For example, the Borland 5.5 compiler does not recognize the </a:t>
            </a:r>
            <a:r>
              <a:rPr lang="en-US" b="1" dirty="0" smtClean="0"/>
              <a:t>long </a:t>
            </a:r>
            <a:r>
              <a:rPr lang="en-US" b="1" dirty="0" smtClean="0"/>
              <a:t>long</a:t>
            </a:r>
            <a:r>
              <a:rPr lang="en-US" dirty="0" smtClean="0"/>
              <a:t> data type.  Instead, it recognizes an </a:t>
            </a:r>
            <a:r>
              <a:rPr lang="en-US" b="1" dirty="0" smtClean="0"/>
              <a:t>_int64</a:t>
            </a:r>
            <a:r>
              <a:rPr lang="en-US" dirty="0" smtClean="0"/>
              <a:t> data type.  To improve </a:t>
            </a:r>
            <a:r>
              <a:rPr lang="en-US" u="sng" dirty="0" smtClean="0"/>
              <a:t>portability</a:t>
            </a:r>
            <a:r>
              <a:rPr lang="en-US" dirty="0" smtClean="0"/>
              <a:t>, </a:t>
            </a:r>
            <a:r>
              <a:rPr lang="en-US" b="1" dirty="0" smtClean="0"/>
              <a:t>#define</a:t>
            </a:r>
            <a:r>
              <a:rPr lang="en-US" dirty="0" smtClean="0"/>
              <a:t> the data type using a symbolic name such as </a:t>
            </a:r>
            <a:r>
              <a:rPr lang="en-US" b="1" dirty="0" smtClean="0"/>
              <a:t>LONG_LONG</a:t>
            </a:r>
            <a:r>
              <a:rPr lang="en-US" dirty="0" smtClean="0"/>
              <a:t> and embed that name throughout our code. </a:t>
            </a:r>
          </a:p>
          <a:p>
            <a:pPr>
              <a:lnSpc>
                <a:spcPct val="90000"/>
              </a:lnSpc>
              <a:buNone/>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smtClean="0"/>
              <a:t>Limit line length to 80 characters - both comments and code </a:t>
            </a:r>
          </a:p>
          <a:p>
            <a:pPr>
              <a:lnSpc>
                <a:spcPct val="90000"/>
              </a:lnSpc>
              <a:buFont typeface="Arial" charset="0"/>
              <a:buChar char="•"/>
            </a:pPr>
            <a:r>
              <a:rPr lang="en-US" sz="2800" dirty="0" smtClean="0"/>
              <a:t>Avoid global variables </a:t>
            </a:r>
          </a:p>
          <a:p>
            <a:pPr>
              <a:lnSpc>
                <a:spcPct val="90000"/>
              </a:lnSpc>
              <a:buFont typeface="Arial" charset="0"/>
              <a:buChar char="•"/>
            </a:pPr>
            <a:r>
              <a:rPr lang="en-US" sz="2800" dirty="0" smtClean="0"/>
              <a:t>Select data types for variables wisely and carefully </a:t>
            </a:r>
          </a:p>
          <a:p>
            <a:pPr>
              <a:lnSpc>
                <a:spcPct val="90000"/>
              </a:lnSpc>
              <a:buFont typeface="Arial" charset="0"/>
              <a:buChar char="•"/>
            </a:pPr>
            <a:r>
              <a:rPr lang="en-US" sz="2800" dirty="0" smtClean="0"/>
              <a:t>Initialize a variable when declaring it only if the initial value is part of the semantic of the variable.  </a:t>
            </a:r>
          </a:p>
          <a:p>
            <a:pPr>
              <a:lnSpc>
                <a:spcPct val="90000"/>
              </a:lnSpc>
              <a:buFont typeface="Arial" charset="0"/>
              <a:buChar char="•"/>
            </a:pPr>
            <a:r>
              <a:rPr lang="en-US" sz="2800" dirty="0" smtClean="0"/>
              <a:t>If the initial value is part of an algorithm, use a separate assignment statement. </a:t>
            </a:r>
          </a:p>
          <a:p>
            <a:pPr>
              <a:buFont typeface="Arial" charset="0"/>
              <a:buChar char="•"/>
            </a:pPr>
            <a:r>
              <a:rPr lang="en-US" sz="2800" dirty="0" smtClean="0"/>
              <a:t>Avoid </a:t>
            </a:r>
            <a:r>
              <a:rPr lang="en-US" sz="2800" b="1" dirty="0" smtClean="0"/>
              <a:t>goto</a:t>
            </a:r>
            <a:r>
              <a:rPr lang="en-US" sz="2800" dirty="0" smtClean="0"/>
              <a:t>, </a:t>
            </a:r>
            <a:r>
              <a:rPr lang="en-US" sz="2800" b="1" dirty="0" smtClean="0"/>
              <a:t>continue</a:t>
            </a:r>
            <a:r>
              <a:rPr lang="en-US" sz="2800" dirty="0" smtClean="0"/>
              <a:t>, </a:t>
            </a:r>
            <a:r>
              <a:rPr lang="en-US" sz="2800" b="1" dirty="0" smtClean="0"/>
              <a:t>break</a:t>
            </a:r>
            <a:r>
              <a:rPr lang="en-US" sz="2800" dirty="0" smtClean="0"/>
              <a:t> except in </a:t>
            </a:r>
            <a:r>
              <a:rPr lang="en-US" sz="2800" b="1" dirty="0" smtClean="0"/>
              <a:t>switch</a:t>
            </a:r>
            <a:r>
              <a:rPr lang="en-US" sz="2800" dirty="0" smtClean="0"/>
              <a:t>. </a:t>
            </a:r>
          </a:p>
          <a:p>
            <a:pPr>
              <a:buFont typeface="Arial" charset="0"/>
              <a:buChar char="•"/>
            </a:pPr>
            <a:r>
              <a:rPr lang="en-US" sz="2800" dirty="0" smtClean="0"/>
              <a:t>Avoid using the character encodings for a particular machine.</a:t>
            </a:r>
          </a:p>
          <a:p>
            <a:pPr>
              <a:buFont typeface="Arial" charset="0"/>
              <a:buChar char="•"/>
            </a:pPr>
            <a:r>
              <a:rPr lang="en-US" sz="2800" dirty="0" smtClean="0"/>
              <a:t>Use a single space or no spaces either side of an operator.</a:t>
            </a:r>
          </a:p>
          <a:p>
            <a:pPr>
              <a:lnSpc>
                <a:spcPct val="90000"/>
              </a:lnSpc>
              <a:buFont typeface="Arial" charset="0"/>
              <a:buChar char="•"/>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smtClean="0"/>
              <a:t>Use in-line opening braces or start opening braces on a newline </a:t>
            </a:r>
            <a:r>
              <a:rPr lang="en-US" sz="2800" u="sng" dirty="0" smtClean="0"/>
              <a:t>but don't mix the two styles</a:t>
            </a:r>
            <a:r>
              <a:rPr lang="en-US" sz="2800" dirty="0" smtClean="0"/>
              <a:t>.</a:t>
            </a:r>
          </a:p>
          <a:p>
            <a:pPr>
              <a:buFont typeface="Arial" charset="0"/>
              <a:buChar char="•"/>
            </a:pPr>
            <a:r>
              <a:rPr lang="en-US" sz="2800" dirty="0" smtClean="0"/>
              <a:t>Initialize iteration variables in the context of the iteration  </a:t>
            </a:r>
          </a:p>
          <a:p>
            <a:pPr>
              <a:lnSpc>
                <a:spcPct val="80000"/>
              </a:lnSpc>
              <a:buFont typeface="Arial" charset="0"/>
              <a:buChar char="•"/>
            </a:pPr>
            <a:r>
              <a:rPr lang="en-US" sz="2800" dirty="0" smtClean="0"/>
              <a:t>Avoid assignments nested inside logical expressions </a:t>
            </a:r>
          </a:p>
          <a:p>
            <a:pPr>
              <a:lnSpc>
                <a:spcPct val="80000"/>
              </a:lnSpc>
              <a:buFont typeface="Arial" charset="0"/>
              <a:buChar char="•"/>
            </a:pPr>
            <a:r>
              <a:rPr lang="en-US" sz="2800" dirty="0" smtClean="0"/>
              <a:t>Avoid iterations with empty bodies - reserve the body for the algorithm </a:t>
            </a:r>
          </a:p>
          <a:p>
            <a:pPr>
              <a:lnSpc>
                <a:spcPct val="80000"/>
              </a:lnSpc>
              <a:buFont typeface="Arial" charset="0"/>
              <a:buChar char="•"/>
            </a:pPr>
            <a:r>
              <a:rPr lang="en-US" sz="2800" dirty="0" smtClean="0"/>
              <a:t>Limit the initialization and iteration clauses of a </a:t>
            </a:r>
            <a:r>
              <a:rPr lang="en-US" sz="2800" b="1" dirty="0" smtClean="0"/>
              <a:t>for</a:t>
            </a:r>
            <a:r>
              <a:rPr lang="en-US" sz="2800" dirty="0" smtClean="0"/>
              <a:t> statement to the iteration variables </a:t>
            </a:r>
          </a:p>
          <a:p>
            <a:pPr>
              <a:lnSpc>
                <a:spcPct val="80000"/>
              </a:lnSpc>
              <a:buFont typeface="Arial" charset="0"/>
              <a:buChar char="•"/>
            </a:pPr>
            <a:r>
              <a:rPr lang="en-US" sz="2800" dirty="0" smtClean="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smtClean="0"/>
              <a:t>Avoid fancy algorithms that may be efficient but are difficult to read </a:t>
            </a:r>
          </a:p>
          <a:p>
            <a:pPr>
              <a:lnSpc>
                <a:spcPct val="80000"/>
              </a:lnSpc>
              <a:buFont typeface="Arial" charset="0"/>
              <a:buChar char="•"/>
            </a:pPr>
            <a:r>
              <a:rPr lang="en-US" sz="2800" dirty="0" smtClean="0"/>
              <a:t>Add additional comments where code has been fine tuned for efficient execution </a:t>
            </a:r>
          </a:p>
          <a:p>
            <a:pPr>
              <a:lnSpc>
                <a:spcPct val="80000"/>
              </a:lnSpc>
              <a:buFont typeface="Arial" charset="0"/>
              <a:buChar char="•"/>
            </a:pPr>
            <a:r>
              <a:rPr lang="en-US" sz="2800" dirty="0" smtClean="0"/>
              <a:t>Add an extra pair of parentheses where an assignment is also used as a condition </a:t>
            </a:r>
          </a:p>
          <a:p>
            <a:pPr>
              <a:lnSpc>
                <a:spcPct val="80000"/>
              </a:lnSpc>
              <a:buFont typeface="Arial" charset="0"/>
              <a:buChar char="•"/>
            </a:pPr>
            <a:r>
              <a:rPr lang="en-US" sz="2800" dirty="0" smtClean="0"/>
              <a:t>Remove unreferenced variables </a:t>
            </a:r>
          </a:p>
          <a:p>
            <a:pPr>
              <a:lnSpc>
                <a:spcPct val="80000"/>
              </a:lnSpc>
              <a:buFont typeface="Arial" charset="0"/>
              <a:buChar char="•"/>
            </a:pPr>
            <a:r>
              <a:rPr lang="en-US" sz="2800" dirty="0" smtClean="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Walkthroughs</a:t>
            </a:r>
            <a:endParaRPr lang="en-US" dirty="0"/>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smtClean="0"/>
              <a:t>Understand code is a skill of programmer.</a:t>
            </a:r>
          </a:p>
          <a:p>
            <a:pPr marL="341313" lvl="1" indent="-341313">
              <a:lnSpc>
                <a:spcPct val="90000"/>
              </a:lnSpc>
              <a:buFont typeface="Arial" pitchFamily="34" charset="0"/>
              <a:buChar char="•"/>
              <a:defRPr/>
            </a:pPr>
            <a:r>
              <a:rPr lang="en-US" sz="2400" dirty="0" smtClean="0"/>
              <a:t>To understand code, we should know how the code execute.</a:t>
            </a:r>
          </a:p>
          <a:p>
            <a:pPr marL="341313" lvl="1" indent="-341313">
              <a:lnSpc>
                <a:spcPct val="90000"/>
              </a:lnSpc>
              <a:buFont typeface="Arial" pitchFamily="34" charset="0"/>
              <a:buChar char="•"/>
              <a:defRPr/>
            </a:pPr>
            <a:r>
              <a:rPr lang="en-US" sz="2400" dirty="0" smtClean="0"/>
              <a:t>To know how the code execute, we should perform each instruction. </a:t>
            </a:r>
          </a:p>
          <a:p>
            <a:pPr>
              <a:buFont typeface="Arial" charset="0"/>
              <a:buChar char="•"/>
            </a:pPr>
            <a:r>
              <a:rPr lang="en-US" dirty="0" smtClean="0"/>
              <a:t>A walkthrough is </a:t>
            </a:r>
          </a:p>
          <a:p>
            <a:pPr lvl="1"/>
            <a:r>
              <a:rPr lang="en-US" u="sng" dirty="0" smtClean="0"/>
              <a:t>a record of the changes</a:t>
            </a:r>
            <a:r>
              <a:rPr lang="en-US" dirty="0" smtClean="0"/>
              <a:t> that occur in the values of </a:t>
            </a:r>
            <a:r>
              <a:rPr lang="en-US" u="sng" dirty="0" smtClean="0"/>
              <a:t>program variables</a:t>
            </a:r>
            <a:r>
              <a:rPr lang="en-US" dirty="0" smtClean="0"/>
              <a:t> as a program executes and </a:t>
            </a:r>
          </a:p>
          <a:p>
            <a:pPr lvl="1"/>
            <a:r>
              <a:rPr lang="en-US" dirty="0" smtClean="0"/>
              <a:t>a listing of the output, if any, produced by the program. </a:t>
            </a:r>
          </a:p>
          <a:p>
            <a:pPr lvl="1">
              <a:buNone/>
            </a:pPr>
            <a:r>
              <a:rPr lang="en-US" sz="2400" b="1" u="sng" dirty="0" smtClean="0">
                <a:sym typeface="Wingdings" pitchFamily="2" charset="2"/>
              </a:rPr>
              <a:t>Ways to perform a walkthrough</a:t>
            </a:r>
            <a:endParaRPr lang="en-US" sz="2400" b="1" u="sng" dirty="0" smtClean="0"/>
          </a:p>
          <a:p>
            <a:pPr lvl="1">
              <a:lnSpc>
                <a:spcPct val="90000"/>
              </a:lnSpc>
              <a:defRPr/>
            </a:pPr>
            <a:r>
              <a:rPr lang="en-US" sz="2400" dirty="0" smtClean="0"/>
              <a:t>Memory Map </a:t>
            </a:r>
            <a:r>
              <a:rPr lang="en-US" sz="2400" dirty="0" smtClean="0">
                <a:sym typeface="Wingdings" pitchFamily="2" charset="2"/>
              </a:rPr>
              <a:t> You knew that</a:t>
            </a:r>
            <a:endParaRPr lang="en-US" sz="2400" dirty="0" smtClean="0"/>
          </a:p>
          <a:p>
            <a:pPr lvl="1">
              <a:lnSpc>
                <a:spcPct val="90000"/>
              </a:lnSpc>
              <a:defRPr/>
            </a:pPr>
            <a:r>
              <a:rPr lang="en-US" sz="2400" dirty="0" smtClean="0"/>
              <a:t>Walkthrough Tables </a:t>
            </a:r>
            <a:r>
              <a:rPr lang="en-US" sz="2400" dirty="0" smtClean="0">
                <a:sym typeface="Wingdings" pitchFamily="2" charset="2"/>
              </a:rPr>
              <a:t> A simpler way</a:t>
            </a:r>
            <a:endParaRPr lang="en-US" sz="24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Walkthroughs: Demo.</a:t>
            </a:r>
            <a:endParaRPr lang="en-US" dirty="0"/>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gridCol w="584200"/>
                <a:gridCol w="914400"/>
                <a:gridCol w="5588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c</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13</a:t>
                      </a:r>
                      <a:endParaRPr lang="en-US" dirty="0"/>
                    </a:p>
                  </a:txBody>
                  <a:tcPr/>
                </a:tc>
                <a:tc>
                  <a:txBody>
                    <a:bodyPr/>
                    <a:lstStyle/>
                    <a:p>
                      <a:r>
                        <a:rPr lang="en-US" dirty="0" smtClean="0"/>
                        <a:t>17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18</a:t>
                      </a:r>
                      <a:endParaRPr lang="en-US" dirty="0"/>
                    </a:p>
                  </a:txBody>
                  <a:tcPr/>
                </a:tc>
                <a:tc>
                  <a:txBody>
                    <a:bodyPr/>
                    <a:lstStyle/>
                    <a:p>
                      <a:r>
                        <a:rPr lang="en-US" dirty="0" smtClean="0"/>
                        <a:t>25</a:t>
                      </a:r>
                      <a:endParaRPr lang="en-US" dirty="0"/>
                    </a:p>
                  </a:txBody>
                  <a:tcPr/>
                </a:tc>
              </a:tr>
              <a:tr h="37084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19</a:t>
                      </a:r>
                      <a:endParaRPr lang="en-US" dirty="0"/>
                    </a:p>
                  </a:txBody>
                  <a:tcPr/>
                </a:tc>
                <a:tc>
                  <a:txBody>
                    <a:bodyPr/>
                    <a:lstStyle/>
                    <a:p>
                      <a:r>
                        <a:rPr lang="en-US" dirty="0" smtClean="0"/>
                        <a:t>33</a:t>
                      </a:r>
                      <a:endParaRPr lang="en-US" dirty="0"/>
                    </a:p>
                  </a:txBody>
                  <a:tcPr/>
                </a:tc>
              </a:tr>
              <a:tr h="37084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b="1" dirty="0" smtClean="0">
                          <a:solidFill>
                            <a:srgbClr val="FF0000"/>
                          </a:solidFill>
                        </a:rPr>
                        <a:t>22</a:t>
                      </a:r>
                      <a:endParaRPr lang="en-US" b="1" dirty="0">
                        <a:solidFill>
                          <a:srgbClr val="FF0000"/>
                        </a:solidFill>
                      </a:endParaRPr>
                    </a:p>
                  </a:txBody>
                  <a:tcPr/>
                </a:tc>
                <a:tc>
                  <a:txBody>
                    <a:bodyPr/>
                    <a:lstStyle/>
                    <a:p>
                      <a:r>
                        <a:rPr lang="en-US" dirty="0" smtClean="0"/>
                        <a:t>41</a:t>
                      </a:r>
                      <a:endParaRPr lang="en-US" dirty="0"/>
                    </a:p>
                  </a:txBody>
                  <a:tcPr/>
                </a:tc>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tblGrid>
              <a:tr h="198120">
                <a:tc>
                  <a:txBody>
                    <a:bodyPr/>
                    <a:lstStyle/>
                    <a:p>
                      <a:r>
                        <a:rPr lang="en-US" dirty="0" smtClean="0"/>
                        <a:t>Output</a:t>
                      </a:r>
                      <a:endParaRPr lang="en-US" dirty="0"/>
                    </a:p>
                  </a:txBody>
                  <a:tcPr/>
                </a:tc>
              </a:tr>
              <a:tr h="198120">
                <a:tc>
                  <a:txBody>
                    <a:bodyPr/>
                    <a:lstStyle/>
                    <a:p>
                      <a:r>
                        <a:rPr lang="en-US" dirty="0" smtClean="0"/>
                        <a:t>41</a:t>
                      </a:r>
                      <a:endParaRPr lang="en-US" dirty="0"/>
                    </a:p>
                  </a:txBody>
                  <a:tcPr/>
                </a:tc>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smtClean="0">
                <a:latin typeface="Courier New" pitchFamily="49" charset="0"/>
                <a:cs typeface="Courier New" pitchFamily="49" charset="0"/>
              </a:rPr>
              <a:t>int</a:t>
            </a:r>
            <a:r>
              <a:rPr lang="en-US" sz="2400" dirty="0" smtClean="0">
                <a:latin typeface="Courier New" pitchFamily="49" charset="0"/>
                <a:cs typeface="Courier New" pitchFamily="49" charset="0"/>
              </a:rPr>
              <a:t> n,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 S=0;</a:t>
            </a:r>
          </a:p>
          <a:p>
            <a:pPr>
              <a:buFont typeface="Wingdings" pitchFamily="2" charset="2"/>
              <a:buNone/>
              <a:defRPr/>
            </a:pPr>
            <a:r>
              <a:rPr lang="en-US" sz="2400" dirty="0" smtClean="0">
                <a:latin typeface="Courier New" pitchFamily="49" charset="0"/>
                <a:cs typeface="Courier New" pitchFamily="49" charset="0"/>
              </a:rPr>
              <a:t>scanf</a:t>
            </a:r>
            <a:r>
              <a:rPr lang="en-US" sz="2400" dirty="0" smtClean="0">
                <a:latin typeface="Courier New" pitchFamily="49" charset="0"/>
                <a:cs typeface="Courier New" pitchFamily="49" charset="0"/>
              </a:rPr>
              <a:t>(“%d”, &amp;n);</a:t>
            </a:r>
          </a:p>
          <a:p>
            <a:pPr>
              <a:buFont typeface="Wingdings" pitchFamily="2" charset="2"/>
              <a:buNone/>
              <a:defRPr/>
            </a:pPr>
            <a:r>
              <a:rPr lang="en-US" sz="2400" dirty="0" smtClean="0">
                <a:latin typeface="Courier New" pitchFamily="49" charset="0"/>
                <a:cs typeface="Courier New" pitchFamily="49" charset="0"/>
              </a:rPr>
              <a:t>for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=1;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&lt;=n;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+=3)</a:t>
            </a:r>
          </a:p>
          <a:p>
            <a:pPr>
              <a:buFont typeface="Wingdings" pitchFamily="2" charset="2"/>
              <a:buNone/>
              <a:defRPr/>
            </a:pPr>
            <a:r>
              <a:rPr lang="en-US" sz="2400" dirty="0" smtClean="0">
                <a:latin typeface="Courier New" pitchFamily="49" charset="0"/>
                <a:cs typeface="Courier New" pitchFamily="49" charset="0"/>
              </a:rPr>
              <a:t>   if (i%2!=0 &amp;&amp; i%3!=0) S+=</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a:buFont typeface="Wingdings" pitchFamily="2" charset="2"/>
              <a:buNone/>
              <a:defRPr/>
            </a:pPr>
            <a:r>
              <a:rPr lang="en-US" sz="2400" dirty="0" smtClean="0">
                <a:latin typeface="Courier New" pitchFamily="49" charset="0"/>
                <a:cs typeface="Courier New" pitchFamily="49" charset="0"/>
              </a:rPr>
              <a:t>printf</a:t>
            </a:r>
            <a:r>
              <a:rPr lang="en-US" sz="2400" dirty="0" smtClean="0">
                <a:latin typeface="Courier New" pitchFamily="49" charset="0"/>
                <a:cs typeface="Courier New" pitchFamily="49" charset="0"/>
              </a:rPr>
              <a:t>(“%d”, S);</a:t>
            </a:r>
          </a:p>
          <a:p>
            <a:pPr>
              <a:buFont typeface="Wingdings" pitchFamily="2" charset="2"/>
              <a:buNone/>
              <a:defRPr/>
            </a:pPr>
            <a:r>
              <a:rPr lang="en-US" sz="2400" b="1" dirty="0" smtClean="0">
                <a:latin typeface="Courier New" pitchFamily="49" charset="0"/>
                <a:cs typeface="Courier New" pitchFamily="49" charset="0"/>
              </a:rPr>
              <a:t>What is the output if the input is 15?</a:t>
            </a:r>
            <a:endParaRPr lang="en-US" sz="2400" b="1"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gridCol w="1219200"/>
              </a:tblGrid>
              <a:tr h="370840">
                <a:tc>
                  <a:txBody>
                    <a:bodyPr/>
                    <a:lstStyle/>
                    <a:p>
                      <a:r>
                        <a:rPr lang="en-US" dirty="0" smtClean="0"/>
                        <a:t>n</a:t>
                      </a:r>
                      <a:endParaRPr lang="en-US" dirty="0"/>
                    </a:p>
                  </a:txBody>
                  <a:tcPr/>
                </a:tc>
                <a:tc>
                  <a:txBody>
                    <a:bodyPr/>
                    <a:lstStyle/>
                    <a:p>
                      <a:r>
                        <a:rPr lang="en-US" dirty="0" smtClean="0"/>
                        <a:t>15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i</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10</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tr>
              <a:tr h="370840">
                <a:tc>
                  <a:txBody>
                    <a:bodyPr/>
                    <a:lstStyle/>
                    <a:p>
                      <a:r>
                        <a:rPr lang="en-US" dirty="0" smtClean="0"/>
                        <a:t>S</a:t>
                      </a:r>
                      <a:endParaRPr lang="en-US" dirty="0"/>
                    </a:p>
                  </a:txBody>
                  <a:tcPr/>
                </a:tc>
                <a:tc>
                  <a:txBody>
                    <a:bodyPr/>
                    <a:lstStyle/>
                    <a:p>
                      <a:r>
                        <a:rPr lang="en-US" dirty="0" smtClean="0"/>
                        <a:t>0+1</a:t>
                      </a:r>
                      <a:r>
                        <a:rPr lang="en-US" baseline="0" dirty="0" smtClean="0"/>
                        <a:t> </a:t>
                      </a:r>
                      <a:r>
                        <a:rPr lang="en-US" baseline="0" dirty="0" smtClean="0">
                          <a:sym typeface="Wingdings" pitchFamily="2" charset="2"/>
                        </a:rPr>
                        <a:t></a:t>
                      </a:r>
                      <a:r>
                        <a:rPr lang="en-US" dirty="0" smtClean="0"/>
                        <a:t> 1</a:t>
                      </a:r>
                      <a:endParaRPr lang="en-US" dirty="0"/>
                    </a:p>
                  </a:txBody>
                  <a:tcPr/>
                </a:tc>
                <a:tc>
                  <a:txBody>
                    <a:bodyPr/>
                    <a:lstStyle/>
                    <a:p>
                      <a:endParaRPr lang="en-US" dirty="0"/>
                    </a:p>
                  </a:txBody>
                  <a:tcPr/>
                </a:tc>
                <a:tc>
                  <a:txBody>
                    <a:bodyPr/>
                    <a:lstStyle/>
                    <a:p>
                      <a:r>
                        <a:rPr lang="en-US" dirty="0" smtClean="0"/>
                        <a:t>1+7 </a:t>
                      </a:r>
                      <a:r>
                        <a:rPr lang="en-US" dirty="0" smtClean="0">
                          <a:sym typeface="Wingdings" pitchFamily="2" charset="2"/>
                        </a:rPr>
                        <a:t> 8</a:t>
                      </a:r>
                      <a:endParaRPr lang="en-US" dirty="0"/>
                    </a:p>
                  </a:txBody>
                  <a:tcPr/>
                </a:tc>
                <a:tc>
                  <a:txBody>
                    <a:bodyPr/>
                    <a:lstStyle/>
                    <a:p>
                      <a:endParaRPr lang="en-US" dirty="0"/>
                    </a:p>
                  </a:txBody>
                  <a:tcPr/>
                </a:tc>
                <a:tc>
                  <a:txBody>
                    <a:bodyPr/>
                    <a:lstStyle/>
                    <a:p>
                      <a:r>
                        <a:rPr lang="en-US" dirty="0" smtClean="0"/>
                        <a:t>8+13</a:t>
                      </a:r>
                      <a:r>
                        <a:rPr lang="en-US" dirty="0" smtClean="0">
                          <a:sym typeface="Wingdings" pitchFamily="2" charset="2"/>
                        </a:rPr>
                        <a:t>21</a:t>
                      </a:r>
                      <a:endParaRPr lang="en-US" dirty="0"/>
                    </a:p>
                  </a:txBody>
                  <a:tcPr/>
                </a:tc>
                <a:tc>
                  <a:txBody>
                    <a:bodyPr/>
                    <a:lstStyle/>
                    <a:p>
                      <a:endParaRPr lang="en-US" dirty="0"/>
                    </a:p>
                  </a:txBody>
                  <a:tcPr/>
                </a:tc>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Logic Constructs</a:t>
            </a:r>
            <a:endParaRPr lang="en-US" dirty="0"/>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smtClean="0">
                <a:solidFill>
                  <a:srgbClr val="0000FF"/>
                </a:solidFill>
              </a:rPr>
              <a:t>Logic constructs: Expressions enable us to write programs that </a:t>
            </a:r>
            <a:r>
              <a:rPr lang="en-US" u="sng" dirty="0" smtClean="0">
                <a:solidFill>
                  <a:srgbClr val="0000FF"/>
                </a:solidFill>
              </a:rPr>
              <a:t>perform calculations and execute statements</a:t>
            </a:r>
            <a:r>
              <a:rPr lang="en-US" dirty="0" smtClean="0">
                <a:solidFill>
                  <a:srgbClr val="0000FF"/>
                </a:solidFill>
              </a:rPr>
              <a:t> in a </a:t>
            </a:r>
            <a:r>
              <a:rPr lang="en-US" u="sng" dirty="0" smtClean="0">
                <a:solidFill>
                  <a:srgbClr val="0000FF"/>
                </a:solidFill>
              </a:rPr>
              <a:t>sequential</a:t>
            </a:r>
            <a:r>
              <a:rPr lang="en-US" dirty="0" smtClean="0">
                <a:solidFill>
                  <a:srgbClr val="0000FF"/>
                </a:solidFill>
              </a:rPr>
              <a:t> order. </a:t>
            </a:r>
          </a:p>
          <a:p>
            <a:pPr marL="0" lvl="1" indent="0">
              <a:lnSpc>
                <a:spcPct val="90000"/>
              </a:lnSpc>
              <a:buNone/>
            </a:pPr>
            <a:endParaRPr lang="en-US" dirty="0" smtClean="0"/>
          </a:p>
          <a:p>
            <a:pPr lvl="1">
              <a:lnSpc>
                <a:spcPct val="90000"/>
              </a:lnSpc>
            </a:pPr>
            <a:r>
              <a:rPr lang="en-US" dirty="0" smtClean="0"/>
              <a:t>Structured Programming</a:t>
            </a:r>
          </a:p>
          <a:p>
            <a:pPr lvl="1">
              <a:lnSpc>
                <a:spcPct val="90000"/>
              </a:lnSpc>
            </a:pPr>
            <a:r>
              <a:rPr lang="en-US" dirty="0" smtClean="0"/>
              <a:t>Logic constructs:</a:t>
            </a:r>
          </a:p>
          <a:p>
            <a:pPr lvl="2">
              <a:lnSpc>
                <a:spcPct val="90000"/>
              </a:lnSpc>
            </a:pPr>
            <a:r>
              <a:rPr lang="en-US" dirty="0" smtClean="0"/>
              <a:t>Sequence constructs</a:t>
            </a:r>
          </a:p>
          <a:p>
            <a:pPr lvl="2">
              <a:lnSpc>
                <a:spcPct val="90000"/>
              </a:lnSpc>
            </a:pPr>
            <a:r>
              <a:rPr lang="en-US" dirty="0" smtClean="0"/>
              <a:t>Selection constructs (1/2, 1/n)</a:t>
            </a:r>
          </a:p>
          <a:p>
            <a:pPr lvl="2">
              <a:lnSpc>
                <a:spcPct val="90000"/>
              </a:lnSpc>
            </a:pPr>
            <a:r>
              <a:rPr lang="en-US" dirty="0" smtClean="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m,n</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 S=0;</a:t>
            </a:r>
          </a:p>
          <a:p>
            <a:pPr>
              <a:buFont typeface="Wingdings" pitchFamily="2" charset="2"/>
              <a:buNone/>
              <a:defRPr/>
            </a:pPr>
            <a:r>
              <a:rPr lang="en-US" sz="2400" dirty="0" smtClean="0">
                <a:latin typeface="Courier New" pitchFamily="49" charset="0"/>
                <a:cs typeface="Courier New" pitchFamily="49" charset="0"/>
              </a:rPr>
              <a:t>scanf</a:t>
            </a:r>
            <a:r>
              <a:rPr lang="en-US" sz="2400" dirty="0" smtClean="0">
                <a:latin typeface="Courier New" pitchFamily="49" charset="0"/>
                <a:cs typeface="Courier New" pitchFamily="49" charset="0"/>
              </a:rPr>
              <a:t>(“%</a:t>
            </a:r>
            <a:r>
              <a:rPr lang="en-US" sz="2400" dirty="0" smtClean="0">
                <a:latin typeface="Courier New" pitchFamily="49" charset="0"/>
                <a:cs typeface="Courier New" pitchFamily="49" charset="0"/>
              </a:rPr>
              <a:t>d%d</a:t>
            </a:r>
            <a:r>
              <a:rPr lang="en-US" sz="2400" dirty="0" smtClean="0">
                <a:latin typeface="Courier New" pitchFamily="49" charset="0"/>
                <a:cs typeface="Courier New" pitchFamily="49" charset="0"/>
              </a:rPr>
              <a:t>”, &amp;n, &amp;m);</a:t>
            </a:r>
          </a:p>
          <a:p>
            <a:pPr>
              <a:buFont typeface="Wingdings" pitchFamily="2" charset="2"/>
              <a:buNone/>
              <a:defRPr/>
            </a:pPr>
            <a:r>
              <a:rPr lang="en-US" sz="2400" dirty="0" smtClean="0">
                <a:latin typeface="Courier New" pitchFamily="49" charset="0"/>
                <a:cs typeface="Courier New" pitchFamily="49" charset="0"/>
              </a:rPr>
              <a:t>for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=m;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&lt;=n;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 S+=</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a:buFont typeface="Wingdings" pitchFamily="2" charset="2"/>
              <a:buNone/>
              <a:defRPr/>
            </a:pPr>
            <a:r>
              <a:rPr lang="en-US" sz="2400" dirty="0" smtClean="0">
                <a:latin typeface="Courier New" pitchFamily="49" charset="0"/>
                <a:cs typeface="Courier New" pitchFamily="49" charset="0"/>
              </a:rPr>
              <a:t>printf</a:t>
            </a:r>
            <a:r>
              <a:rPr lang="en-US" sz="2400" dirty="0" smtClean="0">
                <a:latin typeface="Courier New" pitchFamily="49" charset="0"/>
                <a:cs typeface="Courier New" pitchFamily="49" charset="0"/>
              </a:rPr>
              <a:t>(“%d”, S);</a:t>
            </a:r>
          </a:p>
          <a:p>
            <a:pPr>
              <a:buFont typeface="Wingdings" pitchFamily="2" charset="2"/>
              <a:buNone/>
              <a:defRPr/>
            </a:pPr>
            <a:r>
              <a:rPr lang="en-US" sz="2400" b="1" dirty="0" smtClean="0">
                <a:latin typeface="Courier New" pitchFamily="49" charset="0"/>
                <a:cs typeface="Courier New" pitchFamily="49" charset="0"/>
              </a:rPr>
              <a:t>What is the output if the input are 8 12?</a:t>
            </a:r>
            <a:endParaRPr lang="en-US" sz="2400" b="1" dirty="0">
              <a:latin typeface="Courier New" pitchFamily="49" charset="0"/>
              <a:cs typeface="Courier New" pitchFamily="49" charset="0"/>
            </a:endParaRP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a:latin typeface="Courier New" pitchFamily="49" charset="0"/>
                <a:cs typeface="Courier New" pitchFamily="49" charset="0"/>
              </a:rPr>
              <a:t>m,n</a:t>
            </a:r>
            <a:r>
              <a:rPr lang="en-US" sz="2400" dirty="0">
                <a:latin typeface="Courier New" pitchFamily="49" charset="0"/>
                <a:cs typeface="Courier New" pitchFamily="49" charset="0"/>
              </a:rPr>
              <a:t>, </a:t>
            </a:r>
            <a:r>
              <a:rPr lang="en-US" sz="2400" dirty="0">
                <a:latin typeface="Courier New" pitchFamily="49" charset="0"/>
                <a:cs typeface="Courier New" pitchFamily="49" charset="0"/>
              </a:rPr>
              <a:t>i</a:t>
            </a:r>
            <a:r>
              <a:rPr lang="en-US" sz="2400" dirty="0">
                <a:latin typeface="Courier New" pitchFamily="49" charset="0"/>
                <a:cs typeface="Courier New" pitchFamily="49" charset="0"/>
              </a:rPr>
              <a:t>,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a:t>
            </a:r>
            <a:r>
              <a:rPr lang="en-US" sz="2400" dirty="0">
                <a:latin typeface="Courier New" pitchFamily="49" charset="0"/>
                <a:cs typeface="Courier New" pitchFamily="49" charset="0"/>
              </a:rPr>
              <a:t>(“%</a:t>
            </a:r>
            <a:r>
              <a:rPr lang="en-US" sz="2400" dirty="0">
                <a:latin typeface="Courier New" pitchFamily="49" charset="0"/>
                <a:cs typeface="Courier New" pitchFamily="49" charset="0"/>
              </a:rPr>
              <a:t>da%d</a:t>
            </a:r>
            <a:r>
              <a:rPr lang="en-US" sz="2400" dirty="0">
                <a:latin typeface="Courier New" pitchFamily="49" charset="0"/>
                <a:cs typeface="Courier New" pitchFamily="49" charset="0"/>
              </a:rPr>
              <a:t>”,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a:t>
            </a:r>
            <a:r>
              <a:rPr lang="en-US" sz="2400" dirty="0">
                <a:latin typeface="Courier New" pitchFamily="49" charset="0"/>
                <a:cs typeface="Courier New" pitchFamily="49" charset="0"/>
              </a:rPr>
              <a:t>i</a:t>
            </a:r>
            <a:r>
              <a:rPr lang="en-US" sz="2400" dirty="0">
                <a:latin typeface="Courier New" pitchFamily="49" charset="0"/>
                <a:cs typeface="Courier New" pitchFamily="49" charset="0"/>
              </a:rPr>
              <a:t>=m; </a:t>
            </a:r>
            <a:r>
              <a:rPr lang="en-US" sz="2400" dirty="0">
                <a:latin typeface="Courier New" pitchFamily="49" charset="0"/>
                <a:cs typeface="Courier New" pitchFamily="49" charset="0"/>
              </a:rPr>
              <a:t>i</a:t>
            </a:r>
            <a:r>
              <a:rPr lang="en-US" sz="2400" dirty="0">
                <a:latin typeface="Courier New" pitchFamily="49" charset="0"/>
                <a:cs typeface="Courier New" pitchFamily="49" charset="0"/>
              </a:rPr>
              <a:t>&lt;=n; </a:t>
            </a:r>
            <a:r>
              <a:rPr lang="en-US" sz="2400" dirty="0">
                <a:latin typeface="Courier New" pitchFamily="49" charset="0"/>
                <a:cs typeface="Courier New" pitchFamily="49" charset="0"/>
              </a:rPr>
              <a:t>i</a:t>
            </a:r>
            <a:r>
              <a:rPr lang="en-US" sz="2400" dirty="0">
                <a:latin typeface="Courier New" pitchFamily="49" charset="0"/>
                <a:cs typeface="Courier New" pitchFamily="49" charset="0"/>
              </a:rPr>
              <a:t>++) S+=</a:t>
            </a:r>
            <a:r>
              <a:rPr lang="en-US" sz="2400" dirty="0">
                <a:latin typeface="Courier New" pitchFamily="49" charset="0"/>
                <a:cs typeface="Courier New" pitchFamily="49" charset="0"/>
              </a:rPr>
              <a:t>i</a:t>
            </a:r>
            <a:r>
              <a:rPr lang="en-US" sz="2400" dirty="0">
                <a:latin typeface="Courier New" pitchFamily="49" charset="0"/>
                <a:cs typeface="Courier New" pitchFamily="49" charset="0"/>
              </a:rPr>
              <a:t>;</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a:t>
            </a:r>
            <a:r>
              <a:rPr lang="en-US" sz="2400" dirty="0">
                <a:latin typeface="Courier New" pitchFamily="49" charset="0"/>
                <a:cs typeface="Courier New" pitchFamily="49" charset="0"/>
              </a:rPr>
              <a:t>(“%d”,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gridCol w="1676400"/>
              </a:tblGrid>
              <a:tr h="326028">
                <a:tc>
                  <a:txBody>
                    <a:bodyPr/>
                    <a:lstStyle/>
                    <a:p>
                      <a:r>
                        <a:rPr lang="en-US" dirty="0" smtClean="0"/>
                        <a:t>Modify</a:t>
                      </a:r>
                      <a:endParaRPr lang="en-US" dirty="0"/>
                    </a:p>
                  </a:txBody>
                  <a:tcPr/>
                </a:tc>
                <a:tc>
                  <a:txBody>
                    <a:bodyPr/>
                    <a:lstStyle/>
                    <a:p>
                      <a:r>
                        <a:rPr lang="en-US" dirty="0" smtClean="0"/>
                        <a:t>Input</a:t>
                      </a:r>
                      <a:endParaRPr lang="en-US" dirty="0"/>
                    </a:p>
                  </a:txBody>
                  <a:tcPr/>
                </a:tc>
              </a:tr>
              <a:tr h="326028">
                <a:tc>
                  <a:txBody>
                    <a:bodyPr/>
                    <a:lstStyle/>
                    <a:p>
                      <a:r>
                        <a:rPr lang="en-US" dirty="0" smtClean="0">
                          <a:latin typeface="Courier New" pitchFamily="49" charset="0"/>
                          <a:cs typeface="Courier New" pitchFamily="49" charset="0"/>
                        </a:rPr>
                        <a:t>“%d %d”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32602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57054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8</a:t>
                      </a:r>
                      <a:endParaRPr lang="en-US" dirty="0">
                        <a:latin typeface="Courier New" pitchFamily="49" charset="0"/>
                        <a:cs typeface="Courier New" pitchFamily="49" charset="0"/>
                      </a:endParaRPr>
                    </a:p>
                  </a:txBody>
                  <a:tcPr/>
                </a:tc>
              </a:tr>
              <a:tr h="508769">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12-8</a:t>
                      </a:r>
                      <a:endParaRPr lang="en-US" dirty="0">
                        <a:latin typeface="Courier New" pitchFamily="49" charset="0"/>
                        <a:cs typeface="Courier New" pitchFamily="49" charset="0"/>
                      </a:endParaRPr>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smtClean="0">
                <a:latin typeface="Courier New" pitchFamily="49" charset="0"/>
                <a:cs typeface="Courier New" pitchFamily="49" charset="0"/>
              </a:rPr>
              <a:t>Study the following code:</a:t>
            </a:r>
          </a:p>
          <a:p>
            <a:pPr>
              <a:buFont typeface="Wingdings" pitchFamily="2" charset="2"/>
              <a:buNone/>
              <a:defRPr/>
            </a:pPr>
            <a:r>
              <a:rPr lang="en-US" sz="2400" dirty="0" smtClean="0">
                <a:latin typeface="Courier New" pitchFamily="49" charset="0"/>
                <a:cs typeface="Courier New" pitchFamily="49" charset="0"/>
              </a:rPr>
              <a:t>int</a:t>
            </a:r>
            <a:r>
              <a:rPr lang="en-US" sz="2400" dirty="0" smtClean="0">
                <a:latin typeface="Courier New" pitchFamily="49" charset="0"/>
                <a:cs typeface="Courier New" pitchFamily="49" charset="0"/>
              </a:rPr>
              <a:t> n=15;</a:t>
            </a:r>
          </a:p>
          <a:p>
            <a:pPr>
              <a:buFont typeface="Wingdings" pitchFamily="2" charset="2"/>
              <a:buNone/>
              <a:defRPr/>
            </a:pPr>
            <a:r>
              <a:rPr lang="en-US" sz="2400" dirty="0" smtClean="0">
                <a:latin typeface="Courier New" pitchFamily="49" charset="0"/>
                <a:cs typeface="Courier New" pitchFamily="49" charset="0"/>
              </a:rPr>
              <a:t>int</a:t>
            </a:r>
            <a:r>
              <a:rPr lang="en-US" sz="2400" dirty="0" smtClean="0">
                <a:latin typeface="Courier New" pitchFamily="49" charset="0"/>
                <a:cs typeface="Courier New" pitchFamily="49" charset="0"/>
              </a:rPr>
              <a:t> S=0;</a:t>
            </a:r>
          </a:p>
          <a:p>
            <a:pPr>
              <a:buFont typeface="Wingdings" pitchFamily="2" charset="2"/>
              <a:buNone/>
              <a:defRPr/>
            </a:pP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=1;</a:t>
            </a:r>
          </a:p>
          <a:p>
            <a:pPr>
              <a:buFont typeface="Wingdings" pitchFamily="2" charset="2"/>
              <a:buNone/>
              <a:defRPr/>
            </a:pPr>
            <a:r>
              <a:rPr lang="en-US" sz="2400" dirty="0" smtClean="0">
                <a:latin typeface="Courier New" pitchFamily="49" charset="0"/>
                <a:cs typeface="Courier New" pitchFamily="49" charset="0"/>
              </a:rPr>
              <a:t>while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&lt;2*n)</a:t>
            </a:r>
          </a:p>
          <a:p>
            <a:pPr>
              <a:buFont typeface="Wingdings" pitchFamily="2" charset="2"/>
              <a:buNone/>
              <a:defRPr/>
            </a:pPr>
            <a:r>
              <a:rPr lang="en-US" sz="2400" dirty="0" smtClean="0">
                <a:latin typeface="Courier New" pitchFamily="49" charset="0"/>
                <a:cs typeface="Courier New" pitchFamily="49" charset="0"/>
              </a:rPr>
              <a:t>{  S+=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a:buFont typeface="Wingdings" pitchFamily="2" charset="2"/>
              <a:buNone/>
              <a:defRPr/>
            </a:pP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i</a:t>
            </a:r>
            <a:r>
              <a:rPr lang="en-US" sz="2400" dirty="0" smtClean="0">
                <a:latin typeface="Courier New" pitchFamily="49" charset="0"/>
                <a:cs typeface="Courier New" pitchFamily="49" charset="0"/>
              </a:rPr>
              <a:t>*=4;</a:t>
            </a:r>
          </a:p>
          <a:p>
            <a:pPr>
              <a:buFont typeface="Wingdings" pitchFamily="2" charset="2"/>
              <a:buNone/>
              <a:defRPr/>
            </a:pPr>
            <a:r>
              <a:rPr lang="en-US" sz="2400" dirty="0" smtClean="0">
                <a:latin typeface="Courier New" pitchFamily="49" charset="0"/>
                <a:cs typeface="Courier New" pitchFamily="49" charset="0"/>
              </a:rPr>
              <a:t>}</a:t>
            </a:r>
          </a:p>
          <a:p>
            <a:pPr>
              <a:buFont typeface="Wingdings" pitchFamily="2" charset="2"/>
              <a:buNone/>
              <a:defRPr/>
            </a:pPr>
            <a:r>
              <a:rPr lang="en-US" sz="2400" b="1" dirty="0" smtClean="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S=21</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 85</a:t>
            </a:r>
          </a:p>
          <a:p>
            <a:pPr marL="457200" indent="-457200">
              <a:buFont typeface="Wingdings" pitchFamily="2" charset="2"/>
              <a:buAutoNum type="alphaLcParenR"/>
              <a:defRPr/>
            </a:pPr>
            <a:r>
              <a:rPr lang="en-US" sz="2400" b="1" dirty="0" smtClean="0">
                <a:latin typeface="Courier New" pitchFamily="49" charset="0"/>
                <a:cs typeface="Courier New" pitchFamily="49" charset="0"/>
              </a:rPr>
              <a:t>A syntax error</a:t>
            </a: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a:t>
            </a:r>
            <a:r>
              <a:rPr lang="en-US" sz="3200" dirty="0">
                <a:latin typeface="Arial" pitchFamily="34" charset="0"/>
                <a:cs typeface="Arial" pitchFamily="34" charset="0"/>
              </a:rPr>
              <a:t>=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smtClean="0"/>
              <a:t>Extra Demo: Print star characters</a:t>
            </a:r>
            <a:endParaRPr lang="en-US" dirty="0"/>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endParaRPr lang="en-US" dirty="0"/>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a:t>
            </a:r>
            <a:r>
              <a:rPr lang="en-US" dirty="0"/>
              <a:t>i</a:t>
            </a:r>
            <a:r>
              <a:rPr lang="en-US" dirty="0"/>
              <a:t>=1; </a:t>
            </a:r>
            <a:r>
              <a:rPr lang="en-US" dirty="0"/>
              <a:t>i</a:t>
            </a:r>
            <a:r>
              <a:rPr lang="en-US" dirty="0"/>
              <a:t>&lt;=N; </a:t>
            </a:r>
            <a:r>
              <a:rPr lang="en-US" dirty="0"/>
              <a:t>i</a:t>
            </a:r>
            <a:r>
              <a:rPr lang="en-US" dirty="0"/>
              <a:t>++)</a:t>
            </a:r>
          </a:p>
          <a:p>
            <a:pPr>
              <a:defRPr/>
            </a:pPr>
            <a:r>
              <a:rPr lang="en-US" dirty="0"/>
              <a:t>{   for (j=1; j</a:t>
            </a:r>
            <a:r>
              <a:rPr lang="en-US" dirty="0" smtClean="0"/>
              <a:t>&lt;=</a:t>
            </a:r>
            <a:r>
              <a:rPr lang="en-US" dirty="0" smtClean="0"/>
              <a:t>i</a:t>
            </a:r>
            <a:r>
              <a:rPr lang="en-US" dirty="0" smtClean="0"/>
              <a:t>; </a:t>
            </a:r>
            <a:r>
              <a:rPr lang="en-US" dirty="0"/>
              <a:t>j++) </a:t>
            </a:r>
            <a:r>
              <a:rPr lang="en-US" dirty="0"/>
              <a:t>printf</a:t>
            </a:r>
            <a:r>
              <a:rPr lang="en-US" dirty="0"/>
              <a:t>(“*”);</a:t>
            </a:r>
          </a:p>
          <a:p>
            <a:pPr>
              <a:defRPr/>
            </a:pPr>
            <a:r>
              <a:rPr lang="en-US" dirty="0"/>
              <a:t>     </a:t>
            </a:r>
            <a:r>
              <a:rPr lang="en-US" dirty="0"/>
              <a:t>printf</a:t>
            </a:r>
            <a:r>
              <a:rPr lang="en-US" dirty="0"/>
              <a:t>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smtClean="0"/>
              <a:t>N=6</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marL="0" indent="0">
              <a:buFont typeface="Wingdings" pitchFamily="2" charset="2"/>
              <a:buNone/>
              <a:defRPr/>
            </a:pPr>
            <a:r>
              <a:rPr lang="en-US" dirty="0" smtClean="0"/>
              <a:t>******</a:t>
            </a:r>
            <a:endParaRPr lang="en-US"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Demo: Multiplication Table</a:t>
            </a:r>
            <a:endParaRPr lang="en-US" dirty="0"/>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N=5</a:t>
            </a:r>
          </a:p>
          <a:p>
            <a:pPr>
              <a:buFont typeface="Wingdings" pitchFamily="2" charset="2"/>
              <a:buNone/>
              <a:defRPr/>
            </a:pPr>
            <a:r>
              <a:rPr lang="en-US" sz="2400" dirty="0" smtClean="0">
                <a:latin typeface="Courier New" pitchFamily="49" charset="0"/>
                <a:cs typeface="Courier New" pitchFamily="49" charset="0"/>
              </a:rPr>
              <a:t>5x 1= 5       </a:t>
            </a:r>
          </a:p>
          <a:p>
            <a:pPr>
              <a:buFont typeface="Wingdings" pitchFamily="2" charset="2"/>
              <a:buNone/>
              <a:defRPr/>
            </a:pPr>
            <a:r>
              <a:rPr lang="en-US" sz="2400" dirty="0" smtClean="0">
                <a:latin typeface="Courier New" pitchFamily="49" charset="0"/>
                <a:cs typeface="Courier New" pitchFamily="49" charset="0"/>
              </a:rPr>
              <a:t>5x 2=10</a:t>
            </a:r>
          </a:p>
          <a:p>
            <a:pPr>
              <a:buFont typeface="Wingdings" pitchFamily="2" charset="2"/>
              <a:buNone/>
              <a:defRPr/>
            </a:pPr>
            <a:r>
              <a:rPr lang="en-US" sz="2400" dirty="0" smtClean="0">
                <a:latin typeface="Courier New" pitchFamily="49" charset="0"/>
                <a:cs typeface="Courier New" pitchFamily="49" charset="0"/>
              </a:rPr>
              <a:t>5x 3=15</a:t>
            </a:r>
          </a:p>
          <a:p>
            <a:pPr>
              <a:buFont typeface="Wingdings" pitchFamily="2" charset="2"/>
              <a:buNone/>
              <a:defRPr/>
            </a:pPr>
            <a:r>
              <a:rPr lang="en-US" sz="2400" dirty="0" smtClean="0">
                <a:latin typeface="Courier New" pitchFamily="49" charset="0"/>
                <a:cs typeface="Courier New" pitchFamily="49" charset="0"/>
              </a:rPr>
              <a:t>5x 4=20</a:t>
            </a:r>
          </a:p>
          <a:p>
            <a:pPr>
              <a:buFont typeface="Wingdings" pitchFamily="2" charset="2"/>
              <a:buNone/>
              <a:defRPr/>
            </a:pPr>
            <a:r>
              <a:rPr lang="en-US" sz="2400" dirty="0" smtClean="0">
                <a:latin typeface="Courier New" pitchFamily="49" charset="0"/>
                <a:cs typeface="Courier New" pitchFamily="49" charset="0"/>
              </a:rPr>
              <a:t>5x 5=25</a:t>
            </a:r>
          </a:p>
          <a:p>
            <a:pPr>
              <a:buFont typeface="Wingdings" pitchFamily="2" charset="2"/>
              <a:buNone/>
              <a:defRPr/>
            </a:pPr>
            <a:r>
              <a:rPr lang="en-US" sz="2400" dirty="0" smtClean="0">
                <a:latin typeface="Courier New" pitchFamily="49" charset="0"/>
                <a:cs typeface="Courier New" pitchFamily="49" charset="0"/>
              </a:rPr>
              <a:t>5x 6=30</a:t>
            </a:r>
          </a:p>
          <a:p>
            <a:pPr>
              <a:buFont typeface="Wingdings" pitchFamily="2" charset="2"/>
              <a:buNone/>
              <a:defRPr/>
            </a:pPr>
            <a:r>
              <a:rPr lang="en-US" sz="2400" dirty="0" smtClean="0">
                <a:latin typeface="Courier New" pitchFamily="49" charset="0"/>
                <a:cs typeface="Courier New" pitchFamily="49" charset="0"/>
              </a:rPr>
              <a:t>5x 7=37</a:t>
            </a:r>
          </a:p>
          <a:p>
            <a:pPr>
              <a:buFont typeface="Wingdings" pitchFamily="2" charset="2"/>
              <a:buNone/>
              <a:defRPr/>
            </a:pPr>
            <a:r>
              <a:rPr lang="en-US" sz="2400" dirty="0" smtClean="0">
                <a:latin typeface="Courier New" pitchFamily="49" charset="0"/>
                <a:cs typeface="Courier New" pitchFamily="49" charset="0"/>
              </a:rPr>
              <a:t>5x 8=40</a:t>
            </a:r>
          </a:p>
          <a:p>
            <a:pPr>
              <a:buFont typeface="Wingdings" pitchFamily="2" charset="2"/>
              <a:buNone/>
              <a:defRPr/>
            </a:pPr>
            <a:r>
              <a:rPr lang="en-US" sz="2400" dirty="0" smtClean="0">
                <a:latin typeface="Courier New" pitchFamily="49" charset="0"/>
                <a:cs typeface="Courier New" pitchFamily="49" charset="0"/>
              </a:rPr>
              <a:t>5x 9=45</a:t>
            </a:r>
          </a:p>
          <a:p>
            <a:pPr>
              <a:buFont typeface="Wingdings" pitchFamily="2" charset="2"/>
              <a:buNone/>
              <a:defRPr/>
            </a:pPr>
            <a:r>
              <a:rPr lang="en-US" sz="2400" dirty="0" smtClean="0">
                <a:latin typeface="Courier New" pitchFamily="49" charset="0"/>
                <a:cs typeface="Courier New" pitchFamily="49" charset="0"/>
              </a:rPr>
              <a:t>5x10=50</a:t>
            </a: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a:t>
            </a:r>
            <a:r>
              <a:rPr lang="en-US" sz="2000" dirty="0" smtClean="0"/>
              <a:t>n;</a:t>
            </a:r>
            <a:endParaRPr lang="en-US" sz="2000" dirty="0"/>
          </a:p>
          <a:p>
            <a:pPr>
              <a:defRPr/>
            </a:pPr>
            <a:r>
              <a:rPr lang="en-US" sz="2000" dirty="0"/>
              <a:t>for ( </a:t>
            </a:r>
            <a:r>
              <a:rPr lang="en-US" sz="2000" dirty="0"/>
              <a:t>i</a:t>
            </a:r>
            <a:r>
              <a:rPr lang="en-US" sz="2000" dirty="0"/>
              <a:t>=1; </a:t>
            </a:r>
            <a:r>
              <a:rPr lang="en-US" sz="2000" dirty="0"/>
              <a:t>i</a:t>
            </a:r>
            <a:r>
              <a:rPr lang="en-US" sz="2000" dirty="0"/>
              <a:t>&lt;=10; </a:t>
            </a:r>
            <a:r>
              <a:rPr lang="en-US" sz="2000" dirty="0"/>
              <a:t>i</a:t>
            </a:r>
            <a:r>
              <a:rPr lang="en-US" sz="2000" dirty="0"/>
              <a:t>++)</a:t>
            </a:r>
          </a:p>
          <a:p>
            <a:pPr>
              <a:defRPr/>
            </a:pPr>
            <a:r>
              <a:rPr lang="en-US" sz="2000" dirty="0" smtClean="0"/>
              <a:t>Print out </a:t>
            </a:r>
            <a:r>
              <a:rPr lang="en-US" sz="2000" dirty="0"/>
              <a:t>“%dx%2d=%2d\n”, n, </a:t>
            </a:r>
            <a:r>
              <a:rPr lang="en-US" sz="2000" dirty="0"/>
              <a:t>i</a:t>
            </a:r>
            <a:r>
              <a:rPr lang="en-US" sz="2000" dirty="0"/>
              <a:t>, n*</a:t>
            </a:r>
            <a:r>
              <a:rPr lang="en-US" sz="2000" dirty="0"/>
              <a:t>i</a:t>
            </a:r>
            <a:endParaRPr lang="en-US" sz="20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Redirect a Program</a:t>
            </a:r>
            <a:endParaRPr lang="en-US" dirty="0"/>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smtClean="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switch), Iteration constructs (for/ while/ do … while)</a:t>
            </a:r>
          </a:p>
          <a:p>
            <a:r>
              <a:rPr lang="en-US" b="1" dirty="0" smtClean="0"/>
              <a:t>Walkthrough</a:t>
            </a:r>
            <a:r>
              <a:rPr lang="en-US" dirty="0" smtClean="0"/>
              <a:t>: Code are executed by </a:t>
            </a:r>
            <a:r>
              <a:rPr lang="en-US" dirty="0" smtClean="0"/>
              <a:t>yourself, </a:t>
            </a:r>
            <a:r>
              <a:rPr lang="en-US" dirty="0" smtClean="0"/>
              <a:t>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Structured Programming </a:t>
            </a:r>
            <a:endParaRPr lang="en-US" dirty="0"/>
          </a:p>
        </p:txBody>
      </p:sp>
      <p:sp>
        <p:nvSpPr>
          <p:cNvPr id="3" name="Content Placeholder 2"/>
          <p:cNvSpPr>
            <a:spLocks noGrp="1"/>
          </p:cNvSpPr>
          <p:nvPr>
            <p:ph idx="1"/>
          </p:nvPr>
        </p:nvSpPr>
        <p:spPr/>
        <p:txBody>
          <a:bodyPr>
            <a:normAutofit fontScale="925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u="sng" dirty="0" smtClean="0"/>
              <a:t>one entry point and one exit point</a:t>
            </a:r>
            <a:r>
              <a:rPr lang="en-US" dirty="0" smtClean="0"/>
              <a:t>.</a:t>
            </a:r>
          </a:p>
          <a:p>
            <a:pPr marL="514350" indent="-514350"/>
            <a:r>
              <a:rPr lang="en-US" dirty="0" smtClean="0"/>
              <a:t>The beginning step for developing a program is DESIGN using</a:t>
            </a:r>
          </a:p>
          <a:p>
            <a:pPr lvl="1">
              <a:lnSpc>
                <a:spcPct val="90000"/>
              </a:lnSpc>
            </a:pPr>
            <a:r>
              <a:rPr lang="en-US" dirty="0" smtClean="0"/>
              <a:t>pseudo-coding or </a:t>
            </a:r>
          </a:p>
          <a:p>
            <a:pPr lvl="1">
              <a:lnSpc>
                <a:spcPct val="90000"/>
              </a:lnSpc>
            </a:pPr>
            <a:r>
              <a:rPr lang="en-US" dirty="0" smtClean="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 Pseudo-code</a:t>
            </a:r>
            <a:endParaRPr lang="en-US" dirty="0"/>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smtClean="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smtClean="0"/>
              <a:t>Prompt </a:t>
            </a:r>
            <a:r>
              <a:rPr lang="en-US" sz="2400" dirty="0"/>
              <a:t>the user for an integer value </a:t>
            </a:r>
          </a:p>
          <a:p>
            <a:pPr marL="457200" indent="-457200">
              <a:spcBef>
                <a:spcPct val="50000"/>
              </a:spcBef>
              <a:buFont typeface="Wingdings" pitchFamily="2" charset="2"/>
              <a:buChar char="v"/>
            </a:pPr>
            <a:r>
              <a:rPr lang="en-US" sz="2400" dirty="0" smtClean="0"/>
              <a:t>Accept </a:t>
            </a:r>
            <a:r>
              <a:rPr lang="en-US" sz="2400" dirty="0"/>
              <a:t>an integer value from the </a:t>
            </a:r>
            <a:r>
              <a:rPr lang="en-US" sz="2400" dirty="0" smtClean="0"/>
              <a:t>user and store it in x </a:t>
            </a:r>
            <a:endParaRPr lang="en-US" sz="2400" dirty="0"/>
          </a:p>
          <a:p>
            <a:pPr marL="457200" indent="-457200">
              <a:spcBef>
                <a:spcPct val="50000"/>
              </a:spcBef>
              <a:buFont typeface="Wingdings" pitchFamily="2" charset="2"/>
              <a:buChar char="v"/>
            </a:pPr>
            <a:r>
              <a:rPr lang="en-US" sz="2400" dirty="0" smtClean="0"/>
              <a:t>If  x  </a:t>
            </a:r>
            <a:r>
              <a:rPr lang="en-US" sz="2400" dirty="0"/>
              <a:t>is </a:t>
            </a:r>
            <a:r>
              <a:rPr lang="en-US" sz="2400" dirty="0" smtClean="0"/>
              <a:t>negative then x = -x</a:t>
            </a:r>
            <a:r>
              <a:rPr lang="en-US" sz="2400" dirty="0"/>
              <a:t>  </a:t>
            </a:r>
          </a:p>
          <a:p>
            <a:pPr marL="457200" indent="-457200">
              <a:spcBef>
                <a:spcPct val="50000"/>
              </a:spcBef>
              <a:buFont typeface="Wingdings" pitchFamily="2" charset="2"/>
              <a:buChar char="v"/>
            </a:pPr>
            <a:r>
              <a:rPr lang="en-US" sz="2400" dirty="0" smtClean="0"/>
              <a:t>Display x </a:t>
            </a:r>
            <a:endParaRPr lang="en-US" sz="24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smtClean="0"/>
              <a:t>Structured Programming: Flowcharting</a:t>
            </a:r>
            <a:endParaRPr lang="en-US" dirty="0"/>
          </a:p>
        </p:txBody>
      </p:sp>
      <p:sp>
        <p:nvSpPr>
          <p:cNvPr id="3" name="Content Placeholder 2"/>
          <p:cNvSpPr>
            <a:spLocks noGrp="1"/>
          </p:cNvSpPr>
          <p:nvPr>
            <p:ph idx="1"/>
          </p:nvPr>
        </p:nvSpPr>
        <p:spPr>
          <a:xfrm>
            <a:off x="457200" y="1219201"/>
            <a:ext cx="8534400" cy="685800"/>
          </a:xfrm>
        </p:spPr>
        <p:txBody>
          <a:bodyPr>
            <a:normAutofit/>
          </a:bodyPr>
          <a:lstStyle/>
          <a:p>
            <a:r>
              <a:rPr lang="en-US" dirty="0" smtClean="0">
                <a:latin typeface="Calibri" pitchFamily="34" charset="0"/>
                <a:cs typeface="Arial" charset="0"/>
              </a:rPr>
              <a:t>Describe the flow of a program unit symbolically</a:t>
            </a:r>
            <a:endParaRPr lang="en-US" dirty="0" smtClean="0"/>
          </a:p>
        </p:txBody>
      </p:sp>
      <p:pic>
        <p:nvPicPr>
          <p:cNvPr id="1026" name="Picture 2"/>
          <p:cNvPicPr>
            <a:picLocks noChangeAspect="1" noChangeArrowheads="1"/>
          </p:cNvPicPr>
          <p:nvPr/>
        </p:nvPicPr>
        <p:blipFill>
          <a:blip r:embed="rId2">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Sequence Constructs </a:t>
            </a:r>
            <a:endParaRPr lang="en-US" dirty="0"/>
          </a:p>
        </p:txBody>
      </p:sp>
      <p:sp>
        <p:nvSpPr>
          <p:cNvPr id="3" name="Content Placeholder 2"/>
          <p:cNvSpPr>
            <a:spLocks noGrp="1"/>
          </p:cNvSpPr>
          <p:nvPr>
            <p:ph idx="1"/>
          </p:nvPr>
        </p:nvSpPr>
        <p:spPr/>
        <p:txBody>
          <a:bodyPr/>
          <a:lstStyle/>
          <a:p>
            <a:pPr>
              <a:lnSpc>
                <a:spcPct val="80000"/>
              </a:lnSpc>
              <a:buFont typeface="Arial" charset="0"/>
              <a:buChar char="•"/>
            </a:pPr>
            <a:r>
              <a:rPr lang="en-US" sz="2800" dirty="0" smtClean="0"/>
              <a:t>A sequence is either a simple statement or a code block.</a:t>
            </a:r>
          </a:p>
          <a:p>
            <a:pPr>
              <a:lnSpc>
                <a:spcPct val="80000"/>
              </a:lnSpc>
              <a:buFont typeface="Arial" charset="0"/>
              <a:buChar char="•"/>
            </a:pPr>
            <a:r>
              <a:rPr lang="en-US" sz="2800" b="1" dirty="0" smtClean="0"/>
              <a:t>Simple Statements</a:t>
            </a:r>
            <a:endParaRPr lang="en-US" sz="2800" dirty="0" smtClean="0"/>
          </a:p>
          <a:p>
            <a:pPr lvl="1">
              <a:lnSpc>
                <a:spcPct val="80000"/>
              </a:lnSpc>
              <a:buFont typeface="Arial" charset="0"/>
              <a:buNone/>
            </a:pPr>
            <a:r>
              <a:rPr lang="en-US" sz="2400" b="1" dirty="0" smtClean="0">
                <a:solidFill>
                  <a:srgbClr val="FF3300"/>
                </a:solidFill>
              </a:rPr>
              <a:t>expression ;</a:t>
            </a:r>
            <a:r>
              <a:rPr lang="en-US" sz="2400" dirty="0" smtClean="0">
                <a:solidFill>
                  <a:srgbClr val="FF3300"/>
                </a:solidFill>
              </a:rPr>
              <a:t> </a:t>
            </a:r>
          </a:p>
          <a:p>
            <a:pPr>
              <a:lnSpc>
                <a:spcPct val="80000"/>
              </a:lnSpc>
              <a:buFont typeface="Arial" charset="0"/>
              <a:buChar char="•"/>
            </a:pPr>
            <a:r>
              <a:rPr lang="en-US" sz="2800" b="1" dirty="0" smtClean="0"/>
              <a:t>Code Blocks</a:t>
            </a:r>
            <a:endParaRPr lang="en-US" sz="2800" dirty="0" smtClean="0"/>
          </a:p>
          <a:p>
            <a:pPr lvl="1">
              <a:lnSpc>
                <a:spcPct val="80000"/>
              </a:lnSpc>
            </a:pPr>
            <a:r>
              <a:rPr lang="en-US" sz="2400" dirty="0" smtClean="0"/>
              <a:t>A code block is a set of statements enclosed in curly braces</a:t>
            </a:r>
            <a:r>
              <a:rPr lang="en-US" sz="2400" dirty="0" smtClean="0">
                <a:solidFill>
                  <a:srgbClr val="FF3300"/>
                </a:solidFill>
              </a:rPr>
              <a:t>.  </a:t>
            </a:r>
          </a:p>
          <a:p>
            <a:pPr lvl="1">
              <a:lnSpc>
                <a:spcPct val="80000"/>
              </a:lnSpc>
              <a:buFont typeface="Arial" charset="0"/>
              <a:buNone/>
            </a:pPr>
            <a:r>
              <a:rPr lang="en-US" sz="2400" b="1" dirty="0" smtClean="0">
                <a:solidFill>
                  <a:srgbClr val="FF3300"/>
                </a:solidFill>
              </a:rPr>
              <a:t>{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	...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a:t>
            </a:r>
            <a:r>
              <a:rPr lang="en-US" sz="2400" dirty="0" smtClean="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3242</Words>
  <Application>Microsoft Office PowerPoint</Application>
  <PresentationFormat>On-screen Show (4:3)</PresentationFormat>
  <Paragraphs>735</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Slots 04-05-06-07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68</cp:revision>
  <dcterms:created xsi:type="dcterms:W3CDTF">2013-07-11T00:46:38Z</dcterms:created>
  <dcterms:modified xsi:type="dcterms:W3CDTF">2015-04-17T14:16:57Z</dcterms:modified>
</cp:coreProperties>
</file>