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152" autoAdjust="0"/>
  </p:normalViewPr>
  <p:slideViewPr>
    <p:cSldViewPr>
      <p:cViewPr>
        <p:scale>
          <a:sx n="66" d="100"/>
          <a:sy n="66" d="100"/>
        </p:scale>
        <p:origin x="-1200"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4/18/2015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 xmlns:p14="http://schemas.microsoft.com/office/powerpoint/2010/main"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 xmlns:p14="http://schemas.microsoft.com/office/powerpoint/2010/main" val="188541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 xmlns:p14="http://schemas.microsoft.com/office/powerpoint/2010/main" val="188541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 xmlns:p14="http://schemas.microsoft.com/office/powerpoint/2010/main" val="188541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DC07C-6AB6-4AEF-85E2-09904960FC64}"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6DFDC-5CD9-4087-B787-BDC09408880D}"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B9D05-1E56-4E1D-886C-844D2819B250}"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0AB8D-CEB9-4E46-B208-ECF1FC424083}"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7AB4E-C670-402D-9AC6-59F269CCF452}" type="datetime1">
              <a:rPr lang="en-US" smtClean="0"/>
              <a:pPr/>
              <a:t>4/18/2015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0072-C62C-4352-8FA3-9A2BD9375218}" type="datetime1">
              <a:rPr lang="en-US" smtClean="0"/>
              <a:pPr/>
              <a:t>4/18/2015</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972C40-BE18-4771-B510-D72E8658FB07}" type="datetime1">
              <a:rPr lang="en-US" smtClean="0"/>
              <a:pPr/>
              <a:t>4/18/2015</a:t>
            </a:fld>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4/18/2015</a:t>
            </a:fld>
            <a:endParaRPr lang="en-US" dirty="0"/>
          </a:p>
        </p:txBody>
      </p:sp>
      <p:sp>
        <p:nvSpPr>
          <p:cNvPr id="3" name="Footer Placeholder 2"/>
          <p:cNvSpPr>
            <a:spLocks noGrp="1"/>
          </p:cNvSpPr>
          <p:nvPr>
            <p:ph type="ftr" sz="quarter" idx="11"/>
          </p:nvPr>
        </p:nvSpPr>
        <p:spPr/>
        <p:txBody>
          <a:bodyPr/>
          <a:lstStyle/>
          <a:p>
            <a:r>
              <a:rPr lang="en-US" dirty="0" smtClean="0"/>
              <a:t>Modules and Functions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4/18/2015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4/18/2015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4/18/2015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Modules and Functions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07-08-09</a:t>
            </a:r>
            <a:br>
              <a:rPr lang="en-US" dirty="0" smtClean="0">
                <a:solidFill>
                  <a:srgbClr val="0000FF"/>
                </a:solidFill>
              </a:rPr>
            </a:br>
            <a:r>
              <a:rPr lang="en-US" dirty="0" smtClean="0">
                <a:solidFill>
                  <a:srgbClr val="0000FF"/>
                </a:solidFill>
              </a:rPr>
              <a:t>Modules and Functions</a:t>
            </a:r>
            <a:endParaRPr lang="en-US" dirty="0">
              <a:solidFill>
                <a:srgbClr val="0000FF"/>
              </a:solidFill>
            </a:endParaRP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smtClean="0">
                <a:solidFill>
                  <a:schemeClr val="tx1"/>
                </a:solidFill>
              </a:rPr>
              <a:t>Modules - </a:t>
            </a:r>
          </a:p>
          <a:p>
            <a:pPr algn="r"/>
            <a:r>
              <a:rPr lang="en-US" dirty="0" smtClean="0">
                <a:solidFill>
                  <a:schemeClr val="tx1"/>
                </a:solidFill>
              </a:rPr>
              <a:t>C-Functions</a:t>
            </a:r>
          </a:p>
          <a:p>
            <a:pPr algn="r"/>
            <a:r>
              <a:rPr lang="en-US" dirty="0" smtClean="0">
                <a:solidFill>
                  <a:schemeClr val="tx1"/>
                </a:solidFill>
              </a:rPr>
              <a:t>Scope of a variable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Module identifying: Hints</a:t>
            </a:r>
            <a:endParaRPr lang="en-US" dirty="0"/>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t>
            </a:r>
            <a:r>
              <a:rPr lang="en-US" dirty="0" smtClean="0"/>
              <a:t>ach </a:t>
            </a:r>
            <a:r>
              <a:rPr lang="en-US" dirty="0"/>
              <a:t>module has one entry point and one exit point, </a:t>
            </a:r>
          </a:p>
          <a:p>
            <a:pPr algn="just">
              <a:buClr>
                <a:srgbClr val="0033CC"/>
              </a:buClr>
            </a:pPr>
            <a:r>
              <a:rPr lang="en-US" dirty="0"/>
              <a:t>E</a:t>
            </a:r>
            <a:r>
              <a:rPr lang="en-US" dirty="0" smtClean="0"/>
              <a:t>ach </a:t>
            </a:r>
            <a:r>
              <a:rPr lang="en-US" dirty="0"/>
              <a:t>module is </a:t>
            </a:r>
            <a:r>
              <a:rPr lang="en-US" b="1" i="1" u="sng" dirty="0">
                <a:solidFill>
                  <a:srgbClr val="0000FF"/>
                </a:solidFill>
              </a:rPr>
              <a:t>highly </a:t>
            </a:r>
            <a:r>
              <a:rPr lang="en-US" b="1" i="1" u="sng" dirty="0" smtClean="0">
                <a:solidFill>
                  <a:srgbClr val="0000FF"/>
                </a:solidFill>
              </a:rPr>
              <a:t>cohesive</a:t>
            </a:r>
            <a:r>
              <a:rPr lang="en-US" dirty="0" smtClean="0">
                <a:solidFill>
                  <a:srgbClr val="0000FF"/>
                </a:solidFill>
              </a:rPr>
              <a:t> </a:t>
            </a:r>
            <a:r>
              <a:rPr lang="en-US" dirty="0"/>
              <a:t>(performs a single task – tính gắn kết cao ), </a:t>
            </a:r>
            <a:r>
              <a:rPr lang="en-US" b="1" dirty="0" smtClean="0">
                <a:solidFill>
                  <a:srgbClr val="0000FF"/>
                </a:solidFill>
              </a:rPr>
              <a:t>code of a module focuses to the determined purpose and some related modules are put in one file</a:t>
            </a:r>
            <a:r>
              <a:rPr lang="en-US" dirty="0" smtClean="0">
                <a:solidFill>
                  <a:srgbClr val="0000FF"/>
                </a:solidFill>
              </a:rPr>
              <a:t>.  </a:t>
            </a:r>
            <a:endParaRPr lang="en-US" dirty="0">
              <a:solidFill>
                <a:srgbClr val="0000FF"/>
              </a:solidFill>
            </a:endParaRPr>
          </a:p>
          <a:p>
            <a:pPr algn="just">
              <a:buClr>
                <a:srgbClr val="0033CC"/>
              </a:buClr>
            </a:pPr>
            <a:r>
              <a:rPr lang="en-US" dirty="0"/>
              <a:t>E</a:t>
            </a:r>
            <a:r>
              <a:rPr lang="en-US" dirty="0" smtClean="0"/>
              <a:t>ach </a:t>
            </a:r>
            <a:r>
              <a:rPr lang="en-US" dirty="0"/>
              <a:t>module exhibits </a:t>
            </a:r>
            <a:r>
              <a:rPr lang="en-US" b="1" i="1" u="sng" dirty="0">
                <a:solidFill>
                  <a:srgbClr val="009900"/>
                </a:solidFill>
              </a:rPr>
              <a:t>low coupling</a:t>
            </a:r>
            <a:r>
              <a:rPr lang="en-US" u="sng" dirty="0">
                <a:solidFill>
                  <a:srgbClr val="00B050"/>
                </a:solidFill>
              </a:rPr>
              <a:t> </a:t>
            </a:r>
            <a:r>
              <a:rPr lang="en-US" dirty="0"/>
              <a:t>(sự </a:t>
            </a:r>
            <a:r>
              <a:rPr lang="en-US" dirty="0" smtClean="0"/>
              <a:t>phụ thuộc thấp). </a:t>
            </a:r>
            <a:r>
              <a:rPr lang="en-US" b="1" dirty="0" smtClean="0">
                <a:solidFill>
                  <a:srgbClr val="009900"/>
                </a:solidFill>
              </a:rPr>
              <a:t>In the best case, modules are independent.</a:t>
            </a:r>
            <a:endParaRPr lang="en-US" b="1" dirty="0">
              <a:solidFill>
                <a:srgbClr val="009900"/>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173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a:t>
            </a:r>
            <a:endParaRPr lang="en-US" dirty="0"/>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#include &lt;stdio.h&gt;</a:t>
                </a:r>
              </a:p>
              <a:p>
                <a:r>
                  <a:rPr lang="en-US" dirty="0" smtClean="0"/>
                  <a:t>int  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summing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sum of it’s divisors</a:t>
                </a:r>
              </a:p>
              <a:p>
                <a:r>
                  <a:rPr lang="en-US" dirty="0" smtClean="0">
                    <a:solidFill>
                      <a:schemeClr val="tx1"/>
                    </a:solidFill>
                  </a:rPr>
                  <a:t>} </a:t>
                </a:r>
                <a:endParaRPr lang="en-US" dirty="0">
                  <a:solidFill>
                    <a:schemeClr val="tx1"/>
                  </a:solidFill>
                </a:endParaRP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printing out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Print out it’s divisors</a:t>
                </a:r>
              </a:p>
              <a:p>
                <a:r>
                  <a:rPr lang="en-US" dirty="0" smtClean="0">
                    <a:solidFill>
                      <a:schemeClr val="tx1"/>
                    </a:solidFill>
                  </a:rPr>
                  <a:t>} </a:t>
                </a:r>
                <a:endParaRPr lang="en-US" dirty="0">
                  <a:solidFill>
                    <a:schemeClr val="tx1"/>
                  </a:solidFill>
                </a:endParaRP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int main ()</a:t>
                </a:r>
              </a:p>
              <a:p>
                <a:r>
                  <a:rPr lang="en-US" dirty="0" smtClean="0">
                    <a:solidFill>
                      <a:schemeClr val="tx1"/>
                    </a:solidFill>
                  </a:rPr>
                  <a:t>{   access  n</a:t>
                </a:r>
              </a:p>
              <a:p>
                <a:endParaRPr lang="en-US" dirty="0" smtClean="0">
                  <a:solidFill>
                    <a:schemeClr val="tx1"/>
                  </a:solidFill>
                </a:endParaRPr>
              </a:p>
              <a:p>
                <a:r>
                  <a:rPr lang="en-US" dirty="0" smtClean="0">
                    <a:solidFill>
                      <a:schemeClr val="tx1"/>
                    </a:solidFill>
                  </a:rPr>
                  <a:t>} </a:t>
                </a:r>
                <a:endParaRPr lang="en-US" dirty="0">
                  <a:solidFill>
                    <a:schemeClr val="tx1"/>
                  </a:solidFill>
                </a:endParaRP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Lowly cohesive</a:t>
              </a:r>
            </a:p>
            <a:p>
              <a:pPr algn="ctr"/>
              <a:r>
                <a:rPr lang="en-US" sz="2000" b="1" dirty="0" smtClean="0">
                  <a:solidFill>
                    <a:srgbClr val="0000FF"/>
                  </a:solidFill>
                </a:rPr>
                <a:t>An input operation in a processing module is not encouraged.</a:t>
              </a:r>
              <a:r>
                <a:rPr lang="en-US" sz="2000" dirty="0" smtClean="0">
                  <a:solidFill>
                    <a:schemeClr val="bg1"/>
                  </a:solidFill>
                </a:rPr>
                <a:t> </a:t>
              </a:r>
            </a:p>
            <a:p>
              <a:pPr algn="ctr"/>
              <a:r>
                <a:rPr lang="en-US" sz="2000" b="1" dirty="0" smtClean="0">
                  <a:solidFill>
                    <a:srgbClr val="FF0000"/>
                  </a:solidFill>
                  <a:sym typeface="Wingdings" pitchFamily="2" charset="2"/>
                </a:rPr>
                <a:t> All the code in a module focus to the purpose of the module</a:t>
              </a:r>
              <a:r>
                <a:rPr lang="en-US" sz="2000" dirty="0" smtClean="0">
                  <a:solidFill>
                    <a:schemeClr val="bg1"/>
                  </a:solidFill>
                </a:rPr>
                <a:t> </a:t>
              </a:r>
              <a:endParaRPr lang="en-US" sz="2000" dirty="0">
                <a:solidFill>
                  <a:schemeClr val="bg1"/>
                </a:solidFill>
              </a:endParaRP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High coupling</a:t>
              </a:r>
              <a:r>
                <a:rPr lang="en-US" sz="2000" dirty="0" smtClean="0">
                  <a:solidFill>
                    <a:srgbClr val="FF0000"/>
                  </a:solidFill>
                </a:rPr>
                <a:t> </a:t>
              </a:r>
              <a:r>
                <a:rPr lang="en-US" sz="2000" b="1" dirty="0" smtClean="0">
                  <a:solidFill>
                    <a:srgbClr val="0000FF"/>
                  </a:solidFill>
                </a:rPr>
                <a:t>Some modules access a common data is not encouraged. </a:t>
              </a:r>
            </a:p>
            <a:p>
              <a:pPr algn="ctr"/>
              <a:r>
                <a:rPr lang="en-US" sz="2000" b="1" dirty="0" smtClean="0">
                  <a:solidFill>
                    <a:srgbClr val="FF0000"/>
                  </a:solidFill>
                  <a:sym typeface="Wingdings" pitchFamily="2" charset="2"/>
                </a:rPr>
                <a:t> All modules should be self-contained (independent)</a:t>
              </a:r>
              <a:r>
                <a:rPr lang="en-US" sz="2000" b="1" dirty="0" smtClean="0">
                  <a:solidFill>
                    <a:srgbClr val="FF0000"/>
                  </a:solidFill>
                </a:rPr>
                <a:t> </a:t>
              </a:r>
              <a:endParaRPr lang="en-US" sz="2000" b="1" dirty="0">
                <a:solidFill>
                  <a:srgbClr val="FF0000"/>
                </a:solidFill>
              </a:endParaRP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1735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smtClean="0"/>
              <a:t>Module identifying : Cohesion</a:t>
            </a:r>
            <a:endParaRPr lang="en-US" dirty="0"/>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smtClean="0"/>
              <a:t>Cohesion </a:t>
            </a:r>
            <a:r>
              <a:rPr lang="en-US" sz="2600" dirty="0"/>
              <a:t>is a </a:t>
            </a:r>
            <a:r>
              <a:rPr lang="en-US" sz="2600" b="1" u="sng" dirty="0"/>
              <a:t>measure of the focus</a:t>
            </a:r>
            <a:r>
              <a:rPr lang="en-US" sz="2600" b="1" dirty="0"/>
              <a:t> </a:t>
            </a:r>
            <a:r>
              <a:rPr lang="en-US" sz="2600" dirty="0"/>
              <a:t>within a module.  </a:t>
            </a:r>
          </a:p>
          <a:p>
            <a:pPr>
              <a:buClr>
                <a:srgbClr val="0033CC"/>
              </a:buClr>
            </a:pPr>
            <a:r>
              <a:rPr lang="en-US" sz="2600" dirty="0"/>
              <a:t>A module </a:t>
            </a:r>
            <a:r>
              <a:rPr lang="en-US" sz="2600" dirty="0" smtClean="0"/>
              <a:t>performs a single task  </a:t>
            </a:r>
            <a:r>
              <a:rPr lang="en-US" sz="2600" dirty="0" smtClean="0">
                <a:sym typeface="Wingdings" pitchFamily="2" charset="2"/>
              </a:rPr>
              <a:t> </a:t>
            </a:r>
            <a:r>
              <a:rPr lang="en-US" sz="2600" dirty="0" smtClean="0"/>
              <a:t>highly cohesive.</a:t>
            </a:r>
            <a:r>
              <a:rPr lang="en-US" sz="2600" dirty="0"/>
              <a:t> </a:t>
            </a:r>
          </a:p>
          <a:p>
            <a:pPr>
              <a:buClr>
                <a:srgbClr val="0033CC"/>
              </a:buClr>
            </a:pPr>
            <a:r>
              <a:rPr lang="en-US" sz="2600" dirty="0"/>
              <a:t>A module </a:t>
            </a:r>
            <a:r>
              <a:rPr lang="en-US" sz="2600" dirty="0" smtClean="0"/>
              <a:t>performs a collection of unrelated tasks  </a:t>
            </a:r>
            <a:r>
              <a:rPr lang="en-US" sz="2600" dirty="0" smtClean="0">
                <a:sym typeface="Wingdings" pitchFamily="2" charset="2"/>
              </a:rPr>
              <a:t> </a:t>
            </a:r>
            <a:r>
              <a:rPr lang="en-US" sz="2600" dirty="0" smtClean="0"/>
              <a:t>low cohesion.</a:t>
            </a:r>
            <a:r>
              <a:rPr lang="en-US" sz="2600" dirty="0"/>
              <a:t>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smtClean="0">
                <a:solidFill>
                  <a:srgbClr val="0000FF"/>
                </a:solidFill>
              </a:rPr>
              <a:t>How to identify modules: If you still use a verb to describe a task then a module is identified.</a:t>
            </a:r>
            <a:endParaRPr lang="en-US" sz="26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235737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Module identifying :Degrees </a:t>
            </a:r>
            <a:r>
              <a:rPr lang="en-US" dirty="0"/>
              <a:t>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smtClean="0"/>
              <a:t>Low </a:t>
            </a:r>
            <a:r>
              <a:rPr lang="en-US" b="1" dirty="0"/>
              <a:t>cohesion </a:t>
            </a:r>
            <a:r>
              <a:rPr lang="en-US" dirty="0"/>
              <a:t>– generally </a:t>
            </a:r>
            <a:r>
              <a:rPr lang="en-US" b="1" i="1" dirty="0">
                <a:solidFill>
                  <a:srgbClr val="FF0000"/>
                </a:solidFill>
              </a:rPr>
              <a:t>unacceptable </a:t>
            </a:r>
          </a:p>
          <a:p>
            <a:pPr lvl="1" algn="just"/>
            <a:r>
              <a:rPr lang="en-US" sz="2400" dirty="0"/>
              <a:t>"</a:t>
            </a:r>
            <a:r>
              <a:rPr lang="en-US" sz="2400" dirty="0" smtClean="0">
                <a:solidFill>
                  <a:srgbClr val="FF0000"/>
                </a:solidFill>
              </a:rPr>
              <a:t>coincidental</a:t>
            </a:r>
            <a:r>
              <a:rPr lang="en-US" sz="2400" i="1" dirty="0" smtClean="0">
                <a:solidFill>
                  <a:srgbClr val="FF0000"/>
                </a:solidFill>
              </a:rPr>
              <a:t>-trùng lặp</a:t>
            </a:r>
            <a:r>
              <a:rPr lang="en-US" sz="2400" dirty="0" smtClean="0"/>
              <a:t>" </a:t>
            </a:r>
            <a:r>
              <a:rPr lang="en-US" sz="2400" dirty="0"/>
              <a:t>- unrelated tasks </a:t>
            </a:r>
            <a:r>
              <a:rPr lang="en-US" sz="2400" dirty="0" smtClean="0">
                <a:sym typeface="Wingdings" pitchFamily="2" charset="2"/>
              </a:rPr>
              <a:t> This module is not enough small  Separate smaller tasks in this task. </a:t>
            </a:r>
            <a:endParaRPr lang="en-US" sz="2400" dirty="0"/>
          </a:p>
          <a:p>
            <a:pPr lvl="1" algn="just"/>
            <a:r>
              <a:rPr lang="en-US" sz="2400" dirty="0"/>
              <a:t>"</a:t>
            </a:r>
            <a:r>
              <a:rPr lang="en-US" sz="2400" dirty="0" smtClean="0">
                <a:solidFill>
                  <a:srgbClr val="0000FF"/>
                </a:solidFill>
              </a:rPr>
              <a:t>logical</a:t>
            </a:r>
            <a:r>
              <a:rPr lang="en-US" sz="2400" dirty="0" smtClean="0"/>
              <a:t>-</a:t>
            </a:r>
            <a:r>
              <a:rPr lang="en-US" sz="2400" i="1" dirty="0" smtClean="0"/>
              <a:t> gom những việc liên quan lại</a:t>
            </a:r>
            <a:r>
              <a:rPr lang="en-US" sz="2400" dirty="0" smtClean="0"/>
              <a:t>" – This module contains some related </a:t>
            </a:r>
            <a:r>
              <a:rPr lang="en-US" sz="2400" dirty="0"/>
              <a:t>tasks of which only one is performed - the module identifier suggests a choice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a:t>
            </a:r>
            <a:r>
              <a:rPr lang="en-US" sz="2400" dirty="0" smtClean="0"/>
              <a:t>temporal-</a:t>
            </a:r>
            <a:r>
              <a:rPr lang="en-US" sz="2400" i="1" dirty="0" smtClean="0"/>
              <a:t>tạm thời</a:t>
            </a:r>
            <a:r>
              <a:rPr lang="en-US" sz="2400" dirty="0" smtClean="0"/>
              <a:t>" </a:t>
            </a:r>
            <a:r>
              <a:rPr lang="en-US" sz="2400" dirty="0"/>
              <a:t>- </a:t>
            </a:r>
            <a:r>
              <a:rPr lang="en-US" sz="2400" dirty="0" smtClean="0"/>
              <a:t>multiple </a:t>
            </a:r>
            <a:r>
              <a:rPr lang="en-US" sz="2400" dirty="0"/>
              <a:t>logically unrelated tasks that are only temporally </a:t>
            </a:r>
            <a:r>
              <a:rPr lang="en-US" sz="2400" dirty="0" smtClean="0"/>
              <a:t>related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One module for two tasks:</a:t>
            </a:r>
          </a:p>
          <a:p>
            <a:r>
              <a:rPr lang="en-US" dirty="0" smtClean="0"/>
              <a:t>     - Sum divisors of the integer n</a:t>
            </a:r>
          </a:p>
          <a:p>
            <a:r>
              <a:rPr lang="en-US" dirty="0" smtClean="0"/>
              <a:t>     - Print out divisors of the integer n</a:t>
            </a:r>
            <a:endParaRPr lang="en-US" dirty="0"/>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In the case of the operation for summing of n is not used, this module can not be applied.  </a:t>
            </a:r>
            <a:endParaRPr lang="en-US" dirty="0">
              <a:solidFill>
                <a:srgbClr val="FF0000"/>
              </a:solidFill>
            </a:endParaRP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2274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Degrees </a:t>
            </a:r>
            <a:r>
              <a:rPr lang="en-US" dirty="0"/>
              <a:t>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smtClean="0"/>
              <a:t>"</a:t>
            </a:r>
            <a:r>
              <a:rPr lang="en-US" sz="2400" b="1" dirty="0">
                <a:solidFill>
                  <a:srgbClr val="FF0000"/>
                </a:solidFill>
              </a:rPr>
              <a:t>communicational</a:t>
            </a:r>
            <a:r>
              <a:rPr lang="en-US" sz="2400" dirty="0"/>
              <a:t>" - the tasks share the same data - all tasks are carried out each </a:t>
            </a:r>
            <a:r>
              <a:rPr lang="en-US" sz="2400" dirty="0" smtClean="0"/>
              <a:t>time.</a:t>
            </a:r>
            <a:endParaRPr lang="en-US" sz="2400" dirty="0"/>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Some modules share the common data can be accepted if they perform their tasks sequentially. </a:t>
              </a:r>
              <a:endParaRPr lang="en-US" sz="2400" dirty="0"/>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2274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Module identifying : High Coupling  </a:t>
            </a:r>
            <a:endParaRPr lang="en-US" dirty="0"/>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a:t>
            </a:r>
            <a:r>
              <a:rPr lang="en-US" sz="2800" dirty="0" smtClean="0"/>
              <a:t>module (</a:t>
            </a:r>
            <a:r>
              <a:rPr lang="en-US" sz="2800" b="1" dirty="0" smtClean="0">
                <a:solidFill>
                  <a:srgbClr val="FF0000"/>
                </a:solidFill>
              </a:rPr>
              <a:t>It should not be used</a:t>
            </a:r>
            <a:r>
              <a:rPr lang="en-US" sz="2800" dirty="0" smtClean="0"/>
              <a:t> ).</a:t>
            </a:r>
            <a:r>
              <a:rPr lang="en-US" sz="2800" dirty="0"/>
              <a:t>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smtClean="0">
                <a:solidFill>
                  <a:srgbClr val="FF0000"/>
                </a:solidFill>
              </a:rPr>
              <a:t> </a:t>
            </a:r>
            <a:r>
              <a:rPr lang="vi-VN" sz="2800" b="1" smtClean="0">
                <a:solidFill>
                  <a:srgbClr val="FF0000"/>
                </a:solidFill>
              </a:rPr>
              <a:t>It's not advisable</a:t>
            </a:r>
            <a:r>
              <a:rPr lang="en-US" sz="2800" b="1" dirty="0" smtClean="0">
                <a:solidFill>
                  <a:srgbClr val="FF0000"/>
                </a:solidFill>
              </a:rPr>
              <a:t>.</a:t>
            </a:r>
            <a:endParaRPr lang="vi-VN" sz="2800" b="1" smtClean="0">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77044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Coupling classification</a:t>
            </a:r>
            <a:endParaRPr lang="en-US" dirty="0"/>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smtClean="0">
                <a:sym typeface="Wingdings" pitchFamily="2" charset="2"/>
              </a:rPr>
              <a:t> </a:t>
            </a:r>
            <a:r>
              <a:rPr lang="en-US" b="1" i="1" dirty="0" smtClean="0">
                <a:sym typeface="Wingdings" pitchFamily="2" charset="2"/>
              </a:rPr>
              <a:t>Data in/dependant</a:t>
            </a:r>
            <a:endParaRPr lang="en-US" b="1" i="1" dirty="0"/>
          </a:p>
          <a:p>
            <a:pPr lvl="1"/>
            <a:r>
              <a:rPr lang="en-US" dirty="0"/>
              <a:t>"</a:t>
            </a:r>
            <a:r>
              <a:rPr lang="en-US" dirty="0">
                <a:solidFill>
                  <a:srgbClr val="0000FF"/>
                </a:solidFill>
              </a:rPr>
              <a:t>control</a:t>
            </a:r>
            <a:r>
              <a:rPr lang="en-US" dirty="0"/>
              <a:t>" - controls the execution of the module </a:t>
            </a:r>
            <a:r>
              <a:rPr lang="en-US" dirty="0" smtClean="0"/>
              <a:t> </a:t>
            </a:r>
            <a:r>
              <a:rPr lang="en-US" dirty="0" smtClean="0">
                <a:sym typeface="Wingdings" pitchFamily="2" charset="2"/>
              </a:rPr>
              <a:t> </a:t>
            </a:r>
            <a:r>
              <a:rPr lang="en-US" b="1" i="1" dirty="0" smtClean="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smtClean="0">
                <a:solidFill>
                  <a:srgbClr val="FF0000"/>
                </a:solidFill>
              </a:rPr>
              <a:t>high</a:t>
            </a:r>
            <a:endParaRPr lang="en-US" b="1" dirty="0">
              <a:solidFill>
                <a:srgbClr val="FF0000"/>
              </a:solidFill>
            </a:endParaRP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smtClean="0">
                <a:solidFill>
                  <a:srgbClr val="FF0000"/>
                </a:solidFill>
              </a:rPr>
              <a:t>low</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96412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How to create them?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smtClean="0">
                <a:solidFill>
                  <a:srgbClr val="0000FF"/>
                </a:solidFill>
              </a:rPr>
              <a:t>If you still use a verb to describe a task then a module is identified.</a:t>
            </a:r>
            <a:endParaRPr lang="en-US" sz="3500" b="1" dirty="0" smtClean="0"/>
          </a:p>
          <a:p>
            <a:pPr marL="0" indent="0">
              <a:buNone/>
            </a:pPr>
            <a:r>
              <a:rPr lang="en-US" sz="3500" b="1" dirty="0" smtClean="0"/>
              <a:t>In practice:</a:t>
            </a:r>
          </a:p>
          <a:p>
            <a:pPr lvl="1"/>
            <a:r>
              <a:rPr lang="en-US" sz="3000" dirty="0" smtClean="0"/>
              <a:t>list </a:t>
            </a:r>
            <a:r>
              <a:rPr lang="en-US" sz="3000" dirty="0"/>
              <a:t>all of the tasks </a:t>
            </a:r>
            <a:r>
              <a:rPr lang="en-US" sz="3000" dirty="0" smtClean="0"/>
              <a:t>(verbs) that </a:t>
            </a:r>
            <a:r>
              <a:rPr lang="en-US" sz="3000" dirty="0"/>
              <a:t>the program should perform to solve this problem </a:t>
            </a:r>
          </a:p>
          <a:p>
            <a:pPr lvl="1"/>
            <a:r>
              <a:rPr lang="en-US" sz="3000" dirty="0"/>
              <a:t>identify the </a:t>
            </a:r>
            <a:r>
              <a:rPr lang="en-US" sz="3000" dirty="0" smtClean="0"/>
              <a:t>modules (verbs) for </a:t>
            </a:r>
            <a:r>
              <a:rPr lang="en-US" sz="3000" dirty="0"/>
              <a:t>the problem structure </a:t>
            </a:r>
          </a:p>
          <a:p>
            <a:pPr lvl="1"/>
            <a:r>
              <a:rPr lang="en-US" sz="3000" dirty="0"/>
              <a:t>check that each module is </a:t>
            </a:r>
            <a:r>
              <a:rPr lang="en-US" sz="3000" b="1" i="1" dirty="0"/>
              <a:t>high in </a:t>
            </a:r>
            <a:r>
              <a:rPr lang="en-US" sz="3000" b="1" i="1" dirty="0" smtClean="0"/>
              <a:t>cohesion</a:t>
            </a:r>
            <a:r>
              <a:rPr lang="en-US" sz="3000" dirty="0" smtClean="0"/>
              <a:t> (</a:t>
            </a:r>
            <a:r>
              <a:rPr lang="en-US" sz="3000" b="1" i="1" dirty="0" smtClean="0">
                <a:solidFill>
                  <a:srgbClr val="0000FF"/>
                </a:solidFill>
              </a:rPr>
              <a:t>each basic task is a module</a:t>
            </a:r>
            <a:r>
              <a:rPr lang="en-US" sz="3000" dirty="0" smtClean="0"/>
              <a:t>)  </a:t>
            </a:r>
            <a:endParaRPr lang="en-US" sz="3000" dirty="0"/>
          </a:p>
          <a:p>
            <a:pPr lvl="1"/>
            <a:r>
              <a:rPr lang="en-US" sz="3000" dirty="0"/>
              <a:t>check that each module is </a:t>
            </a:r>
            <a:r>
              <a:rPr lang="en-US" sz="3000" b="1" i="1" dirty="0"/>
              <a:t>low in </a:t>
            </a:r>
            <a:r>
              <a:rPr lang="en-US" sz="3000" b="1" i="1" dirty="0" smtClean="0"/>
              <a:t>coupling</a:t>
            </a:r>
            <a:r>
              <a:rPr lang="en-US" sz="3000" dirty="0" smtClean="0"/>
              <a:t> (</a:t>
            </a:r>
            <a:r>
              <a:rPr lang="en-US" sz="3000" b="1" i="1" dirty="0" smtClean="0">
                <a:solidFill>
                  <a:srgbClr val="0000FF"/>
                </a:solidFill>
              </a:rPr>
              <a:t>modules are independent</a:t>
            </a:r>
            <a:r>
              <a:rPr lang="en-US" sz="3000" dirty="0" smtClean="0"/>
              <a:t>)</a:t>
            </a:r>
            <a:r>
              <a:rPr lang="en-US" dirty="0" smtClean="0"/>
              <a:t> </a:t>
            </a:r>
            <a:endParaRPr lang="en-US" dirty="0"/>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C-Functions and Modules</a:t>
            </a:r>
            <a:endParaRPr lang="en-US" dirty="0"/>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a:t>
            </a:r>
            <a:r>
              <a:rPr lang="en-US" dirty="0" smtClean="0"/>
              <a:t>Examples:</a:t>
            </a:r>
          </a:p>
          <a:p>
            <a:pPr lvl="1">
              <a:buClr>
                <a:srgbClr val="0033CC"/>
              </a:buClr>
            </a:pPr>
            <a:r>
              <a:rPr lang="en-US" dirty="0" smtClean="0">
                <a:solidFill>
                  <a:srgbClr val="0000FF"/>
                </a:solidFill>
              </a:rPr>
              <a:t>Print out divisors of the integer n </a:t>
            </a:r>
            <a:r>
              <a:rPr lang="en-US" dirty="0" smtClean="0">
                <a:solidFill>
                  <a:srgbClr val="0000FF"/>
                </a:solidFill>
                <a:sym typeface="Wingdings" pitchFamily="2" charset="2"/>
              </a:rPr>
              <a:t> n is data is accepted by the function and no value is returned. </a:t>
            </a:r>
          </a:p>
          <a:p>
            <a:pPr lvl="2">
              <a:buClr>
                <a:srgbClr val="0033CC"/>
              </a:buClr>
            </a:pPr>
            <a:r>
              <a:rPr lang="en-US" dirty="0" smtClean="0">
                <a:solidFill>
                  <a:srgbClr val="0000FF"/>
                </a:solidFill>
                <a:sym typeface="Wingdings" pitchFamily="2" charset="2"/>
              </a:rPr>
              <a:t>n =10  Print out values: 1, 2, 5 </a:t>
            </a:r>
          </a:p>
          <a:p>
            <a:pPr lvl="1">
              <a:buClr>
                <a:srgbClr val="0033CC"/>
              </a:buClr>
            </a:pPr>
            <a:r>
              <a:rPr lang="en-US" dirty="0" smtClean="0">
                <a:solidFill>
                  <a:srgbClr val="0000FF"/>
                </a:solidFill>
                <a:sym typeface="Wingdings" pitchFamily="2" charset="2"/>
              </a:rPr>
              <a:t>Sum of </a:t>
            </a:r>
            <a:r>
              <a:rPr lang="en-US" dirty="0" smtClean="0">
                <a:solidFill>
                  <a:srgbClr val="0000FF"/>
                </a:solidFill>
              </a:rPr>
              <a:t>divisors of the integer n </a:t>
            </a:r>
            <a:r>
              <a:rPr lang="en-US" dirty="0" smtClean="0">
                <a:solidFill>
                  <a:srgbClr val="0000FF"/>
                </a:solidFill>
                <a:sym typeface="Wingdings" pitchFamily="2" charset="2"/>
              </a:rPr>
              <a:t> n is data is accepted by the function and a value is returned. returned</a:t>
            </a:r>
          </a:p>
          <a:p>
            <a:pPr lvl="2">
              <a:buClr>
                <a:srgbClr val="0033CC"/>
              </a:buClr>
            </a:pPr>
            <a:r>
              <a:rPr lang="en-US" dirty="0" smtClean="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a:t>
            </a:r>
            <a:r>
              <a:rPr lang="en-US" dirty="0" smtClean="0"/>
              <a:t>definition.</a:t>
            </a: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Definitions: 4 parts</a:t>
            </a:r>
            <a:endParaRPr lang="en-US" dirty="0"/>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tblGrid>
              <a:tr h="370840">
                <a:tc>
                  <a:txBody>
                    <a:bodyPr/>
                    <a:lstStyle/>
                    <a:p>
                      <a:r>
                        <a:rPr lang="en-US" sz="2400" b="1" dirty="0" smtClean="0"/>
                        <a:t>returnType    functionName</a:t>
                      </a:r>
                      <a:r>
                        <a:rPr lang="en-US" sz="2400" b="1" baseline="0" dirty="0" smtClean="0"/>
                        <a:t> (Type   param1, Type  param2, …)</a:t>
                      </a:r>
                      <a:endParaRPr lang="en-US" sz="2400" b="1" dirty="0"/>
                    </a:p>
                  </a:txBody>
                  <a:tcPr>
                    <a:solidFill>
                      <a:srgbClr val="006600"/>
                    </a:solidFill>
                  </a:tcPr>
                </a:tc>
              </a:tr>
              <a:tr h="370840">
                <a:tc>
                  <a:txBody>
                    <a:bodyPr/>
                    <a:lstStyle/>
                    <a:p>
                      <a:r>
                        <a:rPr lang="en-US" sz="2400" b="1" dirty="0" smtClean="0"/>
                        <a:t>{</a:t>
                      </a:r>
                    </a:p>
                    <a:p>
                      <a:r>
                        <a:rPr lang="en-US" sz="2400" b="1" dirty="0" smtClean="0"/>
                        <a:t>       &lt;code&gt;</a:t>
                      </a:r>
                    </a:p>
                    <a:p>
                      <a:r>
                        <a:rPr lang="en-US" sz="2400" b="1" dirty="0" smtClean="0"/>
                        <a:t>      [return value; ]</a:t>
                      </a:r>
                    </a:p>
                    <a:p>
                      <a:r>
                        <a:rPr lang="en-US" sz="2400" b="1" dirty="0" smtClean="0"/>
                        <a:t>}</a:t>
                      </a:r>
                      <a:endParaRPr lang="en-US" sz="2400" b="1" dirty="0"/>
                    </a:p>
                  </a:txBody>
                  <a:tcPr/>
                </a:tc>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body</a:t>
            </a:r>
            <a:endParaRPr lang="en-US" sz="2400" b="1" dirty="0">
              <a:solidFill>
                <a:srgbClr val="0000FF"/>
              </a:solidFill>
            </a:endParaRP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header</a:t>
            </a:r>
            <a:endParaRPr lang="en-US" sz="2400" b="1" dirty="0">
              <a:solidFill>
                <a:srgbClr val="0000FF"/>
              </a:solidFill>
            </a:endParaRP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result of the task</a:t>
            </a:r>
            <a:endParaRPr lang="en-US" sz="2400" b="1" dirty="0"/>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name of the task?</a:t>
            </a:r>
            <a:endParaRPr lang="en-US" sz="2400" b="1" dirty="0"/>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To do this task, what are necessary data?</a:t>
            </a:r>
            <a:endParaRPr lang="en-US" sz="2400" b="1" dirty="0"/>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How does this task do? </a:t>
            </a:r>
            <a:endParaRPr lang="en-US" sz="2400" b="1" dirty="0"/>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63764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Naturally, people divide a complex job into some smaller and simpler jobs. Each sub-job is expressed using a verb.</a:t>
            </a:r>
          </a:p>
          <a:p>
            <a:r>
              <a:rPr lang="en-US" dirty="0" smtClean="0"/>
              <a:t>Similarly, a program can be rather complex.</a:t>
            </a:r>
          </a:p>
          <a:p>
            <a:r>
              <a:rPr lang="en-US" dirty="0" smtClean="0"/>
              <a:t>How to divide a program into simpler parts and how to use them?</a:t>
            </a:r>
            <a:endParaRPr lang="en-US" dirty="0" smtClean="0"/>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Example</a:t>
            </a:r>
            <a:endParaRPr lang="en-US" dirty="0"/>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smtClean="0"/>
              <a:t> </a:t>
            </a:r>
            <a:r>
              <a:rPr lang="en-US" b="1" dirty="0" smtClean="0">
                <a:solidFill>
                  <a:srgbClr val="FF0000"/>
                </a:solidFill>
              </a:rPr>
              <a:t>double</a:t>
            </a:r>
            <a:r>
              <a:rPr lang="en-US" b="1" dirty="0" smtClean="0"/>
              <a:t> </a:t>
            </a:r>
            <a:r>
              <a:rPr lang="en-US" b="1" dirty="0" smtClean="0">
                <a:solidFill>
                  <a:srgbClr val="006600"/>
                </a:solidFill>
              </a:rPr>
              <a:t>average</a:t>
            </a:r>
            <a:r>
              <a:rPr lang="en-US" b="1" dirty="0" smtClean="0"/>
              <a:t> </a:t>
            </a:r>
            <a:r>
              <a:rPr lang="en-US" b="1" dirty="0" smtClean="0">
                <a:solidFill>
                  <a:srgbClr val="0000FF"/>
                </a:solidFill>
              </a:rPr>
              <a:t>(int a, int b, int c)</a:t>
            </a:r>
          </a:p>
          <a:p>
            <a:pPr marL="0" indent="0" algn="just">
              <a:buNone/>
            </a:pPr>
            <a:r>
              <a:rPr lang="en-US" b="1" dirty="0" smtClean="0"/>
              <a:t>{       double result;</a:t>
            </a:r>
          </a:p>
          <a:p>
            <a:pPr marL="0" indent="0" algn="just">
              <a:buNone/>
            </a:pPr>
            <a:r>
              <a:rPr lang="en-US" b="1" dirty="0" smtClean="0"/>
              <a:t>         result = (a+b+c)/3. ;</a:t>
            </a:r>
          </a:p>
          <a:p>
            <a:pPr marL="0" indent="0" algn="just">
              <a:buNone/>
            </a:pPr>
            <a:r>
              <a:rPr lang="en-US" b="1" dirty="0" smtClean="0"/>
              <a:t>         return result; </a:t>
            </a:r>
          </a:p>
          <a:p>
            <a:pPr marL="0" indent="0" algn="just">
              <a:buNone/>
            </a:pPr>
            <a:r>
              <a:rPr lang="en-US" b="1" dirty="0" smtClean="0"/>
              <a:t>}</a:t>
            </a:r>
            <a:endParaRPr lang="en-US" b="1" dirty="0"/>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a:t>
            </a:r>
            <a:r>
              <a:rPr lang="en-US" sz="2400" dirty="0" smtClean="0">
                <a:solidFill>
                  <a:schemeClr val="bg1"/>
                </a:solidFill>
              </a:rPr>
              <a:t>eturn DataType</a:t>
            </a:r>
            <a:endParaRPr lang="en-US" sz="2400" dirty="0">
              <a:solidFill>
                <a:schemeClr val="bg1"/>
              </a:solidFill>
            </a:endParaRP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smtClean="0">
                <a:solidFill>
                  <a:schemeClr val="bg1"/>
                </a:solidFill>
              </a:rPr>
              <a:t>Function Identifier</a:t>
            </a:r>
            <a:endParaRPr lang="en-US" sz="2400" dirty="0">
              <a:solidFill>
                <a:schemeClr val="bg1"/>
              </a:solidFill>
            </a:endParaRP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smtClean="0">
                <a:solidFill>
                  <a:schemeClr val="bg1"/>
                </a:solidFill>
              </a:rPr>
              <a:t>Parameters</a:t>
            </a:r>
            <a:endParaRPr lang="en-US" sz="2400" dirty="0">
              <a:solidFill>
                <a:schemeClr val="bg1"/>
              </a:solidFill>
            </a:endParaRP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smtClean="0">
                <a:solidFill>
                  <a:schemeClr val="bg1"/>
                </a:solidFill>
              </a:rPr>
              <a:t>Body:</a:t>
            </a:r>
          </a:p>
          <a:p>
            <a:pPr algn="ctr"/>
            <a:r>
              <a:rPr lang="en-US" sz="2400" dirty="0" smtClean="0">
                <a:solidFill>
                  <a:schemeClr val="bg1"/>
                </a:solidFill>
              </a:rPr>
              <a:t>Logical construct</a:t>
            </a:r>
            <a:endParaRPr lang="en-US" sz="2400" dirty="0">
              <a:solidFill>
                <a:schemeClr val="bg1"/>
              </a:solidFill>
            </a:endParaRP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t>(a+b+c)/3 </a:t>
            </a:r>
            <a:r>
              <a:rPr lang="en-US" b="1" dirty="0" smtClean="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a:t>
            </a:r>
            <a:endParaRPr lang="en-US" dirty="0" smtClean="0"/>
          </a:p>
          <a:p>
            <a:r>
              <a:rPr lang="en-US" b="1" dirty="0" smtClean="0"/>
              <a:t>3.0 and 3. are the same</a:t>
            </a:r>
          </a:p>
          <a:p>
            <a:r>
              <a:rPr lang="en-US" dirty="0" smtClean="0"/>
              <a:t>3.3500 = 3.35</a:t>
            </a:r>
          </a:p>
          <a:p>
            <a:r>
              <a:rPr lang="en-US" dirty="0" smtClean="0"/>
              <a:t>3.30 = 3.3</a:t>
            </a:r>
          </a:p>
          <a:p>
            <a:r>
              <a:rPr lang="en-US" dirty="0" smtClean="0"/>
              <a:t>3.0 = 3.</a:t>
            </a:r>
            <a:endParaRPr lang="en-US"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83617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void function</a:t>
            </a:r>
            <a:endParaRPr lang="en-US" dirty="0"/>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284118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Function: Example</a:t>
            </a:r>
            <a:endParaRPr lang="en-US" dirty="0"/>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smtClean="0"/>
              <a:t> </a:t>
            </a:r>
            <a:r>
              <a:rPr lang="en-US" b="1" dirty="0" smtClean="0">
                <a:solidFill>
                  <a:srgbClr val="FF0000"/>
                </a:solidFill>
              </a:rPr>
              <a:t>void</a:t>
            </a:r>
            <a:r>
              <a:rPr lang="en-US" b="1" dirty="0" smtClean="0">
                <a:solidFill>
                  <a:srgbClr val="0000FF"/>
                </a:solidFill>
              </a:rPr>
              <a:t> printDivisors</a:t>
            </a:r>
            <a:r>
              <a:rPr lang="en-US" b="1" dirty="0" smtClean="0"/>
              <a:t> </a:t>
            </a:r>
            <a:r>
              <a:rPr lang="en-US" b="1" dirty="0" smtClean="0">
                <a:solidFill>
                  <a:srgbClr val="009900"/>
                </a:solidFill>
              </a:rPr>
              <a:t>(int n)</a:t>
            </a:r>
          </a:p>
          <a:p>
            <a:pPr marL="0" indent="0" algn="just">
              <a:buNone/>
            </a:pPr>
            <a:r>
              <a:rPr lang="en-US" b="1" dirty="0" smtClean="0"/>
              <a:t>{   int i;</a:t>
            </a:r>
          </a:p>
          <a:p>
            <a:pPr marL="0" indent="0" algn="just">
              <a:buNone/>
            </a:pPr>
            <a:r>
              <a:rPr lang="en-US" b="1" dirty="0" smtClean="0"/>
              <a:t>    for (i=1; i&lt;= n/2; i++)</a:t>
            </a:r>
          </a:p>
          <a:p>
            <a:pPr marL="0" indent="0" algn="just">
              <a:buNone/>
            </a:pPr>
            <a:r>
              <a:rPr lang="en-US" b="1" dirty="0" smtClean="0"/>
              <a:t>       if (n%i==0) printf(“%d, “, i); </a:t>
            </a:r>
          </a:p>
          <a:p>
            <a:pPr marL="0" indent="0" algn="just">
              <a:buNone/>
            </a:pPr>
            <a:r>
              <a:rPr lang="en-US" b="1" dirty="0" smtClean="0"/>
              <a:t>}</a:t>
            </a:r>
            <a:endParaRPr lang="en-US" b="1" dirty="0"/>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Cases in which void functions can be selected:</a:t>
            </a:r>
          </a:p>
          <a:p>
            <a:pPr>
              <a:buFontTx/>
              <a:buChar char="-"/>
            </a:pPr>
            <a:r>
              <a:rPr lang="en-US" sz="2000" dirty="0" smtClean="0"/>
              <a:t> If you do this task, you realize that no value is needed after this task done.</a:t>
            </a:r>
          </a:p>
          <a:p>
            <a:pPr>
              <a:buFontTx/>
              <a:buChar char="-"/>
            </a:pPr>
            <a:r>
              <a:rPr lang="en-US" sz="2000" dirty="0" smtClean="0"/>
              <a:t>  In the function body, the essential statements are printing data out. </a:t>
            </a:r>
            <a:endParaRPr lang="en-US" sz="20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2783617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smtClean="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smtClean="0"/>
              <a:t>The </a:t>
            </a:r>
            <a:r>
              <a:rPr lang="en-US" sz="2800" b="1" dirty="0" smtClean="0"/>
              <a:t>main()</a:t>
            </a:r>
            <a:r>
              <a:rPr lang="en-US" sz="2800" dirty="0" smtClean="0"/>
              <a:t> function is the function to which the operating system transfers control at the start of execution.  </a:t>
            </a:r>
          </a:p>
          <a:p>
            <a:pPr>
              <a:buClr>
                <a:srgbClr val="0033CC"/>
              </a:buClr>
            </a:pPr>
            <a:r>
              <a:rPr lang="en-US" sz="2800" b="1" dirty="0" smtClean="0"/>
              <a:t>main</a:t>
            </a:r>
            <a:r>
              <a:rPr lang="en-US" sz="2800" dirty="0" smtClean="0"/>
              <a:t> returns a value to the operating system upon completing execution.  </a:t>
            </a:r>
            <a:r>
              <a:rPr lang="en-US" dirty="0" smtClean="0"/>
              <a:t>C compilers assume an </a:t>
            </a:r>
            <a:r>
              <a:rPr lang="en-US" b="1" dirty="0" smtClean="0"/>
              <a:t>int</a:t>
            </a:r>
            <a:r>
              <a:rPr lang="en-US" dirty="0" smtClean="0"/>
              <a:t> where we don't provide a return data type.  </a:t>
            </a:r>
          </a:p>
          <a:p>
            <a:pPr>
              <a:buClr>
                <a:srgbClr val="0033CC"/>
              </a:buClr>
            </a:pPr>
            <a:r>
              <a:rPr lang="en-US" sz="2800" dirty="0" smtClean="0"/>
              <a:t>The operating system typically accepts a value of 0 as an indicator of success and may use this value to control subsequent execution of other programs.</a:t>
            </a:r>
          </a:p>
          <a:p>
            <a:pPr>
              <a:buClr>
                <a:srgbClr val="0033CC"/>
              </a:buClr>
            </a:pPr>
            <a:r>
              <a:rPr lang="en-US" sz="2800" b="1" i="1" dirty="0" smtClean="0">
                <a:solidFill>
                  <a:srgbClr val="0000FF"/>
                </a:solidFill>
              </a:rPr>
              <a:t>main() is the </a:t>
            </a:r>
            <a:r>
              <a:rPr lang="en-US" sz="2800" b="1" i="1" u="sng" dirty="0" smtClean="0">
                <a:solidFill>
                  <a:srgbClr val="0000FF"/>
                </a:solidFill>
              </a:rPr>
              <a:t>entry point </a:t>
            </a:r>
            <a:r>
              <a:rPr lang="en-US" sz="2800" b="1" i="1" dirty="0" smtClean="0">
                <a:solidFill>
                  <a:srgbClr val="0000FF"/>
                </a:solidFill>
              </a:rPr>
              <a:t>of a C- program</a:t>
            </a:r>
            <a:r>
              <a:rPr lang="en-US" sz="2800" dirty="0" smtClean="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9544553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5-How to implement a function?</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a:t>
            </a:r>
            <a:r>
              <a:rPr lang="en-US" sz="2400" b="1" dirty="0" smtClean="0">
                <a:solidFill>
                  <a:schemeClr val="bg1"/>
                </a:solidFill>
              </a:rPr>
              <a:t>task </a:t>
            </a:r>
            <a:r>
              <a:rPr lang="en-US" sz="2400" b="1" dirty="0">
                <a:solidFill>
                  <a:schemeClr val="bg1"/>
                </a:solidFill>
              </a:rPr>
              <a:t>clearly: </a:t>
            </a:r>
            <a:r>
              <a:rPr lang="en-US" sz="2400" b="1" dirty="0">
                <a:solidFill>
                  <a:srgbClr val="FF0000"/>
                </a:solidFill>
              </a:rPr>
              <a:t>Verb</a:t>
            </a:r>
            <a:r>
              <a:rPr lang="en-US" sz="2400" b="1" dirty="0">
                <a:solidFill>
                  <a:schemeClr val="bg1"/>
                </a:solidFill>
              </a:rPr>
              <a:t>  +  </a:t>
            </a:r>
            <a:r>
              <a:rPr lang="en-US" sz="2400" b="1" dirty="0" smtClean="0">
                <a:solidFill>
                  <a:srgbClr val="FF00FF"/>
                </a:solidFill>
              </a:rPr>
              <a:t>nouns (Objects) </a:t>
            </a:r>
            <a:endParaRPr lang="en-US" sz="2400" b="1" dirty="0">
              <a:solidFill>
                <a:srgbClr val="FF00FF"/>
              </a:solidFill>
            </a:endParaRP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task is described clearly if the receiver does not need to ask any thing.</a:t>
            </a:r>
            <a:endParaRPr lang="en-US" sz="2400" dirty="0"/>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some functions</a:t>
            </a:r>
            <a:endParaRPr lang="en-US" dirty="0"/>
          </a:p>
        </p:txBody>
      </p:sp>
      <p:pic>
        <p:nvPicPr>
          <p:cNvPr id="1028" name="Picture 4"/>
          <p:cNvPicPr>
            <a:picLocks noChangeAspect="1" noChangeArrowheads="1"/>
          </p:cNvPicPr>
          <p:nvPr/>
        </p:nvPicPr>
        <p:blipFill>
          <a:blip r:embed="rId2"/>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contains a sub-task </a:t>
            </a:r>
            <a:r>
              <a:rPr lang="en-US" sz="2000" b="1" dirty="0" smtClean="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accesses outside data </a:t>
            </a:r>
          </a:p>
          <a:p>
            <a:pPr algn="ctr"/>
            <a:r>
              <a:rPr lang="en-US" sz="2000" b="1" dirty="0" smtClean="0">
                <a:sym typeface="Wingdings" pitchFamily="2" charset="2"/>
              </a:rPr>
              <a:t>rather coupling</a:t>
            </a:r>
            <a:endParaRPr lang="en-US" sz="2000" b="1" dirty="0"/>
          </a:p>
        </p:txBody>
      </p:sp>
      <p:pic>
        <p:nvPicPr>
          <p:cNvPr id="1029" name="Picture 5"/>
          <p:cNvPicPr>
            <a:picLocks noChangeAspect="1" noChangeArrowheads="1"/>
          </p:cNvPicPr>
          <p:nvPr/>
        </p:nvPicPr>
        <p:blipFill>
          <a:blip r:embed="rId3"/>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Better</a:t>
            </a:r>
            <a:endParaRPr lang="en-US" sz="2400" b="1" dirty="0"/>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0000FF"/>
                </a:solidFill>
                <a:latin typeface="Times New Roman" pitchFamily="18" charset="0"/>
                <a:cs typeface="Times New Roman" pitchFamily="18" charset="0"/>
              </a:rPr>
              <a:t>Functions for testing will return 1 for true and 0 for false.</a:t>
            </a:r>
          </a:p>
          <a:p>
            <a:r>
              <a:rPr lang="en-US" sz="2000" b="1" dirty="0" smtClean="0">
                <a:solidFill>
                  <a:srgbClr val="C00000"/>
                </a:solidFill>
                <a:latin typeface="Times New Roman" pitchFamily="18" charset="0"/>
                <a:cs typeface="Times New Roman" pitchFamily="18" charset="0"/>
              </a:rPr>
              <a:t>Common algorithm in testing is checking all cases which cause FALSE. TRUE is accept when no case cause FALSE</a:t>
            </a:r>
            <a:endParaRPr lang="en-US" sz="2000" b="1" dirty="0">
              <a:solidFill>
                <a:srgbClr val="C00000"/>
              </a:solidFill>
              <a:latin typeface="Times New Roman" pitchFamily="18" charset="0"/>
              <a:cs typeface="Times New Roman" pitchFamily="18" charset="0"/>
            </a:endParaRP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6-How to use a function?</a:t>
            </a:r>
            <a:endParaRPr lang="en-US" dirty="0"/>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smtClean="0"/>
              <a:t>In C, you </a:t>
            </a:r>
            <a:r>
              <a:rPr lang="en-US" dirty="0"/>
              <a:t>can </a:t>
            </a:r>
            <a:r>
              <a:rPr lang="en-US" dirty="0" smtClean="0"/>
              <a:t>use either </a:t>
            </a:r>
            <a:r>
              <a:rPr lang="en-US" dirty="0"/>
              <a:t>the built-in library functions or </a:t>
            </a:r>
            <a:r>
              <a:rPr lang="en-US" dirty="0" smtClean="0"/>
              <a:t>your </a:t>
            </a:r>
            <a:r>
              <a:rPr lang="en-US" dirty="0"/>
              <a:t>own functions. </a:t>
            </a:r>
            <a:endParaRPr lang="en-US" dirty="0" smtClean="0"/>
          </a:p>
          <a:p>
            <a:pPr algn="just"/>
            <a:r>
              <a:rPr lang="en-US" dirty="0" smtClean="0"/>
              <a:t>If you use the built-in library functions, your</a:t>
            </a:r>
            <a:r>
              <a:rPr lang="en-US" dirty="0"/>
              <a:t> program </a:t>
            </a:r>
            <a:r>
              <a:rPr lang="en-US" dirty="0" smtClean="0"/>
              <a:t>needs to begin </a:t>
            </a:r>
            <a:r>
              <a:rPr lang="en-US" dirty="0"/>
              <a:t>with the </a:t>
            </a:r>
            <a:r>
              <a:rPr lang="en-US" dirty="0" smtClean="0"/>
              <a:t>necessary </a:t>
            </a:r>
            <a:r>
              <a:rPr lang="en-US" dirty="0"/>
              <a:t>include file</a:t>
            </a:r>
            <a:r>
              <a:rPr lang="en-US" dirty="0" smtClean="0"/>
              <a:t>.</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Syntax for using a function:</a:t>
            </a:r>
            <a:r>
              <a:rPr lang="en-US" sz="2400" b="1" i="1" dirty="0" smtClean="0">
                <a:solidFill>
                  <a:schemeClr val="bg1"/>
                </a:solidFill>
              </a:rPr>
              <a:t>      </a:t>
            </a:r>
            <a:r>
              <a:rPr lang="en-US" sz="2400" b="1" dirty="0" smtClean="0">
                <a:solidFill>
                  <a:schemeClr val="bg1"/>
                </a:solidFill>
              </a:rPr>
              <a:t>functionName (arg1, arg2,…);</a:t>
            </a:r>
            <a:endParaRPr lang="en-US" sz="2400" b="1" dirty="0">
              <a:solidFill>
                <a:schemeClr val="bg1"/>
              </a:solidFill>
            </a:endParaRP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bg1"/>
                </a:solidFill>
              </a:rPr>
              <a:t>Distinguish parameters and arguments</a:t>
            </a:r>
          </a:p>
          <a:p>
            <a:r>
              <a:rPr lang="en-US" sz="2400" b="1" i="1" u="sng" dirty="0" smtClean="0">
                <a:solidFill>
                  <a:schemeClr val="bg1"/>
                </a:solidFill>
              </a:rPr>
              <a:t>Parameters</a:t>
            </a:r>
            <a:r>
              <a:rPr lang="en-US" sz="2400" dirty="0" smtClean="0">
                <a:solidFill>
                  <a:schemeClr val="bg1"/>
                </a:solidFill>
              </a:rPr>
              <a:t>: names of data in function implementation</a:t>
            </a:r>
          </a:p>
          <a:p>
            <a:r>
              <a:rPr lang="en-US" sz="2400" b="1" i="1" u="sng" dirty="0" smtClean="0">
                <a:solidFill>
                  <a:schemeClr val="bg1"/>
                </a:solidFill>
              </a:rPr>
              <a:t>Arguments</a:t>
            </a:r>
            <a:r>
              <a:rPr lang="en-US" sz="2400" dirty="0" smtClean="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1</a:t>
            </a:r>
            <a:endParaRPr lang="en-US" dirty="0"/>
          </a:p>
        </p:txBody>
      </p:sp>
      <p:sp>
        <p:nvSpPr>
          <p:cNvPr id="3" name="Content Placeholder 2"/>
          <p:cNvSpPr>
            <a:spLocks noGrp="1"/>
          </p:cNvSpPr>
          <p:nvPr>
            <p:ph idx="1"/>
          </p:nvPr>
        </p:nvSpPr>
        <p:spPr>
          <a:xfrm>
            <a:off x="304800" y="1219201"/>
            <a:ext cx="8382000" cy="2133600"/>
          </a:xfrm>
        </p:spPr>
        <p:txBody>
          <a:bodyPr/>
          <a:lstStyle/>
          <a:p>
            <a:r>
              <a:rPr lang="en-US" dirty="0" smtClean="0"/>
              <a:t>Develop a program that will perform the following task in three times:</a:t>
            </a:r>
          </a:p>
          <a:p>
            <a:pPr lvl="1"/>
            <a:r>
              <a:rPr lang="en-US" dirty="0" smtClean="0"/>
              <a:t>Accept a positive integer.</a:t>
            </a:r>
          </a:p>
          <a:p>
            <a:pPr lvl="1"/>
            <a:r>
              <a:rPr lang="en-US" b="1" dirty="0" smtClean="0"/>
              <a:t>Print out it's divisors </a:t>
            </a:r>
            <a:r>
              <a:rPr lang="en-US" b="1" dirty="0" smtClean="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Print out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a:t>
            </a:r>
          </a:p>
          <a:p>
            <a:r>
              <a:rPr lang="en-US" dirty="0" smtClean="0"/>
              <a:t>i=1 </a:t>
            </a:r>
            <a:r>
              <a:rPr lang="en-US" dirty="0" smtClean="0">
                <a:sym typeface="Wingdings" pitchFamily="2" charset="2"/>
              </a:rPr>
              <a:t> n%i  0  Print out i</a:t>
            </a:r>
          </a:p>
          <a:p>
            <a:r>
              <a:rPr lang="en-US" dirty="0" smtClean="0"/>
              <a:t>i=2 </a:t>
            </a:r>
            <a:r>
              <a:rPr lang="en-US" dirty="0" smtClean="0">
                <a:sym typeface="Wingdings" pitchFamily="2" charset="2"/>
              </a:rPr>
              <a:t> n%i  0  Print out i</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i=1 .. n/2</a:t>
            </a:r>
          </a:p>
          <a:p>
            <a:r>
              <a:rPr lang="en-US" dirty="0" smtClean="0"/>
              <a:t>    if (</a:t>
            </a:r>
            <a:r>
              <a:rPr lang="en-US" dirty="0" smtClean="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void</a:t>
            </a:r>
            <a:r>
              <a:rPr lang="en-US" sz="2800" dirty="0" smtClean="0">
                <a:solidFill>
                  <a:schemeClr val="bg1"/>
                </a:solidFill>
              </a:rPr>
              <a:t>   </a:t>
            </a:r>
            <a:r>
              <a:rPr lang="en-US" sz="2800" b="1" dirty="0" smtClean="0">
                <a:solidFill>
                  <a:schemeClr val="bg1"/>
                </a:solidFill>
              </a:rPr>
              <a:t>printDivisors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i;</a:t>
            </a:r>
          </a:p>
          <a:p>
            <a:r>
              <a:rPr lang="en-US" sz="2800" dirty="0" smtClean="0">
                <a:solidFill>
                  <a:schemeClr val="bg1"/>
                </a:solidFill>
              </a:rPr>
              <a:t>    for ( i=1; i&lt;=n/2; i++)</a:t>
            </a:r>
          </a:p>
          <a:p>
            <a:r>
              <a:rPr lang="en-US" sz="2800" dirty="0" smtClean="0">
                <a:solidFill>
                  <a:schemeClr val="bg1"/>
                </a:solidFill>
              </a:rPr>
              <a:t>        if (n%i==0) printf ( “%d, “, i );</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smtClean="0"/>
              <a:t>Demonstration 1</a:t>
            </a:r>
            <a:endParaRPr lang="en-US" dirty="0"/>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do you think if  the program will perform this task 20 times?</a:t>
            </a:r>
            <a:endParaRPr lang="en-US" dirty="0"/>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 function can be re-used.</a:t>
            </a:r>
            <a:endParaRPr lang="en-US" sz="2800" b="1" dirty="0"/>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Implementation</a:t>
            </a:r>
            <a:endParaRPr lang="en-US" dirty="0"/>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function</a:t>
            </a:r>
            <a:endParaRPr lang="en-US" dirty="0"/>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a:t>
            </a:r>
            <a:endParaRPr lang="en-US" dirty="0"/>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argument</a:t>
            </a:r>
            <a:endParaRPr lang="en-US" dirty="0"/>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sp>
        <p:nvSpPr>
          <p:cNvPr id="3" name="Content Placeholder 2"/>
          <p:cNvSpPr>
            <a:spLocks noGrp="1"/>
          </p:cNvSpPr>
          <p:nvPr>
            <p:ph idx="1"/>
          </p:nvPr>
        </p:nvSpPr>
        <p:spPr>
          <a:xfrm>
            <a:off x="304800" y="1219201"/>
            <a:ext cx="8382000" cy="2133600"/>
          </a:xfrm>
        </p:spPr>
        <p:txBody>
          <a:bodyPr>
            <a:normAutofit/>
          </a:bodyPr>
          <a:lstStyle/>
          <a:p>
            <a:r>
              <a:rPr lang="en-US" dirty="0" smtClean="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Sum of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 S=0</a:t>
            </a:r>
          </a:p>
          <a:p>
            <a:r>
              <a:rPr lang="en-US" dirty="0" smtClean="0"/>
              <a:t>i=1 </a:t>
            </a:r>
            <a:r>
              <a:rPr lang="en-US" dirty="0" smtClean="0">
                <a:sym typeface="Wingdings" pitchFamily="2" charset="2"/>
              </a:rPr>
              <a:t> n%i  0  S= 0+1 =1</a:t>
            </a:r>
          </a:p>
          <a:p>
            <a:r>
              <a:rPr lang="en-US" dirty="0" smtClean="0"/>
              <a:t>i=2 </a:t>
            </a:r>
            <a:r>
              <a:rPr lang="en-US" dirty="0" smtClean="0">
                <a:sym typeface="Wingdings" pitchFamily="2" charset="2"/>
              </a:rPr>
              <a:t> n%i  0  S=1+2=3</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S=0;</a:t>
            </a:r>
          </a:p>
          <a:p>
            <a:r>
              <a:rPr lang="en-US" dirty="0" smtClean="0"/>
              <a:t>for i=1 .. n/2</a:t>
            </a:r>
          </a:p>
          <a:p>
            <a:r>
              <a:rPr lang="en-US" dirty="0" smtClean="0"/>
              <a:t>    if (</a:t>
            </a:r>
            <a:r>
              <a:rPr lang="en-US" dirty="0" smtClean="0">
                <a:sym typeface="Wingdings" pitchFamily="2" charset="2"/>
              </a:rPr>
              <a:t>n%i ==0)  S+=i;</a:t>
            </a:r>
          </a:p>
          <a:p>
            <a:r>
              <a:rPr lang="en-US" dirty="0" smtClean="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int</a:t>
            </a:r>
            <a:r>
              <a:rPr lang="en-US" sz="2800" dirty="0" smtClean="0">
                <a:solidFill>
                  <a:schemeClr val="bg1"/>
                </a:solidFill>
              </a:rPr>
              <a:t>   </a:t>
            </a:r>
            <a:r>
              <a:rPr lang="en-US" sz="2800" b="1" dirty="0" smtClean="0">
                <a:solidFill>
                  <a:schemeClr val="bg1"/>
                </a:solidFill>
              </a:rPr>
              <a:t>sumDivisors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S=0, i;</a:t>
            </a:r>
          </a:p>
          <a:p>
            <a:r>
              <a:rPr lang="en-US" sz="2800" dirty="0" smtClean="0">
                <a:solidFill>
                  <a:schemeClr val="bg1"/>
                </a:solidFill>
              </a:rPr>
              <a:t>    for ( i=1; i&lt;=n/2; i++)</a:t>
            </a:r>
          </a:p>
          <a:p>
            <a:r>
              <a:rPr lang="en-US" sz="2800" dirty="0" smtClean="0">
                <a:solidFill>
                  <a:schemeClr val="bg1"/>
                </a:solidFill>
              </a:rPr>
              <a:t>        if (n%i==0) S +=i;</a:t>
            </a:r>
          </a:p>
          <a:p>
            <a:r>
              <a:rPr lang="en-US" sz="2800" dirty="0" smtClean="0">
                <a:solidFill>
                  <a:schemeClr val="bg1"/>
                </a:solidFill>
              </a:rPr>
              <a:t>     return S;</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002060"/>
                </a:solidFill>
              </a:rPr>
              <a:t>After studying this chapter, you should be able to: </a:t>
            </a:r>
          </a:p>
          <a:p>
            <a:r>
              <a:rPr lang="en-US" dirty="0" smtClean="0"/>
              <a:t>Define a C- module or C-function?</a:t>
            </a:r>
            <a:endParaRPr lang="en-US" dirty="0" smtClean="0"/>
          </a:p>
          <a:p>
            <a:r>
              <a:rPr lang="en-US" dirty="0" smtClean="0"/>
              <a:t>Explain module’s characteristics</a:t>
            </a:r>
          </a:p>
          <a:p>
            <a:r>
              <a:rPr lang="en-US" dirty="0" smtClean="0"/>
              <a:t>Implement C functions</a:t>
            </a:r>
            <a:endParaRPr lang="en-US" dirty="0" smtClean="0"/>
          </a:p>
          <a:p>
            <a:r>
              <a:rPr lang="en-US" dirty="0" smtClean="0"/>
              <a:t>Use functions?</a:t>
            </a:r>
          </a:p>
          <a:p>
            <a:r>
              <a:rPr lang="en-US" dirty="0" smtClean="0"/>
              <a:t>Differentiate build-in and user-defined functions</a:t>
            </a:r>
            <a:endParaRPr lang="en-US" dirty="0" smtClean="0"/>
          </a:p>
          <a:p>
            <a:r>
              <a:rPr lang="en-US" dirty="0" smtClean="0"/>
              <a:t>Explain mechanism when a function is called</a:t>
            </a:r>
            <a:endParaRPr lang="en-US" dirty="0" smtClean="0"/>
          </a:p>
          <a:p>
            <a:r>
              <a:rPr lang="en-US" dirty="0" smtClean="0"/>
              <a:t>Analyze </a:t>
            </a:r>
            <a:r>
              <a:rPr lang="en-US" dirty="0" smtClean="0"/>
              <a:t>a problem into </a:t>
            </a:r>
            <a:r>
              <a:rPr lang="en-US" dirty="0" smtClean="0"/>
              <a:t>functions</a:t>
            </a:r>
            <a:endParaRPr lang="en-US" dirty="0" smtClean="0"/>
          </a:p>
          <a:p>
            <a:r>
              <a:rPr lang="en-US" dirty="0" smtClean="0"/>
              <a:t>Implement a program using functions</a:t>
            </a:r>
          </a:p>
          <a:p>
            <a:r>
              <a:rPr lang="en-US" dirty="0" smtClean="0"/>
              <a:t>Understand extent </a:t>
            </a:r>
            <a:r>
              <a:rPr lang="en-US" dirty="0" smtClean="0"/>
              <a:t>and </a:t>
            </a:r>
            <a:r>
              <a:rPr lang="en-US" dirty="0" smtClean="0"/>
              <a:t>scope </a:t>
            </a:r>
            <a:r>
              <a:rPr lang="en-US" dirty="0" smtClean="0"/>
              <a:t>of a </a:t>
            </a:r>
            <a:r>
              <a:rPr lang="en-US" dirty="0" smtClean="0"/>
              <a:t>variable</a:t>
            </a: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Code yourself</a:t>
            </a:r>
            <a:endParaRPr lang="en-US" sz="32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Demonstration 3</a:t>
            </a:r>
            <a:endParaRPr lang="en-US" dirty="0"/>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N=10 </a:t>
            </a:r>
            <a:r>
              <a:rPr lang="en-US" sz="2400" b="1" dirty="0" smtClean="0">
                <a:sym typeface="Wingdings" pitchFamily="2" charset="2"/>
              </a:rPr>
              <a:t> 1+2+5 = 8</a:t>
            </a:r>
          </a:p>
          <a:p>
            <a:pPr algn="ctr"/>
            <a:r>
              <a:rPr lang="en-US" sz="2400" b="1" dirty="0" smtClean="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Error source.</a:t>
            </a:r>
            <a:endParaRPr lang="en-US" b="1" dirty="0"/>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Functions help maintaining the code easier.</a:t>
            </a:r>
            <a:endParaRPr lang="en-US" sz="2800" b="1"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4</a:t>
            </a:r>
            <a:endParaRPr lang="en-US" dirty="0"/>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smtClean="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1/Z = 1/r1 + 1/r2 + 1/r3     </a:t>
            </a:r>
            <a:r>
              <a:rPr lang="en-US" sz="2400" b="1" dirty="0" smtClean="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Coercion When a Function is Called</a:t>
            </a:r>
            <a:endParaRPr lang="en-US" dirty="0"/>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a:t>
            </a:r>
            <a:r>
              <a:rPr lang="en-US" dirty="0" smtClean="0"/>
              <a:t>coerces (sự ép kiểu) </a:t>
            </a:r>
            <a:r>
              <a:rPr lang="en-US" dirty="0"/>
              <a:t>the value of the argument into the data type of the parameter</a:t>
            </a:r>
            <a:r>
              <a:rPr lang="en-US" dirty="0" smtClean="0"/>
              <a:t>.</a:t>
            </a:r>
            <a:endParaRPr lang="en-US" dirty="0"/>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36986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a:t>
            </a:r>
            <a:r>
              <a:rPr lang="en-US" sz="2800" dirty="0" smtClean="0"/>
              <a:t>details </a:t>
            </a:r>
            <a:r>
              <a:rPr lang="en-US" sz="2800" dirty="0" smtClean="0">
                <a:sym typeface="Wingdings" pitchFamily="2" charset="2"/>
              </a:rPr>
              <a:t> </a:t>
            </a:r>
            <a:r>
              <a:rPr lang="en-US" sz="2800" dirty="0" smtClean="0">
                <a:solidFill>
                  <a:srgbClr val="0000FF"/>
                </a:solidFill>
                <a:sym typeface="Wingdings" pitchFamily="2" charset="2"/>
              </a:rPr>
              <a:t>Function declaration is put at a place and it’s implementation is put at other.</a:t>
            </a:r>
            <a:r>
              <a:rPr lang="en-US" sz="2800" dirty="0" smtClean="0"/>
              <a:t> </a:t>
            </a:r>
            <a:endParaRPr lang="en-US" sz="2800" dirty="0"/>
          </a:p>
          <a:p>
            <a:pPr>
              <a:buClr>
                <a:srgbClr val="0033CC"/>
              </a:buClr>
            </a:pPr>
            <a:r>
              <a:rPr lang="en-US" sz="2800" dirty="0" smtClean="0"/>
              <a:t>When the program is compiled:</a:t>
            </a:r>
          </a:p>
          <a:p>
            <a:pPr lvl="1">
              <a:buClr>
                <a:srgbClr val="0033CC"/>
              </a:buClr>
            </a:pPr>
            <a:r>
              <a:rPr lang="en-US" sz="2400" dirty="0" smtClean="0"/>
              <a:t>Step 1: The compiler acknowledges this prototype  (return type, name, order of data types in parameters) and marks places where this function is used and continues the compile process.</a:t>
            </a:r>
          </a:p>
          <a:p>
            <a:pPr lvl="1">
              <a:buClr>
                <a:srgbClr val="0033CC"/>
              </a:buClr>
            </a:pPr>
            <a:r>
              <a:rPr lang="en-US" sz="2400" dirty="0" smtClean="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returnType  FuncName ( Type1 [ param1], Type2 [param2], . . . ) </a:t>
            </a:r>
            <a:r>
              <a:rPr lang="en-US" sz="2400" b="1" dirty="0" smtClean="0"/>
              <a:t>;</a:t>
            </a:r>
            <a:endParaRPr lang="en-US" sz="24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19367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DEV C++ 4.9.9.2  compiler agrees user-defined functions which are implemented below the main function. Others, such as BorlandC++, do not.</a:t>
            </a:r>
            <a:endParaRPr lang="en-US" dirty="0"/>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t>
            </a:r>
            <a:endParaRPr lang="en-US" dirty="0"/>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endParaRPr lang="en-US" dirty="0"/>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It isn't recommended to take specific characteristics of the specific compilers. Use standard rules for making your program compiled easily in all compilers</a:t>
            </a:r>
            <a:endParaRPr lang="en-US" sz="2000"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1936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2051" name="Picture 3"/>
          <p:cNvPicPr>
            <a:picLocks noChangeAspect="1" noChangeArrowheads="1"/>
          </p:cNvPicPr>
          <p:nvPr/>
        </p:nvPicPr>
        <p:blipFill>
          <a:blip r:embed="rId2"/>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Prototype: Acknowledge it</a:t>
            </a:r>
            <a:endParaRPr lang="en-US" sz="2000" b="1" dirty="0"/>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 it. This position is marked.</a:t>
            </a:r>
            <a:endParaRPr lang="en-US" sz="2000" b="1" dirty="0"/>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But it’s implementation is missed!</a:t>
            </a:r>
          </a:p>
          <a:p>
            <a:pPr algn="ctr"/>
            <a:r>
              <a:rPr lang="en-US" sz="2000" b="1" dirty="0" smtClean="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1936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smtClean="0">
                <a:latin typeface="Arial" charset="0"/>
                <a:cs typeface="Arial" charset="0"/>
              </a:rPr>
              <a:t>We </a:t>
            </a:r>
            <a:r>
              <a:rPr lang="en-US" sz="2800" dirty="0">
                <a:latin typeface="Arial" charset="0"/>
                <a:cs typeface="Arial" charset="0"/>
              </a:rPr>
              <a:t>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800" dirty="0" smtClean="0">
                <a:latin typeface="Arial" charset="0"/>
                <a:cs typeface="Arial" charset="0"/>
              </a:rPr>
              <a:t>   </a:t>
            </a:r>
            <a:r>
              <a:rPr lang="en-US" sz="2400" dirty="0" smtClean="0">
                <a:solidFill>
                  <a:srgbClr val="CC3300"/>
                </a:solidFill>
                <a:latin typeface="Arial" charset="0"/>
                <a:cs typeface="Courier New" pitchFamily="49" charset="0"/>
              </a:rPr>
              <a:t>#</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smtClean="0">
                <a:solidFill>
                  <a:srgbClr val="CC3300"/>
                </a:solidFill>
                <a:latin typeface="Arial" charset="0"/>
                <a:cs typeface="Arial" charset="0"/>
              </a:rPr>
              <a:t>                  #</a:t>
            </a:r>
            <a:r>
              <a:rPr lang="en-US" sz="2400" dirty="0">
                <a:solidFill>
                  <a:srgbClr val="CC3300"/>
                </a:solidFill>
                <a:latin typeface="Arial" charset="0"/>
                <a:cs typeface="Arial" charset="0"/>
              </a:rPr>
              <a:t>include &lt;</a:t>
            </a:r>
            <a:r>
              <a:rPr lang="en-US" sz="2400" dirty="0" smtClean="0">
                <a:solidFill>
                  <a:srgbClr val="CC3300"/>
                </a:solidFill>
                <a:latin typeface="Arial" charset="0"/>
                <a:cs typeface="Arial" charset="0"/>
              </a:rPr>
              <a:t>filename</a:t>
            </a:r>
            <a:r>
              <a:rPr lang="en-US" sz="2400" dirty="0">
                <a:solidFill>
                  <a:srgbClr val="CC3300"/>
                </a:solidFill>
                <a:latin typeface="Arial" charset="0"/>
                <a:cs typeface="Arial" charset="0"/>
              </a:rPr>
              <a:t>&gt; // in system </a:t>
            </a:r>
            <a:r>
              <a:rPr lang="en-US" sz="2400" dirty="0" smtClean="0">
                <a:solidFill>
                  <a:srgbClr val="CC3300"/>
                </a:solidFill>
                <a:latin typeface="Arial" charset="0"/>
                <a:cs typeface="Arial" charset="0"/>
              </a:rPr>
              <a:t>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2"/>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87187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isPrime(int) function</a:t>
            </a:r>
            <a:endParaRPr lang="en-US" dirty="0"/>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2 exit points </a:t>
            </a:r>
          </a:p>
          <a:p>
            <a:r>
              <a:rPr lang="en-US" sz="2400" dirty="0" smtClean="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b="1" u="sng" dirty="0" smtClean="0"/>
              <a:t>one entry point and one exit point</a:t>
            </a:r>
            <a:r>
              <a:rPr lang="en-US" dirty="0" smtClean="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87187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smtClean="0">
                <a:solidFill>
                  <a:srgbClr val="0000FF"/>
                </a:solidFill>
                <a:latin typeface="Arial" charset="0"/>
                <a:cs typeface="Arial" charset="0"/>
              </a:rPr>
              <a:t>System directory</a:t>
            </a:r>
            <a:r>
              <a:rPr lang="en-US" sz="2800" dirty="0" smtClean="0">
                <a:latin typeface="Arial" charset="0"/>
                <a:cs typeface="Arial" charset="0"/>
              </a:rPr>
              <a:t>: The </a:t>
            </a:r>
            <a:r>
              <a:rPr lang="en-US" sz="2800" b="1" i="1" u="sng" dirty="0" smtClean="0">
                <a:solidFill>
                  <a:srgbClr val="0000FF"/>
                </a:solidFill>
                <a:latin typeface="Arial" charset="0"/>
                <a:cs typeface="Arial" charset="0"/>
              </a:rPr>
              <a:t>include</a:t>
            </a:r>
            <a:r>
              <a:rPr lang="en-US" sz="2800" dirty="0" smtClean="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2"/>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8718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Iteration constructs (for/ while/ do … while)</a:t>
            </a:r>
          </a:p>
          <a:p>
            <a:r>
              <a:rPr lang="en-US" b="1" dirty="0" smtClean="0"/>
              <a:t>Walkthrough</a:t>
            </a:r>
            <a:r>
              <a:rPr lang="en-US" dirty="0" smtClean="0"/>
              <a:t>: Code are executed by 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1078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smtClean="0"/>
              <a:t>7-What happen when a function is called?</a:t>
            </a:r>
            <a:endParaRPr lang="en-US" dirty="0"/>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a:t>
            </a:r>
            <a:r>
              <a:rPr lang="en-US" dirty="0" smtClean="0"/>
              <a:t>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2293612</a:t>
            </a:r>
            <a:endParaRPr lang="en-US" sz="1600" dirty="0"/>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2293616</a:t>
            </a:r>
            <a:endParaRPr lang="en-US" sz="1600" dirty="0"/>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2293620</a:t>
            </a:r>
            <a:endParaRPr lang="en-US" sz="16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2293568</a:t>
            </a:r>
            <a:endParaRPr lang="en-US" sz="1600" dirty="0"/>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2293572</a:t>
            </a:r>
            <a:endParaRPr lang="en-US" sz="1600" dirty="0"/>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2293576</a:t>
            </a:r>
            <a:endParaRPr lang="en-US" sz="1600" dirty="0"/>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2293552</a:t>
            </a:r>
            <a:endParaRPr lang="en-US" sz="16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FF"/>
                </a:solidFill>
              </a:rPr>
              <a:t>HEAP</a:t>
            </a:r>
            <a:endParaRPr lang="en-US" sz="1600" b="1" dirty="0">
              <a:solidFill>
                <a:srgbClr val="0000FF"/>
              </a:solidFill>
            </a:endParaRP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STACK</a:t>
            </a:r>
          </a:p>
          <a:p>
            <a:pPr algn="ctr"/>
            <a:r>
              <a:rPr lang="en-US" sz="1400" dirty="0" smtClean="0">
                <a:solidFill>
                  <a:srgbClr val="0000FF"/>
                </a:solidFill>
              </a:rPr>
              <a:t>segment</a:t>
            </a:r>
            <a:endParaRPr lang="en-US" sz="1400" dirty="0">
              <a:solidFill>
                <a:srgbClr val="0000FF"/>
              </a:solidFill>
            </a:endParaRP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smtClean="0"/>
              <a:t>Modules and Functions</a:t>
            </a:r>
            <a:endParaRPr lang="en-US" dirty="0"/>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2293612</a:t>
            </a:r>
            <a:endParaRPr lang="en-US" sz="1200" dirty="0"/>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2293616</a:t>
            </a:r>
            <a:endParaRPr lang="en-US" sz="1200" dirty="0"/>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2293620</a:t>
            </a:r>
            <a:endParaRPr lang="en-US" sz="12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2293568</a:t>
            </a:r>
            <a:endParaRPr lang="en-US" sz="1200" dirty="0"/>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2293572</a:t>
            </a:r>
            <a:endParaRPr lang="en-US" sz="1200" dirty="0"/>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2293576</a:t>
            </a:r>
            <a:endParaRPr lang="en-US" sz="1200" dirty="0"/>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2293552</a:t>
            </a:r>
            <a:endParaRPr lang="en-US" sz="12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rgbClr val="0000FF"/>
                </a:solidFill>
              </a:rPr>
              <a:t>Mechanism for Calling function in C</a:t>
            </a:r>
            <a:endParaRPr lang="en-US" sz="1600" i="1" u="sng" dirty="0" smtClean="0">
              <a:solidFill>
                <a:srgbClr val="0000FF"/>
              </a:solidFill>
            </a:endParaRPr>
          </a:p>
          <a:p>
            <a:r>
              <a:rPr lang="en-US" sz="1600" dirty="0" smtClean="0">
                <a:solidFill>
                  <a:srgbClr val="0000FF"/>
                </a:solidFill>
              </a:rPr>
              <a:t>1- Data of called function are allocated in the stack segment. </a:t>
            </a:r>
          </a:p>
          <a:p>
            <a:r>
              <a:rPr lang="en-US" sz="1600" dirty="0" smtClean="0">
                <a:solidFill>
                  <a:srgbClr val="0000FF"/>
                </a:solidFill>
              </a:rPr>
              <a:t>2- Copy values of arguments(calling function) to  parameters (called function).</a:t>
            </a:r>
          </a:p>
          <a:p>
            <a:r>
              <a:rPr lang="en-US" sz="1600" dirty="0" smtClean="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smtClean="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smtClean="0"/>
              <a:t>Modules and Functions</a:t>
            </a:r>
            <a:endParaRPr lang="en-US" dirty="0"/>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a:t>
            </a:r>
            <a:endParaRPr lang="en-US" dirty="0"/>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smtClean="0"/>
              <a:t>C-language uses the “pass by value” only when passing arguments to called functions.</a:t>
            </a:r>
          </a:p>
          <a:p>
            <a:pPr algn="just">
              <a:buClr>
                <a:srgbClr val="0033CC"/>
              </a:buClr>
            </a:pPr>
            <a:r>
              <a:rPr lang="en-US" sz="2400" dirty="0" smtClean="0"/>
              <a:t>The </a:t>
            </a:r>
            <a:r>
              <a:rPr lang="en-US" sz="2400" dirty="0"/>
              <a:t>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smtClean="0">
                <a:solidFill>
                  <a:srgbClr val="0000FF"/>
                </a:solidFill>
              </a:rPr>
              <a:t>So, </a:t>
            </a:r>
            <a:r>
              <a:rPr lang="en-US" sz="2400" b="1" i="1" dirty="0">
                <a:solidFill>
                  <a:srgbClr val="0000FF"/>
                </a:solidFill>
              </a:rPr>
              <a:t>anything passed into a function call is unchanged in the caller's scope when the function </a:t>
            </a:r>
            <a:r>
              <a:rPr lang="en-US" sz="2400" b="1" i="1" dirty="0" smtClean="0">
                <a:solidFill>
                  <a:srgbClr val="0000FF"/>
                </a:solidFill>
              </a:rPr>
              <a:t>returns </a:t>
            </a:r>
            <a:r>
              <a:rPr lang="en-US" sz="2400" b="1" i="1" dirty="0" smtClean="0">
                <a:solidFill>
                  <a:srgbClr val="0000FF"/>
                </a:solidFill>
                <a:sym typeface="Wingdings" pitchFamily="2" charset="2"/>
              </a:rPr>
              <a:t> </a:t>
            </a:r>
            <a:r>
              <a:rPr lang="en-US" sz="2400" dirty="0" smtClean="0">
                <a:solidFill>
                  <a:srgbClr val="FF0000"/>
                </a:solidFill>
              </a:rPr>
              <a:t>Parameters and arguments stored in different addresses </a:t>
            </a:r>
            <a:r>
              <a:rPr lang="en-US" sz="2400" dirty="0" smtClean="0">
                <a:solidFill>
                  <a:srgbClr val="FF0000"/>
                </a:solidFill>
                <a:sym typeface="Wingdings" pitchFamily="2" charset="2"/>
              </a:rPr>
              <a:t> Although they have the same names, they are still different.</a:t>
            </a:r>
            <a:r>
              <a:rPr lang="en-US" sz="2400" dirty="0" smtClean="0">
                <a:solidFill>
                  <a:srgbClr val="FF0000"/>
                </a:solidFill>
              </a:rPr>
              <a:t> </a:t>
            </a:r>
          </a:p>
          <a:p>
            <a:pPr algn="just">
              <a:buClr>
                <a:srgbClr val="0033CC"/>
              </a:buClr>
            </a:pPr>
            <a:r>
              <a:rPr lang="en-US" sz="2400" b="1" i="1" dirty="0" smtClean="0">
                <a:solidFill>
                  <a:srgbClr val="0000FF"/>
                </a:solidFill>
              </a:rPr>
              <a:t>When a called function completes it’s task, it’s memory block, allocated, is de-allocated.</a:t>
            </a:r>
            <a:endParaRPr lang="en-US" sz="24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2719510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smtClean="0"/>
              <a:t>In-class Exercise</a:t>
            </a:r>
            <a:endParaRPr lang="en-US" dirty="0"/>
          </a:p>
        </p:txBody>
      </p:sp>
      <p:sp>
        <p:nvSpPr>
          <p:cNvPr id="4" name="Rectangle 3"/>
          <p:cNvSpPr/>
          <p:nvPr/>
        </p:nvSpPr>
        <p:spPr>
          <a:xfrm>
            <a:off x="3429000" y="533400"/>
            <a:ext cx="5638800" cy="6186309"/>
          </a:xfrm>
          <a:prstGeom prst="rect">
            <a:avLst/>
          </a:prstGeom>
        </p:spPr>
        <p:txBody>
          <a:bodyPr wrap="square">
            <a:spAutoFit/>
          </a:bodyPr>
          <a:lstStyle/>
          <a:p>
            <a:r>
              <a:rPr lang="en-US" dirty="0" smtClean="0"/>
              <a:t>#include &lt;stdio.h&gt;</a:t>
            </a:r>
          </a:p>
          <a:p>
            <a:r>
              <a:rPr lang="en-US" dirty="0" smtClean="0"/>
              <a:t>void swap( int a, int b)</a:t>
            </a:r>
          </a:p>
          <a:p>
            <a:r>
              <a:rPr lang="en-US" dirty="0" smtClean="0"/>
              <a:t>{  int t;</a:t>
            </a:r>
          </a:p>
          <a:p>
            <a:r>
              <a:rPr lang="en-US" dirty="0" smtClean="0"/>
              <a:t>   printf("In swap, var. a, add.:%u, value:%d\n", &amp;a, a); </a:t>
            </a:r>
          </a:p>
          <a:p>
            <a:r>
              <a:rPr lang="en-US" dirty="0" smtClean="0"/>
              <a:t>   printf("In swap, var. b, add.:%u, value:%d\n", &amp;b, b); </a:t>
            </a:r>
          </a:p>
          <a:p>
            <a:r>
              <a:rPr lang="en-US" dirty="0" smtClean="0"/>
              <a:t>   printf("In swap, var. t, add.:%u, value:%d\n", &amp;t, t); </a:t>
            </a:r>
          </a:p>
          <a:p>
            <a:r>
              <a:rPr lang="en-US" dirty="0" smtClean="0"/>
              <a:t>   t = a;</a:t>
            </a:r>
          </a:p>
          <a:p>
            <a:r>
              <a:rPr lang="en-US" dirty="0" smtClean="0"/>
              <a:t>   a = b;</a:t>
            </a:r>
          </a:p>
          <a:p>
            <a:r>
              <a:rPr lang="en-US" dirty="0" smtClean="0"/>
              <a:t>   b = t;</a:t>
            </a:r>
          </a:p>
          <a:p>
            <a:r>
              <a:rPr lang="en-US" dirty="0" smtClean="0"/>
              <a:t>}</a:t>
            </a:r>
          </a:p>
          <a:p>
            <a:r>
              <a:rPr lang="en-US" dirty="0" smtClean="0"/>
              <a:t>int main()</a:t>
            </a:r>
          </a:p>
          <a:p>
            <a:r>
              <a:rPr lang="en-US" dirty="0" smtClean="0"/>
              <a:t>{  int x = 5, y = 7;</a:t>
            </a:r>
          </a:p>
          <a:p>
            <a:r>
              <a:rPr lang="en-US" dirty="0" smtClean="0"/>
              <a:t>   printf("In main, var. x, add.:%u, value:%d\n", &amp;x, x);</a:t>
            </a:r>
          </a:p>
          <a:p>
            <a:r>
              <a:rPr lang="en-US" dirty="0" smtClean="0"/>
              <a:t>   printf("In main, var. y, add.:%u, value:%d\n", &amp;y, y);</a:t>
            </a:r>
          </a:p>
          <a:p>
            <a:r>
              <a:rPr lang="en-US" dirty="0" smtClean="0"/>
              <a:t>   printf("Addr. of main(): %u\n", &amp;main);</a:t>
            </a:r>
          </a:p>
          <a:p>
            <a:r>
              <a:rPr lang="en-US" dirty="0" smtClean="0"/>
              <a:t>   printf("Addr. of swap(...): %u\n", &amp;swap);</a:t>
            </a:r>
          </a:p>
          <a:p>
            <a:r>
              <a:rPr lang="en-US" dirty="0" smtClean="0"/>
              <a:t>   swap (x, y);</a:t>
            </a:r>
          </a:p>
          <a:p>
            <a:r>
              <a:rPr lang="en-US" dirty="0" smtClean="0"/>
              <a:t>   printf("After swapping x and y\n");</a:t>
            </a:r>
          </a:p>
          <a:p>
            <a:r>
              <a:rPr lang="en-US" dirty="0" smtClean="0"/>
              <a:t>   printf("x=%d, y=%d\n", x, y);</a:t>
            </a:r>
          </a:p>
          <a:p>
            <a:r>
              <a:rPr lang="en-US" dirty="0" smtClean="0"/>
              <a:t>   getchar();</a:t>
            </a:r>
          </a:p>
          <a:p>
            <a:r>
              <a:rPr lang="en-US" dirty="0" smtClean="0"/>
              <a:t>   return 0;</a:t>
            </a:r>
          </a:p>
          <a:p>
            <a:r>
              <a:rPr lang="en-US" dirty="0" smtClean="0"/>
              <a:t>}</a:t>
            </a:r>
            <a:endParaRPr lang="en-US" dirty="0"/>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00FF"/>
                </a:solidFill>
                <a:latin typeface="Times New Roman" pitchFamily="18" charset="0"/>
                <a:cs typeface="Times New Roman" pitchFamily="18" charset="0"/>
              </a:rPr>
              <a:t>A program for swapping two integers is implemented as this code.</a:t>
            </a:r>
          </a:p>
          <a:p>
            <a:endParaRPr lang="en-US" sz="2400" dirty="0" smtClean="0">
              <a:solidFill>
                <a:srgbClr val="0000FF"/>
              </a:solidFill>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Copy, paste, compile and run this program.</a:t>
            </a:r>
          </a:p>
          <a:p>
            <a:pPr>
              <a:buFontTx/>
              <a:buChar char="-"/>
            </a:pPr>
            <a:r>
              <a:rPr lang="en-US" sz="2400" dirty="0" smtClean="0">
                <a:solidFill>
                  <a:srgbClr val="0000FF"/>
                </a:solidFill>
                <a:latin typeface="Times New Roman" pitchFamily="18" charset="0"/>
                <a:cs typeface="Times New Roman" pitchFamily="18" charset="0"/>
              </a:rPr>
              <a:t> Draw memory map</a:t>
            </a:r>
          </a:p>
          <a:p>
            <a:pPr>
              <a:buFontTx/>
              <a:buChar char="-"/>
            </a:pPr>
            <a:r>
              <a:rPr lang="en-US" sz="2400" dirty="0" smtClean="0">
                <a:solidFill>
                  <a:srgbClr val="0000FF"/>
                </a:solidFill>
                <a:latin typeface="Times New Roman" pitchFamily="18" charset="0"/>
                <a:cs typeface="Times New Roman" pitchFamily="18" charset="0"/>
              </a:rPr>
              <a:t> Explain the result</a:t>
            </a:r>
            <a:endParaRPr lang="en-US" sz="2400" dirty="0">
              <a:solidFill>
                <a:srgbClr val="0000FF"/>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When a return-value function executes, a memory block is  allocated to store the result of the function </a:t>
            </a:r>
            <a:endParaRPr lang="en-US" sz="2400" b="1" dirty="0">
              <a:solidFill>
                <a:schemeClr val="tx1"/>
              </a:solidFill>
            </a:endParaRPr>
          </a:p>
        </p:txBody>
      </p:sp>
      <p:sp>
        <p:nvSpPr>
          <p:cNvPr id="2" name="Title 1"/>
          <p:cNvSpPr>
            <a:spLocks noGrp="1"/>
          </p:cNvSpPr>
          <p:nvPr>
            <p:ph type="title"/>
          </p:nvPr>
        </p:nvSpPr>
        <p:spPr/>
        <p:txBody>
          <a:bodyPr/>
          <a:lstStyle/>
          <a:p>
            <a:r>
              <a:rPr lang="en-US" dirty="0" smtClean="0"/>
              <a:t>How does a return-function perform?</a:t>
            </a:r>
            <a:endParaRPr lang="en-US" dirty="0"/>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x=5</a:t>
            </a:r>
            <a:endParaRPr lang="en-US" sz="2400" b="1" dirty="0"/>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y=6</a:t>
            </a:r>
            <a:endParaRPr lang="en-US" sz="2400" b="1" dirty="0"/>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z</a:t>
            </a:r>
            <a:endParaRPr lang="en-US" sz="2400" b="1" dirty="0"/>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b=6</a:t>
            </a:r>
            <a:endParaRPr lang="en-US" sz="2400" b="1" dirty="0"/>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a=5</a:t>
            </a:r>
            <a:endParaRPr lang="en-US" sz="2400" b="1" dirty="0"/>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t=11 </a:t>
            </a:r>
            <a:endParaRPr lang="en-US" sz="2400" b="1" dirty="0"/>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11</a:t>
            </a:r>
            <a:endParaRPr lang="en-US" sz="2400" b="1" dirty="0">
              <a:solidFill>
                <a:srgbClr val="FF0000"/>
              </a:solidFill>
            </a:endParaRP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smtClean="0"/>
              <a:t> Copy arguments to function’s parameters</a:t>
            </a:r>
          </a:p>
          <a:p>
            <a:pPr>
              <a:buFontTx/>
              <a:buChar char="-"/>
            </a:pPr>
            <a:r>
              <a:rPr lang="en-US" sz="2000" dirty="0" smtClean="0"/>
              <a:t> Code of the function executes to determine the result</a:t>
            </a:r>
          </a:p>
          <a:p>
            <a:pPr>
              <a:buFontTx/>
              <a:buChar char="-"/>
            </a:pPr>
            <a:r>
              <a:rPr lang="en-US" sz="2000" dirty="0" smtClean="0"/>
              <a:t> Copy the return value to the calling function</a:t>
            </a:r>
            <a:endParaRPr lang="en-US" sz="2000" dirty="0"/>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8-Analyse a program to functions</a:t>
            </a:r>
            <a:endParaRPr lang="en-US" dirty="0"/>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smtClean="0">
                <a:solidFill>
                  <a:schemeClr val="bg1"/>
                </a:solidFill>
              </a:rPr>
              <a:t>Problem</a:t>
            </a:r>
            <a:endParaRPr lang="en-US" sz="2400" b="1" dirty="0">
              <a:solidFill>
                <a:schemeClr val="bg1"/>
              </a:solidFill>
            </a:endParaRP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smtClean="0"/>
              <a:t>Pick</a:t>
            </a:r>
          </a:p>
          <a:p>
            <a:pPr algn="ctr"/>
            <a:r>
              <a:rPr lang="en-US" sz="2000" b="1" dirty="0" smtClean="0"/>
              <a:t>nouns</a:t>
            </a:r>
            <a:endParaRPr lang="en-US" sz="2000" b="1" dirty="0"/>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smtClean="0">
                <a:solidFill>
                  <a:srgbClr val="CC0066"/>
                </a:solidFill>
              </a:rPr>
              <a:t>Variables </a:t>
            </a:r>
            <a:r>
              <a:rPr lang="en-US" b="1" dirty="0">
                <a:solidFill>
                  <a:srgbClr val="CC0066"/>
                </a:solidFill>
              </a:rPr>
              <a:t>a, b, c</a:t>
            </a:r>
          </a:p>
          <a:p>
            <a:pPr algn="ctr"/>
            <a:r>
              <a:rPr lang="en-US" b="1" dirty="0" smtClean="0"/>
              <a:t>(Suitable types)</a:t>
            </a:r>
            <a:endParaRPr lang="en-US" b="1" dirty="0"/>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smtClean="0">
                <a:latin typeface="Times New Roman" pitchFamily="18" charset="0"/>
                <a:cs typeface="Times New Roman" pitchFamily="18" charset="0"/>
              </a:rPr>
              <a:t>Re-order </a:t>
            </a:r>
          </a:p>
          <a:p>
            <a:pPr algn="ctr"/>
            <a:r>
              <a:rPr lang="en-US" b="1" dirty="0" smtClean="0">
                <a:latin typeface="Times New Roman" pitchFamily="18" charset="0"/>
                <a:cs typeface="Times New Roman" pitchFamily="18" charset="0"/>
              </a:rPr>
              <a:t>requirements</a:t>
            </a:r>
          </a:p>
          <a:p>
            <a:pPr algn="ctr"/>
            <a:r>
              <a:rPr lang="en-US" b="1" dirty="0" smtClean="0">
                <a:latin typeface="Times New Roman" pitchFamily="18" charset="0"/>
                <a:cs typeface="Times New Roman" pitchFamily="18" charset="0"/>
              </a:rPr>
              <a:t>to get </a:t>
            </a:r>
          </a:p>
          <a:p>
            <a:pPr algn="ctr"/>
            <a:r>
              <a:rPr lang="en-US" b="1" dirty="0" smtClean="0">
                <a:latin typeface="Times New Roman" pitchFamily="18" charset="0"/>
                <a:cs typeface="Times New Roman" pitchFamily="18" charset="0"/>
              </a:rPr>
              <a:t>a logical</a:t>
            </a:r>
          </a:p>
          <a:p>
            <a:pPr algn="ctr"/>
            <a:r>
              <a:rPr lang="en-US" b="1" dirty="0" smtClean="0">
                <a:latin typeface="Times New Roman" pitchFamily="18" charset="0"/>
                <a:cs typeface="Times New Roman" pitchFamily="18" charset="0"/>
              </a:rPr>
              <a:t>order</a:t>
            </a:r>
          </a:p>
          <a:p>
            <a:pPr algn="ctr"/>
            <a:r>
              <a:rPr lang="en-US" b="1" u="sng" dirty="0" smtClean="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smtClean="0">
                <a:latin typeface="Arial" pitchFamily="34" charset="0"/>
                <a:cs typeface="Arial" pitchFamily="34" charset="0"/>
              </a:rPr>
              <a:t>Begin</a:t>
            </a:r>
            <a:endParaRPr lang="en-US" sz="2000" b="1" dirty="0">
              <a:latin typeface="Arial" pitchFamily="34" charset="0"/>
              <a:cs typeface="Arial" pitchFamily="34" charset="0"/>
            </a:endParaRPr>
          </a:p>
          <a:p>
            <a:r>
              <a:rPr lang="en-US" sz="2000" b="1" dirty="0" smtClean="0">
                <a:solidFill>
                  <a:srgbClr val="FF0000"/>
                </a:solidFill>
                <a:latin typeface="Arial" pitchFamily="34" charset="0"/>
                <a:cs typeface="Arial" pitchFamily="34" charset="0"/>
              </a:rPr>
              <a:t>Verb1  a </a:t>
            </a:r>
            <a:r>
              <a:rPr lang="en-US" sz="2000" b="1" dirty="0" smtClean="0">
                <a:latin typeface="Arial" pitchFamily="34" charset="0"/>
                <a:cs typeface="Arial" pitchFamily="34" charset="0"/>
              </a:rPr>
              <a:t>; </a:t>
            </a:r>
            <a:r>
              <a:rPr lang="en-US" sz="2000" b="1" dirty="0">
                <a:latin typeface="Arial" pitchFamily="34" charset="0"/>
                <a:cs typeface="Arial" pitchFamily="34" charset="0"/>
              </a:rPr>
              <a:t>// </a:t>
            </a:r>
            <a:r>
              <a:rPr lang="en-US" sz="2000" b="1" dirty="0" smtClean="0">
                <a:latin typeface="Arial" pitchFamily="34" charset="0"/>
                <a:cs typeface="Arial" pitchFamily="34" charset="0"/>
              </a:rPr>
              <a:t>complex</a:t>
            </a:r>
            <a:endParaRPr lang="en-US" sz="2000" b="1" dirty="0">
              <a:latin typeface="Arial" pitchFamily="34" charset="0"/>
              <a:cs typeface="Arial" pitchFamily="34" charset="0"/>
            </a:endParaRPr>
          </a:p>
          <a:p>
            <a:r>
              <a:rPr lang="en-US" sz="2000" b="1" dirty="0" smtClean="0">
                <a:solidFill>
                  <a:srgbClr val="000099"/>
                </a:solidFill>
                <a:latin typeface="Arial" pitchFamily="34" charset="0"/>
                <a:cs typeface="Arial" pitchFamily="34" charset="0"/>
              </a:rPr>
              <a:t>Verb 2 b</a:t>
            </a:r>
            <a:r>
              <a:rPr lang="en-US" sz="2000" b="1" dirty="0">
                <a:latin typeface="Arial" pitchFamily="34" charset="0"/>
                <a:cs typeface="Arial" pitchFamily="34" charset="0"/>
              </a:rPr>
              <a:t>; // </a:t>
            </a:r>
            <a:r>
              <a:rPr lang="en-US" sz="2000" b="1" dirty="0" smtClean="0">
                <a:latin typeface="Arial" pitchFamily="34" charset="0"/>
                <a:cs typeface="Arial" pitchFamily="34" charset="0"/>
              </a:rPr>
              <a:t> complex</a:t>
            </a:r>
            <a:endParaRPr lang="en-US" sz="2000" b="1" dirty="0">
              <a:latin typeface="Arial" pitchFamily="34" charset="0"/>
              <a:cs typeface="Arial" pitchFamily="34" charset="0"/>
            </a:endParaRPr>
          </a:p>
          <a:p>
            <a:r>
              <a:rPr lang="en-US" sz="2000" b="1" dirty="0" smtClean="0">
                <a:latin typeface="Arial" pitchFamily="34" charset="0"/>
                <a:cs typeface="Arial" pitchFamily="34" charset="0"/>
              </a:rPr>
              <a:t>Verb 3  c</a:t>
            </a:r>
            <a:r>
              <a:rPr lang="en-US" sz="2000" b="1" dirty="0">
                <a:latin typeface="Arial" pitchFamily="34" charset="0"/>
                <a:cs typeface="Arial" pitchFamily="34" charset="0"/>
              </a:rPr>
              <a:t>; // </a:t>
            </a:r>
            <a:r>
              <a:rPr lang="en-US" sz="2000" b="1" dirty="0" smtClean="0">
                <a:latin typeface="Arial" pitchFamily="34" charset="0"/>
                <a:cs typeface="Arial" pitchFamily="34" charset="0"/>
              </a:rPr>
              <a:t>Simple</a:t>
            </a:r>
            <a:endParaRPr lang="en-US" sz="2000" b="1" dirty="0">
              <a:latin typeface="Arial" pitchFamily="34" charset="0"/>
              <a:cs typeface="Arial" pitchFamily="34" charset="0"/>
            </a:endParaRPr>
          </a:p>
          <a:p>
            <a:r>
              <a:rPr lang="en-US" sz="2000" b="1" dirty="0">
                <a:latin typeface="Arial" pitchFamily="34" charset="0"/>
                <a:cs typeface="Arial" pitchFamily="34" charset="0"/>
              </a:rPr>
              <a:t>...</a:t>
            </a:r>
          </a:p>
          <a:p>
            <a:r>
              <a:rPr lang="en-US" sz="2000" b="1" dirty="0" smtClean="0">
                <a:latin typeface="Arial" pitchFamily="34" charset="0"/>
                <a:cs typeface="Arial" pitchFamily="34" charset="0"/>
              </a:rPr>
              <a:t>End.</a:t>
            </a:r>
            <a:endParaRPr lang="en-US" sz="2000" b="1" dirty="0">
              <a:latin typeface="Arial" pitchFamily="34" charset="0"/>
              <a:cs typeface="Arial" pitchFamily="34" charset="0"/>
            </a:endParaRP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smtClean="0"/>
              <a:t>// library functions</a:t>
            </a:r>
          </a:p>
          <a:p>
            <a:pPr eaLnBrk="1" hangingPunct="1">
              <a:spcBef>
                <a:spcPct val="50000"/>
              </a:spcBef>
            </a:pPr>
            <a:r>
              <a:rPr lang="en-US" b="1" dirty="0" smtClean="0"/>
              <a:t>#</a:t>
            </a:r>
            <a:r>
              <a:rPr lang="en-US" b="1" dirty="0"/>
              <a:t>include &lt;stdio.h</a:t>
            </a:r>
            <a:r>
              <a:rPr lang="en-US" b="1" dirty="0" smtClean="0"/>
              <a:t>&gt;</a:t>
            </a:r>
            <a:endParaRPr lang="en-US" b="1" dirty="0"/>
          </a:p>
          <a:p>
            <a:pPr eaLnBrk="1" hangingPunct="1">
              <a:spcBef>
                <a:spcPct val="50000"/>
              </a:spcBef>
            </a:pPr>
            <a:r>
              <a:rPr lang="en-US" b="1" dirty="0">
                <a:solidFill>
                  <a:srgbClr val="FF0000"/>
                </a:solidFill>
              </a:rPr>
              <a:t>void </a:t>
            </a:r>
            <a:r>
              <a:rPr lang="en-US" b="1" dirty="0" smtClean="0">
                <a:solidFill>
                  <a:srgbClr val="FF0000"/>
                </a:solidFill>
              </a:rPr>
              <a:t>verb1 </a:t>
            </a:r>
            <a:r>
              <a:rPr lang="en-US" b="1" dirty="0">
                <a:solidFill>
                  <a:srgbClr val="FF0000"/>
                </a:solidFill>
              </a:rPr>
              <a:t>( Type a)</a:t>
            </a:r>
          </a:p>
          <a:p>
            <a:pPr eaLnBrk="1" hangingPunct="1">
              <a:spcBef>
                <a:spcPct val="50000"/>
              </a:spcBef>
            </a:pPr>
            <a:r>
              <a:rPr lang="en-US" b="1" dirty="0"/>
              <a:t>{    }</a:t>
            </a:r>
          </a:p>
          <a:p>
            <a:pPr eaLnBrk="1" hangingPunct="1">
              <a:spcBef>
                <a:spcPct val="50000"/>
              </a:spcBef>
            </a:pPr>
            <a:r>
              <a:rPr lang="en-US" b="1" dirty="0">
                <a:solidFill>
                  <a:srgbClr val="000099"/>
                </a:solidFill>
              </a:rPr>
              <a:t>int </a:t>
            </a:r>
            <a:r>
              <a:rPr lang="en-US" b="1" dirty="0" smtClean="0">
                <a:solidFill>
                  <a:srgbClr val="000099"/>
                </a:solidFill>
              </a:rPr>
              <a:t>verb2(Type </a:t>
            </a:r>
            <a:r>
              <a:rPr lang="en-US" b="1" dirty="0">
                <a:solidFill>
                  <a:srgbClr val="000099"/>
                </a:solidFill>
              </a:rPr>
              <a:t>b)</a:t>
            </a:r>
          </a:p>
          <a:p>
            <a:pPr eaLnBrk="1" hangingPunct="1">
              <a:spcBef>
                <a:spcPct val="50000"/>
              </a:spcBef>
            </a:pPr>
            <a:r>
              <a:rPr lang="en-US" b="1" dirty="0"/>
              <a:t>{  ......  return 3*b; }</a:t>
            </a:r>
          </a:p>
          <a:p>
            <a:pPr eaLnBrk="1" hangingPunct="1">
              <a:spcBef>
                <a:spcPct val="50000"/>
              </a:spcBef>
            </a:pPr>
            <a:r>
              <a:rPr lang="en-US" b="1" dirty="0" smtClean="0"/>
              <a:t>int </a:t>
            </a:r>
            <a:r>
              <a:rPr lang="en-US" b="1" dirty="0"/>
              <a:t>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smtClean="0">
                <a:solidFill>
                  <a:srgbClr val="FF0000"/>
                </a:solidFill>
              </a:rPr>
              <a:t>verb1(a</a:t>
            </a:r>
            <a:r>
              <a:rPr lang="en-US" b="1" dirty="0">
                <a:solidFill>
                  <a:srgbClr val="FF0000"/>
                </a:solidFill>
              </a:rPr>
              <a:t>);</a:t>
            </a:r>
            <a:r>
              <a:rPr lang="en-US" b="1" dirty="0"/>
              <a:t> </a:t>
            </a:r>
            <a:r>
              <a:rPr lang="en-US" b="1" dirty="0">
                <a:solidFill>
                  <a:srgbClr val="FF0000"/>
                </a:solidFill>
              </a:rPr>
              <a:t>// gọi hàm</a:t>
            </a:r>
          </a:p>
          <a:p>
            <a:pPr eaLnBrk="1" hangingPunct="1">
              <a:spcBef>
                <a:spcPct val="50000"/>
              </a:spcBef>
            </a:pPr>
            <a:r>
              <a:rPr lang="en-US" b="1" dirty="0"/>
              <a:t>    printf(“%d\n”, </a:t>
            </a:r>
            <a:r>
              <a:rPr lang="en-US" b="1" dirty="0" smtClean="0">
                <a:solidFill>
                  <a:srgbClr val="000099"/>
                </a:solidFill>
              </a:rPr>
              <a:t>verb2(b</a:t>
            </a:r>
            <a:r>
              <a:rPr lang="en-US" b="1" dirty="0">
                <a:solidFill>
                  <a:srgbClr val="000099"/>
                </a:solidFill>
              </a:rPr>
              <a:t>) </a:t>
            </a:r>
            <a:r>
              <a:rPr lang="en-US" b="1" dirty="0"/>
              <a:t>); </a:t>
            </a:r>
          </a:p>
          <a:p>
            <a:pPr eaLnBrk="1" hangingPunct="1">
              <a:spcBef>
                <a:spcPct val="50000"/>
              </a:spcBef>
            </a:pPr>
            <a:r>
              <a:rPr lang="en-US" b="1" dirty="0"/>
              <a:t>   </a:t>
            </a:r>
            <a:r>
              <a:rPr lang="en-US" b="1" dirty="0" smtClean="0"/>
              <a:t>&lt;suitable statements&gt;</a:t>
            </a:r>
            <a:endParaRPr lang="en-US" b="1" dirty="0"/>
          </a:p>
          <a:p>
            <a:pPr eaLnBrk="1" hangingPunct="1">
              <a:spcBef>
                <a:spcPct val="50000"/>
              </a:spcBef>
            </a:pPr>
            <a:r>
              <a:rPr lang="en-US" b="1" dirty="0" smtClean="0"/>
              <a:t>}</a:t>
            </a:r>
            <a:endParaRPr lang="en-US" b="1" dirty="0"/>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smtClean="0">
                <a:solidFill>
                  <a:schemeClr val="bg1"/>
                </a:solidFill>
              </a:rPr>
              <a:t>Simple task: </a:t>
            </a:r>
            <a:endParaRPr lang="en-US" sz="2400" b="1" u="sng" dirty="0">
              <a:solidFill>
                <a:schemeClr val="bg1"/>
              </a:solidFill>
            </a:endParaRPr>
          </a:p>
          <a:p>
            <a:pPr algn="ctr"/>
            <a:r>
              <a:rPr lang="en-US" b="1" dirty="0" smtClean="0">
                <a:solidFill>
                  <a:schemeClr val="bg1"/>
                </a:solidFill>
              </a:rPr>
              <a:t>Input/Output simple variables</a:t>
            </a:r>
          </a:p>
          <a:p>
            <a:pPr algn="ctr"/>
            <a:r>
              <a:rPr lang="en-US" b="1" dirty="0" smtClean="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Implement a program using functions</a:t>
            </a:r>
            <a:endParaRPr lang="en-US" dirty="0"/>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smtClean="0"/>
              <a:t>Develop a program that will print out the n first primes.</a:t>
            </a:r>
            <a:endParaRPr lang="en-US" sz="2400" b="1" i="1" u="sng" dirty="0" smtClean="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the integer n </a:t>
            </a:r>
            <a:r>
              <a:rPr lang="en-US" sz="2000" dirty="0" smtClean="0">
                <a:sym typeface="Wingdings" pitchFamily="2" charset="2"/>
              </a:rPr>
              <a:t> int n</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n  simple</a:t>
            </a:r>
          </a:p>
          <a:p>
            <a:r>
              <a:rPr lang="en-US" sz="2000" dirty="0" smtClean="0">
                <a:sym typeface="Wingdings" pitchFamily="2" charset="2"/>
              </a:rPr>
              <a:t>     - Print n first primes  function</a:t>
            </a:r>
          </a:p>
          <a:p>
            <a:r>
              <a:rPr lang="en-US" sz="2000" dirty="0" smtClean="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r>
              <a:rPr lang="en-US" sz="2000" dirty="0" smtClean="0"/>
              <a:t>Function print_n_Primes (</a:t>
            </a:r>
            <a:r>
              <a:rPr lang="en-US" sz="2000" dirty="0" smtClean="0">
                <a:sym typeface="Wingdings" pitchFamily="2" charset="2"/>
              </a:rPr>
              <a:t>int n) </a:t>
            </a:r>
          </a:p>
          <a:p>
            <a:r>
              <a:rPr lang="en-US" sz="2000" dirty="0" smtClean="0">
                <a:sym typeface="Wingdings" pitchFamily="2" charset="2"/>
              </a:rPr>
              <a:t>     int count = 0;</a:t>
            </a:r>
          </a:p>
          <a:p>
            <a:r>
              <a:rPr lang="en-US" sz="2000" dirty="0" smtClean="0">
                <a:sym typeface="Wingdings" pitchFamily="2" charset="2"/>
              </a:rPr>
              <a:t>     int value = 2;</a:t>
            </a:r>
          </a:p>
          <a:p>
            <a:r>
              <a:rPr lang="en-US" sz="2000" dirty="0" smtClean="0">
                <a:sym typeface="Wingdings" pitchFamily="2" charset="2"/>
              </a:rPr>
              <a:t>     while (count &lt;n)</a:t>
            </a:r>
          </a:p>
          <a:p>
            <a:r>
              <a:rPr lang="en-US" sz="2000" dirty="0" smtClean="0">
                <a:sym typeface="Wingdings" pitchFamily="2" charset="2"/>
              </a:rPr>
              <a:t>       {  if ( value is a prime  function</a:t>
            </a:r>
          </a:p>
          <a:p>
            <a:r>
              <a:rPr lang="en-US" sz="2000" dirty="0" smtClean="0">
                <a:sym typeface="Wingdings" pitchFamily="2" charset="2"/>
              </a:rPr>
              <a:t>            { count = count +1;</a:t>
            </a:r>
          </a:p>
          <a:p>
            <a:r>
              <a:rPr lang="en-US" sz="2000" dirty="0" smtClean="0">
                <a:sym typeface="Wingdings" pitchFamily="2" charset="2"/>
              </a:rPr>
              <a:t>               print out value;  simple</a:t>
            </a:r>
          </a:p>
          <a:p>
            <a:r>
              <a:rPr lang="en-US" sz="2000" dirty="0" smtClean="0">
                <a:sym typeface="Wingdings" pitchFamily="2" charset="2"/>
              </a:rPr>
              <a:t>            }</a:t>
            </a:r>
          </a:p>
          <a:p>
            <a:r>
              <a:rPr lang="en-US" sz="2000" dirty="0" smtClean="0">
                <a:sym typeface="Wingdings" pitchFamily="2" charset="2"/>
              </a:rPr>
              <a:t>            value = value +1;</a:t>
            </a:r>
          </a:p>
          <a:p>
            <a:r>
              <a:rPr lang="en-US" sz="2000" dirty="0" smtClean="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Input: n=5</a:t>
            </a:r>
          </a:p>
          <a:p>
            <a:r>
              <a:rPr lang="en-US" dirty="0" smtClean="0"/>
              <a:t>Output: 2, 3, 5, 7, 11</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smtClean="0"/>
              <a:t>Develop a program that will print out </a:t>
            </a:r>
            <a:r>
              <a:rPr lang="en-US" sz="2800" b="1" u="sng" dirty="0" smtClean="0"/>
              <a:t>n</a:t>
            </a:r>
            <a:r>
              <a:rPr lang="en-US" sz="2800" dirty="0" smtClean="0"/>
              <a:t> first primes.</a:t>
            </a:r>
          </a:p>
          <a:p>
            <a:pPr marL="0" indent="0">
              <a:buNone/>
            </a:pPr>
            <a:r>
              <a:rPr lang="en-US" sz="2800" dirty="0" smtClean="0"/>
              <a:t> </a:t>
            </a:r>
            <a:r>
              <a:rPr lang="en-US" sz="2800" dirty="0" smtClean="0">
                <a:solidFill>
                  <a:srgbClr val="FF0000"/>
                </a:solidFill>
              </a:rPr>
              <a:t>Implement it</a:t>
            </a:r>
            <a:r>
              <a:rPr lang="en-US" sz="2800" dirty="0" smtClean="0"/>
              <a:t>.</a:t>
            </a:r>
            <a:endParaRPr lang="en-US" sz="2000" i="1" u="sng" dirty="0" smtClean="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a module?</a:t>
            </a:r>
          </a:p>
          <a:p>
            <a:r>
              <a:rPr lang="en-US" dirty="0" smtClean="0"/>
              <a:t>Characteristics of  modules</a:t>
            </a:r>
          </a:p>
          <a:p>
            <a:r>
              <a:rPr lang="en-US" dirty="0" smtClean="0"/>
              <a:t>Hints for module identifying</a:t>
            </a:r>
          </a:p>
          <a:p>
            <a:r>
              <a:rPr lang="en-US" dirty="0" smtClean="0"/>
              <a:t>C-Functions and Modules</a:t>
            </a:r>
          </a:p>
          <a:p>
            <a:r>
              <a:rPr lang="en-US" dirty="0" smtClean="0"/>
              <a:t>How to Implement a function?</a:t>
            </a:r>
          </a:p>
          <a:p>
            <a:r>
              <a:rPr lang="en-US" dirty="0" smtClean="0"/>
              <a:t>How to use a function?</a:t>
            </a:r>
          </a:p>
          <a:p>
            <a:r>
              <a:rPr lang="en-US" dirty="0" smtClean="0"/>
              <a:t>What happen when a function is called?</a:t>
            </a:r>
          </a:p>
          <a:p>
            <a:r>
              <a:rPr lang="en-US" dirty="0" smtClean="0"/>
              <a:t>How to analyze a problem into functions?</a:t>
            </a:r>
          </a:p>
          <a:p>
            <a:r>
              <a:rPr lang="en-US" dirty="0" smtClean="0"/>
              <a:t>Implement a program using functions</a:t>
            </a:r>
          </a:p>
          <a:p>
            <a:r>
              <a:rPr lang="en-US" dirty="0" smtClean="0"/>
              <a:t>Extent and Scope of a variable</a:t>
            </a:r>
          </a:p>
          <a:p>
            <a:r>
              <a:rPr lang="en-US" dirty="0" smtClean="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smtClean="0"/>
              <a:t>Develop a program that will accept two positive integers then print out the greatest common divisor and the least common multiple of them.</a:t>
            </a:r>
            <a:endParaRPr lang="en-US" sz="2400" b="1" i="1" u="sng" dirty="0" smtClean="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2 integers </a:t>
            </a:r>
            <a:r>
              <a:rPr lang="en-US" sz="2000" dirty="0" smtClean="0">
                <a:sym typeface="Wingdings" pitchFamily="2" charset="2"/>
              </a:rPr>
              <a:t> int m,n</a:t>
            </a:r>
          </a:p>
          <a:p>
            <a:r>
              <a:rPr lang="en-US" sz="2000" dirty="0" smtClean="0">
                <a:sym typeface="Wingdings" pitchFamily="2" charset="2"/>
              </a:rPr>
              <a:t>                The greatest common divisor  int G</a:t>
            </a:r>
          </a:p>
          <a:p>
            <a:r>
              <a:rPr lang="en-US" sz="2000" dirty="0" smtClean="0">
                <a:sym typeface="Wingdings" pitchFamily="2" charset="2"/>
              </a:rPr>
              <a:t>                The least common multiple   int L</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m, n  simple</a:t>
            </a:r>
          </a:p>
          <a:p>
            <a:r>
              <a:rPr lang="en-US" sz="2000" dirty="0" smtClean="0">
                <a:sym typeface="Wingdings" pitchFamily="2" charset="2"/>
              </a:rPr>
              <a:t>     -  G= Calculate the greatest common  divisor of m,n  function </a:t>
            </a:r>
            <a:r>
              <a:rPr lang="en-US" sz="2000" b="1" u="sng" dirty="0" smtClean="0">
                <a:sym typeface="Wingdings" pitchFamily="2" charset="2"/>
              </a:rPr>
              <a:t>gcd</a:t>
            </a:r>
          </a:p>
          <a:p>
            <a:r>
              <a:rPr lang="en-US" sz="2000" dirty="0" smtClean="0">
                <a:sym typeface="Wingdings" pitchFamily="2" charset="2"/>
              </a:rPr>
              <a:t>     -  L = Calculate the least common  multiple of m,n  function </a:t>
            </a:r>
            <a:r>
              <a:rPr lang="en-US" sz="2000" b="1" u="sng" dirty="0" smtClean="0">
                <a:sym typeface="Wingdings" pitchFamily="2" charset="2"/>
              </a:rPr>
              <a:t>lcm</a:t>
            </a:r>
            <a:endParaRPr lang="en-US" sz="2000" u="sng" dirty="0" smtClean="0">
              <a:sym typeface="Wingdings" pitchFamily="2" charset="2"/>
            </a:endParaRPr>
          </a:p>
          <a:p>
            <a:r>
              <a:rPr lang="en-US" sz="2000" dirty="0" smtClean="0">
                <a:sym typeface="Wingdings" pitchFamily="2" charset="2"/>
              </a:rPr>
              <a:t>     - Print out G, L  simple</a:t>
            </a:r>
          </a:p>
          <a:p>
            <a:r>
              <a:rPr lang="en-US" sz="2000" dirty="0" smtClean="0">
                <a:sym typeface="Wingdings" pitchFamily="2" charset="2"/>
              </a:rPr>
              <a:t>     - End. </a:t>
            </a:r>
            <a:endParaRPr lang="en-US" sz="2000" dirty="0" smtClean="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gridCol w="1257300"/>
              </a:tblGrid>
              <a:tr h="370840">
                <a:tc>
                  <a:txBody>
                    <a:bodyPr/>
                    <a:lstStyle/>
                    <a:p>
                      <a:r>
                        <a:rPr lang="en-US" b="1" dirty="0" smtClean="0"/>
                        <a:t>value1</a:t>
                      </a:r>
                      <a:endParaRPr lang="en-US" b="1" dirty="0"/>
                    </a:p>
                  </a:txBody>
                  <a:tcPr/>
                </a:tc>
                <a:tc>
                  <a:txBody>
                    <a:bodyPr/>
                    <a:lstStyle/>
                    <a:p>
                      <a:r>
                        <a:rPr lang="en-US" b="1" dirty="0" smtClean="0"/>
                        <a:t>value2</a:t>
                      </a:r>
                      <a:endParaRPr lang="en-US" b="1" dirty="0"/>
                    </a:p>
                  </a:txBody>
                  <a:tcPr/>
                </a:tc>
              </a:tr>
              <a:tr h="370840">
                <a:tc>
                  <a:txBody>
                    <a:bodyPr/>
                    <a:lstStyle/>
                    <a:p>
                      <a:r>
                        <a:rPr lang="en-US" b="1" dirty="0" smtClean="0"/>
                        <a:t>14</a:t>
                      </a:r>
                      <a:endParaRPr lang="en-US" b="1" dirty="0"/>
                    </a:p>
                  </a:txBody>
                  <a:tcPr/>
                </a:tc>
                <a:tc>
                  <a:txBody>
                    <a:bodyPr/>
                    <a:lstStyle/>
                    <a:p>
                      <a:r>
                        <a:rPr lang="en-US" b="1" dirty="0" smtClean="0"/>
                        <a:t>62</a:t>
                      </a:r>
                      <a:endParaRPr lang="en-US" b="1" dirty="0"/>
                    </a:p>
                  </a:txBody>
                  <a:tcPr/>
                </a:tc>
              </a:tr>
              <a:tr h="370840">
                <a:tc>
                  <a:txBody>
                    <a:bodyPr/>
                    <a:lstStyle/>
                    <a:p>
                      <a:endParaRPr lang="en-US" b="1" dirty="0"/>
                    </a:p>
                  </a:txBody>
                  <a:tcPr/>
                </a:tc>
                <a:tc>
                  <a:txBody>
                    <a:bodyPr/>
                    <a:lstStyle/>
                    <a:p>
                      <a:r>
                        <a:rPr lang="en-US" b="1" dirty="0" smtClean="0"/>
                        <a:t>62-14 = 48</a:t>
                      </a:r>
                      <a:endParaRPr lang="en-US" b="1" dirty="0"/>
                    </a:p>
                  </a:txBody>
                  <a:tcPr/>
                </a:tc>
              </a:tr>
              <a:tr h="370840">
                <a:tc>
                  <a:txBody>
                    <a:bodyPr/>
                    <a:lstStyle/>
                    <a:p>
                      <a:endParaRPr lang="en-US" b="1" dirty="0"/>
                    </a:p>
                  </a:txBody>
                  <a:tcPr/>
                </a:tc>
                <a:tc>
                  <a:txBody>
                    <a:bodyPr/>
                    <a:lstStyle/>
                    <a:p>
                      <a:r>
                        <a:rPr lang="en-US" b="1" dirty="0" smtClean="0"/>
                        <a:t>48-14 = 34</a:t>
                      </a:r>
                      <a:endParaRPr lang="en-US" b="1" dirty="0"/>
                    </a:p>
                  </a:txBody>
                  <a:tcPr/>
                </a:tc>
              </a:tr>
              <a:tr h="370840">
                <a:tc>
                  <a:txBody>
                    <a:bodyPr/>
                    <a:lstStyle/>
                    <a:p>
                      <a:endParaRPr lang="en-US" b="1" dirty="0"/>
                    </a:p>
                  </a:txBody>
                  <a:tcPr/>
                </a:tc>
                <a:tc>
                  <a:txBody>
                    <a:bodyPr/>
                    <a:lstStyle/>
                    <a:p>
                      <a:r>
                        <a:rPr lang="en-US" b="1" dirty="0" smtClean="0"/>
                        <a:t>34-14 = 20</a:t>
                      </a:r>
                      <a:endParaRPr lang="en-US" b="1" dirty="0"/>
                    </a:p>
                  </a:txBody>
                  <a:tcPr/>
                </a:tc>
              </a:tr>
              <a:tr h="370840">
                <a:tc>
                  <a:txBody>
                    <a:bodyPr/>
                    <a:lstStyle/>
                    <a:p>
                      <a:endParaRPr lang="en-US" b="1" dirty="0"/>
                    </a:p>
                  </a:txBody>
                  <a:tcPr/>
                </a:tc>
                <a:tc>
                  <a:txBody>
                    <a:bodyPr/>
                    <a:lstStyle/>
                    <a:p>
                      <a:r>
                        <a:rPr lang="en-US" b="1" dirty="0" smtClean="0"/>
                        <a:t>20 -14 = 6</a:t>
                      </a:r>
                      <a:endParaRPr lang="en-US" b="1" dirty="0"/>
                    </a:p>
                  </a:txBody>
                  <a:tcPr/>
                </a:tc>
              </a:tr>
              <a:tr h="370840">
                <a:tc>
                  <a:txBody>
                    <a:bodyPr/>
                    <a:lstStyle/>
                    <a:p>
                      <a:r>
                        <a:rPr lang="en-US" b="1" dirty="0" smtClean="0"/>
                        <a:t>14-6</a:t>
                      </a:r>
                      <a:r>
                        <a:rPr lang="en-US" b="1" baseline="0" dirty="0" smtClean="0"/>
                        <a:t> = 8</a:t>
                      </a:r>
                    </a:p>
                    <a:p>
                      <a:r>
                        <a:rPr lang="en-US" b="1" baseline="0" dirty="0" smtClean="0"/>
                        <a:t>8-6=2</a:t>
                      </a:r>
                      <a:endParaRPr lang="en-US" b="1" dirty="0"/>
                    </a:p>
                  </a:txBody>
                  <a:tcPr/>
                </a:tc>
                <a:tc>
                  <a:txBody>
                    <a:bodyPr/>
                    <a:lstStyle/>
                    <a:p>
                      <a:endParaRPr lang="en-US" b="1" dirty="0"/>
                    </a:p>
                  </a:txBody>
                  <a:tcPr/>
                </a:tc>
              </a:tr>
              <a:tr h="370840">
                <a:tc>
                  <a:txBody>
                    <a:bodyPr/>
                    <a:lstStyle/>
                    <a:p>
                      <a:endParaRPr lang="en-US" b="1" dirty="0"/>
                    </a:p>
                  </a:txBody>
                  <a:tcPr/>
                </a:tc>
                <a:tc>
                  <a:txBody>
                    <a:bodyPr/>
                    <a:lstStyle/>
                    <a:p>
                      <a:r>
                        <a:rPr lang="en-US" b="1" dirty="0" smtClean="0"/>
                        <a:t>6-2</a:t>
                      </a:r>
                      <a:r>
                        <a:rPr lang="en-US" b="1" baseline="0" dirty="0" smtClean="0"/>
                        <a:t> =  4</a:t>
                      </a:r>
                    </a:p>
                    <a:p>
                      <a:r>
                        <a:rPr lang="en-US" b="1" baseline="0" dirty="0" smtClean="0"/>
                        <a:t>4-2=   2</a:t>
                      </a:r>
                      <a:endParaRPr lang="en-US" b="1" dirty="0"/>
                    </a:p>
                  </a:txBody>
                  <a:tcPr/>
                </a:tc>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Extent and Scope of a variable</a:t>
            </a:r>
            <a:endParaRPr lang="en-US" dirty="0"/>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smtClean="0">
                <a:solidFill>
                  <a:srgbClr val="0000FF"/>
                </a:solidFill>
                <a:latin typeface="Arial" charset="0"/>
                <a:cs typeface="Arial" charset="0"/>
              </a:rPr>
              <a:t>Extent of a variable</a:t>
            </a:r>
            <a:r>
              <a:rPr lang="en-US" sz="2400" dirty="0" smtClean="0">
                <a:latin typeface="Arial" charset="0"/>
                <a:cs typeface="Arial" charset="0"/>
              </a:rPr>
              <a:t>: </a:t>
            </a:r>
            <a:r>
              <a:rPr lang="en-US" sz="1400" dirty="0" smtClean="0">
                <a:latin typeface="Arial" charset="0"/>
                <a:cs typeface="Arial" charset="0"/>
              </a:rPr>
              <a:t>(tuổi thọ)</a:t>
            </a:r>
            <a:r>
              <a:rPr lang="en-US" sz="2400" dirty="0" smtClean="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smtClean="0">
                <a:solidFill>
                  <a:srgbClr val="0000FF"/>
                </a:solidFill>
                <a:latin typeface="Arial" charset="0"/>
                <a:cs typeface="Arial" charset="0"/>
              </a:rPr>
              <a:t>Scope of a variable</a:t>
            </a:r>
            <a:r>
              <a:rPr lang="en-US" sz="2400" dirty="0" smtClean="0">
                <a:latin typeface="Arial" charset="0"/>
                <a:cs typeface="Arial" charset="0"/>
              </a:rPr>
              <a:t>: </a:t>
            </a:r>
            <a:r>
              <a:rPr lang="en-US" sz="1400" dirty="0" smtClean="0">
                <a:latin typeface="Arial" charset="0"/>
                <a:cs typeface="Arial" charset="0"/>
              </a:rPr>
              <a:t>(tầm vực)</a:t>
            </a:r>
            <a:r>
              <a:rPr lang="en-US" sz="2400" dirty="0" smtClean="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smtClean="0">
                <a:solidFill>
                  <a:srgbClr val="0000FF"/>
                </a:solidFill>
                <a:latin typeface="Arial" charset="0"/>
                <a:cs typeface="Arial" charset="0"/>
              </a:rPr>
              <a:t>Global Variables</a:t>
            </a:r>
            <a:r>
              <a:rPr lang="en-US" sz="2400" dirty="0" smtClean="0">
                <a:latin typeface="Arial" charset="0"/>
                <a:cs typeface="Arial" charset="0"/>
              </a:rPr>
              <a:t>: </a:t>
            </a:r>
            <a:r>
              <a:rPr lang="en-US" sz="1400" dirty="0" smtClean="0">
                <a:latin typeface="Arial" charset="0"/>
                <a:cs typeface="Arial" charset="0"/>
              </a:rPr>
              <a:t>(biến toàn cục)</a:t>
            </a:r>
            <a:r>
              <a:rPr lang="en-US" sz="2400" dirty="0" smtClean="0">
                <a:latin typeface="Arial" charset="0"/>
                <a:cs typeface="Arial" charset="0"/>
              </a:rPr>
              <a:t> Variables declared outside of all functions </a:t>
            </a:r>
            <a:r>
              <a:rPr lang="en-US" sz="2400" dirty="0" smtClean="0">
                <a:latin typeface="Arial" charset="0"/>
                <a:cs typeface="Arial" charset="0"/>
                <a:sym typeface="Wingdings" pitchFamily="2" charset="2"/>
              </a:rPr>
              <a:t> They are stored in the data segment. If possible, do not use global variables because they can cause high coupling in functions.</a:t>
            </a:r>
            <a:endParaRPr lang="en-US" sz="2400" dirty="0" smtClean="0">
              <a:latin typeface="Arial" charset="0"/>
              <a:cs typeface="Arial" charset="0"/>
            </a:endParaRPr>
          </a:p>
          <a:p>
            <a:pPr>
              <a:buClr>
                <a:schemeClr val="tx1"/>
              </a:buClr>
              <a:buFontTx/>
              <a:buChar char="•"/>
            </a:pPr>
            <a:r>
              <a:rPr lang="en-US" sz="2400" i="1" dirty="0" smtClean="0">
                <a:solidFill>
                  <a:srgbClr val="0000FF"/>
                </a:solidFill>
                <a:latin typeface="Arial" charset="0"/>
                <a:cs typeface="Arial" charset="0"/>
              </a:rPr>
              <a:t>Local Variables</a:t>
            </a:r>
            <a:r>
              <a:rPr lang="en-US" sz="2400" dirty="0" smtClean="0">
                <a:latin typeface="Arial" charset="0"/>
                <a:cs typeface="Arial" charset="0"/>
              </a:rPr>
              <a:t>: </a:t>
            </a:r>
            <a:r>
              <a:rPr lang="en-US" sz="1400" dirty="0" smtClean="0">
                <a:latin typeface="Arial" charset="0"/>
                <a:cs typeface="Arial" charset="0"/>
              </a:rPr>
              <a:t>(biến cục bộ)</a:t>
            </a:r>
            <a:r>
              <a:rPr lang="en-US" sz="2000" dirty="0" smtClean="0">
                <a:latin typeface="Arial" charset="0"/>
                <a:cs typeface="Arial" charset="0"/>
              </a:rPr>
              <a:t> </a:t>
            </a:r>
            <a:r>
              <a:rPr lang="en-US" sz="2400" dirty="0" smtClean="0">
                <a:latin typeface="Arial" charset="0"/>
                <a:cs typeface="Arial" charset="0"/>
              </a:rPr>
              <a:t>Variables declared inside a function </a:t>
            </a:r>
            <a:r>
              <a:rPr lang="en-US" sz="2400" dirty="0" smtClean="0">
                <a:latin typeface="Arial" charset="0"/>
                <a:cs typeface="Arial" charset="0"/>
                <a:sym typeface="Wingdings" pitchFamily="2" charset="2"/>
              </a:rPr>
              <a:t> They are stored in the stack segment.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of Variables: Time-View</a:t>
            </a:r>
            <a:endParaRPr lang="en-US" dirty="0"/>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Program terminates</a:t>
            </a:r>
            <a:endParaRPr lang="en-US" b="1" dirty="0">
              <a:solidFill>
                <a:srgbClr val="FF0000"/>
              </a:solidFill>
            </a:endParaRP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a:t>
            </a:r>
          </a:p>
          <a:p>
            <a:pPr algn="ctr"/>
            <a:r>
              <a:rPr lang="en-US" b="1" dirty="0" smtClean="0"/>
              <a:t>Starts</a:t>
            </a:r>
            <a:endParaRPr lang="en-US" b="1" dirty="0"/>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r</a:t>
            </a:r>
            <a:endParaRPr lang="en-US" b="1" dirty="0">
              <a:solidFill>
                <a:srgbClr val="FF0000"/>
              </a:solidFill>
            </a:endParaRP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rx</a:t>
            </a:r>
          </a:p>
          <a:p>
            <a:pPr algn="ctr"/>
            <a:r>
              <a:rPr lang="en-US" b="1" dirty="0" smtClean="0">
                <a:solidFill>
                  <a:srgbClr val="FF0000"/>
                </a:solidFill>
              </a:rPr>
              <a:t>ry</a:t>
            </a:r>
            <a:endParaRPr lang="en-US" b="1" dirty="0">
              <a:solidFill>
                <a:srgbClr val="FF0000"/>
              </a:solidFill>
            </a:endParaRP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4284076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pic>
        <p:nvPicPr>
          <p:cNvPr id="3" name="Picture 2"/>
          <p:cNvPicPr>
            <a:picLocks noChangeAspect="1" noChangeArrowheads="1"/>
          </p:cNvPicPr>
          <p:nvPr/>
        </p:nvPicPr>
        <p:blipFill>
          <a:blip r:embed="rId2"/>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gcd</a:t>
            </a:r>
            <a:r>
              <a:rPr lang="en-US" dirty="0" smtClean="0"/>
              <a:t> include:  memory containing return value (int), value1, value2</a:t>
            </a:r>
            <a:endParaRPr lang="en-US" dirty="0"/>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lcm</a:t>
            </a:r>
            <a:r>
              <a:rPr lang="en-US" dirty="0" smtClean="0"/>
              <a:t> include:  memory containing return value (int), value1, value2</a:t>
            </a:r>
            <a:endParaRPr lang="en-US" dirty="0"/>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main</a:t>
            </a:r>
            <a:r>
              <a:rPr lang="en-US" dirty="0" smtClean="0"/>
              <a:t> include:  memory containing return value (int), m., n, L, G</a:t>
            </a:r>
            <a:endParaRPr lang="en-US" dirty="0"/>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706933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maxN</a:t>
              </a:r>
              <a:endParaRPr lang="en-US" b="1" dirty="0">
                <a:solidFill>
                  <a:srgbClr val="FF0000"/>
                </a:solidFill>
              </a:endParaRP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 b</a:t>
              </a:r>
              <a:endParaRPr lang="en-US" b="1" dirty="0">
                <a:solidFill>
                  <a:srgbClr val="FF0000"/>
                </a:solidFill>
              </a:endParaRP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k</a:t>
              </a:r>
              <a:endParaRPr lang="en-US" b="1" dirty="0">
                <a:solidFill>
                  <a:srgbClr val="FF0000"/>
                </a:solidFill>
              </a:endParaRP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t</a:t>
              </a:r>
              <a:endParaRPr lang="en-US" b="1" dirty="0">
                <a:solidFill>
                  <a:srgbClr val="FF0000"/>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70693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Extent and Scope of a variable: Visibility</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Two variables have the same name (input) but they are different because the inner variable has the narrower scope than the outer variable </a:t>
            </a:r>
            <a:r>
              <a:rPr lang="en-US" sz="2400" dirty="0" smtClean="0">
                <a:sym typeface="Wingdings" pitchFamily="2" charset="2"/>
              </a:rPr>
              <a:t> </a:t>
            </a:r>
            <a:r>
              <a:rPr lang="en-US" sz="2400" b="1" u="sng" dirty="0" smtClean="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smtClean="0"/>
              <a:t>Extent and Scope of a variable: Visibility</a:t>
            </a:r>
            <a:br>
              <a:rPr lang="en-US" dirty="0" smtClean="0"/>
            </a:br>
            <a:r>
              <a:rPr lang="en-US" dirty="0" smtClean="0"/>
              <a:t>Values in non-initialized variables</a:t>
            </a: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smtClean="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smtClean="0"/>
              <a:t>Given the following function and a case of using it. What is the value of the variable </a:t>
            </a:r>
            <a:r>
              <a:rPr lang="en-US" b="1" i="1" dirty="0" smtClean="0"/>
              <a:t>t</a:t>
            </a:r>
            <a:r>
              <a:rPr lang="en-US" dirty="0" smtClean="0"/>
              <a:t> when the function terminates?</a:t>
            </a:r>
            <a:endParaRPr lang="en-US" dirty="0"/>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smtClean="0"/>
              <a:t>int f( int a, int b, int c)</a:t>
            </a:r>
          </a:p>
          <a:p>
            <a:r>
              <a:rPr lang="en-US" sz="2400" b="1" dirty="0" smtClean="0"/>
              <a:t>{  int t= 2*(a+b-c)/5;</a:t>
            </a:r>
          </a:p>
          <a:p>
            <a:r>
              <a:rPr lang="en-US" sz="2400" b="1" dirty="0" smtClean="0"/>
              <a:t>   return t;</a:t>
            </a:r>
          </a:p>
          <a:p>
            <a:r>
              <a:rPr lang="en-US" sz="2400" b="1" dirty="0" smtClean="0"/>
              <a:t>}</a:t>
            </a:r>
            <a:endParaRPr lang="en-US" sz="2400" b="1" dirty="0"/>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smtClean="0">
                <a:solidFill>
                  <a:schemeClr val="bg1"/>
                </a:solidFill>
              </a:rPr>
              <a:t>int x = 5, y= 6, z= 7;</a:t>
            </a:r>
          </a:p>
          <a:p>
            <a:r>
              <a:rPr lang="en-US" sz="2400" b="1" dirty="0" smtClean="0">
                <a:solidFill>
                  <a:schemeClr val="bg1"/>
                </a:solidFill>
              </a:rPr>
              <a:t>int t = 3*f(y,x,z);</a:t>
            </a:r>
            <a:endParaRPr lang="en-US" sz="2400" b="1" dirty="0">
              <a:solidFill>
                <a:schemeClr val="bg1"/>
              </a:solidFill>
            </a:endParaRP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gridCol w="709448"/>
                <a:gridCol w="709448"/>
                <a:gridCol w="2364828"/>
              </a:tblGrid>
              <a:tr h="370840">
                <a:tc>
                  <a:txBody>
                    <a:bodyPr/>
                    <a:lstStyle/>
                    <a:p>
                      <a:r>
                        <a:rPr lang="en-US" sz="2400" dirty="0" smtClean="0"/>
                        <a:t>y=6</a:t>
                      </a:r>
                      <a:endParaRPr lang="en-US" sz="2400" dirty="0"/>
                    </a:p>
                  </a:txBody>
                  <a:tcPr/>
                </a:tc>
                <a:tc>
                  <a:txBody>
                    <a:bodyPr/>
                    <a:lstStyle/>
                    <a:p>
                      <a:r>
                        <a:rPr lang="en-US" sz="2400" dirty="0" smtClean="0"/>
                        <a:t>x=5</a:t>
                      </a:r>
                      <a:endParaRPr lang="en-US" sz="2400" dirty="0"/>
                    </a:p>
                  </a:txBody>
                  <a:tcPr/>
                </a:tc>
                <a:tc>
                  <a:txBody>
                    <a:bodyPr/>
                    <a:lstStyle/>
                    <a:p>
                      <a:r>
                        <a:rPr lang="en-US" sz="2400" dirty="0" smtClean="0"/>
                        <a:t>z=7</a:t>
                      </a:r>
                      <a:endParaRPr lang="en-US" sz="2400" dirty="0"/>
                    </a:p>
                  </a:txBody>
                  <a:tcPr/>
                </a:tc>
                <a:tc>
                  <a:txBody>
                    <a:bodyPr/>
                    <a:lstStyle/>
                    <a:p>
                      <a:r>
                        <a:rPr lang="en-US" sz="2400" dirty="0" smtClean="0"/>
                        <a:t> f(a,b,c)</a:t>
                      </a:r>
                      <a:endParaRPr lang="en-US" sz="2400" dirty="0"/>
                    </a:p>
                  </a:txBody>
                  <a:tcPr/>
                </a:tc>
              </a:tr>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t</a:t>
                      </a:r>
                      <a:endParaRPr lang="en-US" sz="2400" dirty="0"/>
                    </a:p>
                  </a:txBody>
                  <a:tcPr/>
                </a:tc>
              </a:tr>
              <a:tr h="370840">
                <a:tc>
                  <a:txBody>
                    <a:bodyPr/>
                    <a:lstStyle/>
                    <a:p>
                      <a:r>
                        <a:rPr lang="en-US" sz="2400" dirty="0" smtClean="0"/>
                        <a:t>6</a:t>
                      </a:r>
                      <a:endParaRPr lang="en-US" sz="2400" dirty="0"/>
                    </a:p>
                  </a:txBody>
                  <a:tcPr/>
                </a:tc>
                <a:tc>
                  <a:txBody>
                    <a:bodyPr/>
                    <a:lstStyle/>
                    <a:p>
                      <a:r>
                        <a:rPr lang="en-US" sz="2400" dirty="0" smtClean="0"/>
                        <a:t>5</a:t>
                      </a:r>
                      <a:endParaRPr lang="en-US" sz="2400" dirty="0"/>
                    </a:p>
                  </a:txBody>
                  <a:tcPr/>
                </a:tc>
                <a:tc>
                  <a:txBody>
                    <a:bodyPr/>
                    <a:lstStyle/>
                    <a:p>
                      <a:r>
                        <a:rPr lang="en-US" sz="2400" dirty="0" smtClean="0"/>
                        <a:t>7</a:t>
                      </a:r>
                      <a:endParaRPr lang="en-US" sz="2400" dirty="0"/>
                    </a:p>
                  </a:txBody>
                  <a:tcPr/>
                </a:tc>
                <a:tc>
                  <a:txBody>
                    <a:bodyPr/>
                    <a:lstStyle/>
                    <a:p>
                      <a:r>
                        <a:rPr lang="en-US" sz="2400" dirty="0" smtClean="0"/>
                        <a:t>2*(6+5-7)/5 =1</a:t>
                      </a:r>
                      <a:endParaRPr lang="en-US" sz="2400" dirty="0"/>
                    </a:p>
                  </a:txBody>
                  <a:tcPr/>
                </a:tc>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 =  3*f(…) = 3*1 = 3</a:t>
            </a:r>
            <a:endParaRPr lang="en-US" sz="2400" b="1" dirty="0"/>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14400"/>
            <a:ext cx="8610600" cy="4648201"/>
          </a:xfrm>
        </p:spPr>
        <p:txBody>
          <a:bodyPr>
            <a:noAutofit/>
          </a:bodyPr>
          <a:lstStyle/>
          <a:p>
            <a:r>
              <a:rPr lang="en-US" sz="2400" dirty="0" smtClean="0"/>
              <a:t>Module: A portion of a program that carries out a specific function and may be used alone or combined with other </a:t>
            </a:r>
            <a:r>
              <a:rPr lang="en-US" sz="2400" b="1" dirty="0" smtClean="0"/>
              <a:t>modules</a:t>
            </a:r>
            <a:r>
              <a:rPr lang="en-US" sz="2400" dirty="0" smtClean="0"/>
              <a:t> to create a program.</a:t>
            </a:r>
          </a:p>
          <a:p>
            <a:r>
              <a:rPr lang="en-US" sz="2400" dirty="0" smtClean="0"/>
              <a:t>Advantages of modules: It is easy to upgrade and it can be re-used</a:t>
            </a:r>
          </a:p>
          <a:p>
            <a:r>
              <a:rPr lang="en-US" sz="2400" dirty="0" smtClean="0"/>
              <a:t>C-function is a module</a:t>
            </a:r>
          </a:p>
          <a:p>
            <a:r>
              <a:rPr lang="en-US" sz="2400" dirty="0" smtClean="0"/>
              <a:t>A function is highly cohesive if all it’s statements focus to the same purpose</a:t>
            </a:r>
          </a:p>
          <a:p>
            <a:r>
              <a:rPr lang="en-US" sz="2400" dirty="0" smtClean="0"/>
              <a:t>Parameters make a function low coupling</a:t>
            </a:r>
          </a:p>
          <a:p>
            <a:r>
              <a:rPr lang="en-US" sz="2400" dirty="0" smtClean="0"/>
              <a:t>4 parts of a function: Return type, function name, parameters, body</a:t>
            </a:r>
          </a:p>
          <a:p>
            <a:r>
              <a:rPr lang="en-US" sz="2400" dirty="0" smtClean="0"/>
              <a:t>Syntax for a function:  </a:t>
            </a:r>
          </a:p>
          <a:p>
            <a:pPr marL="1425575" lvl="1">
              <a:buNone/>
            </a:pPr>
            <a:r>
              <a:rPr lang="en-US" sz="2000" dirty="0" smtClean="0">
                <a:solidFill>
                  <a:srgbClr val="0000FF"/>
                </a:solidFill>
              </a:rPr>
              <a:t>returnType functionName ( Type param1, Type param2, …)</a:t>
            </a:r>
          </a:p>
          <a:p>
            <a:pPr marL="1425575" lvl="1">
              <a:buNone/>
            </a:pPr>
            <a:r>
              <a:rPr lang="en-US" sz="2000" dirty="0" smtClean="0">
                <a:solidFill>
                  <a:srgbClr val="0000FF"/>
                </a:solidFill>
              </a:rPr>
              <a:t>{  &lt;&lt;statements&gt;</a:t>
            </a:r>
          </a:p>
          <a:p>
            <a:pPr marL="1425575" lvl="1">
              <a:buNone/>
            </a:pPr>
            <a:r>
              <a:rPr lang="en-US" sz="2000" dirty="0" smtClean="0">
                <a:solidFill>
                  <a:srgbClr val="0000FF"/>
                </a:solidFill>
              </a:rPr>
              <a:t>} </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1-What is a Module?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(Software)A portion of a program that carries out a specific small function and may be used alone or combined with other </a:t>
            </a:r>
            <a:r>
              <a:rPr lang="en-US" b="1" dirty="0" smtClean="0"/>
              <a:t>modules</a:t>
            </a:r>
            <a:r>
              <a:rPr lang="en-US" dirty="0" smtClean="0"/>
              <a:t> to create a program.</a:t>
            </a:r>
          </a:p>
          <a:p>
            <a:pPr algn="just"/>
            <a:r>
              <a:rPr lang="en-US" b="1" dirty="0" smtClean="0"/>
              <a:t>Natural thinking: </a:t>
            </a:r>
            <a:r>
              <a:rPr lang="en-US" dirty="0" smtClean="0"/>
              <a:t>A large task is divided into some smaller tasks.</a:t>
            </a:r>
          </a:p>
          <a:p>
            <a:pPr algn="just"/>
            <a:r>
              <a:rPr lang="en-US" b="1" i="1" dirty="0" smtClean="0"/>
              <a:t>To cook rice:</a:t>
            </a:r>
          </a:p>
          <a:p>
            <a:pPr marL="465138" lvl="1" indent="-7938" algn="just">
              <a:buNone/>
            </a:pPr>
            <a:r>
              <a:rPr lang="en-US" dirty="0" smtClean="0"/>
              <a:t>(1) Clean the pot  (2) Measure rice (3) Washing rice (4) add water (5) Boil (6) Keep hot 10 minutes.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066800"/>
            <a:ext cx="8610600" cy="5410199"/>
          </a:xfrm>
        </p:spPr>
        <p:txBody>
          <a:bodyPr>
            <a:noAutofit/>
          </a:bodyPr>
          <a:lstStyle/>
          <a:p>
            <a:r>
              <a:rPr lang="en-US" sz="2400" dirty="0" smtClean="0"/>
              <a:t>Steps for implementing a function:</a:t>
            </a:r>
          </a:p>
          <a:p>
            <a:pPr lvl="1"/>
            <a:r>
              <a:rPr lang="en-US" sz="1800" dirty="0" smtClean="0"/>
              <a:t>State the task clearly,  verb is function name, nouns are parameters</a:t>
            </a:r>
          </a:p>
          <a:p>
            <a:pPr lvl="1"/>
            <a:r>
              <a:rPr lang="en-US" sz="1800" dirty="0" smtClean="0"/>
              <a:t>Verb as find, search, calculate, count, check </a:t>
            </a:r>
            <a:r>
              <a:rPr lang="en-US" sz="1800" dirty="0" smtClean="0">
                <a:sym typeface="Wingdings"/>
              </a:rPr>
              <a:t></a:t>
            </a:r>
            <a:r>
              <a:rPr lang="en-US" sz="1800" dirty="0" smtClean="0"/>
              <a:t> return value function will return value. Other verbs: void function</a:t>
            </a:r>
          </a:p>
          <a:p>
            <a:pPr lvl="1"/>
            <a:r>
              <a:rPr lang="en-US" sz="1800" dirty="0" smtClean="0"/>
              <a:t>Give parameters specific values, do the work manually, write down steps done, translate steps to C statement</a:t>
            </a:r>
          </a:p>
          <a:p>
            <a:r>
              <a:rPr lang="en-US" sz="2400" dirty="0" smtClean="0"/>
              <a:t>Simple tasks: input/output some single value </a:t>
            </a:r>
            <a:r>
              <a:rPr lang="en-US" sz="2400" dirty="0" smtClean="0">
                <a:sym typeface="Wingdings"/>
              </a:rPr>
              <a:t></a:t>
            </a:r>
            <a:r>
              <a:rPr lang="en-US" sz="2400" dirty="0" smtClean="0"/>
              <a:t> Basic task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this arguments.</a:t>
            </a:r>
          </a:p>
          <a:p>
            <a:r>
              <a:rPr lang="en-US" sz="2400" dirty="0" smtClean="0"/>
              <a:t>Simple tasks: input/output some single values </a:t>
            </a:r>
            <a:r>
              <a:rPr lang="en-US" sz="2400" dirty="0" smtClean="0">
                <a:sym typeface="Wingdings"/>
              </a:rPr>
              <a:t></a:t>
            </a:r>
            <a:r>
              <a:rPr lang="en-US" sz="2400" dirty="0" smtClean="0"/>
              <a:t> Basic tasks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it’s arguments.</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6200" y="914400"/>
            <a:ext cx="8915400" cy="5410200"/>
          </a:xfrm>
        </p:spPr>
        <p:txBody>
          <a:bodyPr>
            <a:noAutofit/>
          </a:bodyPr>
          <a:lstStyle/>
          <a:p>
            <a:r>
              <a:rPr lang="en-US" sz="2400" dirty="0" smtClean="0"/>
              <a:t>Function prototype is a function declaration but it’s implementation is put at another place.</a:t>
            </a:r>
          </a:p>
          <a:p>
            <a:r>
              <a:rPr lang="en-US" sz="2400" dirty="0" smtClean="0"/>
              <a:t>Syntax for a function prototype: </a:t>
            </a:r>
          </a:p>
          <a:p>
            <a:pPr>
              <a:buNone/>
            </a:pPr>
            <a:r>
              <a:rPr lang="en-US" sz="2400" dirty="0" smtClean="0"/>
              <a:t>               </a:t>
            </a:r>
            <a:r>
              <a:rPr lang="en-US" sz="2400" dirty="0" smtClean="0">
                <a:solidFill>
                  <a:srgbClr val="0000FF"/>
                </a:solidFill>
              </a:rPr>
              <a:t>returnType functionName ( parameterType,,,,)</a:t>
            </a:r>
          </a:p>
          <a:p>
            <a:r>
              <a:rPr lang="en-US" sz="2400" dirty="0" smtClean="0"/>
              <a:t>Compiler will compile a program containing function prototype in three: </a:t>
            </a:r>
            <a:r>
              <a:rPr lang="en-US" sz="2400" b="1" u="sng" dirty="0" smtClean="0"/>
              <a:t>Step 1</a:t>
            </a:r>
            <a:r>
              <a:rPr lang="en-US" sz="2400" dirty="0" smtClean="0"/>
              <a:t>: Acknowledges the function template and marks places where this function is called and </a:t>
            </a:r>
            <a:r>
              <a:rPr lang="en-US" sz="2400" b="1" u="sng" dirty="0" smtClean="0"/>
              <a:t>step 2</a:t>
            </a:r>
            <a:r>
              <a:rPr lang="en-US" sz="2400" dirty="0" smtClean="0"/>
              <a:t>, update marks with function implementation if it is detected.</a:t>
            </a:r>
          </a:p>
          <a:p>
            <a:r>
              <a:rPr lang="en-US" sz="2400" dirty="0" smtClean="0"/>
              <a:t>Use a system library function: </a:t>
            </a:r>
            <a:r>
              <a:rPr lang="en-US" sz="2400" dirty="0" smtClean="0">
                <a:solidFill>
                  <a:srgbClr val="0000FF"/>
                </a:solidFill>
              </a:rPr>
              <a:t>#include&lt;file.h&gt;</a:t>
            </a:r>
          </a:p>
          <a:p>
            <a:r>
              <a:rPr lang="en-US" sz="2400" dirty="0" smtClean="0"/>
              <a:t>Use </a:t>
            </a:r>
            <a:r>
              <a:rPr lang="en-US" sz="2400" b="1" dirty="0" smtClean="0"/>
              <a:t>user-defined function in outside file</a:t>
            </a:r>
            <a:r>
              <a:rPr lang="en-US" sz="2400" dirty="0" smtClean="0"/>
              <a:t>: </a:t>
            </a:r>
            <a:r>
              <a:rPr lang="en-US" sz="2400" dirty="0" smtClean="0">
                <a:solidFill>
                  <a:srgbClr val="0000FF"/>
                </a:solidFill>
              </a:rPr>
              <a:t>#include “filename”</a:t>
            </a:r>
          </a:p>
          <a:p>
            <a:r>
              <a:rPr lang="en-US" sz="2400" dirty="0" smtClean="0"/>
              <a:t>Extent of a variable begins at the time this variable is allocated memory to the time this memory is de-allocated.</a:t>
            </a:r>
          </a:p>
          <a:p>
            <a:r>
              <a:rPr lang="en-US" sz="2400" dirty="0" smtClean="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smtClean="0">
                <a:solidFill>
                  <a:srgbClr val="0000FF"/>
                </a:solidFill>
              </a:rPr>
              <a:t>Thank you</a:t>
            </a:r>
            <a:endParaRPr lang="en-US"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790159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smtClean="0">
                <a:latin typeface="Arial" charset="0"/>
                <a:cs typeface="Arial" charset="0"/>
              </a:rPr>
              <a:t>Write a C program that will accept a non-negative integer then print out whether this number is power of 2 or not.</a:t>
            </a:r>
          </a:p>
          <a:p>
            <a:pPr>
              <a:buNone/>
            </a:pPr>
            <a:r>
              <a:rPr lang="en-US" sz="2000" b="1" i="1" u="sng" dirty="0" smtClean="0">
                <a:latin typeface="Arial" charset="0"/>
                <a:cs typeface="Arial" charset="0"/>
              </a:rPr>
              <a:t>Analysis</a:t>
            </a:r>
          </a:p>
          <a:p>
            <a:r>
              <a:rPr lang="en-US" sz="2000" dirty="0" smtClean="0">
                <a:latin typeface="Arial" charset="0"/>
                <a:cs typeface="Arial" charset="0"/>
              </a:rPr>
              <a:t>Variable: long n;</a:t>
            </a:r>
          </a:p>
          <a:p>
            <a:r>
              <a:rPr lang="en-US" sz="2000" dirty="0" smtClean="0">
                <a:latin typeface="Arial" charset="0"/>
                <a:cs typeface="Arial" charset="0"/>
              </a:rPr>
              <a:t>Operation: Check a long integer n whether it is power of 2 or not ( named isPower2 )</a:t>
            </a:r>
          </a:p>
          <a:p>
            <a:pPr>
              <a:buFont typeface="Wingdings" pitchFamily="2" charset="2"/>
              <a:buNone/>
            </a:pPr>
            <a:r>
              <a:rPr lang="en-US" sz="2000" dirty="0" smtClean="0">
                <a:solidFill>
                  <a:srgbClr val="0000FF"/>
                </a:solidFill>
                <a:latin typeface="Arial" charset="0"/>
                <a:cs typeface="Arial" charset="0"/>
              </a:rPr>
              <a:t>            return ((n &amp; (n-1))==0);</a:t>
            </a:r>
          </a:p>
          <a:p>
            <a:r>
              <a:rPr lang="en-US" sz="2000" dirty="0" smtClean="0">
                <a:latin typeface="Arial" charset="0"/>
                <a:cs typeface="Arial" charset="0"/>
              </a:rPr>
              <a:t>main function:</a:t>
            </a:r>
          </a:p>
          <a:p>
            <a:pPr lvl="1">
              <a:buFont typeface="Arial" charset="0"/>
              <a:buNone/>
            </a:pPr>
            <a:r>
              <a:rPr lang="en-US" sz="1800" dirty="0" smtClean="0">
                <a:latin typeface="Arial" charset="0"/>
                <a:cs typeface="Arial" charset="0"/>
              </a:rPr>
              <a:t>Do  </a:t>
            </a:r>
          </a:p>
          <a:p>
            <a:pPr lvl="1">
              <a:buFont typeface="Arial" charset="0"/>
              <a:buNone/>
            </a:pPr>
            <a:r>
              <a:rPr lang="en-US" sz="1800" dirty="0" smtClean="0">
                <a:latin typeface="Arial" charset="0"/>
                <a:cs typeface="Arial" charset="0"/>
              </a:rPr>
              <a:t>    accept n;</a:t>
            </a:r>
          </a:p>
          <a:p>
            <a:pPr lvl="1">
              <a:buFont typeface="Arial" charset="0"/>
              <a:buNone/>
            </a:pPr>
            <a:r>
              <a:rPr lang="en-US" sz="1800" dirty="0" smtClean="0">
                <a:latin typeface="Arial" charset="0"/>
                <a:cs typeface="Arial" charset="0"/>
              </a:rPr>
              <a:t>While (n&lt;=0)</a:t>
            </a:r>
          </a:p>
          <a:p>
            <a:pPr lvl="1">
              <a:buFont typeface="Arial" charset="0"/>
              <a:buNone/>
            </a:pPr>
            <a:r>
              <a:rPr lang="en-US" sz="1800" dirty="0" smtClean="0">
                <a:latin typeface="Arial" charset="0"/>
                <a:cs typeface="Arial" charset="0"/>
              </a:rPr>
              <a:t>if  (isPower2(n)==1) Print out “ It is power of 2”</a:t>
            </a:r>
          </a:p>
          <a:p>
            <a:pPr lvl="1">
              <a:buFont typeface="Arial" charset="0"/>
              <a:buNone/>
            </a:pPr>
            <a:r>
              <a:rPr lang="en-US" sz="1800" dirty="0" smtClean="0">
                <a:latin typeface="Arial" charset="0"/>
                <a:cs typeface="Arial" charset="0"/>
              </a:rPr>
              <a:t>else  print out “ It is not power of 2”</a:t>
            </a:r>
          </a:p>
          <a:p>
            <a:pPr>
              <a:buFont typeface="Wingdings" pitchFamily="2" charset="2"/>
              <a:buNone/>
            </a:pPr>
            <a:r>
              <a:rPr lang="en-US" sz="2000" dirty="0" smtClean="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gridCol w="1219200"/>
                <a:gridCol w="1219200"/>
              </a:tblGrid>
              <a:tr h="370840">
                <a:tc>
                  <a:txBody>
                    <a:bodyPr/>
                    <a:lstStyle/>
                    <a:p>
                      <a:r>
                        <a:rPr lang="en-US" dirty="0" smtClean="0">
                          <a:latin typeface="Arial" pitchFamily="34" charset="0"/>
                          <a:cs typeface="Arial" pitchFamily="34" charset="0"/>
                        </a:rPr>
                        <a:t>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 binary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n&amp;(n-1)</a:t>
                      </a:r>
                      <a:endParaRPr lang="en-US" dirty="0">
                        <a:latin typeface="Arial" pitchFamily="34" charset="0"/>
                        <a:cs typeface="Arial" pitchFamily="34" charset="0"/>
                      </a:endParaRPr>
                    </a:p>
                  </a:txBody>
                  <a:tcPr/>
                </a:tc>
              </a:tr>
              <a:tr h="370840">
                <a:tc>
                  <a:txBody>
                    <a:bodyPr/>
                    <a:lstStyle/>
                    <a:p>
                      <a:r>
                        <a:rPr lang="en-US" dirty="0" smtClean="0"/>
                        <a:t>1</a:t>
                      </a:r>
                      <a:endParaRPr lang="en-US" dirty="0"/>
                    </a:p>
                  </a:txBody>
                  <a:tcPr/>
                </a:tc>
                <a:tc>
                  <a:txBody>
                    <a:bodyPr/>
                    <a:lstStyle/>
                    <a:p>
                      <a:r>
                        <a:rPr lang="en-US" dirty="0" smtClean="0"/>
                        <a:t>0000 0001</a:t>
                      </a:r>
                      <a:endParaRPr lang="en-US" dirty="0"/>
                    </a:p>
                  </a:txBody>
                  <a:tcPr/>
                </a:tc>
                <a:tc>
                  <a:txBody>
                    <a:bodyPr/>
                    <a:lstStyle/>
                    <a:p>
                      <a:r>
                        <a:rPr lang="en-US" dirty="0" smtClean="0"/>
                        <a:t>0000 000</a:t>
                      </a:r>
                      <a:r>
                        <a:rPr lang="en-US" b="1" dirty="0" smtClean="0">
                          <a:solidFill>
                            <a:srgbClr val="FF0000"/>
                          </a:solidFill>
                        </a:rPr>
                        <a:t>1</a:t>
                      </a:r>
                    </a:p>
                    <a:p>
                      <a:r>
                        <a:rPr lang="en-US" u="sng" dirty="0" smtClean="0"/>
                        <a:t>0000 0000</a:t>
                      </a:r>
                    </a:p>
                    <a:p>
                      <a:r>
                        <a:rPr lang="en-US" u="none" dirty="0" smtClean="0"/>
                        <a:t>0000 0000</a:t>
                      </a:r>
                      <a:endParaRPr lang="en-US" u="none" dirty="0"/>
                    </a:p>
                  </a:txBody>
                  <a:tcPr/>
                </a:tc>
              </a:tr>
              <a:tr h="370840">
                <a:tc>
                  <a:txBody>
                    <a:bodyPr/>
                    <a:lstStyle/>
                    <a:p>
                      <a:r>
                        <a:rPr lang="en-US" dirty="0" smtClean="0"/>
                        <a:t>2</a:t>
                      </a:r>
                      <a:endParaRPr lang="en-US" dirty="0"/>
                    </a:p>
                  </a:txBody>
                  <a:tcPr/>
                </a:tc>
                <a:tc>
                  <a:txBody>
                    <a:bodyPr/>
                    <a:lstStyle/>
                    <a:p>
                      <a:r>
                        <a:rPr lang="en-US" dirty="0" smtClean="0"/>
                        <a:t>0000 0010</a:t>
                      </a:r>
                      <a:endParaRPr lang="en-US" dirty="0"/>
                    </a:p>
                  </a:txBody>
                  <a:tcPr/>
                </a:tc>
                <a:tc>
                  <a:txBody>
                    <a:bodyPr/>
                    <a:lstStyle/>
                    <a:p>
                      <a:r>
                        <a:rPr lang="en-US" dirty="0" smtClean="0"/>
                        <a:t>0000 00</a:t>
                      </a:r>
                      <a:r>
                        <a:rPr lang="en-US" b="1" dirty="0" smtClean="0">
                          <a:solidFill>
                            <a:srgbClr val="FF0000"/>
                          </a:solidFill>
                        </a:rPr>
                        <a:t>1</a:t>
                      </a:r>
                      <a:r>
                        <a:rPr lang="en-US" b="1" dirty="0" smtClean="0">
                          <a:solidFill>
                            <a:srgbClr val="0000FF"/>
                          </a:solidFill>
                        </a:rPr>
                        <a:t>0</a:t>
                      </a:r>
                    </a:p>
                    <a:p>
                      <a:r>
                        <a:rPr lang="en-US" u="sng" dirty="0" smtClean="0"/>
                        <a:t>0000 000</a:t>
                      </a:r>
                      <a:r>
                        <a:rPr lang="en-US" b="1" u="sng" dirty="0" smtClean="0">
                          <a:solidFill>
                            <a:srgbClr val="0000FF"/>
                          </a:solidFill>
                        </a:rPr>
                        <a:t>1</a:t>
                      </a:r>
                      <a:endParaRPr lang="en-US" b="1" u="none" dirty="0" smtClean="0">
                        <a:solidFill>
                          <a:srgbClr val="0000FF"/>
                        </a:solidFill>
                      </a:endParaRPr>
                    </a:p>
                    <a:p>
                      <a:r>
                        <a:rPr lang="en-US" u="none" dirty="0" smtClean="0"/>
                        <a:t>0000 0000</a:t>
                      </a:r>
                      <a:endParaRPr lang="en-US" u="sng" dirty="0"/>
                    </a:p>
                  </a:txBody>
                  <a:tcPr/>
                </a:tc>
              </a:tr>
              <a:tr h="370840">
                <a:tc>
                  <a:txBody>
                    <a:bodyPr/>
                    <a:lstStyle/>
                    <a:p>
                      <a:r>
                        <a:rPr lang="en-US" dirty="0" smtClean="0"/>
                        <a:t>4</a:t>
                      </a:r>
                      <a:endParaRPr lang="en-US" dirty="0"/>
                    </a:p>
                  </a:txBody>
                  <a:tcPr/>
                </a:tc>
                <a:tc>
                  <a:txBody>
                    <a:bodyPr/>
                    <a:lstStyle/>
                    <a:p>
                      <a:r>
                        <a:rPr lang="en-US" dirty="0" smtClean="0"/>
                        <a:t>0000 0100</a:t>
                      </a:r>
                      <a:endParaRPr lang="en-US" dirty="0"/>
                    </a:p>
                  </a:txBody>
                  <a:tcPr/>
                </a:tc>
                <a:tc>
                  <a:txBody>
                    <a:bodyPr/>
                    <a:lstStyle/>
                    <a:p>
                      <a:r>
                        <a:rPr lang="en-US" dirty="0" smtClean="0"/>
                        <a:t>0000 0</a:t>
                      </a:r>
                      <a:r>
                        <a:rPr lang="en-US" b="1" dirty="0" smtClean="0">
                          <a:solidFill>
                            <a:srgbClr val="FF0000"/>
                          </a:solidFill>
                        </a:rPr>
                        <a:t>1</a:t>
                      </a:r>
                      <a:r>
                        <a:rPr lang="en-US" b="1" dirty="0" smtClean="0">
                          <a:solidFill>
                            <a:srgbClr val="0000FF"/>
                          </a:solidFill>
                        </a:rPr>
                        <a:t>00</a:t>
                      </a:r>
                    </a:p>
                    <a:p>
                      <a:r>
                        <a:rPr lang="en-US" u="sng" dirty="0" smtClean="0"/>
                        <a:t>0000 00</a:t>
                      </a:r>
                      <a:r>
                        <a:rPr lang="en-US" b="1" u="sng" dirty="0" smtClean="0">
                          <a:solidFill>
                            <a:srgbClr val="0000FF"/>
                          </a:solidFill>
                        </a:rPr>
                        <a:t>11</a:t>
                      </a:r>
                      <a:endParaRPr lang="en-US" b="1" u="none" dirty="0" smtClean="0">
                        <a:solidFill>
                          <a:srgbClr val="0000FF"/>
                        </a:solidFill>
                      </a:endParaRPr>
                    </a:p>
                    <a:p>
                      <a:r>
                        <a:rPr lang="en-US" dirty="0" smtClean="0"/>
                        <a:t>0000 0000</a:t>
                      </a:r>
                      <a:endParaRPr lang="en-US" b="1" u="sng" dirty="0">
                        <a:solidFill>
                          <a:srgbClr val="0000FF"/>
                        </a:solidFill>
                      </a:endParaRPr>
                    </a:p>
                  </a:txBody>
                  <a:tcPr/>
                </a:tc>
              </a:tr>
              <a:tr h="370840">
                <a:tc>
                  <a:txBody>
                    <a:bodyPr/>
                    <a:lstStyle/>
                    <a:p>
                      <a:r>
                        <a:rPr lang="en-US" dirty="0" smtClean="0"/>
                        <a:t>8</a:t>
                      </a:r>
                      <a:endParaRPr lang="en-US" dirty="0"/>
                    </a:p>
                  </a:txBody>
                  <a:tcPr/>
                </a:tc>
                <a:tc>
                  <a:txBody>
                    <a:bodyPr/>
                    <a:lstStyle/>
                    <a:p>
                      <a:r>
                        <a:rPr lang="en-US" dirty="0" smtClean="0"/>
                        <a:t>0000 1000</a:t>
                      </a:r>
                      <a:endParaRPr lang="en-US" dirty="0"/>
                    </a:p>
                  </a:txBody>
                  <a:tcPr/>
                </a:tc>
                <a:tc>
                  <a:txBody>
                    <a:bodyPr/>
                    <a:lstStyle/>
                    <a:p>
                      <a:r>
                        <a:rPr lang="en-US" dirty="0" smtClean="0"/>
                        <a:t>0000 </a:t>
                      </a:r>
                      <a:r>
                        <a:rPr lang="en-US" b="1" dirty="0" smtClean="0">
                          <a:solidFill>
                            <a:srgbClr val="FF0000"/>
                          </a:solidFill>
                        </a:rPr>
                        <a:t>1</a:t>
                      </a:r>
                      <a:r>
                        <a:rPr lang="en-US" b="1" dirty="0" smtClean="0">
                          <a:solidFill>
                            <a:srgbClr val="0000FF"/>
                          </a:solidFill>
                        </a:rPr>
                        <a:t>000</a:t>
                      </a:r>
                    </a:p>
                    <a:p>
                      <a:r>
                        <a:rPr lang="en-US" u="sng" dirty="0" smtClean="0"/>
                        <a:t>0000 0</a:t>
                      </a:r>
                      <a:r>
                        <a:rPr lang="en-US" b="1" u="sng" dirty="0" smtClean="0">
                          <a:solidFill>
                            <a:srgbClr val="0000FF"/>
                          </a:solidFill>
                        </a:rPr>
                        <a:t>111</a:t>
                      </a:r>
                    </a:p>
                    <a:p>
                      <a:r>
                        <a:rPr lang="en-US" dirty="0" smtClean="0"/>
                        <a:t>0000</a:t>
                      </a:r>
                      <a:r>
                        <a:rPr lang="en-US" baseline="0" dirty="0" smtClean="0"/>
                        <a:t> 0000</a:t>
                      </a:r>
                      <a:endParaRPr lang="en-US" dirty="0"/>
                    </a:p>
                  </a:txBody>
                  <a:tcPr/>
                </a:tc>
              </a:tr>
              <a:tr h="370840">
                <a:tc>
                  <a:txBody>
                    <a:bodyPr/>
                    <a:lstStyle/>
                    <a:p>
                      <a:r>
                        <a:rPr lang="en-US" dirty="0" smtClean="0"/>
                        <a:t>16</a:t>
                      </a:r>
                      <a:endParaRPr lang="en-US" dirty="0"/>
                    </a:p>
                  </a:txBody>
                  <a:tcPr/>
                </a:tc>
                <a:tc>
                  <a:txBody>
                    <a:bodyPr/>
                    <a:lstStyle/>
                    <a:p>
                      <a:r>
                        <a:rPr lang="en-US" dirty="0" smtClean="0"/>
                        <a:t>0001</a:t>
                      </a:r>
                      <a:r>
                        <a:rPr lang="en-US" baseline="0" dirty="0" smtClean="0"/>
                        <a:t> 0000</a:t>
                      </a:r>
                      <a:endParaRPr lang="en-US" dirty="0"/>
                    </a:p>
                  </a:txBody>
                  <a:tcPr/>
                </a:tc>
                <a:tc>
                  <a:txBody>
                    <a:bodyPr/>
                    <a:lstStyle/>
                    <a:p>
                      <a:r>
                        <a:rPr lang="en-US" dirty="0" smtClean="0"/>
                        <a:t>000</a:t>
                      </a:r>
                      <a:r>
                        <a:rPr lang="en-US" dirty="0" smtClean="0">
                          <a:solidFill>
                            <a:srgbClr val="FF0000"/>
                          </a:solidFill>
                        </a:rPr>
                        <a:t>1</a:t>
                      </a:r>
                      <a:r>
                        <a:rPr lang="en-US" baseline="0" dirty="0" smtClean="0"/>
                        <a:t> </a:t>
                      </a:r>
                      <a:r>
                        <a:rPr lang="en-US" b="1" baseline="0" dirty="0" smtClean="0">
                          <a:solidFill>
                            <a:srgbClr val="0000FF"/>
                          </a:solidFill>
                        </a:rPr>
                        <a:t>0000</a:t>
                      </a:r>
                    </a:p>
                    <a:p>
                      <a:r>
                        <a:rPr lang="en-US" u="sng" baseline="0" dirty="0" smtClean="0"/>
                        <a:t>0000 </a:t>
                      </a:r>
                      <a:r>
                        <a:rPr lang="en-US" b="1" u="sng" baseline="0" dirty="0" smtClean="0">
                          <a:solidFill>
                            <a:srgbClr val="0000FF"/>
                          </a:solidFill>
                        </a:rPr>
                        <a:t>1111</a:t>
                      </a:r>
                    </a:p>
                    <a:p>
                      <a:r>
                        <a:rPr lang="en-US" baseline="0" dirty="0" smtClean="0"/>
                        <a:t>0000 0000</a:t>
                      </a:r>
                      <a:endParaRPr lang="en-US" dirty="0"/>
                    </a:p>
                  </a:txBody>
                  <a:tcPr/>
                </a:tc>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337890495"/>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smtClean="0">
                <a:latin typeface="Arial" charset="0"/>
                <a:cs typeface="Arial" charset="0"/>
              </a:rPr>
              <a:t>Write a C program that will</a:t>
            </a:r>
          </a:p>
          <a:p>
            <a:pPr lvl="1"/>
            <a:r>
              <a:rPr lang="en-US" sz="2000" dirty="0" smtClean="0">
                <a:latin typeface="Arial" charset="0"/>
                <a:cs typeface="Arial" charset="0"/>
              </a:rPr>
              <a:t>Accept 3 integers m, d, y that represent a date.</a:t>
            </a:r>
          </a:p>
          <a:p>
            <a:pPr lvl="1"/>
            <a:r>
              <a:rPr lang="en-US" sz="2000" dirty="0" smtClean="0">
                <a:latin typeface="Arial" charset="0"/>
                <a:cs typeface="Arial" charset="0"/>
              </a:rPr>
              <a:t>Print out they are valid or not.</a:t>
            </a:r>
          </a:p>
          <a:p>
            <a:pPr lvl="1"/>
            <a:r>
              <a:rPr lang="en-US" sz="2000" dirty="0" smtClean="0">
                <a:latin typeface="Arial" charset="0"/>
                <a:cs typeface="Arial" charset="0"/>
              </a:rPr>
              <a:t>Attention: </a:t>
            </a:r>
          </a:p>
          <a:p>
            <a:pPr lvl="2"/>
            <a:r>
              <a:rPr lang="en-US" sz="1600" dirty="0" smtClean="0">
                <a:latin typeface="Arial" charset="0"/>
                <a:cs typeface="Arial" charset="0"/>
              </a:rPr>
              <a:t>The February in a leap year will have 29 days. </a:t>
            </a:r>
          </a:p>
          <a:p>
            <a:pPr lvl="2"/>
            <a:r>
              <a:rPr lang="en-US" sz="1600" dirty="0" smtClean="0">
                <a:latin typeface="Arial" charset="0"/>
                <a:cs typeface="Arial" charset="0"/>
              </a:rPr>
              <a:t>If Y is a leap year then  (Y%4==0 &amp;&amp; Y%400 !=0) || (Y%100==0)</a:t>
            </a:r>
          </a:p>
          <a:p>
            <a:r>
              <a:rPr lang="en-US" sz="2400" dirty="0" smtClean="0">
                <a:latin typeface="Arial" charset="0"/>
                <a:cs typeface="Arial" charset="0"/>
              </a:rPr>
              <a:t>Write a C-program </a:t>
            </a:r>
          </a:p>
          <a:p>
            <a:endParaRPr lang="en-US" sz="20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406864141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smtClean="0"/>
              <a:t>Program using menu</a:t>
            </a:r>
            <a:br>
              <a:rPr lang="en-US" dirty="0" smtClean="0"/>
            </a:br>
            <a:r>
              <a:rPr lang="en-US" dirty="0" smtClean="0"/>
              <a:t>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Times New Roman" pitchFamily="18" charset="0"/>
                <a:cs typeface="Times New Roman" pitchFamily="18" charset="0"/>
              </a:rPr>
              <a:t>Develop a C-program that allows user choose one task at a time:</a:t>
            </a:r>
          </a:p>
          <a:p>
            <a:r>
              <a:rPr lang="en-US" sz="2800" dirty="0" smtClean="0">
                <a:solidFill>
                  <a:schemeClr val="tx1"/>
                </a:solidFill>
                <a:latin typeface="Times New Roman" pitchFamily="18" charset="0"/>
                <a:cs typeface="Times New Roman" pitchFamily="18" charset="0"/>
              </a:rPr>
              <a:t>1- Test whether a character is a vowel or not.</a:t>
            </a:r>
          </a:p>
          <a:p>
            <a:r>
              <a:rPr lang="en-US" sz="2800" dirty="0" smtClean="0">
                <a:solidFill>
                  <a:schemeClr val="tx1"/>
                </a:solidFill>
                <a:latin typeface="Times New Roman" pitchFamily="18" charset="0"/>
                <a:cs typeface="Times New Roman" pitchFamily="18" charset="0"/>
              </a:rPr>
              <a:t>2- Print out sum of divisors of an integer.</a:t>
            </a:r>
          </a:p>
          <a:p>
            <a:r>
              <a:rPr lang="en-US" sz="2800" dirty="0" smtClean="0">
                <a:solidFill>
                  <a:schemeClr val="tx1"/>
                </a:solidFill>
                <a:latin typeface="Times New Roman" pitchFamily="18" charset="0"/>
                <a:cs typeface="Times New Roman" pitchFamily="18" charset="0"/>
              </a:rPr>
              <a:t>3- Test whether an integer is a prime or not.</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Structure Design</a:t>
            </a:r>
            <a:endParaRPr lang="en-US" dirty="0"/>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a:t>
            </a:r>
            <a:r>
              <a:rPr lang="en-US" dirty="0" smtClean="0"/>
              <a:t>program, we </a:t>
            </a:r>
            <a:r>
              <a:rPr lang="en-US" dirty="0"/>
              <a:t>subdivide the problem conceptually into a set of design units</a:t>
            </a:r>
            <a:r>
              <a:rPr lang="en-US" dirty="0" smtClean="0"/>
              <a:t>. </a:t>
            </a:r>
            <a:r>
              <a:rPr lang="en-US" dirty="0"/>
              <a:t>We call these design units </a:t>
            </a:r>
            <a:r>
              <a:rPr lang="en-US" dirty="0" smtClean="0"/>
              <a:t>as </a:t>
            </a:r>
            <a:r>
              <a:rPr lang="en-US" b="1" dirty="0" smtClean="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10000"/>
            <a:ext cx="53340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Some related modules can be put into a file</a:t>
            </a:r>
          </a:p>
          <a:p>
            <a:pPr algn="ctr"/>
            <a:r>
              <a:rPr lang="en-US" sz="2800" dirty="0" smtClean="0"/>
              <a:t>(You used it – stdio.h)</a:t>
            </a:r>
            <a:endParaRPr lang="en-US" sz="28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50080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Design: An example</a:t>
            </a:r>
            <a:endParaRPr lang="en-US" dirty="0"/>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smtClean="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276598"/>
        </p:xfrm>
        <a:graphic>
          <a:graphicData uri="http://schemas.openxmlformats.org/drawingml/2006/table">
            <a:tbl>
              <a:tblPr firstRow="1" bandRow="1">
                <a:tableStyleId>{5C22544A-7EE6-4342-B048-85BDC9FD1C3A}</a:tableStyleId>
              </a:tblPr>
              <a:tblGrid>
                <a:gridCol w="2590800"/>
                <a:gridCol w="2362200"/>
                <a:gridCol w="3733800"/>
              </a:tblGrid>
              <a:tr h="375497">
                <a:tc>
                  <a:txBody>
                    <a:bodyPr/>
                    <a:lstStyle/>
                    <a:p>
                      <a:pPr algn="ctr"/>
                      <a:r>
                        <a:rPr lang="en-US" dirty="0" smtClean="0"/>
                        <a:t>Analyze</a:t>
                      </a:r>
                      <a:endParaRPr lang="en-US" dirty="0"/>
                    </a:p>
                  </a:txBody>
                  <a:tcPr/>
                </a:tc>
                <a:tc>
                  <a:txBody>
                    <a:bodyPr/>
                    <a:lstStyle/>
                    <a:p>
                      <a:pPr algn="ctr"/>
                      <a:r>
                        <a:rPr lang="en-US" dirty="0" smtClean="0"/>
                        <a:t>Code</a:t>
                      </a:r>
                      <a:endParaRPr lang="en-US" dirty="0"/>
                    </a:p>
                  </a:txBody>
                  <a:tcPr/>
                </a:tc>
                <a:tc>
                  <a:txBody>
                    <a:bodyPr/>
                    <a:lstStyle/>
                    <a:p>
                      <a:pPr algn="ctr"/>
                      <a:r>
                        <a:rPr lang="en-US" dirty="0" smtClean="0"/>
                        <a:t>Description</a:t>
                      </a:r>
                      <a:endParaRPr lang="en-US" dirty="0"/>
                    </a:p>
                  </a:txBody>
                  <a:tcPr/>
                </a:tc>
              </a:tr>
              <a:tr h="375497">
                <a:tc>
                  <a:txBody>
                    <a:bodyPr/>
                    <a:lstStyle/>
                    <a:p>
                      <a:endParaRPr lang="en-US" b="1" dirty="0"/>
                    </a:p>
                  </a:txBody>
                  <a:tcPr/>
                </a:tc>
                <a:tc>
                  <a:txBody>
                    <a:bodyPr/>
                    <a:lstStyle/>
                    <a:p>
                      <a:r>
                        <a:rPr lang="en-US" b="1" dirty="0" smtClean="0"/>
                        <a:t>#include &lt;stdio.h&gt;</a:t>
                      </a:r>
                    </a:p>
                  </a:txBody>
                  <a:tcPr/>
                </a:tc>
                <a:tc>
                  <a:txBody>
                    <a:bodyPr/>
                    <a:lstStyle/>
                    <a:p>
                      <a:r>
                        <a:rPr lang="en-US" b="1" dirty="0" smtClean="0"/>
                        <a:t>Use modules</a:t>
                      </a:r>
                      <a:r>
                        <a:rPr lang="en-US" b="1" baseline="0" dirty="0" smtClean="0"/>
                        <a:t> in this file</a:t>
                      </a:r>
                      <a:endParaRPr lang="en-US" b="1" dirty="0"/>
                    </a:p>
                  </a:txBody>
                  <a:tcPr/>
                </a:tc>
              </a:tr>
              <a:tr h="648119">
                <a:tc>
                  <a:txBody>
                    <a:bodyPr/>
                    <a:lstStyle/>
                    <a:p>
                      <a:r>
                        <a:rPr lang="en-US" b="0" i="1" dirty="0" smtClean="0"/>
                        <a:t>Divide the program into</a:t>
                      </a:r>
                      <a:r>
                        <a:rPr lang="en-US" b="0" i="1" baseline="0" dirty="0" smtClean="0"/>
                        <a:t> small tasks</a:t>
                      </a:r>
                      <a:endParaRPr lang="en-US" b="0" i="1" dirty="0"/>
                    </a:p>
                  </a:txBody>
                  <a:tcPr/>
                </a:tc>
                <a:tc>
                  <a:txBody>
                    <a:bodyPr/>
                    <a:lstStyle/>
                    <a:p>
                      <a:r>
                        <a:rPr lang="en-US" b="1" dirty="0" smtClean="0"/>
                        <a:t>int main </a:t>
                      </a:r>
                    </a:p>
                    <a:p>
                      <a:r>
                        <a:rPr lang="en-US" b="1" dirty="0" smtClean="0"/>
                        <a:t>{   int n;  int s;</a:t>
                      </a:r>
                    </a:p>
                  </a:txBody>
                  <a:tcPr/>
                </a:tc>
                <a:tc>
                  <a:txBody>
                    <a:bodyPr/>
                    <a:lstStyle/>
                    <a:p>
                      <a:r>
                        <a:rPr lang="en-US" b="1" dirty="0" smtClean="0"/>
                        <a:t>Declare</a:t>
                      </a:r>
                      <a:r>
                        <a:rPr lang="en-US" b="1" baseline="0" dirty="0" smtClean="0"/>
                        <a:t> the main module </a:t>
                      </a:r>
                    </a:p>
                    <a:p>
                      <a:r>
                        <a:rPr lang="en-US" b="1" baseline="0" dirty="0" smtClean="0"/>
                        <a:t>and it’s data</a:t>
                      </a:r>
                      <a:endParaRPr lang="en-US" b="1" dirty="0"/>
                    </a:p>
                  </a:txBody>
                  <a:tcPr/>
                </a:tc>
              </a:tr>
              <a:tr h="375497">
                <a:tc>
                  <a:txBody>
                    <a:bodyPr/>
                    <a:lstStyle/>
                    <a:p>
                      <a:r>
                        <a:rPr lang="en-US" b="1" dirty="0" smtClean="0"/>
                        <a:t>1- Accept n</a:t>
                      </a:r>
                      <a:endParaRPr lang="en-US" b="1" dirty="0"/>
                    </a:p>
                  </a:txBody>
                  <a:tcPr/>
                </a:tc>
                <a:tc>
                  <a:txBody>
                    <a:bodyPr/>
                    <a:lstStyle/>
                    <a:p>
                      <a:r>
                        <a:rPr lang="en-US" b="1" dirty="0" smtClean="0"/>
                        <a:t>    scanf(“%d”, &amp;n);</a:t>
                      </a:r>
                      <a:endParaRPr lang="en-US" b="1" dirty="0"/>
                    </a:p>
                  </a:txBody>
                  <a:tcPr/>
                </a:tc>
                <a:tc>
                  <a:txBody>
                    <a:bodyPr/>
                    <a:lstStyle/>
                    <a:p>
                      <a:r>
                        <a:rPr lang="en-US" b="1" dirty="0" smtClean="0"/>
                        <a:t>Use a module scanf in the stdio.h</a:t>
                      </a:r>
                      <a:endParaRPr lang="en-US" b="1" dirty="0"/>
                    </a:p>
                  </a:txBody>
                  <a:tcPr/>
                </a:tc>
              </a:tr>
              <a:tr h="375497">
                <a:tc>
                  <a:txBody>
                    <a:bodyPr/>
                    <a:lstStyle/>
                    <a:p>
                      <a:r>
                        <a:rPr lang="en-US" b="1" dirty="0" smtClean="0"/>
                        <a:t>2- s</a:t>
                      </a:r>
                      <a:r>
                        <a:rPr lang="en-US" b="1" baseline="0" dirty="0" smtClean="0"/>
                        <a:t> = sum of it’s divisors</a:t>
                      </a:r>
                      <a:endParaRPr lang="en-US" b="1" dirty="0"/>
                    </a:p>
                  </a:txBody>
                  <a:tcPr/>
                </a:tc>
                <a:tc>
                  <a:txBody>
                    <a:bodyPr/>
                    <a:lstStyle/>
                    <a:p>
                      <a:r>
                        <a:rPr lang="en-US" b="1" dirty="0" smtClean="0"/>
                        <a:t>    s =  sumDivisors (n);</a:t>
                      </a:r>
                      <a:endParaRPr lang="en-US" b="1" dirty="0"/>
                    </a:p>
                  </a:txBody>
                  <a:tcPr/>
                </a:tc>
                <a:tc>
                  <a:txBody>
                    <a:bodyPr/>
                    <a:lstStyle/>
                    <a:p>
                      <a:r>
                        <a:rPr lang="en-US" b="1" dirty="0" smtClean="0"/>
                        <a:t>Module</a:t>
                      </a:r>
                      <a:r>
                        <a:rPr lang="en-US" b="1" baseline="0" dirty="0" smtClean="0"/>
                        <a:t> will be implemented</a:t>
                      </a:r>
                      <a:endParaRPr lang="en-US" b="1" dirty="0"/>
                    </a:p>
                  </a:txBody>
                  <a:tcPr/>
                </a:tc>
              </a:tr>
              <a:tr h="375497">
                <a:tc>
                  <a:txBody>
                    <a:bodyPr/>
                    <a:lstStyle/>
                    <a:p>
                      <a:r>
                        <a:rPr lang="en-US" b="1" dirty="0" smtClean="0"/>
                        <a:t>3- Print out s</a:t>
                      </a:r>
                    </a:p>
                  </a:txBody>
                  <a:tcPr/>
                </a:tc>
                <a:tc>
                  <a:txBody>
                    <a:bodyPr/>
                    <a:lstStyle/>
                    <a:p>
                      <a:r>
                        <a:rPr lang="en-US" b="1" dirty="0" smtClean="0"/>
                        <a:t>    printf(“%d”, 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printf in the stdio.h</a:t>
                      </a:r>
                    </a:p>
                  </a:txBody>
                  <a:tcPr/>
                </a:tc>
              </a:tr>
              <a:tr h="375497">
                <a:tc>
                  <a:txBody>
                    <a:bodyPr/>
                    <a:lstStyle/>
                    <a:p>
                      <a:r>
                        <a:rPr lang="en-US" b="1" dirty="0" smtClean="0"/>
                        <a:t>4- Pause the program</a:t>
                      </a:r>
                      <a:endParaRPr lang="en-US" b="1" dirty="0"/>
                    </a:p>
                  </a:txBody>
                  <a:tcPr/>
                </a:tc>
                <a:tc>
                  <a:txBody>
                    <a:bodyPr/>
                    <a:lstStyle/>
                    <a:p>
                      <a:r>
                        <a:rPr lang="en-US" b="1" dirty="0" smtClean="0"/>
                        <a:t>   getchar();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getchar in the stdio.h</a:t>
                      </a:r>
                    </a:p>
                  </a:txBody>
                  <a:tcPr/>
                </a:tc>
              </a:tr>
              <a:tr h="375497">
                <a:tc>
                  <a:txBody>
                    <a:bodyPr/>
                    <a:lstStyle/>
                    <a:p>
                      <a:endParaRPr lang="en-US" b="1" dirty="0"/>
                    </a:p>
                  </a:txBody>
                  <a:tcPr/>
                </a:tc>
                <a:tc>
                  <a:txBody>
                    <a:bodyPr/>
                    <a:lstStyle/>
                    <a:p>
                      <a:r>
                        <a:rPr lang="en-US" b="1" dirty="0" smtClean="0"/>
                        <a:t>}</a:t>
                      </a:r>
                      <a:endParaRPr lang="en-US" b="1" dirty="0"/>
                    </a:p>
                  </a:txBody>
                  <a:tcPr/>
                </a:tc>
                <a:tc>
                  <a:txBody>
                    <a:bodyPr/>
                    <a:lstStyle/>
                    <a:p>
                      <a:endParaRPr lang="en-US" b="1" dirty="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50080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Characteristics of Modules</a:t>
            </a:r>
            <a:endParaRPr lang="en-US" dirty="0"/>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gridCol w="5791200"/>
              </a:tblGrid>
              <a:tr h="370840">
                <a:tc>
                  <a:txBody>
                    <a:bodyPr/>
                    <a:lstStyle/>
                    <a:p>
                      <a:pPr algn="ctr"/>
                      <a:r>
                        <a:rPr lang="en-US" sz="2400" dirty="0" smtClean="0">
                          <a:latin typeface="Times New Roman" pitchFamily="18" charset="0"/>
                          <a:cs typeface="Times New Roman" pitchFamily="18" charset="0"/>
                        </a:rPr>
                        <a:t>Characteristics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Reason</a:t>
                      </a:r>
                      <a:endParaRPr lang="en-US" sz="2400" dirty="0">
                        <a:latin typeface="Times New Roman" pitchFamily="18" charset="0"/>
                        <a:cs typeface="Times New Roman" pitchFamily="18" charset="0"/>
                      </a:endParaRPr>
                    </a:p>
                  </a:txBody>
                  <a:tcPr/>
                </a:tc>
              </a:tr>
              <a:tr h="370840">
                <a:tc>
                  <a:txBody>
                    <a:bodyPr/>
                    <a:lstStyle/>
                    <a:p>
                      <a:r>
                        <a:rPr lang="en-US" sz="2400" b="1" dirty="0" smtClean="0">
                          <a:solidFill>
                            <a:srgbClr val="FF0000"/>
                          </a:solidFill>
                          <a:latin typeface="Arial" pitchFamily="34" charset="0"/>
                          <a:cs typeface="Arial" pitchFamily="34" charset="0"/>
                        </a:rPr>
                        <a:t>It is easy to upgrade and maintain</a:t>
                      </a:r>
                      <a:endParaRPr lang="en-US" sz="2400" b="1"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contains a small group  of code lines for a </a:t>
                      </a:r>
                      <a:r>
                        <a:rPr lang="en-US" sz="2400" b="1" i="1" dirty="0" smtClean="0">
                          <a:latin typeface="Times New Roman" pitchFamily="18" charset="0"/>
                          <a:cs typeface="Times New Roman" pitchFamily="18" charset="0"/>
                        </a:rPr>
                        <a:t>SPECIFIC</a:t>
                      </a:r>
                      <a:r>
                        <a:rPr lang="en-US" sz="2400" b="0" baseline="0" dirty="0" smtClean="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tr>
              <a:tr h="370840">
                <a:tc>
                  <a:txBody>
                    <a:bodyPr/>
                    <a:lstStyle/>
                    <a:p>
                      <a:r>
                        <a:rPr lang="en-US" sz="2400" b="1" i="0" dirty="0" smtClean="0">
                          <a:solidFill>
                            <a:srgbClr val="00B050"/>
                          </a:solidFill>
                          <a:latin typeface="Arial" pitchFamily="34" charset="0"/>
                          <a:cs typeface="Arial" pitchFamily="34" charset="0"/>
                        </a:rPr>
                        <a:t>It can</a:t>
                      </a:r>
                      <a:r>
                        <a:rPr lang="en-US" sz="2400" b="1" i="0" baseline="0" dirty="0" smtClean="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has a identified name ( a descriptive identifier) and can be used more than one time in</a:t>
                      </a:r>
                      <a:r>
                        <a:rPr lang="en-US" sz="2400" b="0" baseline="0" dirty="0" smtClean="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smtClean="0">
                          <a:solidFill>
                            <a:srgbClr val="0000FF"/>
                          </a:solidFill>
                          <a:latin typeface="Arial" pitchFamily="34" charset="0"/>
                          <a:cs typeface="Arial" pitchFamily="34" charset="0"/>
                        </a:rPr>
                        <a:t>It can</a:t>
                      </a:r>
                      <a:r>
                        <a:rPr lang="en-US" sz="2400" b="1" i="0" baseline="0" dirty="0" smtClean="0">
                          <a:solidFill>
                            <a:srgbClr val="0000FF"/>
                          </a:solidFill>
                          <a:latin typeface="Arial" pitchFamily="34" charset="0"/>
                          <a:cs typeface="Arial" pitchFamily="34" charset="0"/>
                        </a:rPr>
                        <a:t> be re-used in some programs</a:t>
                      </a:r>
                      <a:endParaRPr lang="en-US" sz="2400" b="1" i="0" dirty="0" smtClean="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if it is stored in an outside file (</a:t>
                      </a:r>
                      <a:r>
                        <a:rPr lang="en-US" sz="2400" b="0" i="1" dirty="0" smtClean="0">
                          <a:latin typeface="Times New Roman" pitchFamily="18" charset="0"/>
                          <a:cs typeface="Times New Roman" pitchFamily="18" charset="0"/>
                        </a:rPr>
                        <a:t>library file</a:t>
                      </a:r>
                      <a:r>
                        <a:rPr lang="en-US" sz="2400" b="0" dirty="0" smtClean="0">
                          <a:latin typeface="Times New Roman" pitchFamily="18" charset="0"/>
                          <a:cs typeface="Times New Roman" pitchFamily="18" charset="0"/>
                        </a:rPr>
                        <a:t>), it can be used in some programs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a:tc>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All of them will be depicted in examples  below.</a:t>
            </a:r>
            <a:endParaRPr lang="en-US" sz="24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2080</TotalTime>
  <Words>4747</Words>
  <Application>Microsoft Office PowerPoint</Application>
  <PresentationFormat>On-screen Show (4:3)</PresentationFormat>
  <Paragraphs>830</Paragraphs>
  <Slides>68</Slides>
  <Notes>3</Notes>
  <HiddenSlides>2</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Slots 07-08-09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123</cp:revision>
  <dcterms:created xsi:type="dcterms:W3CDTF">2013-07-11T00:46:38Z</dcterms:created>
  <dcterms:modified xsi:type="dcterms:W3CDTF">2015-04-18T00:28:08Z</dcterms:modified>
</cp:coreProperties>
</file>