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69" r:id="rId3"/>
    <p:sldId id="257" r:id="rId4"/>
    <p:sldId id="258" r:id="rId5"/>
    <p:sldId id="317" r:id="rId6"/>
    <p:sldId id="318" r:id="rId7"/>
    <p:sldId id="321" r:id="rId8"/>
    <p:sldId id="322" r:id="rId9"/>
    <p:sldId id="323" r:id="rId10"/>
    <p:sldId id="324" r:id="rId11"/>
    <p:sldId id="325" r:id="rId12"/>
    <p:sldId id="327" r:id="rId13"/>
    <p:sldId id="329" r:id="rId14"/>
    <p:sldId id="326" r:id="rId15"/>
    <p:sldId id="328" r:id="rId16"/>
    <p:sldId id="330" r:id="rId17"/>
    <p:sldId id="331" r:id="rId18"/>
    <p:sldId id="332" r:id="rId19"/>
    <p:sldId id="333" r:id="rId20"/>
    <p:sldId id="334" r:id="rId21"/>
    <p:sldId id="319" r:id="rId22"/>
    <p:sldId id="336" r:id="rId23"/>
    <p:sldId id="335" r:id="rId24"/>
    <p:sldId id="337" r:id="rId25"/>
    <p:sldId id="343" r:id="rId26"/>
    <p:sldId id="344" r:id="rId27"/>
    <p:sldId id="338" r:id="rId28"/>
    <p:sldId id="339" r:id="rId29"/>
    <p:sldId id="340" r:id="rId30"/>
    <p:sldId id="354" r:id="rId31"/>
    <p:sldId id="351" r:id="rId32"/>
    <p:sldId id="352" r:id="rId33"/>
    <p:sldId id="353" r:id="rId34"/>
    <p:sldId id="320" r:id="rId35"/>
    <p:sldId id="345" r:id="rId36"/>
    <p:sldId id="347" r:id="rId37"/>
    <p:sldId id="348" r:id="rId38"/>
    <p:sldId id="316" r:id="rId39"/>
    <p:sldId id="349" r:id="rId40"/>
    <p:sldId id="350" r:id="rId41"/>
    <p:sldId id="26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3300"/>
    <a:srgbClr val="FFFF99"/>
    <a:srgbClr val="0000FF"/>
    <a:srgbClr val="008000"/>
    <a:srgbClr val="9900CC"/>
    <a:srgbClr val="FF9900"/>
    <a:srgbClr val="FF00FF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17" autoAdjust="0"/>
    <p:restoredTop sz="94660" autoAdjust="0"/>
  </p:normalViewPr>
  <p:slideViewPr>
    <p:cSldViewPr>
      <p:cViewPr>
        <p:scale>
          <a:sx n="70" d="100"/>
          <a:sy n="70" d="100"/>
        </p:scale>
        <p:origin x="-95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43D2B-9A98-4A47-92E9-6CCE22E5E4D2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775D5-1DDD-492E-AD5E-A337F134E0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3A70-96CD-49A3-ABEF-B0DE854B81D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42D0-9025-4FE9-9C5C-5FF91689F18B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AA37C-E71B-4BBA-9F29-F25FEE170FE1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55BA-B2A0-4F4E-B47A-A37F0605748F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238B-9FBB-4120-8101-3AE471078A3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55C-BFE1-41E6-8B23-450CAFBDCB19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4F92-1921-4B7B-A2AD-4BC764CA3DF8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7005-ABE7-4E1E-84A5-29346309A890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EA60-82ED-4026-82EE-812AA39D56F5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88B5-FEEF-40A5-A8E3-7724729EF261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E1C0-C8CF-4F32-B945-F4BD9916B122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61CCEFA-681B-442D-BAB7-ACBC3A6A84CC}" type="datetime1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0000FF"/>
                </a:solidFill>
              </a:rPr>
              <a:t>Slots 22-23-24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Module G-</a:t>
            </a:r>
            <a:r>
              <a:rPr lang="en-US" dirty="0" smtClean="0"/>
              <a:t>Strings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4572000"/>
            <a:ext cx="556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/>
              <a:t>Slots 22 &amp; 23:  Theory and Demo.</a:t>
            </a:r>
          </a:p>
          <a:p>
            <a:pPr algn="r"/>
            <a:r>
              <a:rPr lang="en-US" sz="2800" dirty="0" smtClean="0"/>
              <a:t>Slot 24: </a:t>
            </a:r>
            <a:r>
              <a:rPr lang="en-US" sz="2800" dirty="0" smtClean="0"/>
              <a:t>Exercise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49529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b="1" dirty="0" smtClean="0"/>
              <a:t>%s</a:t>
            </a:r>
            <a:r>
              <a:rPr lang="en-US" dirty="0" smtClean="0"/>
              <a:t> conversion </a:t>
            </a:r>
            <a:r>
              <a:rPr lang="en-US" dirty="0" smtClean="0"/>
              <a:t>specifier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reads all characters until the </a:t>
            </a:r>
            <a:r>
              <a:rPr lang="en-US" u="sng" dirty="0" smtClean="0"/>
              <a:t>first whitespace character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stores the characters read in memory locations starting with the address passed to </a:t>
            </a:r>
            <a:r>
              <a:rPr lang="en-US" b="1" dirty="0" smtClean="0"/>
              <a:t>scanf</a:t>
            </a:r>
            <a:r>
              <a:rPr lang="en-US" dirty="0" smtClean="0"/>
              <a:t>,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Automatically stores the null byte</a:t>
            </a:r>
            <a:r>
              <a:rPr lang="en-US" dirty="0" smtClean="0"/>
              <a:t> in the memory byte </a:t>
            </a:r>
            <a:r>
              <a:rPr lang="en-US" u="sng" dirty="0" smtClean="0"/>
              <a:t>following the last character accepted</a:t>
            </a:r>
            <a:r>
              <a:rPr lang="en-US" dirty="0" smtClean="0"/>
              <a:t> and </a:t>
            </a:r>
          </a:p>
          <a:p>
            <a:pPr>
              <a:lnSpc>
                <a:spcPct val="90000"/>
              </a:lnSpc>
            </a:pPr>
            <a:r>
              <a:rPr lang="en-US" u="sng" dirty="0" smtClean="0"/>
              <a:t>leaves</a:t>
            </a:r>
            <a:r>
              <a:rPr lang="en-US" dirty="0" smtClean="0"/>
              <a:t> the delimiting </a:t>
            </a:r>
            <a:r>
              <a:rPr lang="en-US" b="1" dirty="0" smtClean="0"/>
              <a:t>whitespace</a:t>
            </a:r>
            <a:r>
              <a:rPr lang="en-US" dirty="0" smtClean="0"/>
              <a:t> plus any subsequent characters </a:t>
            </a:r>
            <a:r>
              <a:rPr lang="en-US" u="sng" dirty="0" smtClean="0"/>
              <a:t>in the input buffer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ignores any leading whitespace characters (default). 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Option </a:t>
            </a:r>
            <a:r>
              <a:rPr lang="en-US" dirty="0" smtClean="0"/>
              <a:t>specifiers</a:t>
            </a:r>
            <a:r>
              <a:rPr lang="en-US" dirty="0" smtClean="0"/>
              <a:t> are used to change default characteristics of the function </a:t>
            </a:r>
            <a:r>
              <a:rPr lang="en-US" b="1" dirty="0" smtClean="0"/>
              <a:t>scanf</a:t>
            </a:r>
            <a:r>
              <a:rPr lang="en-US" dirty="0" smtClean="0"/>
              <a:t> on strings.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char name[31];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scanf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("%s", name 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Enter: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My name is Arnold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667000"/>
            <a:ext cx="8237538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/>
          </p:cNvSpPr>
          <p:nvPr/>
        </p:nvSpPr>
        <p:spPr bwMode="auto">
          <a:xfrm>
            <a:off x="457200" y="381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char name[31];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2800" b="1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(“%10s", name );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Enter: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Schwartzenegger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4" y="5314928"/>
            <a:ext cx="8459786" cy="104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1866900" y="5143500"/>
            <a:ext cx="990600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10200" y="144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</a:t>
            </a:r>
            <a:r>
              <a:rPr lang="en-US" sz="2800" dirty="0" smtClean="0">
                <a:latin typeface="Arial" charset="0"/>
                <a:cs typeface="Arial" charset="0"/>
              </a:rPr>
              <a:t>specifier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</a:p>
          <a:p>
            <a:endParaRPr lang="en-US" sz="2800" dirty="0" smtClean="0">
              <a:latin typeface="Arial" charset="0"/>
              <a:cs typeface="Arial" charset="0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reads all characters </a:t>
            </a:r>
            <a:r>
              <a:rPr lang="en-US" sz="2800" u="sng" dirty="0" smtClean="0">
                <a:latin typeface="Arial" charset="0"/>
                <a:cs typeface="Arial" charset="0"/>
              </a:rPr>
              <a:t>until the newline</a:t>
            </a:r>
            <a:r>
              <a:rPr lang="en-US" sz="2800" dirty="0" smtClean="0">
                <a:latin typeface="Arial" charset="0"/>
                <a:cs typeface="Arial" charset="0"/>
              </a:rPr>
              <a:t> (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characters read in memory locations starting with the address passed to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,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stores the null byte in the byte following that where </a:t>
            </a:r>
            <a:r>
              <a:rPr lang="en-US" sz="2800" b="1" dirty="0" smtClean="0">
                <a:latin typeface="Arial" charset="0"/>
                <a:cs typeface="Arial" charset="0"/>
              </a:rPr>
              <a:t>scanf</a:t>
            </a:r>
            <a:r>
              <a:rPr lang="en-US" sz="2800" dirty="0" smtClean="0">
                <a:latin typeface="Arial" charset="0"/>
                <a:cs typeface="Arial" charset="0"/>
              </a:rPr>
              <a:t> stored the last character and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800" dirty="0" smtClean="0">
                <a:latin typeface="Arial" charset="0"/>
                <a:cs typeface="Arial" charset="0"/>
              </a:rPr>
              <a:t>leaves the delimiting character (here, </a:t>
            </a:r>
            <a:r>
              <a:rPr lang="en-US" sz="2800" b="1" dirty="0" smtClean="0">
                <a:latin typeface="Arial" charset="0"/>
                <a:cs typeface="Arial" charset="0"/>
              </a:rPr>
              <a:t>'\n'</a:t>
            </a:r>
            <a:r>
              <a:rPr lang="en-US" sz="2800" dirty="0" smtClean="0">
                <a:latin typeface="Arial" charset="0"/>
                <a:cs typeface="Arial" charset="0"/>
              </a:rPr>
              <a:t>) in the input buffer. 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371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to accept blanks in a input string?</a:t>
            </a:r>
          </a:p>
          <a:p>
            <a:pPr>
              <a:buFont typeface="Wingdings" pitchFamily="2" charset="2"/>
              <a:buChar char="è"/>
            </a:pPr>
            <a:r>
              <a:rPr lang="en-US" sz="2800" b="1" dirty="0" smtClean="0">
                <a:latin typeface="Arial" charset="0"/>
                <a:cs typeface="Arial" charset="0"/>
              </a:rPr>
              <a:t>%[^\n]</a:t>
            </a:r>
            <a:r>
              <a:rPr lang="en-US" sz="2800" dirty="0" smtClean="0">
                <a:latin typeface="Arial" charset="0"/>
                <a:cs typeface="Arial" charset="0"/>
              </a:rPr>
              <a:t> conversion </a:t>
            </a:r>
            <a:r>
              <a:rPr lang="en-US" sz="2800" dirty="0" smtClean="0">
                <a:latin typeface="Arial" charset="0"/>
                <a:cs typeface="Arial" charset="0"/>
              </a:rPr>
              <a:t>specifier</a:t>
            </a:r>
            <a:r>
              <a:rPr lang="en-US" sz="2800" dirty="0" smtClean="0"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362200"/>
            <a:ext cx="75438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2743200"/>
            <a:ext cx="81153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0575" y="4171950"/>
            <a:ext cx="75628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3875" y="4514850"/>
            <a:ext cx="8096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 - Test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3019425"/>
            <a:ext cx="44767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90600"/>
            <a:ext cx="4686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3200" y="45720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7" name="Oval 6"/>
          <p:cNvSpPr/>
          <p:nvPr/>
        </p:nvSpPr>
        <p:spPr>
          <a:xfrm>
            <a:off x="2362200" y="5562600"/>
            <a:ext cx="22098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b="1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56388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Replace:</a:t>
            </a:r>
          </a:p>
          <a:p>
            <a:pPr algn="ctr">
              <a:defRPr/>
            </a:pPr>
            <a:r>
              <a:rPr lang="en-US" sz="2000" dirty="0"/>
              <a:t>scanf</a:t>
            </a:r>
            <a:r>
              <a:rPr lang="en-US" sz="2000" dirty="0"/>
              <a:t>(“%s”, S)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ym typeface="Wingdings" pitchFamily="2" charset="2"/>
              </a:rPr>
              <a:t>scanf</a:t>
            </a:r>
            <a:r>
              <a:rPr lang="en-US" sz="2000" dirty="0">
                <a:sym typeface="Wingdings" pitchFamily="2" charset="2"/>
              </a:rPr>
              <a:t>(“%10[^\n]”, S)</a:t>
            </a:r>
            <a:endParaRPr lang="en-US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r>
              <a:rPr lang="en-US" dirty="0" smtClean="0"/>
              <a:t>scanf</a:t>
            </a:r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0668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Some character </a:t>
            </a:r>
            <a:r>
              <a:rPr lang="en-US" dirty="0" smtClean="0"/>
              <a:t>specifiers</a:t>
            </a:r>
            <a:r>
              <a:rPr lang="en-US" dirty="0" smtClean="0"/>
              <a:t> used in the function </a:t>
            </a:r>
            <a:r>
              <a:rPr lang="en-US" dirty="0" smtClean="0"/>
              <a:t>scanf</a:t>
            </a:r>
            <a:r>
              <a:rPr lang="en-US" dirty="0" smtClean="0"/>
              <a:t>(): Set of character are or </a:t>
            </a:r>
            <a:r>
              <a:rPr lang="en-US" dirty="0" smtClean="0"/>
              <a:t>not </a:t>
            </a:r>
            <a:r>
              <a:rPr lang="en-US" dirty="0" smtClean="0"/>
              <a:t>accepted.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407920"/>
          <a:ext cx="84582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432"/>
                <a:gridCol w="6661768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 of the characters a, b, c, and d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%[^abcd]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Searches the input field for any characters </a:t>
                      </a:r>
                      <a:r>
                        <a:rPr lang="en-US" sz="1800" b="1" i="1" dirty="0" smtClean="0">
                          <a:latin typeface="Arial" charset="0"/>
                          <a:cs typeface="Arial" charset="0"/>
                        </a:rPr>
                        <a:t>except</a:t>
                      </a:r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 a, b, c, and d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To catch all decimal digits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%[0-9A-Za-z]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decimal digits and all letters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%[A-FT-Z]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charset="0"/>
                          <a:cs typeface="Arial" charset="0"/>
                        </a:rPr>
                        <a:t>Catches all uppercase letters from A to F and from T to 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gets(…)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a standard library function (</a:t>
            </a:r>
            <a:r>
              <a:rPr lang="en-US" sz="2800" dirty="0" smtClean="0">
                <a:latin typeface="Arial" charset="0"/>
                <a:cs typeface="Arial" charset="0"/>
              </a:rPr>
              <a:t>stdio.h</a:t>
            </a:r>
            <a:r>
              <a:rPr lang="en-US" sz="2800" dirty="0" smtClean="0">
                <a:latin typeface="Arial" charset="0"/>
                <a:cs typeface="Arial" charset="0"/>
              </a:rPr>
              <a:t>) that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accepts an empty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uses the </a:t>
            </a:r>
            <a:r>
              <a:rPr lang="en-US" sz="2400" b="1" dirty="0" smtClean="0">
                <a:latin typeface="Arial" charset="0"/>
                <a:cs typeface="Arial" charset="0"/>
              </a:rPr>
              <a:t>'\n'</a:t>
            </a:r>
            <a:r>
              <a:rPr lang="en-US" sz="2400" dirty="0" smtClean="0">
                <a:latin typeface="Arial" charset="0"/>
                <a:cs typeface="Arial" charset="0"/>
              </a:rPr>
              <a:t> as the delimiter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throws away the delimiter after accepting the string </a:t>
            </a:r>
          </a:p>
          <a:p>
            <a:pPr lvl="1"/>
            <a:r>
              <a:rPr lang="en-US" sz="2400" dirty="0" smtClean="0">
                <a:latin typeface="Arial" charset="0"/>
                <a:cs typeface="Arial" charset="0"/>
              </a:rPr>
              <a:t>Automatically appends the null byte to the end of the set stored 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  <a:cs typeface="Arial" charset="0"/>
              </a:rPr>
              <a:t>The prototype for </a:t>
            </a:r>
            <a:r>
              <a:rPr lang="en-US" sz="2800" b="1" dirty="0" smtClean="0">
                <a:latin typeface="Arial" charset="0"/>
                <a:cs typeface="Arial" charset="0"/>
              </a:rPr>
              <a:t>gets</a:t>
            </a:r>
            <a:r>
              <a:rPr lang="en-US" sz="2800" dirty="0" smtClean="0">
                <a:latin typeface="Arial" charset="0"/>
                <a:cs typeface="Arial" charset="0"/>
              </a:rPr>
              <a:t> is </a:t>
            </a:r>
            <a:br>
              <a:rPr lang="en-US" sz="2800" dirty="0" smtClean="0">
                <a:latin typeface="Arial" charset="0"/>
                <a:cs typeface="Arial" charset="0"/>
              </a:rPr>
            </a:br>
            <a:r>
              <a:rPr lang="en-US" sz="2800" b="1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>char* gets(char [ ]);</a:t>
            </a:r>
            <a: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  <a:t/>
            </a:r>
            <a:br>
              <a:rPr lang="en-US" sz="2800" dirty="0" smtClean="0">
                <a:solidFill>
                  <a:srgbClr val="CC3300"/>
                </a:solidFill>
                <a:latin typeface="Arial" charset="0"/>
                <a:cs typeface="Arial" charset="0"/>
              </a:rPr>
            </a:br>
            <a:r>
              <a:rPr lang="en-US" sz="2800" i="1" dirty="0" smtClean="0">
                <a:latin typeface="Arial" charset="0"/>
                <a:cs typeface="Arial" charset="0"/>
              </a:rPr>
              <a:t>(</a:t>
            </a:r>
            <a:r>
              <a:rPr lang="en-US" sz="2800" b="1" i="1" dirty="0" smtClean="0">
                <a:latin typeface="Arial" charset="0"/>
                <a:cs typeface="Arial" charset="0"/>
              </a:rPr>
              <a:t>gets</a:t>
            </a:r>
            <a:r>
              <a:rPr lang="en-US" sz="2800" i="1" dirty="0" smtClean="0">
                <a:latin typeface="Arial" charset="0"/>
                <a:cs typeface="Arial" charset="0"/>
              </a:rPr>
              <a:t> is dangerous.  It can fill beyond the memory that allocated for the string</a:t>
            </a:r>
            <a:r>
              <a:rPr lang="en-US" sz="2800" dirty="0" smtClean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gets(…)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953000"/>
            <a:ext cx="62198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990600"/>
            <a:ext cx="3933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562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2293612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05600" y="175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n1: 10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562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2293608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05600" y="198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n2: 33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2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2293584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05600" y="2209800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562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2293580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705600" y="3124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4914900" y="36957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 flipV="1">
            <a:off x="1371600" y="2057400"/>
            <a:ext cx="5486400" cy="381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620000" y="1371600"/>
            <a:ext cx="1524000" cy="838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 smtClean="0"/>
              <a:t>Input </a:t>
            </a:r>
            <a:r>
              <a:rPr lang="en-US" dirty="0" smtClean="0"/>
              <a:t>Strings: </a:t>
            </a:r>
            <a:br>
              <a:rPr lang="en-US" dirty="0" smtClean="0"/>
            </a:br>
            <a:r>
              <a:rPr lang="en-US" dirty="0" smtClean="0"/>
              <a:t>Do yourself a function for input s string</a:t>
            </a:r>
            <a:endParaRPr lang="en-US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528" y="1676400"/>
            <a:ext cx="791853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operators act on basic data type only.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They can not be applied to static arrays and static strings.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62200"/>
            <a:ext cx="29908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3733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functions for processing arrays and string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34099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7250" y="4800600"/>
            <a:ext cx="6635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1030" idx="1"/>
          </p:cNvCxnSpPr>
          <p:nvPr/>
        </p:nvCxnSpPr>
        <p:spPr>
          <a:xfrm rot="10800000">
            <a:off x="1752600" y="5334000"/>
            <a:ext cx="37465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4906963"/>
          </a:xfrm>
        </p:spPr>
        <p:txBody>
          <a:bodyPr>
            <a:normAutofit/>
          </a:bodyPr>
          <a:lstStyle/>
          <a:p>
            <a:r>
              <a:rPr lang="en-US" dirty="0" smtClean="0"/>
              <a:t>String is a common-used data type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way is used to store a string of characters in C.</a:t>
            </a:r>
          </a:p>
          <a:p>
            <a:r>
              <a:rPr lang="en-US" dirty="0" smtClean="0"/>
              <a:t>How to declare/initialize a string in C?</a:t>
            </a:r>
          </a:p>
          <a:p>
            <a:r>
              <a:rPr lang="en-US" dirty="0" smtClean="0"/>
              <a:t>How to access a character in a string?</a:t>
            </a:r>
          </a:p>
          <a:p>
            <a:r>
              <a:rPr lang="en-US" dirty="0" smtClean="0"/>
              <a:t>What are operations on strings</a:t>
            </a:r>
          </a:p>
          <a:p>
            <a:pPr lvl="1"/>
            <a:r>
              <a:rPr lang="en-US" dirty="0" smtClean="0"/>
              <a:t>Input/output </a:t>
            </a:r>
            <a:r>
              <a:rPr lang="en-US" dirty="0" smtClean="0"/>
              <a:t>(</a:t>
            </a:r>
            <a:r>
              <a:rPr lang="en-US" dirty="0" smtClean="0"/>
              <a:t>stdio.h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common used functions in the library </a:t>
            </a:r>
            <a:r>
              <a:rPr lang="en-US" b="1" dirty="0" smtClean="0"/>
              <a:t>string.h</a:t>
            </a:r>
            <a:endParaRPr lang="en-US" b="1" dirty="0" smtClean="0"/>
          </a:p>
          <a:p>
            <a:r>
              <a:rPr lang="en-US" b="1" dirty="0" smtClean="0"/>
              <a:t>How to manage an array of strings?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May Operators Applied to String?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/>
          <a:lstStyle/>
          <a:p>
            <a:r>
              <a:rPr lang="en-US" dirty="0" smtClean="0"/>
              <a:t>The assign operator can act on pointers to dynamic array.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43148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848600" y="4495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848600" y="4267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848600" y="4038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810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848600" y="3581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848600" y="28194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848600" y="2590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2362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21336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1905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3352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31242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13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696200" y="52578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4030000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96200" y="54864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4010000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629400" y="28194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4030000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29400" y="4495800"/>
            <a:ext cx="9144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4010000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86600" y="52578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86600" y="5486400"/>
            <a:ext cx="457200" cy="228600"/>
          </a:xfrm>
          <a:prstGeom prst="rect">
            <a:avLst/>
          </a:prstGeom>
          <a:solidFill>
            <a:srgbClr val="CC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rot="16200000" flipH="1">
            <a:off x="6438900" y="3695700"/>
            <a:ext cx="2209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5" idx="1"/>
          </p:cNvCxnSpPr>
          <p:nvPr/>
        </p:nvCxnSpPr>
        <p:spPr>
          <a:xfrm rot="16200000" flipH="1">
            <a:off x="6953250" y="4857750"/>
            <a:ext cx="8763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10200" y="1905000"/>
            <a:ext cx="9144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</a:p>
          <a:p>
            <a:pPr algn="ctr"/>
            <a:r>
              <a:rPr lang="en-US" dirty="0" smtClean="0"/>
              <a:t>E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410200" y="52578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57800" y="50292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324600" y="60198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Pointer: OK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7- Others String Functions: </a:t>
            </a:r>
            <a:r>
              <a:rPr lang="en-US" dirty="0" smtClean="0"/>
              <a:t>string.h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905000"/>
          <a:ext cx="8763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length of a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strlen</a:t>
                      </a:r>
                      <a:r>
                        <a:rPr lang="en-US" dirty="0" smtClean="0"/>
                        <a:t> 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u="sng" baseline="0" dirty="0" smtClean="0"/>
                        <a:t>s</a:t>
                      </a:r>
                      <a:r>
                        <a:rPr lang="en-US" baseline="0" dirty="0" smtClean="0"/>
                        <a:t>ou</a:t>
                      </a:r>
                      <a:r>
                        <a:rPr lang="en-US" b="1" u="sng" baseline="0" dirty="0" smtClean="0"/>
                        <a:t>rc</a:t>
                      </a:r>
                      <a:r>
                        <a:rPr lang="en-US" baseline="0" dirty="0" smtClean="0"/>
                        <a:t>e string to </a:t>
                      </a:r>
                      <a:r>
                        <a:rPr lang="en-US" b="1" u="sng" baseline="0" dirty="0" smtClean="0"/>
                        <a:t>dest</a:t>
                      </a:r>
                      <a:r>
                        <a:rPr lang="en-US" baseline="0" dirty="0" smtClean="0"/>
                        <a:t>ination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strcpy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two strings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b="1" i="1" dirty="0" smtClean="0"/>
                        <a:t>strcmp</a:t>
                      </a:r>
                      <a:r>
                        <a:rPr lang="en-US" dirty="0" smtClean="0"/>
                        <a:t>( char s1[], char s2[])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-1,  0, 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Concatenate string src</a:t>
                      </a:r>
                      <a:r>
                        <a:rPr lang="en-US" baseline="0" dirty="0" smtClean="0"/>
                        <a:t> to the end of dest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char* </a:t>
                      </a:r>
                      <a:r>
                        <a:rPr lang="en-US" b="1" i="1" dirty="0" smtClean="0"/>
                        <a:t>strcat</a:t>
                      </a:r>
                      <a:r>
                        <a:rPr lang="en-US" dirty="0" smtClean="0"/>
                        <a:t>(char dest[],</a:t>
                      </a:r>
                      <a:r>
                        <a:rPr lang="en-US" baseline="0" dirty="0" smtClean="0"/>
                        <a:t> char src[])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strupr</a:t>
                      </a:r>
                      <a:r>
                        <a:rPr lang="en-US" dirty="0" smtClean="0"/>
                        <a:t>(char s[])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Convert a string to 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strlwr</a:t>
                      </a:r>
                      <a:r>
                        <a:rPr lang="en-US" dirty="0" smtClean="0"/>
                        <a:t>(char s[])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r>
                        <a:rPr lang="en-US" baseline="0" dirty="0" smtClean="0"/>
                        <a:t> the address of a substring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char*  </a:t>
                      </a:r>
                      <a:r>
                        <a:rPr lang="en-US" b="1" i="1" dirty="0" smtClean="0"/>
                        <a:t>strstr</a:t>
                      </a:r>
                      <a:r>
                        <a:rPr lang="en-US" dirty="0" smtClean="0"/>
                        <a:t> (char src[],</a:t>
                      </a:r>
                      <a:r>
                        <a:rPr lang="en-US" baseline="0" dirty="0" smtClean="0"/>
                        <a:t> char subStr[])</a:t>
                      </a:r>
                    </a:p>
                    <a:p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NULL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if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subStr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does not exist in the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src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68770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 String Functions: </a:t>
            </a:r>
            <a:r>
              <a:rPr lang="en-US" dirty="0" smtClean="0"/>
              <a:t>string.h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143000"/>
            <a:ext cx="34766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3657600"/>
            <a:ext cx="411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HOA ANH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DAOhoa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A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rot="5400000" flipH="1" flipV="1">
            <a:off x="5029200" y="4419600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4648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2293596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7849394" y="4418806"/>
            <a:ext cx="457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91000" y="5715000"/>
            <a:ext cx="464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strstr</a:t>
            </a:r>
            <a:r>
              <a:rPr lang="en-US" dirty="0" smtClean="0"/>
              <a:t>() </a:t>
            </a:r>
            <a:r>
              <a:rPr lang="en-US" dirty="0" smtClean="0">
                <a:sym typeface="Wingdings" pitchFamily="2" charset="2"/>
              </a:rPr>
              <a:t> NULL if the substring doesn’t exist.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73162"/>
          </a:xfrm>
        </p:spPr>
        <p:txBody>
          <a:bodyPr/>
          <a:lstStyle/>
          <a:p>
            <a:r>
              <a:rPr lang="en-US" dirty="0" smtClean="0"/>
              <a:t>8- Some User-Defined String Functions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133600"/>
          <a:ext cx="8610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733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Purpose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Prototype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beginning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   Hello”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blanks at the end of a string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  “Hello   ”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“Hello”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rTrim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Trim extra blanks ins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a string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“  I   am   student   “ </a:t>
                      </a:r>
                    </a:p>
                    <a:p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“I am a student”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trim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 (char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7493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Convert a string to a name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“  hoang thi    hoa  “ </a:t>
                      </a:r>
                    </a:p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“Hoang Thi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Hoa”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char* 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nameStr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( char s[])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 flipV="1">
            <a:off x="1905000" y="2057400"/>
            <a:ext cx="22860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6396" y="3857624"/>
            <a:ext cx="5787404" cy="208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i=5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7368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0800000">
            <a:off x="3505200" y="2438400"/>
            <a:ext cx="2438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396" y="3810000"/>
            <a:ext cx="470720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92" y="3505200"/>
            <a:ext cx="8303808" cy="2809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057400"/>
            <a:ext cx="3200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2819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17526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lTrim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1600" y="24384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rTrim</a:t>
            </a:r>
            <a:endParaRPr lang="en-US" b="1" dirty="0">
              <a:solidFill>
                <a:srgbClr val="008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572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457994" y="25900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1219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15000" y="15240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15000" y="18288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21336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15000" y="24384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15000" y="2743200"/>
            <a:ext cx="2667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619500" y="1866900"/>
            <a:ext cx="3352800" cy="251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124200" y="1524000"/>
            <a:ext cx="3352800" cy="3200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640" y="3952874"/>
            <a:ext cx="8020960" cy="237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4876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27432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3352800"/>
            <a:ext cx="2590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Anh Dao No“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43200" y="2057400"/>
          <a:ext cx="6324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  <a:gridCol w="4517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1143000" y="3810000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2590800" y="3429000"/>
            <a:ext cx="27432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971800" y="4114800"/>
            <a:ext cx="2667000" cy="762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1560512" y="1790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5800" y="1676400"/>
            <a:ext cx="762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trim()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38200" y="2438400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strlwr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675606" y="2590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674018" y="31996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343400"/>
            <a:ext cx="8434246" cy="176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990600"/>
            <a:ext cx="25812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30480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3733800"/>
            <a:ext cx="2638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76600" y="1219200"/>
            <a:ext cx="48482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Suppose that only the blank character is used to separate words in a sentence. Implement a function for counting number of words in a sentence.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0959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u="sng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sng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u="sng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28956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3400" y="35814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429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047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2664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808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476206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4282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6200" y="4267200"/>
            <a:ext cx="3962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Counting words in a string</a:t>
            </a:r>
          </a:p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</a:t>
            </a:r>
            <a:r>
              <a:rPr lang="en-US" dirty="0" smtClean="0"/>
              <a:t>i</a:t>
            </a:r>
            <a:r>
              <a:rPr lang="en-US" dirty="0" smtClean="0"/>
              <a:t>] is not a blank and (</a:t>
            </a:r>
            <a:r>
              <a:rPr lang="en-US" dirty="0" smtClean="0"/>
              <a:t>i</a:t>
            </a:r>
            <a:r>
              <a:rPr lang="en-US" dirty="0" smtClean="0"/>
              <a:t>==0 or s[i-1] is a blank)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Content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Null-String/C-String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To Declare/Initialize a string</a:t>
            </a:r>
            <a:endParaRPr lang="en-US" dirty="0" smtClean="0"/>
          </a:p>
          <a:p>
            <a:r>
              <a:rPr lang="en-US" dirty="0" smtClean="0"/>
              <a:t>Gap: A safe method for string content.</a:t>
            </a:r>
          </a:p>
          <a:p>
            <a:r>
              <a:rPr lang="en-US" dirty="0" smtClean="0"/>
              <a:t>Data stored in a string</a:t>
            </a:r>
          </a:p>
          <a:p>
            <a:r>
              <a:rPr lang="en-US" dirty="0" smtClean="0"/>
              <a:t>Output a String</a:t>
            </a:r>
          </a:p>
          <a:p>
            <a:r>
              <a:rPr lang="en-US" dirty="0" smtClean="0"/>
              <a:t>Input a string</a:t>
            </a:r>
          </a:p>
          <a:p>
            <a:r>
              <a:rPr lang="en-US" dirty="0" smtClean="0"/>
              <a:t>May Operators Applied to String?</a:t>
            </a:r>
          </a:p>
          <a:p>
            <a:r>
              <a:rPr lang="en-US" dirty="0" smtClean="0"/>
              <a:t>Other String Functions</a:t>
            </a:r>
          </a:p>
          <a:p>
            <a:r>
              <a:rPr lang="en-US" dirty="0" smtClean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76200" y="1143000"/>
            <a:ext cx="4343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Counting integers in a string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20" y="2534920"/>
          <a:ext cx="655318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  <a:gridCol w="3276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u="none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600" b="0" u="none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38100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5000" y="3048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386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530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67400" y="38100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29600" y="388620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2438400" y="3657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114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0284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019006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8306594" y="36568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8600" y="4495800"/>
            <a:ext cx="3352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 Yourself</a:t>
            </a:r>
            <a:endParaRPr lang="en-US" sz="32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91000" y="4648200"/>
            <a:ext cx="4648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Criteria for increasing count:</a:t>
            </a:r>
          </a:p>
          <a:p>
            <a:r>
              <a:rPr lang="en-US" dirty="0" smtClean="0"/>
              <a:t>- s[</a:t>
            </a:r>
            <a:r>
              <a:rPr lang="en-US" dirty="0" smtClean="0"/>
              <a:t>i</a:t>
            </a:r>
            <a:r>
              <a:rPr lang="en-US" dirty="0" smtClean="0"/>
              <a:t>] is a digit and (</a:t>
            </a:r>
            <a:r>
              <a:rPr lang="en-US" dirty="0" smtClean="0"/>
              <a:t>i</a:t>
            </a:r>
            <a:r>
              <a:rPr lang="en-US" dirty="0" smtClean="0"/>
              <a:t>==0 or s[i-1] is not a digit)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</a:t>
            </a:r>
            <a:r>
              <a:rPr lang="en-US" dirty="0" smtClean="0"/>
              <a:t>subStr</a:t>
            </a:r>
            <a:r>
              <a:rPr lang="en-US" dirty="0" smtClean="0"/>
              <a:t>) in a string (source) by another (</a:t>
            </a:r>
            <a:r>
              <a:rPr lang="en-US" dirty="0" smtClean="0"/>
              <a:t>repStr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20" y="230632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819400" y="19050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81200"/>
            <a:ext cx="2362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coc</a:t>
            </a:r>
            <a:r>
              <a:rPr lang="en-US" dirty="0" smtClean="0">
                <a:solidFill>
                  <a:schemeClr val="tx1"/>
                </a:solidFill>
              </a:rPr>
              <a:t>”, </a:t>
            </a:r>
            <a:r>
              <a:rPr lang="en-US" dirty="0" smtClean="0">
                <a:solidFill>
                  <a:schemeClr val="tx1"/>
                </a:solidFill>
              </a:rPr>
              <a:t>subL</a:t>
            </a:r>
            <a:r>
              <a:rPr lang="en-US" dirty="0" smtClean="0">
                <a:solidFill>
                  <a:schemeClr val="tx1"/>
                </a:solidFill>
              </a:rPr>
              <a:t>=3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23622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: “</a:t>
            </a:r>
            <a:r>
              <a:rPr lang="en-US" b="1" dirty="0" smtClean="0">
                <a:solidFill>
                  <a:srgbClr val="FF0000"/>
                </a:solidFill>
              </a:rPr>
              <a:t>bo</a:t>
            </a:r>
            <a:r>
              <a:rPr lang="en-US" dirty="0" smtClean="0">
                <a:solidFill>
                  <a:schemeClr val="tx1"/>
                </a:solidFill>
              </a:rPr>
              <a:t>”, </a:t>
            </a:r>
            <a:r>
              <a:rPr lang="en-US" dirty="0" smtClean="0">
                <a:solidFill>
                  <a:schemeClr val="tx1"/>
                </a:solidFill>
              </a:rPr>
              <a:t>repL</a:t>
            </a:r>
            <a:r>
              <a:rPr lang="en-US" dirty="0" smtClean="0">
                <a:solidFill>
                  <a:schemeClr val="tx1"/>
                </a:solidFill>
              </a:rPr>
              <a:t>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62400" y="19050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strstr</a:t>
            </a:r>
            <a:r>
              <a:rPr lang="en-US" dirty="0" smtClean="0">
                <a:solidFill>
                  <a:schemeClr val="tx1"/>
                </a:solidFill>
              </a:rPr>
              <a:t>(source, </a:t>
            </a:r>
            <a:r>
              <a:rPr lang="en-US" dirty="0" smtClean="0">
                <a:solidFill>
                  <a:schemeClr val="tx1"/>
                </a:solidFill>
              </a:rPr>
              <a:t>subStr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3924300" y="20955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30581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rot="10800000" flipV="1">
            <a:off x="4114800" y="2514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114800" y="28194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ptr+subL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572014" y="3896360"/>
          <a:ext cx="426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5867414" y="36576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</a:t>
            </a:r>
            <a:r>
              <a:rPr lang="en-US" dirty="0" smtClean="0">
                <a:solidFill>
                  <a:schemeClr val="tx1"/>
                </a:solidFill>
              </a:rPr>
              <a:t>(temp, </a:t>
            </a:r>
            <a:r>
              <a:rPr lang="en-US" dirty="0" smtClean="0">
                <a:solidFill>
                  <a:schemeClr val="tx1"/>
                </a:solidFill>
              </a:rPr>
              <a:t>ptr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819400" y="4734560"/>
          <a:ext cx="60959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  <a:gridCol w="304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4267200" y="4495800"/>
            <a:ext cx="2895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strcpy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ptr+repL</a:t>
            </a:r>
            <a:r>
              <a:rPr lang="en-US" dirty="0" smtClean="0">
                <a:solidFill>
                  <a:schemeClr val="tx1"/>
                </a:solidFill>
              </a:rPr>
              <a:t>, temp)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3962400" y="2895600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3963194" y="45712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038600" y="5410200"/>
          <a:ext cx="114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93"/>
                <a:gridCol w="263769"/>
                <a:gridCol w="527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\0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rot="5400000" flipH="1" flipV="1">
            <a:off x="4039394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 flipH="1" flipV="1">
            <a:off x="4342606" y="5257006"/>
            <a:ext cx="304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5943600"/>
            <a:ext cx="5257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=0;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repL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*(</a:t>
            </a:r>
            <a:r>
              <a:rPr lang="en-US" dirty="0" smtClean="0">
                <a:solidFill>
                  <a:schemeClr val="tx1"/>
                </a:solidFill>
              </a:rPr>
              <a:t>ptr+i</a:t>
            </a:r>
            <a:r>
              <a:rPr lang="en-US" dirty="0" smtClean="0">
                <a:solidFill>
                  <a:schemeClr val="tx1"/>
                </a:solidFill>
              </a:rPr>
              <a:t>) = </a:t>
            </a:r>
            <a:r>
              <a:rPr lang="en-US" dirty="0" smtClean="0">
                <a:solidFill>
                  <a:schemeClr val="tx1"/>
                </a:solidFill>
              </a:rPr>
              <a:t>repStr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200" y="2949476"/>
            <a:ext cx="25146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/>
              <a:t>strcpy</a:t>
            </a:r>
            <a:r>
              <a:rPr lang="en-US" dirty="0" smtClean="0"/>
              <a:t> will copy char-by-char from the left to the right of the source to the destination. So, it will work properly when a sub-string is shifted up only.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362200" y="35052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00" y="5477470"/>
            <a:ext cx="25146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 temporary string is used when a sub-string is shifted down.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2362200" y="4191000"/>
            <a:ext cx="2057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14600" y="5181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00400" y="5486400"/>
            <a:ext cx="914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714500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</a:t>
            </a:r>
            <a:r>
              <a:rPr lang="en-US" dirty="0" smtClean="0"/>
              <a:t>subStr</a:t>
            </a:r>
            <a:r>
              <a:rPr lang="en-US" dirty="0" smtClean="0"/>
              <a:t>) in a string (source) by another (</a:t>
            </a:r>
            <a:r>
              <a:rPr lang="en-US" dirty="0" smtClean="0"/>
              <a:t>repStr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</p:spPr>
        <p:txBody>
          <a:bodyPr/>
          <a:lstStyle/>
          <a:p>
            <a:r>
              <a:rPr lang="en-US" dirty="0" smtClean="0"/>
              <a:t>Some user-defined String Functions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807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Replace all existences of a sub-string (</a:t>
            </a:r>
            <a:r>
              <a:rPr lang="en-US" dirty="0" smtClean="0"/>
              <a:t>subStr</a:t>
            </a:r>
            <a:r>
              <a:rPr lang="en-US" dirty="0" smtClean="0"/>
              <a:t>) in a string (source) by another (</a:t>
            </a:r>
            <a:r>
              <a:rPr lang="en-US" dirty="0" smtClean="0"/>
              <a:t>repStr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2" y="1984780"/>
            <a:ext cx="8686798" cy="2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09800"/>
            <a:ext cx="61436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Array of Strings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Dinh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Hoang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4648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Dai Hanh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8200" y="49530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Ly Cong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52578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Loi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Tran Nguyen Han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8674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 Thanh Tong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8200" y="61722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Nguyen Hue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Declaration:    char  identifier [</a:t>
            </a:r>
            <a:r>
              <a:rPr lang="en-US" sz="2000" b="1" dirty="0" smtClean="0"/>
              <a:t>numberOfString</a:t>
            </a:r>
            <a:r>
              <a:rPr lang="en-US" sz="2000" b="1" dirty="0" smtClean="0"/>
              <a:t>][</a:t>
            </a:r>
            <a:r>
              <a:rPr lang="en-US" sz="2000" b="1" dirty="0" smtClean="0"/>
              <a:t>number_byte_per_string</a:t>
            </a:r>
            <a:r>
              <a:rPr lang="en-US" sz="2000" b="1" dirty="0" smtClean="0"/>
              <a:t>];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1524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Initialization: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15" idx="2"/>
          </p:cNvCxnSpPr>
          <p:nvPr/>
        </p:nvCxnSpPr>
        <p:spPr>
          <a:xfrm rot="16200000" flipH="1">
            <a:off x="990600" y="2057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Strings…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990600"/>
            <a:ext cx="838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/>
              <a:t>Parameter in a function</a:t>
            </a: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56" y="1676400"/>
            <a:ext cx="763668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Write a C program that will accept 10 names,  print out the list,  sort the list using ascending order, print out the result.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667000"/>
            <a:ext cx="20193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38385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5400000">
            <a:off x="2857500" y="2705100"/>
            <a:ext cx="2209800" cy="7620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4457700" y="2476500"/>
            <a:ext cx="25146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838200" y="2286000"/>
            <a:ext cx="2438400" cy="2438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57700" y="2857500"/>
            <a:ext cx="2667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Demo: Array of Names 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90600"/>
            <a:ext cx="4476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5" y="3581400"/>
            <a:ext cx="5133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String in C is terminated by the NULL character (‘\0’)</a:t>
            </a:r>
          </a:p>
          <a:p>
            <a:r>
              <a:rPr lang="en-US" dirty="0" smtClean="0">
                <a:sym typeface="Wingdings" pitchFamily="2" charset="2"/>
              </a:rPr>
              <a:t> A string is similar to an array of characters.</a:t>
            </a:r>
          </a:p>
          <a:p>
            <a:r>
              <a:rPr lang="en-US" dirty="0" smtClean="0">
                <a:sym typeface="Wingdings" pitchFamily="2" charset="2"/>
              </a:rPr>
              <a:t>All input functions for string will automatically add the NULL character after the content of the string.</a:t>
            </a:r>
          </a:p>
          <a:p>
            <a:r>
              <a:rPr lang="en-US" dirty="0" smtClean="0">
                <a:sym typeface="Wingdings" pitchFamily="2" charset="2"/>
              </a:rPr>
              <a:t>C-operators will operate on simple data types  Function on arrays, strings are implemented to operate on arrays and strings</a:t>
            </a:r>
          </a:p>
          <a:p>
            <a:r>
              <a:rPr lang="en-US" dirty="0" smtClean="0">
                <a:sym typeface="Wingdings" pitchFamily="2" charset="2"/>
              </a:rPr>
              <a:t>If dynamic arrays or strings (using pointers), the assignment can be used on these pointers.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2578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Input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scanf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gets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Do yourself using </a:t>
            </a:r>
            <a:r>
              <a:rPr lang="en-US" sz="2000" dirty="0" smtClean="0"/>
              <a:t>getchar</a:t>
            </a:r>
            <a:r>
              <a:rPr lang="en-US" sz="2000" dirty="0" smtClean="0"/>
              <a:t>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/>
              <a:t>String Functions and Arrays of Strings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Functions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strlen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strcpy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strcmp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strcat</a:t>
            </a:r>
            <a:endParaRPr lang="en-US" sz="20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strstr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Arrays of Strings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Input and Output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Passing to Functions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Sorting an Array of Names 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38800" y="3124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Null-String/ C-String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505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string is a group of characters </a:t>
            </a:r>
            <a:r>
              <a:rPr lang="en-US" dirty="0" smtClean="0">
                <a:sym typeface="Wingdings" pitchFamily="2" charset="2"/>
              </a:rPr>
              <a:t> It is similar to an</a:t>
            </a:r>
            <a:r>
              <a:rPr lang="en-US" dirty="0" smtClean="0"/>
              <a:t> array of characters.</a:t>
            </a:r>
          </a:p>
          <a:p>
            <a:r>
              <a:rPr lang="en-US" dirty="0" smtClean="0"/>
              <a:t>A NULL byte (value of 0 – escape sequence ‘\0’) is inserted to the end of a string. </a:t>
            </a:r>
            <a:r>
              <a:rPr lang="en-US" dirty="0" smtClean="0">
                <a:sym typeface="Wingdings" pitchFamily="2" charset="2"/>
              </a:rPr>
              <a:t> It is called NULL-string or C-string.</a:t>
            </a:r>
          </a:p>
          <a:p>
            <a:r>
              <a:rPr lang="en-US" dirty="0" smtClean="0">
                <a:sym typeface="Wingdings" pitchFamily="2" charset="2"/>
              </a:rPr>
              <a:t>A string is similar to an array of </a:t>
            </a:r>
            <a:r>
              <a:rPr lang="en-US" dirty="0" smtClean="0">
                <a:sym typeface="Wingdings" pitchFamily="2" charset="2"/>
              </a:rPr>
              <a:t>characters. </a:t>
            </a:r>
            <a:r>
              <a:rPr lang="en-US" dirty="0" smtClean="0">
                <a:sym typeface="Wingdings" pitchFamily="2" charset="2"/>
              </a:rPr>
              <a:t>The difference between them is at the end of a string, a NULL byte is inserted to </a:t>
            </a:r>
            <a:r>
              <a:rPr lang="en-US" dirty="0" smtClean="0">
                <a:sym typeface="Wingdings" pitchFamily="2" charset="2"/>
              </a:rPr>
              <a:t>locate </a:t>
            </a:r>
            <a:r>
              <a:rPr lang="en-US" dirty="0" smtClean="0"/>
              <a:t>the last meaningful element in a string.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 If a string with the length </a:t>
            </a:r>
            <a:r>
              <a:rPr lang="en-US" b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needed, declare it with the length </a:t>
            </a:r>
            <a:r>
              <a:rPr lang="en-US" b="1" dirty="0" smtClean="0">
                <a:sym typeface="Wingdings" pitchFamily="2" charset="2"/>
              </a:rPr>
              <a:t>n+1</a:t>
            </a:r>
            <a:r>
              <a:rPr lang="en-US" dirty="0" smtClean="0">
                <a:sym typeface="Wingdings" pitchFamily="2" charset="2"/>
              </a:rPr>
              <a:t>.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99" y="5153024"/>
            <a:ext cx="7914802" cy="94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24-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Write a C-program that helps user managing a list of 100  student names using the following menu:</a:t>
            </a:r>
          </a:p>
          <a:p>
            <a:pPr>
              <a:buNone/>
            </a:pPr>
            <a:r>
              <a:rPr lang="en-US" dirty="0" smtClean="0"/>
              <a:t>1- Add a student</a:t>
            </a:r>
          </a:p>
          <a:p>
            <a:pPr>
              <a:buNone/>
            </a:pPr>
            <a:r>
              <a:rPr lang="en-US" dirty="0" smtClean="0"/>
              <a:t>2- Remove a student</a:t>
            </a:r>
          </a:p>
          <a:p>
            <a:pPr>
              <a:buNone/>
            </a:pPr>
            <a:r>
              <a:rPr lang="en-US" dirty="0" smtClean="0"/>
              <a:t>3- Search a student</a:t>
            </a:r>
          </a:p>
          <a:p>
            <a:pPr>
              <a:buNone/>
            </a:pPr>
            <a:r>
              <a:rPr lang="en-US" dirty="0" smtClean="0"/>
              <a:t>4- Print the list in ascending order</a:t>
            </a:r>
          </a:p>
          <a:p>
            <a:pPr>
              <a:buNone/>
            </a:pPr>
            <a:r>
              <a:rPr lang="en-US" dirty="0" smtClean="0"/>
              <a:t>5- Quit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Declare/ Initialize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Static strings</a:t>
            </a:r>
            <a:r>
              <a:rPr lang="en-US" dirty="0" smtClean="0"/>
              <a:t>: stored in data segment or stack segment </a:t>
            </a:r>
            <a:r>
              <a:rPr lang="en-US" dirty="0" smtClean="0">
                <a:sym typeface="Wingdings" pitchFamily="2" charset="2"/>
              </a:rPr>
              <a:t> Compiler can determine the location for storing strings.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FF0000"/>
                </a:solidFill>
              </a:rPr>
              <a:t>char  s1[21]; /* for a string of 20 characters*/</a:t>
            </a:r>
          </a:p>
          <a:p>
            <a:pPr>
              <a:buNone/>
            </a:pPr>
            <a:r>
              <a:rPr lang="en-US" dirty="0" smtClean="0"/>
              <a:t>	Initialize a string: NULL byte is automatically inserted.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name[31] = “I am a student”;</a:t>
            </a:r>
          </a:p>
          <a:p>
            <a:pPr lvl="1">
              <a:buNone/>
            </a:pPr>
            <a:r>
              <a:rPr lang="en-US" dirty="0" smtClean="0">
                <a:solidFill>
                  <a:srgbClr val="9900CC"/>
                </a:solidFill>
              </a:rPr>
              <a:t>char name2[31] = {‘H’, ‘e ‘, ‘l’, ‘l’, ‘o’, ‘\0’ };</a:t>
            </a:r>
          </a:p>
          <a:p>
            <a:r>
              <a:rPr lang="en-US" dirty="0" smtClean="0"/>
              <a:t>Dynamic strings: Stored in the heap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char* S;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</a:rPr>
              <a:t>S = (char*) </a:t>
            </a:r>
            <a:r>
              <a:rPr lang="en-US" dirty="0" smtClean="0">
                <a:solidFill>
                  <a:srgbClr val="0000FF"/>
                </a:solidFill>
              </a:rPr>
              <a:t>malloc</a:t>
            </a:r>
            <a:r>
              <a:rPr lang="en-US" dirty="0" smtClean="0">
                <a:solidFill>
                  <a:srgbClr val="0000FF"/>
                </a:solidFill>
              </a:rPr>
              <a:t>( lengthOfString+1);</a:t>
            </a:r>
          </a:p>
          <a:p>
            <a:pPr marL="342900" lvl="1" indent="-342900">
              <a:buNone/>
            </a:pPr>
            <a:r>
              <a:rPr lang="en-US" dirty="0" smtClean="0">
                <a:solidFill>
                  <a:srgbClr val="0000FF"/>
                </a:solidFill>
              </a:rPr>
              <a:t>      S = (char*) </a:t>
            </a:r>
            <a:r>
              <a:rPr lang="en-US" dirty="0" smtClean="0">
                <a:solidFill>
                  <a:srgbClr val="0000FF"/>
                </a:solidFill>
              </a:rPr>
              <a:t>calloc</a:t>
            </a:r>
            <a:r>
              <a:rPr lang="en-US" dirty="0" smtClean="0">
                <a:solidFill>
                  <a:srgbClr val="0000FF"/>
                </a:solidFill>
              </a:rPr>
              <a:t>( lengthOfString+1, </a:t>
            </a:r>
            <a:r>
              <a:rPr lang="en-US" dirty="0" smtClean="0">
                <a:solidFill>
                  <a:srgbClr val="0000FF"/>
                </a:solidFill>
              </a:rPr>
              <a:t>sizeof</a:t>
            </a:r>
            <a:r>
              <a:rPr lang="en-US" dirty="0" smtClean="0">
                <a:solidFill>
                  <a:srgbClr val="0000FF"/>
                </a:solidFill>
              </a:rPr>
              <a:t>(char));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3- Gap: </a:t>
            </a:r>
            <a:br>
              <a:rPr lang="en-US" dirty="0" smtClean="0"/>
            </a:br>
            <a:r>
              <a:rPr lang="en-US" dirty="0" smtClean="0"/>
              <a:t>A safe method for string content.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066800"/>
          </a:xfrm>
        </p:spPr>
        <p:txBody>
          <a:bodyPr/>
          <a:lstStyle/>
          <a:p>
            <a:r>
              <a:rPr lang="en-US" dirty="0" smtClean="0"/>
              <a:t>Some compilers use a gap between variables to make a safety for strings.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667000"/>
            <a:ext cx="67452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2293612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23622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96200" y="40386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8100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2293584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96200" y="2590800"/>
            <a:ext cx="1066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28 bytes</a:t>
            </a:r>
          </a:p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72400" y="2590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gap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9" idx="1"/>
          </p:cNvCxnSpPr>
          <p:nvPr/>
        </p:nvCxnSpPr>
        <p:spPr>
          <a:xfrm flipV="1">
            <a:off x="2971800" y="3924300"/>
            <a:ext cx="35052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76400" y="4114800"/>
            <a:ext cx="480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752600" y="2476500"/>
            <a:ext cx="4724400" cy="148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10400" y="4648200"/>
            <a:ext cx="1828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 so-long string is accepted, this string can overflow into the memory of the variable 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US" dirty="0" smtClean="0"/>
              <a:t>4- Data Stored in a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</a:t>
            </a:r>
            <a:r>
              <a:rPr lang="en-US" dirty="0" smtClean="0"/>
              <a:t>character </a:t>
            </a:r>
            <a:r>
              <a:rPr lang="en-US" dirty="0" smtClean="0"/>
              <a:t>in a string is stored as it’s ASCII code.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553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477000" y="2667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S1[</a:t>
            </a:r>
            <a:r>
              <a:rPr lang="en-US" dirty="0" smtClean="0"/>
              <a:t>i</a:t>
            </a:r>
            <a:r>
              <a:rPr lang="en-US" dirty="0" smtClean="0"/>
              <a:t>]: The character at the position </a:t>
            </a:r>
            <a:r>
              <a:rPr lang="en-US" dirty="0" smtClean="0"/>
              <a:t>i</a:t>
            </a:r>
            <a:r>
              <a:rPr lang="en-US" dirty="0" smtClean="0"/>
              <a:t> in the string S1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Output Strings – Test yourself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447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447800"/>
            <a:ext cx="24860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267200"/>
            <a:ext cx="24479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2672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1905000" y="2667000"/>
            <a:ext cx="1447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600200" y="3581400"/>
            <a:ext cx="259080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5486400"/>
            <a:ext cx="684213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72200" y="2590800"/>
            <a:ext cx="2743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Observe the </a:t>
            </a:r>
            <a:r>
              <a:rPr lang="en-US" sz="2800" dirty="0" smtClean="0"/>
              <a:t>prompt </a:t>
            </a:r>
            <a:r>
              <a:rPr lang="en-US" sz="2800" dirty="0"/>
              <a:t>symbol on the result </a:t>
            </a:r>
            <a:r>
              <a:rPr lang="en-US" sz="2800" dirty="0" smtClean="0"/>
              <a:t>screen </a:t>
            </a:r>
            <a:r>
              <a:rPr lang="en-US" sz="2800" dirty="0"/>
              <a:t>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6- </a:t>
            </a:r>
            <a:r>
              <a:rPr lang="en-US" dirty="0" smtClean="0"/>
              <a:t>Input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3047999"/>
          </a:xfrm>
        </p:spPr>
        <p:txBody>
          <a:bodyPr>
            <a:normAutofit/>
          </a:bodyPr>
          <a:lstStyle/>
          <a:p>
            <a:r>
              <a:rPr lang="en-US" dirty="0" smtClean="0"/>
              <a:t>Library: </a:t>
            </a:r>
            <a:r>
              <a:rPr lang="en-US" dirty="0" smtClean="0"/>
              <a:t>stdio.h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i="1" dirty="0" smtClean="0"/>
              <a:t>scanf</a:t>
            </a:r>
            <a:r>
              <a:rPr lang="en-US" i="1" dirty="0" smtClean="0"/>
              <a:t>() </a:t>
            </a:r>
            <a:r>
              <a:rPr lang="en-US" dirty="0" smtClean="0"/>
              <a:t> with type conversion %s</a:t>
            </a:r>
          </a:p>
          <a:p>
            <a:r>
              <a:rPr lang="en-US" dirty="0" smtClean="0"/>
              <a:t>Function </a:t>
            </a:r>
            <a:r>
              <a:rPr lang="en-US" i="1" dirty="0" smtClean="0"/>
              <a:t>gets(string)</a:t>
            </a:r>
          </a:p>
          <a:p>
            <a:r>
              <a:rPr lang="en-US" dirty="0" smtClean="0"/>
              <a:t>Each function has it’s own advantages and weaknesses.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2010</Words>
  <Application>Microsoft Office PowerPoint</Application>
  <PresentationFormat>On-screen Show (4:3)</PresentationFormat>
  <Paragraphs>590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Slots 22-23-24 Module G-Strings</vt:lpstr>
      <vt:lpstr>Objectives</vt:lpstr>
      <vt:lpstr>Content</vt:lpstr>
      <vt:lpstr>1- Null-String/ C-String</vt:lpstr>
      <vt:lpstr>2- Declare/ Initialize a String</vt:lpstr>
      <vt:lpstr>3- Gap:  A safe method for string content.</vt:lpstr>
      <vt:lpstr>4- Data Stored in a strings</vt:lpstr>
      <vt:lpstr>5- Output Strings – Test yourself</vt:lpstr>
      <vt:lpstr>6- Input Strings</vt:lpstr>
      <vt:lpstr>Input Strings: scanf(…)</vt:lpstr>
      <vt:lpstr>Input Strings: scanf(…)</vt:lpstr>
      <vt:lpstr>Input Strings: scanf(…)</vt:lpstr>
      <vt:lpstr>Input Strings: scanf(…)</vt:lpstr>
      <vt:lpstr>Input Strings: scanf(…) - Test</vt:lpstr>
      <vt:lpstr>Input Strings: scanf(…)</vt:lpstr>
      <vt:lpstr>Input Strings: gets(…)</vt:lpstr>
      <vt:lpstr>Input Strings: gets(…)</vt:lpstr>
      <vt:lpstr>Input Strings:  Do yourself a function for input s string</vt:lpstr>
      <vt:lpstr>7- May Operators Applied to String?</vt:lpstr>
      <vt:lpstr>7- May Operators Applied to String?</vt:lpstr>
      <vt:lpstr>7- Others String Functions: string.h </vt:lpstr>
      <vt:lpstr>Others String Functions: string.h </vt:lpstr>
      <vt:lpstr>8- 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Some user-defined String Functions</vt:lpstr>
      <vt:lpstr>5- Array of Strings</vt:lpstr>
      <vt:lpstr>Array of Strings…</vt:lpstr>
      <vt:lpstr>Demo: Array of Names </vt:lpstr>
      <vt:lpstr>Demo: Array of Names </vt:lpstr>
      <vt:lpstr>Summary</vt:lpstr>
      <vt:lpstr>Summary</vt:lpstr>
      <vt:lpstr>Slot 24- Exercise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77</cp:revision>
  <dcterms:created xsi:type="dcterms:W3CDTF">2013-07-11T00:46:38Z</dcterms:created>
  <dcterms:modified xsi:type="dcterms:W3CDTF">2015-04-17T14:45:43Z</dcterms:modified>
</cp:coreProperties>
</file>