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68" r:id="rId9"/>
    <p:sldId id="262" r:id="rId10"/>
    <p:sldId id="270" r:id="rId11"/>
    <p:sldId id="263" r:id="rId12"/>
    <p:sldId id="321" r:id="rId13"/>
    <p:sldId id="269" r:id="rId14"/>
    <p:sldId id="271" r:id="rId15"/>
    <p:sldId id="286" r:id="rId16"/>
    <p:sldId id="272" r:id="rId17"/>
    <p:sldId id="273" r:id="rId18"/>
    <p:sldId id="282" r:id="rId19"/>
    <p:sldId id="287" r:id="rId20"/>
    <p:sldId id="288" r:id="rId21"/>
    <p:sldId id="289" r:id="rId22"/>
    <p:sldId id="290" r:id="rId23"/>
    <p:sldId id="274" r:id="rId24"/>
    <p:sldId id="283" r:id="rId25"/>
    <p:sldId id="291" r:id="rId26"/>
    <p:sldId id="292" r:id="rId27"/>
    <p:sldId id="293" r:id="rId28"/>
    <p:sldId id="275" r:id="rId29"/>
    <p:sldId id="284" r:id="rId30"/>
    <p:sldId id="294" r:id="rId31"/>
    <p:sldId id="295" r:id="rId32"/>
    <p:sldId id="296" r:id="rId33"/>
    <p:sldId id="285" r:id="rId34"/>
    <p:sldId id="297" r:id="rId35"/>
    <p:sldId id="298" r:id="rId36"/>
    <p:sldId id="299" r:id="rId37"/>
    <p:sldId id="300" r:id="rId38"/>
    <p:sldId id="277" r:id="rId39"/>
    <p:sldId id="302" r:id="rId40"/>
    <p:sldId id="259" r:id="rId41"/>
    <p:sldId id="301" r:id="rId42"/>
    <p:sldId id="320" r:id="rId43"/>
    <p:sldId id="319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6" r:id="rId52"/>
    <p:sldId id="317" r:id="rId53"/>
    <p:sldId id="318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86F-09AE-485A-92B0-0C6D74E125F3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4F-F497-4A3C-A9C7-069B9EE2D4CA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607-E37D-45AB-9038-306D041C41D5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CD5-3E20-4576-843D-89EE87717400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15B2-9E1C-439B-8B6E-CAC8F83AABE7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EEE5-AAF8-4541-8026-68D6B8B3C9BE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1E29-F3DB-48C3-94F3-30F068E5BC27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D1CC-DC16-45B0-BB2F-695D8F323221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880-7B14-4012-9B12-300E97D93F4B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86C-F1D8-4F7D-B972-A050DF81E518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B5F-4E65-49ED-96F3-480EE22AB9CD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A37634-211E-467B-BC55-1F2DEE2B0943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25-26-27-28-29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Text Files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10400" cy="1447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Module H: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72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FILE* identifier ;</a:t>
            </a:r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smtClean="0"/>
              <a:t>stdio.h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FILE* f=NULL;</a:t>
            </a:r>
          </a:p>
          <a:p>
            <a:r>
              <a:rPr lang="en-US" dirty="0" smtClean="0"/>
              <a:t>The variable f will be updated when a specific file is opened.</a:t>
            </a:r>
          </a:p>
          <a:p>
            <a:r>
              <a:rPr lang="en-US" dirty="0" smtClean="0"/>
              <a:t>f  points to a memory block having the pre-defined structure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371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</a:t>
            </a:r>
            <a:r>
              <a:rPr lang="en-US" dirty="0" smtClean="0"/>
              <a:t> </a:t>
            </a:r>
            <a:r>
              <a:rPr lang="en-US" dirty="0" smtClean="0"/>
              <a:t>struct</a:t>
            </a:r>
            <a:r>
              <a:rPr lang="en-US" dirty="0" smtClean="0"/>
              <a:t> _</a:t>
            </a:r>
            <a:r>
              <a:rPr lang="en-US" dirty="0" smtClean="0"/>
              <a:t>iobuf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</a:t>
            </a:r>
            <a:r>
              <a:rPr lang="en-US" dirty="0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int</a:t>
            </a:r>
            <a:r>
              <a:rPr lang="en-US" dirty="0" smtClean="0"/>
              <a:t>	_</a:t>
            </a:r>
            <a:r>
              <a:rPr lang="en-US" dirty="0" smtClean="0"/>
              <a:t>cnt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_flag;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_file;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</a:t>
            </a:r>
            <a:r>
              <a:rPr lang="en-US" dirty="0" smtClean="0"/>
              <a:t>charbuf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</a:t>
            </a:r>
            <a:r>
              <a:rPr lang="en-US" dirty="0" smtClean="0"/>
              <a:t>bufsiz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char*	_</a:t>
            </a:r>
            <a:r>
              <a:rPr lang="en-US" dirty="0" smtClean="0"/>
              <a:t>tmpfname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4648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Steps for Accessing a File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Reading </a:t>
            </a:r>
            <a:r>
              <a:rPr lang="en-US" b="1" dirty="0" smtClean="0"/>
              <a:t>file </a:t>
            </a:r>
            <a:r>
              <a:rPr lang="en-US" b="1" dirty="0"/>
              <a:t>to variables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7800" y="9906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Writing variables </a:t>
            </a:r>
            <a:r>
              <a:rPr lang="en-US" b="1" dirty="0"/>
              <a:t>to file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1524000"/>
            <a:ext cx="3352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1981200"/>
            <a:ext cx="33528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file.</a:t>
            </a:r>
            <a:endParaRPr lang="en-US" b="1" dirty="0"/>
          </a:p>
          <a:p>
            <a:r>
              <a:rPr lang="en-US" b="1" dirty="0"/>
              <a:t>3) Determine </a:t>
            </a:r>
            <a:r>
              <a:rPr lang="en-US" b="1" dirty="0" smtClean="0"/>
              <a:t>the position </a:t>
            </a:r>
            <a:r>
              <a:rPr lang="en-US" b="1" dirty="0"/>
              <a:t>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read.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Read </a:t>
            </a:r>
            <a:r>
              <a:rPr lang="en-US" b="1" dirty="0" smtClean="0"/>
              <a:t>file contents </a:t>
            </a:r>
            <a:r>
              <a:rPr lang="en-US" b="1" dirty="0"/>
              <a:t>to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    Process </a:t>
            </a:r>
            <a:r>
              <a:rPr lang="en-US" b="1" dirty="0" smtClean="0"/>
              <a:t>variables.</a:t>
            </a:r>
            <a:endParaRPr lang="en-US" b="1" dirty="0"/>
          </a:p>
          <a:p>
            <a:r>
              <a:rPr lang="en-US" b="1" dirty="0"/>
              <a:t>5) Close file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3000" y="1447800"/>
            <a:ext cx="38100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  <a:endParaRPr lang="en-US" b="1" dirty="0" smtClean="0"/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53000" y="1905000"/>
            <a:ext cx="38100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</a:t>
            </a:r>
            <a:r>
              <a:rPr lang="en-US" b="1" dirty="0" smtClean="0"/>
              <a:t>the file</a:t>
            </a:r>
            <a:endParaRPr lang="en-US" b="1" dirty="0"/>
          </a:p>
          <a:p>
            <a:r>
              <a:rPr lang="en-US" b="1" dirty="0"/>
              <a:t>3) Determine position in the </a:t>
            </a:r>
          </a:p>
          <a:p>
            <a:r>
              <a:rPr lang="en-US" b="1" dirty="0"/>
              <a:t>    file will be </a:t>
            </a:r>
            <a:r>
              <a:rPr lang="en-US" b="1" dirty="0" smtClean="0"/>
              <a:t>written.</a:t>
            </a:r>
            <a:endParaRPr lang="en-US" b="1" dirty="0"/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-   Set data to </a:t>
            </a:r>
            <a:r>
              <a:rPr lang="en-US" b="1" dirty="0" smtClean="0"/>
              <a:t>variables (if needed)</a:t>
            </a:r>
            <a:endParaRPr lang="en-US" b="1" dirty="0"/>
          </a:p>
          <a:p>
            <a:r>
              <a:rPr lang="en-US" b="1" dirty="0"/>
              <a:t>    -  Write data of variables</a:t>
            </a:r>
          </a:p>
          <a:p>
            <a:r>
              <a:rPr lang="en-US" b="1" dirty="0"/>
              <a:t>        to file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4800" y="4648200"/>
            <a:ext cx="3200400" cy="914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Generally, we used </a:t>
            </a:r>
            <a:r>
              <a:rPr lang="en-US" b="1" dirty="0" smtClean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process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file from the begin of the file.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4800600"/>
            <a:ext cx="5029200" cy="14478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Specify a filename (a string):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Absolute pathname: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“c:/t1/t11/f1.txt”  or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“c:\\t1\\t11\\f1.txt”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File in the current folder:   “f1.tcxt”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648200" cy="563562"/>
          </a:xfrm>
        </p:spPr>
        <p:txBody>
          <a:bodyPr/>
          <a:lstStyle/>
          <a:p>
            <a:pPr algn="l"/>
            <a:r>
              <a:rPr lang="en-US" dirty="0" smtClean="0"/>
              <a:t>To specify a filename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432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19200" y="28194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T22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5908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14800" y="4038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0400" y="502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T2221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15" idx="7"/>
          </p:cNvCxnSpPr>
          <p:nvPr/>
        </p:nvCxnSpPr>
        <p:spPr>
          <a:xfrm rot="5400000">
            <a:off x="1499767" y="509167"/>
            <a:ext cx="581866" cy="210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8956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7" idx="1"/>
          </p:cNvCxnSpPr>
          <p:nvPr/>
        </p:nvCxnSpPr>
        <p:spPr>
          <a:xfrm rot="16200000" flipH="1">
            <a:off x="4014367" y="585367"/>
            <a:ext cx="581866" cy="195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7"/>
          </p:cNvCxnSpPr>
          <p:nvPr/>
        </p:nvCxnSpPr>
        <p:spPr>
          <a:xfrm rot="5400000">
            <a:off x="2098208" y="2174408"/>
            <a:ext cx="581866" cy="90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19" idx="1"/>
          </p:cNvCxnSpPr>
          <p:nvPr/>
        </p:nvCxnSpPr>
        <p:spPr>
          <a:xfrm rot="16200000" flipH="1">
            <a:off x="3334146" y="2332387"/>
            <a:ext cx="658066" cy="66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7"/>
          </p:cNvCxnSpPr>
          <p:nvPr/>
        </p:nvCxnSpPr>
        <p:spPr>
          <a:xfrm rot="5400000">
            <a:off x="3355508" y="3496749"/>
            <a:ext cx="658066" cy="626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1" idx="0"/>
          </p:cNvCxnSpPr>
          <p:nvPr/>
        </p:nvCxnSpPr>
        <p:spPr>
          <a:xfrm rot="16200000" flipH="1">
            <a:off x="4191000" y="3657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4"/>
            <a:endCxn id="22" idx="7"/>
          </p:cNvCxnSpPr>
          <p:nvPr/>
        </p:nvCxnSpPr>
        <p:spPr>
          <a:xfrm rot="5400000">
            <a:off x="4171390" y="4729022"/>
            <a:ext cx="405233" cy="39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81600" y="2895600"/>
            <a:ext cx="914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f4.txt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76600" y="6019800"/>
            <a:ext cx="9144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f2.txt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4191000"/>
            <a:ext cx="914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f3.txt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0" y="5257800"/>
            <a:ext cx="914400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f1.txt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00" y="5257800"/>
            <a:ext cx="914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22" idx="4"/>
            <a:endCxn id="46" idx="0"/>
          </p:cNvCxnSpPr>
          <p:nvPr/>
        </p:nvCxnSpPr>
        <p:spPr>
          <a:xfrm rot="5400000">
            <a:off x="3600450" y="5848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5"/>
          </p:cNvCxnSpPr>
          <p:nvPr/>
        </p:nvCxnSpPr>
        <p:spPr>
          <a:xfrm rot="16200000" flipH="1">
            <a:off x="4580287" y="3437288"/>
            <a:ext cx="710035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5"/>
            <a:endCxn id="48" idx="0"/>
          </p:cNvCxnSpPr>
          <p:nvPr/>
        </p:nvCxnSpPr>
        <p:spPr>
          <a:xfrm rot="16200000" flipH="1">
            <a:off x="4645328" y="4873927"/>
            <a:ext cx="633833" cy="13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</p:cNvCxnSpPr>
          <p:nvPr/>
        </p:nvCxnSpPr>
        <p:spPr>
          <a:xfrm>
            <a:off x="5029200" y="4381500"/>
            <a:ext cx="685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</p:cNvCxnSpPr>
          <p:nvPr/>
        </p:nvCxnSpPr>
        <p:spPr>
          <a:xfrm rot="16200000" flipH="1">
            <a:off x="5314950" y="2647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10400" y="4267200"/>
            <a:ext cx="1905000" cy="2057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“f1.txt”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“./f1.txt”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“.\\f1.txt”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”T2221/f2.txt”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“”./T2221/f2.txt”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“../f3.txt”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“D:/T3/f4.txt”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800" y="4343400"/>
            <a:ext cx="19812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When p.exe executes, the </a:t>
            </a:r>
            <a:r>
              <a:rPr lang="en-US" b="1" dirty="0" smtClean="0">
                <a:solidFill>
                  <a:srgbClr val="FF0000"/>
                </a:solidFill>
              </a:rPr>
              <a:t>directory </a:t>
            </a:r>
            <a:r>
              <a:rPr lang="en-US" b="1" dirty="0" smtClean="0">
                <a:solidFill>
                  <a:srgbClr val="FF0000"/>
                </a:solidFill>
              </a:rPr>
              <a:t>T222 is the working (current) directory.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>
            <a:off x="6629400" y="4343400"/>
            <a:ext cx="304800" cy="2057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Some Common File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2616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fprintf ( FILE*, char* format, VarList)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</a:t>
                      </a:r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</a:t>
                      </a:r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 offset, int fromPos)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7.1- The </a:t>
            </a:r>
            <a:r>
              <a:rPr lang="en-US" dirty="0" smtClean="0"/>
              <a:t>fopen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 *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fopen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(char 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[], char mode[]);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name of the file. 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mode</a:t>
            </a:r>
            <a:r>
              <a:rPr lang="en-US" sz="2800" dirty="0" smtClean="0">
                <a:latin typeface="Arial" charset="0"/>
                <a:cs typeface="Arial" charset="0"/>
              </a:rPr>
              <a:t> parameter is a null-byte terminated string containing the connection mode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"r"</a:t>
            </a:r>
            <a:r>
              <a:rPr lang="en-US" sz="2400" dirty="0" smtClean="0">
                <a:latin typeface="Arial" charset="0"/>
                <a:cs typeface="Arial" charset="0"/>
              </a:rPr>
              <a:t> - read from the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"w"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file: if the file exists, truncate its contents and then write; if the file does not exist, create a new file and then write to that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latin typeface="Arial" charset="0"/>
                <a:cs typeface="Arial" charset="0"/>
              </a:rPr>
              <a:t>"a"</a:t>
            </a:r>
            <a:r>
              <a:rPr lang="en-US" sz="2400" dirty="0" smtClean="0">
                <a:latin typeface="Arial" charset="0"/>
                <a:cs typeface="Arial" charset="0"/>
              </a:rPr>
              <a:t> - write to the end of the file: if the file exists, append to the end of the file; if the file does not exist, create it and then write.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fopen</a:t>
            </a:r>
            <a:r>
              <a:rPr lang="en-US" dirty="0" smtClean="0"/>
              <a:t>() function…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The other connection modes for text files are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"r+" - opens the file for reading and possibly writing,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"w+" - opens the file for writing and possibly reading; if the file exists, truncates its contents and then writes to the file; if the file does not exist, creates a new file and then writes to that file,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"a+" - opens the file for writing to the end of the file and possibly reading; if the file exists, appends to the end of the file; if the file does not exist, creates it and then writes to the file.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Modes for binary files: “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rb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”, “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wb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”, “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r+b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”, “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w+b”,”a+b</a:t>
            </a:r>
            <a:r>
              <a:rPr lang="en-US" sz="2400" i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”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fopen</a:t>
            </a:r>
            <a:r>
              <a:rPr lang="en-US" sz="2800" dirty="0" smtClean="0">
                <a:latin typeface="Arial" charset="0"/>
                <a:cs typeface="Arial" charset="0"/>
              </a:rPr>
              <a:t> returns </a:t>
            </a:r>
            <a:r>
              <a:rPr lang="en-US" sz="2800" b="1" i="1" dirty="0" smtClean="0">
                <a:latin typeface="Arial" charset="0"/>
                <a:cs typeface="Arial" charset="0"/>
              </a:rPr>
              <a:t>NULL</a:t>
            </a:r>
            <a:r>
              <a:rPr lang="en-US" sz="2800" dirty="0" smtClean="0">
                <a:latin typeface="Arial" charset="0"/>
                <a:cs typeface="Arial" charset="0"/>
              </a:rPr>
              <a:t> if the attempt to connect to the file fails.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7.2- The </a:t>
            </a:r>
            <a:r>
              <a:rPr lang="en-US" dirty="0" smtClean="0"/>
              <a:t>fclose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int</a:t>
            </a: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(FILE *); 0: successful, EOF (-1): fail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writing,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writes any data remaining in the file stream's buffer to the file and concludes by appending an end of file mark immediately after the last character. 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File opened reading, </a:t>
            </a:r>
            <a:r>
              <a:rPr lang="en-US" b="1" dirty="0" smtClean="0">
                <a:latin typeface="Arial" charset="0"/>
                <a:cs typeface="Arial" charset="0"/>
              </a:rPr>
              <a:t>fclose</a:t>
            </a:r>
            <a:r>
              <a:rPr lang="en-US" dirty="0" smtClean="0">
                <a:latin typeface="Arial" charset="0"/>
                <a:cs typeface="Arial" charset="0"/>
              </a:rPr>
              <a:t> ignores any data left in the file stream's buffer and closes the connection. 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fclose</a:t>
            </a:r>
            <a:r>
              <a:rPr lang="en-US" dirty="0" smtClean="0"/>
              <a:t> can fail if the secondary storage medium is full, an I/O error occurs or the medium has been prematurely removed.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7.3- The </a:t>
            </a:r>
            <a:r>
              <a:rPr lang="en-US" dirty="0" smtClean="0"/>
              <a:t>fgetc</a:t>
            </a:r>
            <a:r>
              <a:rPr lang="en-US" dirty="0" smtClean="0"/>
              <a:t>(), </a:t>
            </a:r>
            <a:r>
              <a:rPr lang="en-US" dirty="0" smtClean="0"/>
              <a:t>fputc</a:t>
            </a:r>
            <a:r>
              <a:rPr lang="en-US" dirty="0" smtClean="0"/>
              <a:t>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27575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next byte read (ASCII code)</a:t>
                      </a:r>
                    </a:p>
                    <a:p>
                      <a:r>
                        <a:rPr lang="en-US" baseline="0" dirty="0" smtClean="0"/>
                        <a:t>or EOF(-1) End of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fgetc(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of the file opened</a:t>
                      </a:r>
                      <a:endParaRPr lang="en-US" dirty="0"/>
                    </a:p>
                  </a:txBody>
                  <a:tcPr/>
                </a:tc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 smtClean="0"/>
                        <a:t>The character written</a:t>
                      </a:r>
                    </a:p>
                    <a:p>
                      <a:r>
                        <a:rPr lang="en-US" dirty="0" smtClean="0"/>
                        <a:t>or 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fputc</a:t>
                      </a:r>
                      <a:r>
                        <a:rPr lang="en-US" dirty="0" smtClean="0"/>
                        <a:t>( int</a:t>
                      </a:r>
                      <a:r>
                        <a:rPr lang="en-US" baseline="0" dirty="0" smtClean="0"/>
                        <a:t> ch,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will be written to the file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66800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733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C-program that will use command line to perform writing a text file from characters inputted by user until the keys </a:t>
            </a:r>
            <a:r>
              <a:rPr lang="en-US" dirty="0" smtClean="0"/>
              <a:t>Ctrl+Z</a:t>
            </a:r>
            <a:r>
              <a:rPr lang="en-US" dirty="0" smtClean="0"/>
              <a:t> then ENTER are pressed. </a:t>
            </a:r>
          </a:p>
          <a:p>
            <a:pPr marL="0" indent="0">
              <a:buNone/>
            </a:pPr>
            <a:r>
              <a:rPr lang="en-US" sz="2800" b="1" i="1" dirty="0" smtClean="0"/>
              <a:t>Syntax of the program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copy_con</a:t>
            </a:r>
            <a:r>
              <a:rPr lang="en-US" dirty="0" smtClean="0">
                <a:solidFill>
                  <a:srgbClr val="FF0000"/>
                </a:solidFill>
              </a:rPr>
              <a:t>  filename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4" y="2799222"/>
            <a:ext cx="5057776" cy="238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828800"/>
            <a:ext cx="476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18160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672" y="1457324"/>
            <a:ext cx="584972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How are data stored in files?</a:t>
            </a:r>
          </a:p>
          <a:p>
            <a:r>
              <a:rPr lang="en-US" dirty="0" smtClean="0"/>
              <a:t>How to access data in a text file? </a:t>
            </a:r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9276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86400" y="3124200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3974"/>
            <a:ext cx="8747632" cy="48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1524000"/>
            <a:ext cx="652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42460"/>
            <a:ext cx="6219824" cy="2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86000" y="2438400"/>
            <a:ext cx="2057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95800" y="2286000"/>
            <a:ext cx="24384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9800" y="36576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args</a:t>
            </a:r>
            <a:r>
              <a:rPr lang="en-US" dirty="0" smtClean="0"/>
              <a:t>[0]: name of the 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argCount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403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args</a:t>
            </a:r>
            <a:r>
              <a:rPr lang="en-US" dirty="0" smtClean="0"/>
              <a:t>[1]: parameter of the program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1…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601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Function for printing the content of a text file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076450"/>
            <a:ext cx="7820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7.4- The </a:t>
            </a:r>
            <a:r>
              <a:rPr lang="en-US" dirty="0" smtClean="0"/>
              <a:t>fgets</a:t>
            </a:r>
            <a:r>
              <a:rPr lang="en-US" dirty="0" smtClean="0"/>
              <a:t>(), </a:t>
            </a:r>
            <a:r>
              <a:rPr lang="en-US" dirty="0" smtClean="0"/>
              <a:t>fputs</a:t>
            </a:r>
            <a:r>
              <a:rPr lang="en-US" dirty="0" smtClean="0"/>
              <a:t>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17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191000"/>
                <a:gridCol w="2667000"/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str</a:t>
                      </a:r>
                    </a:p>
                    <a:p>
                      <a:r>
                        <a:rPr lang="en-US" dirty="0" smtClean="0"/>
                        <a:t>Fail: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dirty="0" smtClean="0"/>
                        <a:t>fgets(char* str, int num, </a:t>
                      </a:r>
                      <a:r>
                        <a:rPr lang="en-US" dirty="0" smtClean="0"/>
                        <a:t>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num: Maximum number of characters will be read</a:t>
                      </a:r>
                      <a:endParaRPr lang="en-US" dirty="0"/>
                    </a:p>
                  </a:txBody>
                  <a:tcPr/>
                </a:tc>
              </a:tr>
              <a:tr h="730432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Success: &gt;=0</a:t>
                      </a:r>
                    </a:p>
                    <a:p>
                      <a:r>
                        <a:rPr lang="en-US" dirty="0" smtClean="0"/>
                        <a:t>Fail: EOF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fputs</a:t>
                      </a:r>
                      <a:r>
                        <a:rPr lang="en-US" dirty="0" smtClean="0"/>
                        <a:t>( char* str,</a:t>
                      </a:r>
                      <a:r>
                        <a:rPr lang="en-US" baseline="0" dirty="0" smtClean="0"/>
                        <a:t>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str: string is written</a:t>
                      </a:r>
                    </a:p>
                    <a:p>
                      <a:r>
                        <a:rPr lang="en-US" dirty="0" smtClean="0"/>
                        <a:t> will be written to the file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4290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fputs</a:t>
            </a:r>
            <a:r>
              <a:rPr lang="en-US" b="1" dirty="0" smtClean="0"/>
              <a:t>() </a:t>
            </a:r>
            <a:r>
              <a:rPr lang="en-US" dirty="0" smtClean="0"/>
              <a:t>function: </a:t>
            </a:r>
            <a:r>
              <a:rPr lang="en-US" dirty="0" smtClean="0">
                <a:solidFill>
                  <a:srgbClr val="0000FF"/>
                </a:solidFill>
              </a:rPr>
              <a:t>The null that terminates </a:t>
            </a:r>
            <a:r>
              <a:rPr lang="en-US" dirty="0" smtClean="0">
                <a:solidFill>
                  <a:srgbClr val="0000FF"/>
                </a:solidFill>
              </a:rPr>
              <a:t>str</a:t>
            </a:r>
            <a:r>
              <a:rPr lang="en-US" dirty="0" smtClean="0">
                <a:solidFill>
                  <a:srgbClr val="0000FF"/>
                </a:solidFill>
              </a:rPr>
              <a:t> is not written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it does not automatically append a carriage return/linefeed sequence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fgets</a:t>
            </a:r>
            <a:r>
              <a:rPr lang="en-US" b="1" dirty="0" smtClean="0"/>
              <a:t>()</a:t>
            </a:r>
            <a:r>
              <a:rPr lang="en-US" dirty="0" smtClean="0"/>
              <a:t> function reads characters from the file associated with </a:t>
            </a:r>
            <a:r>
              <a:rPr lang="en-US" dirty="0" smtClean="0"/>
              <a:t>fp</a:t>
            </a:r>
            <a:r>
              <a:rPr lang="en-US" dirty="0" smtClean="0"/>
              <a:t> into a string pointed to by </a:t>
            </a:r>
            <a:r>
              <a:rPr lang="en-US" dirty="0" smtClean="0"/>
              <a:t>str</a:t>
            </a:r>
            <a:r>
              <a:rPr lang="en-US" dirty="0" smtClean="0"/>
              <a:t> until num-1 characters have been read, a newline character is encountered, or the end of the file is reached. </a:t>
            </a:r>
            <a:r>
              <a:rPr lang="en-US" dirty="0" smtClean="0">
                <a:solidFill>
                  <a:srgbClr val="0000FF"/>
                </a:solidFill>
              </a:rPr>
              <a:t>The string is null-terminated and the newline character is retained</a:t>
            </a:r>
            <a:r>
              <a:rPr lang="en-US" dirty="0" smtClean="0"/>
              <a:t>. The function returns </a:t>
            </a:r>
            <a:r>
              <a:rPr lang="en-US" dirty="0" smtClean="0"/>
              <a:t>str</a:t>
            </a:r>
            <a:r>
              <a:rPr lang="en-US" dirty="0" smtClean="0"/>
              <a:t> if successful and a null pointer if an error occurs.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performs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048" y="1285874"/>
            <a:ext cx="5536952" cy="42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43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335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2…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866775"/>
            <a:ext cx="8067675" cy="5915025"/>
            <a:chOff x="533400" y="866775"/>
            <a:chExt cx="8067675" cy="5915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3838575"/>
              <a:ext cx="62007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" y="866775"/>
              <a:ext cx="805815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7.5- The </a:t>
            </a:r>
            <a:r>
              <a:rPr lang="en-US" dirty="0" smtClean="0"/>
              <a:t>fscanf</a:t>
            </a:r>
            <a:r>
              <a:rPr lang="en-US" dirty="0" smtClean="0"/>
              <a:t>(), </a:t>
            </a:r>
            <a:r>
              <a:rPr lang="en-US" dirty="0" smtClean="0"/>
              <a:t>fprintf</a:t>
            </a:r>
            <a:r>
              <a:rPr lang="en-US" dirty="0" smtClean="0"/>
              <a:t>()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82000" cy="28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911600"/>
                <a:gridCol w="2794000"/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 smtClean="0"/>
                        <a:t>- Success: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Number of data items</a:t>
                      </a:r>
                      <a:r>
                        <a:rPr lang="en-US" baseline="0" dirty="0" smtClean="0"/>
                        <a:t> which are read</a:t>
                      </a:r>
                    </a:p>
                    <a:p>
                      <a:r>
                        <a:rPr lang="en-US" baseline="0" dirty="0" smtClean="0"/>
                        <a:t>- Fail:  0 or </a:t>
                      </a:r>
                    </a:p>
                    <a:p>
                      <a:r>
                        <a:rPr lang="en-US" baseline="0" dirty="0" smtClean="0"/>
                        <a:t>      EOF(-1)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dirty="0" smtClean="0"/>
                        <a:t>fscanf(</a:t>
                      </a:r>
                      <a:r>
                        <a:rPr lang="en-US" dirty="0" smtClean="0"/>
                        <a:t>FILE* fp, char* format, ListOfVarAddresses)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 the same in the function scanf()</a:t>
                      </a:r>
                      <a:endParaRPr lang="en-US" dirty="0"/>
                    </a:p>
                  </a:txBody>
                  <a:tcPr/>
                </a:tc>
              </a:tr>
              <a:tr h="730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 </a:t>
                      </a:r>
                      <a:r>
                        <a:rPr lang="en-US" b="1" dirty="0" smtClean="0"/>
                        <a:t>fprintf</a:t>
                      </a:r>
                      <a:r>
                        <a:rPr lang="en-US" dirty="0" smtClean="0"/>
                        <a:t>( </a:t>
                      </a:r>
                      <a:r>
                        <a:rPr lang="en-US" baseline="0" dirty="0" smtClean="0"/>
                        <a:t>FILE* fp, char* format, VarList)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They are the same in the function printf()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C-program that will perform the following operations: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 smtClean="0"/>
              <a:t> User will see the content of the file.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(The problem of the previous demo. But, the functions </a:t>
            </a:r>
            <a:r>
              <a:rPr lang="en-US" dirty="0" smtClean="0">
                <a:solidFill>
                  <a:srgbClr val="0000FF"/>
                </a:solidFill>
              </a:rPr>
              <a:t>fscanf</a:t>
            </a:r>
            <a:r>
              <a:rPr lang="en-US" dirty="0" smtClean="0">
                <a:solidFill>
                  <a:srgbClr val="0000FF"/>
                </a:solidFill>
              </a:rPr>
              <a:t>() and </a:t>
            </a:r>
            <a:r>
              <a:rPr lang="en-US" dirty="0" smtClean="0">
                <a:solidFill>
                  <a:srgbClr val="0000FF"/>
                </a:solidFill>
              </a:rPr>
              <a:t>fprintf</a:t>
            </a:r>
            <a:r>
              <a:rPr lang="en-US" dirty="0" smtClean="0">
                <a:solidFill>
                  <a:srgbClr val="0000FF"/>
                </a:solidFill>
              </a:rPr>
              <a:t>() are used.)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What is a file?</a:t>
            </a:r>
          </a:p>
          <a:p>
            <a:pPr>
              <a:buNone/>
            </a:pPr>
            <a:r>
              <a:rPr lang="en-US" dirty="0" smtClean="0"/>
              <a:t>2- File types</a:t>
            </a:r>
          </a:p>
          <a:p>
            <a:pPr>
              <a:buNone/>
            </a:pPr>
            <a:r>
              <a:rPr lang="en-US" dirty="0" smtClean="0"/>
              <a:t>3- Ways for accessing files</a:t>
            </a:r>
          </a:p>
          <a:p>
            <a:pPr>
              <a:buNone/>
            </a:pPr>
            <a:r>
              <a:rPr lang="en-US" dirty="0" smtClean="0"/>
              <a:t>4- Connecting to a file</a:t>
            </a:r>
          </a:p>
          <a:p>
            <a:pPr>
              <a:buNone/>
            </a:pPr>
            <a:r>
              <a:rPr lang="en-US" dirty="0" smtClean="0"/>
              <a:t>5- Declaration a file variable</a:t>
            </a:r>
          </a:p>
          <a:p>
            <a:pPr>
              <a:buNone/>
            </a:pPr>
            <a:r>
              <a:rPr lang="en-US" dirty="0" smtClean="0"/>
              <a:t>6- Steps for accessing a file</a:t>
            </a:r>
          </a:p>
          <a:p>
            <a:pPr>
              <a:buNone/>
            </a:pPr>
            <a:r>
              <a:rPr lang="en-US" dirty="0" smtClean="0"/>
              <a:t>7- File Functions and Demonstrations</a:t>
            </a:r>
          </a:p>
          <a:p>
            <a:pPr>
              <a:buNone/>
            </a:pPr>
            <a:r>
              <a:rPr lang="en-US" dirty="0" smtClean="0"/>
              <a:t>Bonus- Text Files and Parallel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514"/>
            <a:ext cx="6358556" cy="35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3752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578" y="2819400"/>
            <a:ext cx="4352920" cy="298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23975"/>
            <a:ext cx="816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3…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752475"/>
            <a:ext cx="8062913" cy="6105525"/>
            <a:chOff x="533400" y="942975"/>
            <a:chExt cx="8062913" cy="6105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688" y="942975"/>
              <a:ext cx="804862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4114800"/>
              <a:ext cx="61150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array1.txt</a:t>
            </a:r>
            <a:r>
              <a:rPr lang="en-US" dirty="0" smtClean="0"/>
              <a:t>. The first number in the file is number of elements of an integer array. The later numbers are values of elements.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572000"/>
            <a:ext cx="792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Read the array contained in the above file.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Print it’s elements in ascending order to monitor.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Write it to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array2.txt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using the same format with the file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array1.txt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810000" cy="11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654" y="264795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4572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3733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69913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48000" cy="8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13716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800600" y="16002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4…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905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828800"/>
            <a:ext cx="2743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828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829050"/>
            <a:ext cx="5429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5720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2" y="3047795"/>
            <a:ext cx="6248398" cy="1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file, named </a:t>
            </a:r>
            <a:r>
              <a:rPr lang="en-US" b="1" dirty="0" smtClean="0"/>
              <a:t>array3.txt </a:t>
            </a:r>
            <a:r>
              <a:rPr lang="en-US" dirty="0" smtClean="0"/>
              <a:t>containing real numbers.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number of values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 out the average of values contained in the above file.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134" y="2133600"/>
            <a:ext cx="60536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3429000" y="37338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4038600"/>
            <a:ext cx="1600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5…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72416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3962400" y="31242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91024" y="3659616"/>
            <a:ext cx="4676776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6: rewind(FILE*)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800600"/>
            <a:ext cx="43799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410200" cy="40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9144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390900" y="1562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799806" y="15240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0386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4000500" y="47625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2766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600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8300"/>
            <a:ext cx="5762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7: </a:t>
            </a:r>
            <a:r>
              <a:rPr lang="en-US" dirty="0" smtClean="0"/>
              <a:t>fseek</a:t>
            </a:r>
            <a:r>
              <a:rPr lang="en-US" dirty="0" smtClean="0"/>
              <a:t>(…)</a:t>
            </a:r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4" y="4724400"/>
            <a:ext cx="2676526" cy="17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09625"/>
            <a:ext cx="53606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800600" y="1524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0600" y="1905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2286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0600" y="2667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functio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05200" y="17526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5400000" flipH="1" flipV="1">
            <a:off x="3829050" y="2305050"/>
            <a:ext cx="1181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90800" y="2514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3048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for testing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8800" y="3505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for testing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8800" y="3886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fo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testing </a:t>
            </a:r>
            <a:r>
              <a:rPr lang="en-US" dirty="0" smtClean="0">
                <a:solidFill>
                  <a:schemeClr val="tx1"/>
                </a:solidFill>
              </a:rPr>
              <a:t>fseek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0800" y="2895600"/>
            <a:ext cx="2133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90800" y="32766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 flipV="1">
            <a:off x="2438400" y="36957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2438400" y="4076700"/>
            <a:ext cx="3200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1828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9436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391400" y="2895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7400" y="3810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9600" y="2667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EOF</a:t>
            </a:r>
          </a:p>
          <a:p>
            <a:pPr algn="ctr"/>
            <a:r>
              <a:rPr lang="en-US" sz="1400" dirty="0" smtClean="0"/>
              <a:t>(2bytes)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What is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complete, named collection of information, such as a program, a set of data used by a program, or a user-created document. A file is the basic unit of storage that enables a computer to distinguish one set of information from another. A file is the “glue” that binds a conglomeration of instructions, numbers, words, or images into a coherent unit that a user can retrieve, change, delete, save, or send to an output device ( from MS Computer Dictionary)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Related data that are stored in a mass storage (disks).</a:t>
            </a:r>
          </a:p>
          <a:p>
            <a:r>
              <a:rPr lang="en-US" dirty="0" smtClean="0"/>
              <a:t>Files are managed by the operating system (OS).</a:t>
            </a:r>
          </a:p>
          <a:p>
            <a:r>
              <a:rPr lang="en-US" dirty="0" smtClean="0"/>
              <a:t>OS identifies a file through it’s name.</a:t>
            </a:r>
          </a:p>
          <a:p>
            <a:r>
              <a:rPr lang="en-US" dirty="0" smtClean="0"/>
              <a:t>To specify a absolute filename in C:</a:t>
            </a:r>
          </a:p>
          <a:p>
            <a:pPr lvl="1">
              <a:buNone/>
            </a:pPr>
            <a:r>
              <a:rPr lang="en-US" dirty="0" smtClean="0"/>
              <a:t>“C:\\f1\\f11\\file1.dat” or “C:/f1/f11/file1.dat”</a:t>
            </a:r>
          </a:p>
          <a:p>
            <a:r>
              <a:rPr lang="en-US" dirty="0" smtClean="0"/>
              <a:t>To process data in a file: We need to know format and meaning of each data in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01092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   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FILE* fopen(char fname[], char mode[])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a opening fle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fclose(FILE*)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r>
                        <a:rPr lang="en-US" b="1" baseline="0" dirty="0" smtClean="0"/>
                        <a:t> fgetc(FILE*)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fputc(char,</a:t>
                      </a:r>
                      <a:r>
                        <a:rPr lang="en-US" b="1" baseline="0" dirty="0" smtClean="0"/>
                        <a:t> FILE*)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fgets(</a:t>
                      </a:r>
                      <a:r>
                        <a:rPr lang="en-US" b="1" baseline="0" dirty="0" smtClean="0"/>
                        <a:t> char S[]</a:t>
                      </a:r>
                      <a:r>
                        <a:rPr lang="en-US" b="1" dirty="0" smtClean="0"/>
                        <a:t>, int nbytes, FILE* f);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 NULL if EOF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fputs ( char*,</a:t>
                      </a:r>
                      <a:r>
                        <a:rPr lang="en-US" b="1" baseline="0" dirty="0" smtClean="0"/>
                        <a:t> 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fscanf ( FILE*, char* format, PointerList)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fprint ( FILE*, char* format, VarList)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whether the file is EOF?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feof(FILE*)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Rewind to the beginning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 rewind 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current file </a:t>
                      </a:r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  ftell(FILE*)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current </a:t>
                      </a:r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 fseek (FILE*,  long offset, int fromPos)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 a closed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rename ( char fName[], char newName[])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( char fName[])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24088"/>
            <a:ext cx="5267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1295400"/>
            <a:ext cx="8305800" cy="4724400"/>
            <a:chOff x="192" y="1008"/>
            <a:chExt cx="5232" cy="29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216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16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16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72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2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720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92" y="1008"/>
              <a:ext cx="528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480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00" y="1056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</a:t>
              </a:r>
              <a:r>
                <a:rPr lang="en-US" b="1" dirty="0"/>
                <a:t>ch</a:t>
              </a:r>
              <a:r>
                <a:rPr lang="en-US" b="1" dirty="0"/>
                <a:t>;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S[20];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81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numeric</a:t>
              </a:r>
            </a:p>
            <a:p>
              <a:pPr algn="ctr"/>
              <a:r>
                <a:rPr lang="en-US" b="1" dirty="0"/>
                <a:t>variable</a:t>
              </a:r>
            </a:p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2" y="1056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</a:t>
              </a:r>
              <a:r>
                <a:rPr lang="en-US" b="1" dirty="0"/>
                <a:t>= </a:t>
              </a:r>
              <a:r>
                <a:rPr lang="en-US" b="1" dirty="0"/>
                <a:t>fgetc</a:t>
              </a:r>
              <a:r>
                <a:rPr lang="en-US" b="1" dirty="0"/>
                <a:t>(f);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52" y="1056"/>
              <a:ext cx="1200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</a:t>
              </a:r>
              <a:r>
                <a:rPr lang="en-US" b="1" dirty="0"/>
                <a:t> </a:t>
              </a:r>
              <a:r>
                <a:rPr lang="en-US" b="1" dirty="0"/>
                <a:t>fputc</a:t>
              </a:r>
              <a:r>
                <a:rPr lang="en-US" b="1" dirty="0"/>
                <a:t>(</a:t>
              </a:r>
              <a:r>
                <a:rPr lang="en-US" b="1" dirty="0"/>
                <a:t>ch,f</a:t>
              </a:r>
              <a:r>
                <a:rPr lang="en-US" b="1" dirty="0"/>
                <a:t>);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16" y="1824"/>
              <a:ext cx="129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fgets</a:t>
              </a:r>
              <a:r>
                <a:rPr lang="en-US" b="1" dirty="0"/>
                <a:t>(</a:t>
              </a:r>
              <a:r>
                <a:rPr lang="en-US" b="1" dirty="0"/>
                <a:t>S,nbytes,f</a:t>
              </a:r>
              <a:r>
                <a:rPr lang="en-US" b="1" dirty="0"/>
                <a:t>);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04" y="1824"/>
              <a:ext cx="129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fputs</a:t>
              </a:r>
              <a:r>
                <a:rPr lang="en-US" b="1" dirty="0"/>
                <a:t>(</a:t>
              </a:r>
              <a:r>
                <a:rPr lang="en-US" b="1" dirty="0"/>
                <a:t>S,f</a:t>
              </a:r>
              <a:r>
                <a:rPr lang="en-US" b="1" dirty="0"/>
                <a:t>);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fscanf</a:t>
              </a:r>
              <a:r>
                <a:rPr lang="en-US" b="1" dirty="0"/>
                <a:t>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&amp;x);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08" y="2784"/>
              <a:ext cx="1392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fprintf</a:t>
              </a:r>
              <a:r>
                <a:rPr lang="en-US" b="1" dirty="0"/>
                <a:t>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x);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76" y="3312"/>
              <a:ext cx="254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Return value:</a:t>
              </a:r>
            </a:p>
            <a:p>
              <a:r>
                <a:rPr lang="en-US" b="1" dirty="0"/>
                <a:t>-1 (EOF) </a:t>
              </a:r>
              <a:r>
                <a:rPr lang="en-US" b="1" dirty="0" smtClean="0"/>
                <a:t>end-of- </a:t>
              </a:r>
              <a:r>
                <a:rPr lang="en-US" b="1" dirty="0"/>
                <a:t>file error or file error</a:t>
              </a:r>
            </a:p>
            <a:p>
              <a:r>
                <a:rPr lang="en-US" b="1" dirty="0"/>
                <a:t>&gt;0 : read </a:t>
              </a:r>
              <a:r>
                <a:rPr lang="en-US" b="1" dirty="0" smtClean="0"/>
                <a:t>successfully</a:t>
              </a:r>
              <a:endParaRPr lang="en-US" b="1" dirty="0"/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295400" y="3124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!=NULL or NULL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00100" y="2705100"/>
            <a:ext cx="3124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5527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531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Bonus: </a:t>
            </a:r>
            <a:br>
              <a:rPr lang="en-US" dirty="0" smtClean="0"/>
            </a:br>
            <a:r>
              <a:rPr lang="en-US" dirty="0" smtClean="0"/>
              <a:t>Text Files and 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Actually, each real object contains some data, such as details of students include name, address and mark. Some arrays can be used to manage a list of objects. </a:t>
            </a:r>
          </a:p>
          <a:p>
            <a:r>
              <a:rPr lang="en-US" dirty="0" smtClean="0"/>
              <a:t>Data of a class (group of students) are usually presented in a file as a table.</a:t>
            </a:r>
          </a:p>
          <a:p>
            <a:r>
              <a:rPr lang="en-US" dirty="0" smtClean="0"/>
              <a:t>A row in a data table is called as a record.</a:t>
            </a:r>
          </a:p>
          <a:p>
            <a:r>
              <a:rPr lang="en-US" dirty="0" smtClean="0"/>
              <a:t>Each column in the table is call a field.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5052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call each line in a text file a record.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record is a sequence of characters that ends with a </a:t>
            </a:r>
            <a:r>
              <a:rPr lang="en-US" b="1" dirty="0" smtClean="0">
                <a:solidFill>
                  <a:srgbClr val="0070C0"/>
                </a:solidFill>
              </a:rPr>
              <a:t>newline </a:t>
            </a:r>
            <a:r>
              <a:rPr lang="en-US" dirty="0" smtClean="0"/>
              <a:t>delimiter. 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Typically, one record refers to one entity of information.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manage a list of records, some arrays are needed. All elements at the same position present a record.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one change is performed on an array (such as sorting), others may be changed appropriately.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505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876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Joseph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5181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Dinh Tan Vu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95400" y="548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Miranda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295400" y="5791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Celine Dion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48768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 Le </a:t>
            </a:r>
            <a:r>
              <a:rPr lang="en-US" sz="1600" dirty="0" smtClean="0"/>
              <a:t>Loi</a:t>
            </a:r>
            <a:r>
              <a:rPr lang="en-US" sz="1600" dirty="0" smtClean="0"/>
              <a:t>, Q1, TPHCM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12/66 </a:t>
            </a:r>
            <a:r>
              <a:rPr lang="en-US" sz="1600" dirty="0" smtClean="0"/>
              <a:t>duong</a:t>
            </a:r>
            <a:r>
              <a:rPr lang="en-US" sz="1600" dirty="0" smtClean="0"/>
              <a:t> so 3, </a:t>
            </a:r>
            <a:r>
              <a:rPr lang="en-US" sz="1600" dirty="0" smtClean="0"/>
              <a:t>Qo</a:t>
            </a:r>
            <a:r>
              <a:rPr lang="en-US" sz="1600" dirty="0" smtClean="0"/>
              <a:t> </a:t>
            </a:r>
            <a:r>
              <a:rPr lang="en-US" sz="1600" dirty="0" smtClean="0"/>
              <a:t>Vap</a:t>
            </a:r>
            <a:r>
              <a:rPr lang="en-US" sz="1600" dirty="0" smtClean="0"/>
              <a:t>, TPHCM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24200" y="548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123 </a:t>
            </a:r>
            <a:r>
              <a:rPr lang="en-US" sz="1600" dirty="0" smtClean="0"/>
              <a:t>Calmette</a:t>
            </a:r>
            <a:r>
              <a:rPr lang="en-US" sz="1600" dirty="0" smtClean="0"/>
              <a:t>, District 1, HCM City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24200" y="5791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124 street 8, district 7, HCM City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181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486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79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representing a student include: name, address, mark.</a:t>
            </a:r>
          </a:p>
          <a:p>
            <a:r>
              <a:rPr lang="en-US" dirty="0" smtClean="0"/>
              <a:t>A list of students are stored in the file </a:t>
            </a:r>
            <a:r>
              <a:rPr lang="en-US" b="1" dirty="0" smtClean="0"/>
              <a:t>students.txt</a:t>
            </a:r>
            <a:r>
              <a:rPr lang="en-US" dirty="0" smtClean="0"/>
              <a:t> as below:</a:t>
            </a: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914400" y="4495800"/>
            <a:ext cx="7924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 print out the list of students in descending order based on their marks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 the list will be written to the file students_2.txt with the same format as the previous file.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8194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457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800600"/>
            <a:ext cx="491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1430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file is not necessarily stored contiguously on a secondary storage device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Track 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sectors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Unit of disk allocation: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cluster contains 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point to the next 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contents of a file is accessible after we have turned the power off and back on at a later time.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file?...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676400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5250" y="381000"/>
            <a:ext cx="8896350" cy="6324600"/>
            <a:chOff x="95250" y="381000"/>
            <a:chExt cx="8896350" cy="632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825" y="381000"/>
              <a:ext cx="886777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50" y="2705100"/>
              <a:ext cx="622935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990600"/>
            <a:ext cx="9048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43200" y="2590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4384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648200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274" y="5943600"/>
            <a:ext cx="732252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90700" y="5676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563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5638800"/>
            <a:ext cx="4648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119188"/>
            <a:ext cx="68484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 smtClean="0"/>
              <a:t>Bonus…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71600"/>
            <a:ext cx="8515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229" y="3352800"/>
            <a:ext cx="67872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3276600"/>
            <a:ext cx="1524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0194" y="2667794"/>
            <a:ext cx="3809206" cy="1447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fundamental unit of a file is a byte.  </a:t>
            </a:r>
          </a:p>
          <a:p>
            <a:r>
              <a:rPr lang="en-US" dirty="0" smtClean="0"/>
              <a:t>A file is a stream of bytes. </a:t>
            </a:r>
          </a:p>
          <a:p>
            <a:r>
              <a:rPr lang="en-US" dirty="0" smtClean="0"/>
              <a:t>A file concludes with a special mark called the end of file mark (EOF). </a:t>
            </a:r>
          </a:p>
          <a:p>
            <a:r>
              <a:rPr lang="en-US" dirty="0" smtClean="0"/>
              <a:t>Based on the way used to store data:</a:t>
            </a:r>
          </a:p>
          <a:p>
            <a:pPr lvl="1"/>
            <a:r>
              <a:rPr lang="en-US" dirty="0" smtClean="0"/>
              <a:t>Text file: Unit of data in a file is an ASCII code of character.</a:t>
            </a:r>
          </a:p>
          <a:p>
            <a:pPr lvl="1"/>
            <a:r>
              <a:rPr lang="en-US" dirty="0" smtClean="0"/>
              <a:t>Binary file: Unit of data in a binary byte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Each byte on the file is a direct image of the corresponding byte in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Types…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219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Characters</a:t>
            </a:r>
          </a:p>
          <a:p>
            <a:pPr algn="ctr"/>
            <a:r>
              <a:rPr lang="en-US" b="1" dirty="0"/>
              <a:t>“ABC”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43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 smtClean="0"/>
              <a:t>260 (2 bytes)</a:t>
            </a:r>
            <a:endParaRPr lang="en-US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2819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ASCII codes</a:t>
            </a:r>
          </a:p>
          <a:p>
            <a:pPr algn="ctr"/>
            <a:r>
              <a:rPr lang="en-US" b="1" dirty="0"/>
              <a:t>of digits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10200" y="1066800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</a:t>
            </a:r>
          </a:p>
          <a:p>
            <a:pPr algn="ctr"/>
            <a:r>
              <a:rPr lang="en-US" b="1" dirty="0"/>
              <a:t>01000010</a:t>
            </a:r>
          </a:p>
          <a:p>
            <a:pPr algn="ctr"/>
            <a:r>
              <a:rPr lang="en-US" b="1" dirty="0" smtClean="0"/>
              <a:t>01000011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00110010</a:t>
            </a:r>
            <a:endParaRPr lang="en-US" b="1" dirty="0"/>
          </a:p>
          <a:p>
            <a:pPr algn="ctr"/>
            <a:r>
              <a:rPr lang="en-US" b="1" dirty="0" smtClean="0"/>
              <a:t>00110110</a:t>
            </a:r>
            <a:endParaRPr lang="en-US" b="1" dirty="0"/>
          </a:p>
          <a:p>
            <a:pPr algn="ctr"/>
            <a:r>
              <a:rPr lang="en-US" b="1" dirty="0" smtClean="0"/>
              <a:t>00110000</a:t>
            </a:r>
            <a:endParaRPr lang="en-US" b="1" dirty="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410200" y="4572000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b="1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95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057400" y="5181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209800" y="4419600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convert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838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057400" y="20574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3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574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7391400" y="1981200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Text file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391400" y="46482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Binary</a:t>
            </a:r>
          </a:p>
          <a:p>
            <a:pPr algn="ctr"/>
            <a:r>
              <a:rPr lang="en-US" b="1" dirty="0"/>
              <a:t>file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85800" y="4953000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 smtClean="0"/>
              <a:t>00000100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04800" y="1828800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      (‘A’)</a:t>
            </a:r>
          </a:p>
          <a:p>
            <a:pPr algn="ctr"/>
            <a:r>
              <a:rPr lang="en-US" b="1" dirty="0"/>
              <a:t>01000010      (‘B’)</a:t>
            </a:r>
          </a:p>
          <a:p>
            <a:pPr algn="ctr"/>
            <a:r>
              <a:rPr lang="en-US" b="1" dirty="0"/>
              <a:t>01000011      (‘C’)</a:t>
            </a:r>
          </a:p>
          <a:p>
            <a:pPr algn="ctr"/>
            <a:r>
              <a:rPr lang="en-US" b="1" dirty="0"/>
              <a:t>00000000 (NULL)</a:t>
            </a:r>
            <a:endParaRPr lang="en-US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00400" y="3505200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00110010 (‘2’)</a:t>
            </a:r>
          </a:p>
          <a:p>
            <a:pPr algn="ctr"/>
            <a:r>
              <a:rPr lang="en-US" b="1" dirty="0" smtClean="0"/>
              <a:t>00110110 (‘6’)</a:t>
            </a:r>
            <a:endParaRPr lang="en-US" b="1" dirty="0"/>
          </a:p>
          <a:p>
            <a:pPr algn="ctr"/>
            <a:r>
              <a:rPr lang="en-US" b="1" dirty="0" smtClean="0"/>
              <a:t>00110000 (‘0’)</a:t>
            </a:r>
            <a:endParaRPr lang="en-US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97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" y="3505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198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charset="0"/>
                <a:cs typeface="Arial" charset="0"/>
              </a:rPr>
              <a:t>Text format is more portable than binary format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But binary format is more efficient than text format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Ways for Accessing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Typically, a file consists of records that we can access in either of two ways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randomly (like CD's, hard disks) or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sequentially (like Cassette Tapes). </a:t>
            </a:r>
          </a:p>
          <a:p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Connecting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62484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 manages </a:t>
            </a:r>
            <a:r>
              <a:rPr lang="en-US" dirty="0" smtClean="0"/>
              <a:t>hardware </a:t>
            </a:r>
            <a:r>
              <a:rPr lang="en-US" dirty="0" smtClean="0">
                <a:sym typeface="Wingdings" pitchFamily="2" charset="2"/>
              </a:rPr>
              <a:t> Connecting a file in a program should be announced to the OS.</a:t>
            </a:r>
          </a:p>
          <a:p>
            <a:r>
              <a:rPr lang="en-US" dirty="0" smtClean="0">
                <a:sym typeface="Wingdings" pitchFamily="2" charset="2"/>
              </a:rPr>
              <a:t>OS can manage some files concurrently. At a time, only one file can be accessed  Information about the opened file must be maintained for next read or write.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59928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3600" y="35052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typedef</a:t>
            </a:r>
            <a:r>
              <a:rPr lang="en-US" dirty="0" smtClean="0"/>
              <a:t> </a:t>
            </a:r>
            <a:r>
              <a:rPr lang="en-US" dirty="0" smtClean="0"/>
              <a:t>struct</a:t>
            </a:r>
            <a:r>
              <a:rPr lang="en-US" dirty="0" smtClean="0"/>
              <a:t> _</a:t>
            </a:r>
            <a:r>
              <a:rPr lang="en-US" dirty="0" smtClean="0"/>
              <a:t>iobuf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char*	_</a:t>
            </a:r>
            <a:r>
              <a:rPr lang="en-US" dirty="0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int</a:t>
            </a:r>
            <a:r>
              <a:rPr lang="en-US" dirty="0" smtClean="0"/>
              <a:t>	_</a:t>
            </a:r>
            <a:r>
              <a:rPr lang="en-US" dirty="0" smtClean="0"/>
              <a:t>cnt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char*	_base;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_flag;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_file;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</a:t>
            </a:r>
            <a:r>
              <a:rPr lang="en-US" dirty="0" smtClean="0"/>
              <a:t>charbuf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int</a:t>
            </a:r>
            <a:r>
              <a:rPr lang="en-US" dirty="0" smtClean="0"/>
              <a:t>	_</a:t>
            </a:r>
            <a:r>
              <a:rPr lang="en-US" dirty="0" smtClean="0"/>
              <a:t>bufsiz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char*	_</a:t>
            </a:r>
            <a:r>
              <a:rPr lang="en-US" dirty="0" smtClean="0"/>
              <a:t>tmpfname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FILE;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stdio.h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95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61921290X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628" y="1517650"/>
            <a:ext cx="252597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2456</Words>
  <Application>Microsoft Office PowerPoint</Application>
  <PresentationFormat>On-screen Show (4:3)</PresentationFormat>
  <Paragraphs>529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Slots 25-26-27-28-29 Text Files</vt:lpstr>
      <vt:lpstr>Objectives</vt:lpstr>
      <vt:lpstr>Contents</vt:lpstr>
      <vt:lpstr>1- What is a file?</vt:lpstr>
      <vt:lpstr>What is a file?...</vt:lpstr>
      <vt:lpstr>2- File Types</vt:lpstr>
      <vt:lpstr>File Types…</vt:lpstr>
      <vt:lpstr>3- Ways for Accessing Files</vt:lpstr>
      <vt:lpstr>4- Connecting to a File</vt:lpstr>
      <vt:lpstr>5- Declaration</vt:lpstr>
      <vt:lpstr>6- Steps for Accessing a File</vt:lpstr>
      <vt:lpstr>To specify a filename</vt:lpstr>
      <vt:lpstr>7- Some Common File Functions</vt:lpstr>
      <vt:lpstr>7.1- The fopen() function</vt:lpstr>
      <vt:lpstr>The fopen() function…</vt:lpstr>
      <vt:lpstr>7.2- The fclose() function</vt:lpstr>
      <vt:lpstr>7.3- The fgetc(), fputc() Functions</vt:lpstr>
      <vt:lpstr>Demonstration 1</vt:lpstr>
      <vt:lpstr>Demonstration 1…</vt:lpstr>
      <vt:lpstr>Demonstration 1…</vt:lpstr>
      <vt:lpstr>Demonstration 1…</vt:lpstr>
      <vt:lpstr>Demonstration 1…</vt:lpstr>
      <vt:lpstr>7.4- The fgets(), fputs() Functions</vt:lpstr>
      <vt:lpstr>Demonstration 2</vt:lpstr>
      <vt:lpstr>Demonstration 2…</vt:lpstr>
      <vt:lpstr>Demonstration 2…</vt:lpstr>
      <vt:lpstr>Demonstration 2…</vt:lpstr>
      <vt:lpstr>7.5- The fscanf(), fprintf() Functions</vt:lpstr>
      <vt:lpstr>Demonstration 3</vt:lpstr>
      <vt:lpstr>Demonstration 3….</vt:lpstr>
      <vt:lpstr>Demonstration 3…</vt:lpstr>
      <vt:lpstr>Demonstration 3…</vt:lpstr>
      <vt:lpstr>Demonstration 4</vt:lpstr>
      <vt:lpstr>Demonstration 4…</vt:lpstr>
      <vt:lpstr>Demonstration 4…</vt:lpstr>
      <vt:lpstr>Demonstration 5</vt:lpstr>
      <vt:lpstr>Demonstration 5…</vt:lpstr>
      <vt:lpstr>Demonstration 6: rewind(FILE*)</vt:lpstr>
      <vt:lpstr>Demonstration 7: fseek(…)</vt:lpstr>
      <vt:lpstr>Summary</vt:lpstr>
      <vt:lpstr>Summary</vt:lpstr>
      <vt:lpstr>Summary</vt:lpstr>
      <vt:lpstr>Summary</vt:lpstr>
      <vt:lpstr>Thank You</vt:lpstr>
      <vt:lpstr>Bonus:  Text Files and Parallel Arrays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66</cp:revision>
  <dcterms:created xsi:type="dcterms:W3CDTF">2013-07-11T00:46:38Z</dcterms:created>
  <dcterms:modified xsi:type="dcterms:W3CDTF">2015-04-17T14:49:21Z</dcterms:modified>
</cp:coreProperties>
</file>