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7" r:id="rId4"/>
    <p:sldId id="258" r:id="rId5"/>
    <p:sldId id="260" r:id="rId6"/>
    <p:sldId id="261" r:id="rId7"/>
    <p:sldId id="265" r:id="rId8"/>
    <p:sldId id="266" r:id="rId9"/>
    <p:sldId id="267" r:id="rId10"/>
    <p:sldId id="318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308" r:id="rId28"/>
    <p:sldId id="262" r:id="rId29"/>
    <p:sldId id="284" r:id="rId30"/>
    <p:sldId id="285" r:id="rId31"/>
    <p:sldId id="291" r:id="rId32"/>
    <p:sldId id="286" r:id="rId33"/>
    <p:sldId id="287" r:id="rId34"/>
    <p:sldId id="292" r:id="rId35"/>
    <p:sldId id="313" r:id="rId36"/>
    <p:sldId id="289" r:id="rId37"/>
    <p:sldId id="293" r:id="rId38"/>
    <p:sldId id="288" r:id="rId39"/>
    <p:sldId id="315" r:id="rId40"/>
    <p:sldId id="311" r:id="rId41"/>
    <p:sldId id="290" r:id="rId42"/>
    <p:sldId id="264" r:id="rId43"/>
    <p:sldId id="294" r:id="rId44"/>
    <p:sldId id="295" r:id="rId45"/>
    <p:sldId id="302" r:id="rId46"/>
    <p:sldId id="296" r:id="rId47"/>
    <p:sldId id="297" r:id="rId48"/>
    <p:sldId id="298" r:id="rId49"/>
    <p:sldId id="303" r:id="rId50"/>
    <p:sldId id="299" r:id="rId51"/>
    <p:sldId id="300" r:id="rId52"/>
    <p:sldId id="304" r:id="rId53"/>
    <p:sldId id="305" r:id="rId54"/>
    <p:sldId id="306" r:id="rId55"/>
    <p:sldId id="307" r:id="rId56"/>
    <p:sldId id="301" r:id="rId57"/>
    <p:sldId id="259" r:id="rId58"/>
    <p:sldId id="312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B044-78B0-48B1-8CA8-2D904B4A8F3A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92CB-B1F6-4CC0-8E0B-989281D002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03-04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Basic Computations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Expressions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Yourself Now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Qualifiers: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Qualifiers:</a:t>
            </a:r>
          </a:p>
          <a:p>
            <a:pPr lvl="1"/>
            <a:r>
              <a:rPr lang="en-US" sz="2400" b="1" dirty="0" smtClean="0"/>
              <a:t>short</a:t>
            </a:r>
            <a:r>
              <a:rPr lang="en-US" sz="2400" dirty="0" smtClean="0"/>
              <a:t> :at least 16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: at least 32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 </a:t>
            </a:r>
            <a:r>
              <a:rPr lang="en-US" sz="2400" b="1" dirty="0" smtClean="0"/>
              <a:t>long</a:t>
            </a:r>
            <a:r>
              <a:rPr lang="en-US" sz="2400" dirty="0" smtClean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 smtClean="0"/>
              <a:t>Standard C does not specify that a </a:t>
            </a:r>
            <a:r>
              <a:rPr lang="en-US" sz="2800" b="1" i="1" dirty="0" smtClean="0"/>
              <a:t>long double</a:t>
            </a:r>
            <a:r>
              <a:rPr lang="en-US" sz="2800" i="1" dirty="0" smtClean="0"/>
              <a:t> must occupy a minimum number of bits, only that it occupies no less bits than a double. 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Representation of Integral Values:</a:t>
            </a:r>
            <a:endParaRPr lang="en-US" sz="3200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 </a:t>
            </a:r>
            <a:r>
              <a:rPr lang="en-US" sz="2400" dirty="0" smtClean="0"/>
              <a:t> </a:t>
            </a:r>
            <a:r>
              <a:rPr lang="en-US" sz="2800" dirty="0" smtClean="0"/>
              <a:t>C stores integral values in equivalent binary form.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Non-Negative Values:</a:t>
            </a:r>
          </a:p>
          <a:p>
            <a:pPr lvl="1"/>
            <a:r>
              <a:rPr lang="en-US" sz="2400" b="1" dirty="0" smtClean="0"/>
              <a:t>Intel</a:t>
            </a:r>
            <a:r>
              <a:rPr lang="en-US" sz="2400" dirty="0" smtClean="0"/>
              <a:t> uses this </a:t>
            </a:r>
            <a:r>
              <a:rPr lang="en-US" sz="2400" u="sng" dirty="0" smtClean="0"/>
              <a:t>little-endian ordering</a:t>
            </a:r>
            <a:r>
              <a:rPr lang="en-US" sz="2400" dirty="0" smtClean="0"/>
              <a:t>.  </a:t>
            </a:r>
          </a:p>
          <a:p>
            <a:pPr lvl="1"/>
            <a:r>
              <a:rPr lang="en-US" sz="2400" b="1" dirty="0" smtClean="0"/>
              <a:t>Motorola</a:t>
            </a:r>
            <a:r>
              <a:rPr lang="en-US" sz="2400" dirty="0" smtClean="0"/>
              <a:t> uses </a:t>
            </a:r>
            <a:r>
              <a:rPr lang="en-US" sz="2400" u="sng" dirty="0" smtClean="0"/>
              <a:t>big-endian ordering</a:t>
            </a:r>
            <a:r>
              <a:rPr lang="en-US" sz="2400" dirty="0" smtClean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3581400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09F5E103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72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cxnSp>
        <p:nvCxnSpPr>
          <p:cNvPr id="21" name="Straight Arrow Connector 20"/>
          <p:cNvCxnSpPr>
            <a:endCxn id="5" idx="3"/>
          </p:cNvCxnSpPr>
          <p:nvPr/>
        </p:nvCxnSpPr>
        <p:spPr>
          <a:xfrm rot="10800000" flipV="1">
            <a:off x="2362200" y="2895599"/>
            <a:ext cx="1066804" cy="7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rot="16200000" flipH="1">
            <a:off x="3886995" y="3428206"/>
            <a:ext cx="45561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2057400"/>
            <a:ext cx="2133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  <a:endParaRPr lang="en-US" sz="8000" dirty="0" smtClean="0"/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decimal integers to binary: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63 __________________________________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219 _________________________________</a:t>
            </a:r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binary notation to decimal: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0111 0101 ___________________________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0011 1011 ___________________________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01011011  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73379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b="1" i="1" dirty="0" smtClean="0"/>
              <a:t>Negative and Positive Values: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Computers store negative integers using encoding schemes: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two's complement notation,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one's complement notation, and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sign magnitude notation.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All of these schemes represent non-negative integers identically.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The most popular scheme is two's complement.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To obtain the two's complement of an integer, we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flip the bits ( 1-complement)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add one </a:t>
            </a:r>
            <a:r>
              <a:rPr lang="en-US" sz="2000" dirty="0" smtClean="0">
                <a:sym typeface="Wingdings" pitchFamily="2" charset="2"/>
              </a:rPr>
              <a:t> 2-complement</a:t>
            </a:r>
            <a:endParaRPr lang="en-US" sz="2000" dirty="0" smtClean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For example: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8006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800" b="1" i="1" dirty="0" smtClean="0"/>
              <a:t>Exercises </a:t>
            </a:r>
            <a:r>
              <a:rPr lang="en-US" sz="2600" b="1" i="1" dirty="0" smtClean="0"/>
              <a:t>(Use signed 1-byte integral number)</a:t>
            </a:r>
            <a:r>
              <a:rPr lang="en-US" sz="3800" b="1" i="1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What is the two's complement notation of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-63____________________________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-219___________________________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Convert the following binary notation to decimal: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1111 0101______________________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1011 1011______________________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Unsigned Integers: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cultural symbols using an integral data type.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a symbol by storing the 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Over 60 encoding sequences 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905000"/>
            <a:ext cx="2514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800" b="1" dirty="0" smtClean="0"/>
              <a:t>The </a:t>
            </a:r>
            <a:r>
              <a:rPr lang="en-US" sz="2800" b="1" dirty="0"/>
              <a:t>ASCII </a:t>
            </a:r>
            <a:r>
              <a:rPr lang="en-US" sz="2800" b="1" dirty="0" smtClean="0"/>
              <a:t>table for characters </a:t>
            </a:r>
            <a:endParaRPr lang="en-US" sz="2800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ASCII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EBCDIC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binary notation to an ASCII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0110 1101 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0100 1101 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decimal notation to an EBCDIC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35 __________________________</a:t>
            </a:r>
            <a:endParaRPr lang="en-US" sz="44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A problem needs to be represented by data. After studying this chapter, you should be able to: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Understand what is a 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Declare constants and variables 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Express operations on data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 smtClean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Computers store floating-point data using two separate components: </a:t>
            </a:r>
          </a:p>
          <a:p>
            <a:pPr lvl="1"/>
            <a:r>
              <a:rPr lang="en-US" dirty="0" smtClean="0"/>
              <a:t>an exponent and </a:t>
            </a:r>
          </a:p>
          <a:p>
            <a:pPr lvl="1"/>
            <a:r>
              <a:rPr lang="en-US" dirty="0" smtClean="0"/>
              <a:t>a mantissa (phần định trị)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1.2345         = 1.2345 *10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123.45         = 1.2345 *10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1234.5         = 1.2345 *10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0.0012345  =  1.2345 *10</a:t>
            </a:r>
            <a:r>
              <a:rPr lang="en-US" baseline="30000" dirty="0" smtClean="0"/>
              <a:t>-3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85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600" b="1" i="1" dirty="0" smtClean="0">
                <a:latin typeface="Calibri" pitchFamily="34" charset="0"/>
                <a:cs typeface="Arial" charset="0"/>
              </a:rPr>
              <a:t>IEEE 754, 32 bits float</a:t>
            </a:r>
            <a:r>
              <a:rPr lang="en-US" sz="3500" b="1" i="1" dirty="0" smtClean="0"/>
              <a:t>:</a:t>
            </a:r>
            <a:r>
              <a:rPr lang="en-US" dirty="0" smtClean="0"/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5612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IEEE 754, 64 bits double 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1752600"/>
            <a:ext cx="76660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Limits on float and double data type in the IEEE standards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38028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Variable Declarations in C</a:t>
            </a:r>
            <a:r>
              <a:rPr lang="en-US" sz="3500" b="1" i="1" dirty="0" smtClean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solidFill>
                  <a:srgbClr val="0000FF"/>
                </a:solidFill>
              </a:rPr>
              <a:t>data_type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identifier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[= initial value]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double cashFare = 2.25;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 smtClean="0"/>
              <a:t>Naming Conventions</a:t>
            </a:r>
            <a:r>
              <a:rPr lang="en-US" dirty="0" smtClean="0"/>
              <a:t>: Name is one word only</a:t>
            </a:r>
          </a:p>
          <a:p>
            <a:pPr lvl="1"/>
            <a:r>
              <a:rPr lang="en-US" dirty="0" smtClean="0"/>
              <a:t>must not be a C reserved word</a:t>
            </a:r>
          </a:p>
          <a:p>
            <a:pPr lvl="1"/>
            <a:r>
              <a:rPr lang="en-US" dirty="0" smtClean="0"/>
              <a:t>Some compilers allow more than 31 characters, while others do not.  To be safe, we avoid using more than 31 characters.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 or ‘_’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Letters/digits/ ‘_’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Exercises:</a:t>
            </a:r>
            <a:endParaRPr lang="en-US" sz="3500" b="1" i="1" dirty="0" smtClean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 smtClean="0"/>
              <a:t>Which of the following is an invalid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 smtClean="0"/>
              <a:t>  whale</a:t>
            </a:r>
            <a:r>
              <a:rPr lang="en-US" sz="2400" dirty="0" smtClean="0"/>
              <a:t>  	giraffe's  	</a:t>
            </a:r>
            <a:r>
              <a:rPr lang="en-US" sz="2400" i="1" dirty="0" smtClean="0"/>
              <a:t>camel_back</a:t>
            </a:r>
            <a:r>
              <a:rPr lang="en-US" sz="2400" dirty="0" smtClean="0"/>
              <a:t>  	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 smtClean="0"/>
              <a:t>_</a:t>
            </a:r>
            <a:r>
              <a:rPr lang="en-US" sz="2400" i="1" dirty="0" smtClean="0"/>
              <a:t>how_do_you_do</a:t>
            </a:r>
            <a:r>
              <a:rPr lang="en-US" sz="2400" dirty="0" smtClean="0"/>
              <a:t>  	senecac.on.ca  	</a:t>
            </a:r>
            <a:r>
              <a:rPr lang="en-US" sz="2400" i="1" dirty="0" smtClean="0"/>
              <a:t>digt3</a:t>
            </a:r>
            <a:r>
              <a:rPr lang="en-US" sz="2400" dirty="0" smtClean="0"/>
              <a:t>  	register 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Select a descriptive identifier for and write a complete declaration for: </a:t>
            </a:r>
          </a:p>
          <a:p>
            <a:pPr lvl="1"/>
            <a:r>
              <a:rPr lang="en-US" sz="2400" dirty="0" smtClean="0"/>
              <a:t>A shelf of books__________________________</a:t>
            </a:r>
          </a:p>
          <a:p>
            <a:pPr lvl="1"/>
            <a:r>
              <a:rPr lang="en-US" sz="2400" dirty="0" smtClean="0"/>
              <a:t>A cash register___________________________ </a:t>
            </a:r>
          </a:p>
          <a:p>
            <a:pPr lvl="1"/>
            <a:r>
              <a:rPr lang="en-US" sz="2400" dirty="0" smtClean="0"/>
              <a:t>A part_time student_______________________</a:t>
            </a:r>
          </a:p>
          <a:p>
            <a:pPr lvl="1"/>
            <a:r>
              <a:rPr lang="en-US" sz="2400" dirty="0" smtClean="0"/>
              <a:t>A group of programs______________________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Some operations on variables:</a:t>
            </a:r>
            <a:endParaRPr lang="en-US" sz="3500" b="1" i="1" dirty="0" smtClean="0"/>
          </a:p>
          <a:p>
            <a:pPr lvl="1"/>
            <a:r>
              <a:rPr lang="en-US" sz="2400" dirty="0" smtClean="0"/>
              <a:t>assign a constant value to a variable, </a:t>
            </a:r>
          </a:p>
          <a:p>
            <a:pPr lvl="1"/>
            <a:r>
              <a:rPr lang="en-US" sz="2400" dirty="0" smtClean="0"/>
              <a:t>assign the value of another variable to a variable, </a:t>
            </a:r>
          </a:p>
          <a:p>
            <a:pPr lvl="1"/>
            <a:r>
              <a:rPr lang="en-US" sz="2400" dirty="0" smtClean="0"/>
              <a:t>output the value of a variable, </a:t>
            </a:r>
          </a:p>
          <a:p>
            <a:pPr lvl="1"/>
            <a:r>
              <a:rPr lang="en-US" sz="2400" dirty="0" smtClean="0"/>
              <a:t>input a fresh value into a variable's memory location.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76400" y="3962400"/>
            <a:ext cx="6096000" cy="2438400"/>
            <a:chOff x="1676400" y="3962400"/>
            <a:chExt cx="60960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76400" y="3962400"/>
              <a:ext cx="6096000" cy="2438400"/>
              <a:chOff x="1676400" y="3810000"/>
              <a:chExt cx="6096000" cy="2438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variable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810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constant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4343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anotherVar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Keyboard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4600" y="4572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Monitor</a:t>
                </a:r>
                <a:endParaRPr lang="en-US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24600" y="5029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24600" y="5486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Netwwork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6400" y="5410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4" idx="1"/>
              </p:cNvCxnSpPr>
              <p:nvPr/>
            </p:nvCxnSpPr>
            <p:spPr>
              <a:xfrm>
                <a:off x="3124200" y="40005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4" idx="1"/>
              </p:cNvCxnSpPr>
              <p:nvPr/>
            </p:nvCxnSpPr>
            <p:spPr>
              <a:xfrm>
                <a:off x="3124200" y="45339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4" idx="1"/>
              </p:cNvCxnSpPr>
              <p:nvPr/>
            </p:nvCxnSpPr>
            <p:spPr>
              <a:xfrm>
                <a:off x="3124200" y="50673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124200" y="50673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4" idx="1"/>
              </p:cNvCxnSpPr>
              <p:nvPr/>
            </p:nvCxnSpPr>
            <p:spPr>
              <a:xfrm flipV="1">
                <a:off x="3124200" y="5067300"/>
                <a:ext cx="8382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3"/>
                <a:endCxn id="8" idx="1"/>
              </p:cNvCxnSpPr>
              <p:nvPr/>
            </p:nvCxnSpPr>
            <p:spPr>
              <a:xfrm flipV="1">
                <a:off x="5410200" y="47625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3"/>
                <a:endCxn id="9" idx="1"/>
              </p:cNvCxnSpPr>
              <p:nvPr/>
            </p:nvCxnSpPr>
            <p:spPr>
              <a:xfrm>
                <a:off x="5410200" y="5067300"/>
                <a:ext cx="914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10" idx="1"/>
              </p:cNvCxnSpPr>
              <p:nvPr/>
            </p:nvCxnSpPr>
            <p:spPr>
              <a:xfrm>
                <a:off x="5410200" y="5067300"/>
                <a:ext cx="914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324600" y="4267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AnotherVar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5410200" y="4457700"/>
              <a:ext cx="914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variable?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data type?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Characteristics of a data type are ……  and …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The size of the int data type is ….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m=19; k=2;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float f1; f2=5.1;</a:t>
            </a:r>
          </a:p>
          <a:p>
            <a:r>
              <a:rPr lang="en-US" sz="2400" dirty="0" smtClean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Constant values are specified directly in the source code.</a:t>
            </a:r>
          </a:p>
          <a:p>
            <a:r>
              <a:rPr lang="en-US" dirty="0" smtClean="0"/>
              <a:t>They can be</a:t>
            </a:r>
          </a:p>
          <a:p>
            <a:pPr lvl="1"/>
            <a:r>
              <a:rPr lang="en-US" dirty="0" smtClean="0"/>
              <a:t>Character literals (constant characters)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String literals(constant strings)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Number literals 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Characters,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 smtClean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04 ways: </a:t>
            </a:r>
          </a:p>
          <a:p>
            <a:pPr lvl="1"/>
            <a:r>
              <a:rPr lang="en-US" sz="2400" dirty="0" smtClean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 smtClean="0"/>
              <a:t>Decimal ASCII code of the character :   65 for 'A‘</a:t>
            </a:r>
          </a:p>
          <a:p>
            <a:pPr lvl="1"/>
            <a:r>
              <a:rPr lang="en-US" sz="2400" dirty="0" smtClean="0"/>
              <a:t>Octal ASCII code of the character:   0101 for 'A', </a:t>
            </a:r>
          </a:p>
          <a:p>
            <a:pPr lvl="1"/>
            <a:r>
              <a:rPr lang="en-US" sz="2400" dirty="0" smtClean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The operator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 Why?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then run it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 \ to \\ then run 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 smtClean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400" dirty="0" smtClean="0"/>
          </a:p>
          <a:p>
            <a:r>
              <a:rPr lang="en-US" sz="2400" dirty="0" smtClean="0"/>
              <a:t>Default: Integral value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int</a:t>
            </a:r>
            <a:r>
              <a:rPr lang="en-US" sz="2400" dirty="0" smtClean="0">
                <a:sym typeface="Wingdings" pitchFamily="2" charset="2"/>
              </a:rPr>
              <a:t>,  real number  </a:t>
            </a:r>
            <a:r>
              <a:rPr lang="en-US" sz="2400" b="1" dirty="0" smtClean="0">
                <a:sym typeface="Wingdings" pitchFamily="2" charset="2"/>
              </a:rPr>
              <a:t>double</a:t>
            </a:r>
          </a:p>
          <a:p>
            <a:r>
              <a:rPr lang="en-US" sz="2400" dirty="0" smtClean="0">
                <a:sym typeface="Wingdings" pitchFamily="2" charset="2"/>
              </a:rPr>
              <a:t>Specifying data type of constants: </a:t>
            </a:r>
            <a:r>
              <a:rPr lang="en-US" sz="2400" b="1" dirty="0" smtClean="0">
                <a:sym typeface="Wingdings" pitchFamily="2" charset="2"/>
              </a:rPr>
              <a:t>Suffixes after numbers.</a:t>
            </a: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pre-processor (pre-compiled directive) </a:t>
            </a:r>
            <a:r>
              <a:rPr lang="en-US" sz="2400" b="1" dirty="0" smtClean="0"/>
              <a:t>#define</a:t>
            </a:r>
            <a:r>
              <a:rPr lang="en-US" sz="2400" dirty="0" smtClean="0"/>
              <a:t> or the keyword </a:t>
            </a:r>
            <a:r>
              <a:rPr lang="en-US" sz="2400" b="1" dirty="0" smtClean="0"/>
              <a:t>const</a:t>
            </a:r>
            <a:r>
              <a:rPr lang="en-US" sz="2400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will allocate memory location for constants that are declared using the keyword </a:t>
            </a:r>
            <a:r>
              <a:rPr lang="en-US" b="1" dirty="0" smtClean="0"/>
              <a:t>const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i="1" dirty="0" smtClean="0"/>
              <a:t>Attention when the directive </a:t>
            </a:r>
            <a:r>
              <a:rPr lang="en-US" sz="2400" b="1" i="1" dirty="0" smtClean="0">
                <a:solidFill>
                  <a:srgbClr val="FF0000"/>
                </a:solidFill>
              </a:rPr>
              <a:t>#define </a:t>
            </a:r>
            <a:r>
              <a:rPr lang="en-US" sz="2400" b="1" i="1" dirty="0" smtClean="0"/>
              <a:t>is used:</a:t>
            </a:r>
          </a:p>
          <a:p>
            <a:r>
              <a:rPr lang="en-US" sz="2400" dirty="0" smtClean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r>
              <a:rPr lang="en-US" sz="2400" dirty="0" smtClean="0"/>
              <a:t>A name is call as a MACRO.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2895600"/>
            <a:ext cx="8001000" cy="3562350"/>
            <a:chOff x="0" y="2895600"/>
            <a:chExt cx="8001000" cy="3562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895600"/>
              <a:ext cx="38290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105400"/>
              <a:ext cx="6927696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91200" y="30480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PI*3*3)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39624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=3.14;*3*3)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rot="5400000">
              <a:off x="66294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38800" y="4800600"/>
              <a:ext cx="1371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981700" y="4762500"/>
              <a:ext cx="1752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6019800" y="4724400"/>
              <a:ext cx="19812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124200"/>
            <a:ext cx="2466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3 ways to specify a constant in a source program: use a literal, use the keyword…., and specify a macro using  the directive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Input/Output Variables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8600" y="1524000"/>
            <a:ext cx="8534400" cy="4800600"/>
            <a:chOff x="228600" y="1524000"/>
            <a:chExt cx="8534400" cy="4800600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5" name="Picture 4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7" name="Picture 6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 smtClean="0">
                    <a:solidFill>
                      <a:schemeClr val="bg1"/>
                    </a:solidFill>
                  </a:rPr>
                  <a:t>Convert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Conversion rules are pre-defined in C</a:t>
              </a:r>
              <a:endParaRPr lang="en-US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" y="5715000"/>
            <a:ext cx="41148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 inputted from keyboard are ASCII codes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Data printed out to monitor are ASCII codes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Conversion Specifiers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514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64770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4210784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7724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4770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7724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477000" y="2286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7772400" y="1752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29" idx="1"/>
          </p:cNvCxnSpPr>
          <p:nvPr/>
        </p:nvCxnSpPr>
        <p:spPr>
          <a:xfrm flipV="1">
            <a:off x="1524000" y="13716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1752600" y="2133600"/>
            <a:ext cx="472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>
          <a:xfrm>
            <a:off x="1905000" y="1905000"/>
            <a:ext cx="457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76800" y="41910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scanf( “%d%d”, &amp;n, &amp;m)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r>
              <a:rPr lang="en-US" dirty="0" smtClean="0"/>
              <a:t>scanf( “%d%d”, 4210784, 2293620)  means that get keys pressed then change them to decimal integers and store them to memory locations 4210784, 2293620.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3622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Format string</a:t>
            </a:r>
            <a:endParaRPr lang="en-US" sz="16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991100" y="3695700"/>
            <a:ext cx="381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962400" y="3886200"/>
            <a:ext cx="1219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10000" y="37338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143898" y="3771502"/>
            <a:ext cx="532605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4572000" y="4038598"/>
            <a:ext cx="838994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304903" y="3771503"/>
            <a:ext cx="532605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The function scanf receive the BLANK or ENTER KEYS as separators.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>
              <a:stCxn id="3" idx="1"/>
            </p:cNvCxnSpPr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Format string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holders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>
            <a:noAutofit/>
          </a:bodyPr>
          <a:lstStyle/>
          <a:p>
            <a:r>
              <a:rPr lang="en-US" sz="2200" b="1" i="1" dirty="0" smtClean="0"/>
              <a:t>Computer program</a:t>
            </a:r>
            <a:r>
              <a:rPr lang="en-US" sz="2200" dirty="0" smtClean="0"/>
              <a:t>: A set of instructions that computer hardware will execute.</a:t>
            </a:r>
          </a:p>
          <a:p>
            <a:r>
              <a:rPr lang="en-US" sz="2200" b="1" i="1" dirty="0" smtClean="0"/>
              <a:t>Issues for a program/software</a:t>
            </a:r>
            <a:r>
              <a:rPr lang="en-US" sz="2200" dirty="0" smtClean="0"/>
              <a:t>: Usability, Correctness, Maintainability, Portability </a:t>
            </a:r>
          </a:p>
          <a:p>
            <a:r>
              <a:rPr lang="en-US" sz="2200" b="1" i="1" dirty="0" smtClean="0"/>
              <a:t>Computer software</a:t>
            </a:r>
            <a:r>
              <a:rPr lang="en-US" sz="2200" dirty="0" smtClean="0"/>
              <a:t>: A set of related programs</a:t>
            </a:r>
          </a:p>
          <a:p>
            <a:r>
              <a:rPr lang="en-US" sz="2200" b="1" i="1" dirty="0" smtClean="0"/>
              <a:t>Steps to develop a software</a:t>
            </a:r>
            <a:r>
              <a:rPr lang="en-US" sz="2200" dirty="0" smtClean="0"/>
              <a:t>: Requirement collecting, Analysis, Design, Implementing, Testing, Deploying, Maintaining</a:t>
            </a:r>
          </a:p>
          <a:p>
            <a:r>
              <a:rPr lang="en-US" sz="2200" b="1" i="1" dirty="0" smtClean="0"/>
              <a:t>Data</a:t>
            </a:r>
            <a:r>
              <a:rPr lang="en-US" sz="2200" dirty="0" smtClean="0"/>
              <a:t>: Specific values that describe something</a:t>
            </a:r>
          </a:p>
          <a:p>
            <a:r>
              <a:rPr lang="en-US" sz="2200" b="1" i="1" dirty="0" smtClean="0"/>
              <a:t>Information</a:t>
            </a:r>
            <a:r>
              <a:rPr lang="en-US" sz="2200" dirty="0" smtClean="0"/>
              <a:t>: Mean of data</a:t>
            </a:r>
          </a:p>
          <a:p>
            <a:r>
              <a:rPr lang="en-US" sz="2200" b="1" i="1" dirty="0" smtClean="0"/>
              <a:t>Fundamental Data Units</a:t>
            </a:r>
            <a:r>
              <a:rPr lang="en-US" sz="2200" dirty="0" smtClean="0"/>
              <a:t>: Bit, Nibble, Byte, KB, MB, GB, TB </a:t>
            </a:r>
          </a:p>
          <a:p>
            <a:r>
              <a:rPr lang="en-US" sz="2200" b="1" i="1" dirty="0" smtClean="0"/>
              <a:t>Data Representation</a:t>
            </a:r>
            <a:r>
              <a:rPr lang="en-US" sz="2200" dirty="0" smtClean="0"/>
              <a:t>: Number systems: 2, 10, 8, 16</a:t>
            </a:r>
          </a:p>
          <a:p>
            <a:r>
              <a:rPr lang="en-US" sz="2200" b="1" i="1" dirty="0" smtClean="0"/>
              <a:t>Program Instructions</a:t>
            </a:r>
            <a:r>
              <a:rPr lang="en-US" sz="2200" dirty="0" smtClean="0"/>
              <a:t>: &lt;opcode, operand1, operand 2&gt;</a:t>
            </a:r>
          </a:p>
          <a:p>
            <a:r>
              <a:rPr lang="en-US" sz="2200" b="1" i="1" dirty="0" smtClean="0"/>
              <a:t>Programming Languages</a:t>
            </a:r>
            <a:r>
              <a:rPr lang="en-US" sz="2200" dirty="0" smtClean="0"/>
              <a:t>: Machine  language, Assembly, High-level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Use words “left” and “right”.  The assignment x=y; will copy the value in the ….. side to the ….. Side.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user do not have a chance to stroke the ENTER key before the program terminate?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Modify and re-run:</a:t>
            </a:r>
          </a:p>
          <a:p>
            <a:r>
              <a:rPr lang="en-US" dirty="0" smtClean="0"/>
              <a:t>getchar();</a:t>
            </a:r>
          </a:p>
          <a:p>
            <a:r>
              <a:rPr lang="en-US" dirty="0" smtClean="0"/>
              <a:t>getchar();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</a:t>
            </a: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returns one result only.</a:t>
            </a:r>
            <a:r>
              <a:rPr lang="en-US" smtClean="0">
                <a:latin typeface="Calibri" pitchFamily="34" charset="0"/>
                <a:cs typeface="Arial" charset="0"/>
              </a:rPr>
              <a:t> </a:t>
            </a:r>
            <a:endParaRPr lang="en-US" dirty="0" smtClean="0">
              <a:latin typeface="Calibri" pitchFamily="34" charset="0"/>
              <a:cs typeface="Arial" charset="0"/>
            </a:endParaRP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Examples:</a:t>
            </a:r>
            <a:endParaRPr lang="en-US" dirty="0">
              <a:latin typeface="Calibri" pitchFamily="34" charset="0"/>
              <a:cs typeface="Arial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Hardware for calculating expressions: ALU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Operations that can be supported by ALU: Arithmetic, relational and logic operations.</a:t>
            </a:r>
          </a:p>
          <a:p>
            <a:pPr lvl="1"/>
            <a:endParaRPr lang="en-US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 smtClean="0"/>
              <a:t>Expressions: Arithmetic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1600199"/>
          <a:ext cx="8458199" cy="44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/>
                <a:gridCol w="1295400"/>
                <a:gridCol w="3657600"/>
                <a:gridCol w="2895601"/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+x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+x ;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 -x;</a:t>
                      </a:r>
                      <a:endParaRPr lang="en-US" dirty="0"/>
                    </a:p>
                  </a:txBody>
                  <a:tcPr/>
                </a:tc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+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x+y       x-y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Add/substract values of two 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z= x+y;  t = x-y;</a:t>
                      </a:r>
                      <a:endParaRPr lang="en-US" dirty="0"/>
                    </a:p>
                  </a:txBody>
                  <a:tcPr/>
                </a:tc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*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x*y   x/y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z= x-y;</a:t>
                      </a:r>
                    </a:p>
                    <a:p>
                      <a:r>
                        <a:rPr lang="en-US" dirty="0" smtClean="0"/>
                        <a:t>z = 10/3;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 3.3333333</a:t>
                      </a:r>
                      <a:endParaRPr lang="en-US" dirty="0" smtClean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x%y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remainder of a integral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17%3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</a:p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++x      --x</a:t>
                      </a:r>
                    </a:p>
                    <a:p>
                      <a:r>
                        <a:rPr lang="en-US" dirty="0" smtClean="0"/>
                        <a:t>x++      x--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Increase/decrease the</a:t>
                      </a:r>
                      <a:r>
                        <a:rPr lang="en-US" baseline="0" dirty="0" smtClean="0"/>
                        <a:t> v</a:t>
                      </a:r>
                      <a:r>
                        <a:rPr lang="en-US" dirty="0" smtClean="0"/>
                        <a:t>alue of a</a:t>
                      </a:r>
                      <a:r>
                        <a:rPr lang="en-US" baseline="0" dirty="0" smtClean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r>
                        <a:rPr lang="en-US" baseline="0" dirty="0" smtClean="0"/>
                        <a:t> in the next slide.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/>
          <a:lstStyle/>
          <a:p>
            <a:r>
              <a:rPr lang="en-US" dirty="0" smtClean="0"/>
              <a:t>Expressions: Arith. Operators…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Arith. Operators…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52" y="3429000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746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 smtClean="0"/>
              <a:t>For comparisional operators.</a:t>
            </a:r>
          </a:p>
          <a:p>
            <a:r>
              <a:rPr lang="en-US" dirty="0" smtClean="0"/>
              <a:t>&lt;   &lt;=  ==  &gt;=    &gt;   !=</a:t>
            </a:r>
          </a:p>
          <a:p>
            <a:r>
              <a:rPr lang="en-US" dirty="0" smtClean="0"/>
              <a:t>Return 1: true/ 0: false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 smtClean="0"/>
              <a:t>Operator for association of conditions</a:t>
            </a:r>
          </a:p>
          <a:p>
            <a:r>
              <a:rPr lang="en-US" dirty="0" smtClean="0"/>
              <a:t>&amp;&amp; (and), || (or) ,  ! (not)</a:t>
            </a:r>
          </a:p>
          <a:p>
            <a:r>
              <a:rPr lang="en-US" dirty="0" smtClean="0"/>
              <a:t>Return 1: true, 0: false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&amp;</a:t>
            </a:r>
            <a:r>
              <a:rPr lang="en-US" sz="2000" dirty="0" smtClean="0"/>
              <a:t> (and), </a:t>
            </a:r>
            <a:r>
              <a:rPr lang="en-US" sz="2000" b="1" dirty="0" smtClean="0">
                <a:solidFill>
                  <a:srgbClr val="FF0000"/>
                </a:solidFill>
              </a:rPr>
              <a:t>|</a:t>
            </a:r>
            <a:r>
              <a:rPr lang="en-US" sz="2000" dirty="0" smtClean="0"/>
              <a:t> (or) , </a:t>
            </a:r>
            <a:r>
              <a:rPr lang="en-US" sz="2000" b="1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 (xor): Will act on a pair of bits at the same position in 2 operands.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&lt;&lt; </a:t>
            </a:r>
            <a:r>
              <a:rPr lang="en-US" sz="2000" b="1" dirty="0" smtClean="0"/>
              <a:t>  </a:t>
            </a:r>
            <a:r>
              <a:rPr lang="en-US" sz="2000" dirty="0" smtClean="0"/>
              <a:t>Left shift bits of the operand (operands unchanged)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&gt;&gt;</a:t>
            </a:r>
            <a:r>
              <a:rPr lang="en-US" sz="2000" b="1" dirty="0" smtClean="0"/>
              <a:t> </a:t>
            </a:r>
            <a:r>
              <a:rPr lang="en-US" sz="2000" dirty="0" smtClean="0"/>
              <a:t> Right shift bits of the operand (operands unchanged, the sign is preserved.)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~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: Inverse bits of the operand.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0000 0000 0000 1100</a:t>
            </a:r>
          </a:p>
          <a:p>
            <a:r>
              <a:rPr lang="en-US" dirty="0" smtClean="0"/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n&amp;m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0000 0000 0000 1000 </a:t>
            </a:r>
            <a:r>
              <a:rPr lang="en-US" dirty="0" smtClean="0">
                <a:sym typeface="Wingdings" pitchFamily="2" charset="2"/>
              </a:rPr>
              <a:t> 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n|m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0000 0000 0000 1100 </a:t>
            </a:r>
            <a:r>
              <a:rPr lang="en-US" dirty="0" smtClean="0">
                <a:sym typeface="Wingdings" pitchFamily="2" charset="2"/>
              </a:rPr>
              <a:t> 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n^m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0000 0000 0000 0100 </a:t>
            </a:r>
            <a:r>
              <a:rPr lang="en-US" dirty="0" smtClean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dirty="0" smtClean="0"/>
              <a:t>n&gt;&gt;1: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dirty="0" smtClean="0"/>
              <a:t>  0000 0000 0000 110</a:t>
            </a:r>
          </a:p>
          <a:p>
            <a:r>
              <a:rPr lang="en-US" dirty="0" smtClean="0"/>
              <a:t>Add the sign to the left”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000 0000 0000 110 </a:t>
            </a:r>
            <a:r>
              <a:rPr lang="en-US" dirty="0" smtClean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657600"/>
            <a:ext cx="4419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k=-1:</a:t>
            </a:r>
          </a:p>
          <a:p>
            <a:r>
              <a:rPr lang="en-US" dirty="0" smtClean="0"/>
              <a:t>1:    0000 0000 0000 0001</a:t>
            </a:r>
          </a:p>
          <a:p>
            <a:r>
              <a:rPr lang="en-US" dirty="0" smtClean="0"/>
              <a:t>-1:  1111  1111 1111 1111 (2-complement)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endParaRPr lang="en-US" dirty="0" smtClean="0"/>
          </a:p>
          <a:p>
            <a:pPr marL="342900" indent="-342900">
              <a:buAutoNum type="arabicPlain" startAt="1111"/>
            </a:pPr>
            <a:r>
              <a:rPr lang="en-US" dirty="0" smtClean="0"/>
              <a:t>  1111  1111  1111</a:t>
            </a:r>
          </a:p>
          <a:p>
            <a:pPr marL="342900" indent="-342900"/>
            <a:r>
              <a:rPr lang="en-US" dirty="0" smtClean="0"/>
              <a:t>  111  1111 1 111  1111</a:t>
            </a:r>
          </a:p>
          <a:p>
            <a:pPr marL="342900" indent="-342900"/>
            <a:r>
              <a:rPr lang="en-US" dirty="0" smtClean="0"/>
              <a:t>Add the sign to the left: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111  1111  1111  1111  </a:t>
            </a:r>
            <a:r>
              <a:rPr lang="en-US" dirty="0" smtClean="0">
                <a:sym typeface="Wingdings" pitchFamily="2" charset="2"/>
              </a:rPr>
              <a:t> (-1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3000" y="4267200"/>
            <a:ext cx="30480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4600" y="15240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b="1" dirty="0" smtClean="0"/>
              <a:t>n&lt;&lt;1</a:t>
            </a:r>
            <a:r>
              <a:rPr lang="en-US" dirty="0" smtClean="0"/>
              <a:t>:</a:t>
            </a:r>
          </a:p>
          <a:p>
            <a:r>
              <a:rPr lang="en-US" dirty="0" smtClean="0"/>
              <a:t> 0000 0000 0000  1100</a:t>
            </a:r>
          </a:p>
          <a:p>
            <a:r>
              <a:rPr lang="en-US" dirty="0" smtClean="0"/>
              <a:t> 0000 0000 0001  100  </a:t>
            </a:r>
            <a:r>
              <a:rPr lang="en-US" dirty="0" smtClean="0">
                <a:sym typeface="Wingdings" pitchFamily="2" charset="2"/>
              </a:rPr>
              <a:t> 0</a:t>
            </a:r>
          </a:p>
          <a:p>
            <a:r>
              <a:rPr lang="en-US" dirty="0" smtClean="0"/>
              <a:t> 0000 0000 0001  1000 (24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 Left shift 1 bit: multiply by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Instruction: A task that hardware must perform on data.</a:t>
            </a:r>
          </a:p>
          <a:p>
            <a:r>
              <a:rPr lang="en-US" dirty="0" smtClean="0"/>
              <a:t>Data can be: constants, variables.</a:t>
            </a:r>
          </a:p>
          <a:p>
            <a:r>
              <a:rPr lang="en-US" dirty="0" smtClean="0"/>
              <a:t>Constants: Fixed values that can not be changed when the program executes.</a:t>
            </a:r>
          </a:p>
          <a:p>
            <a:r>
              <a:rPr lang="en-US" dirty="0" smtClean="0"/>
              <a:t>Variables: Values can be changed when the program execute.</a:t>
            </a:r>
          </a:p>
          <a:p>
            <a:r>
              <a:rPr lang="en-US" dirty="0" smtClean="0"/>
              <a:t>Data must be stored in the main memory (RAM).</a:t>
            </a:r>
          </a:p>
          <a:p>
            <a:r>
              <a:rPr lang="en-US" dirty="0" smtClean="0"/>
              <a:t>2 basic operations on data are READ and WRITE.</a:t>
            </a:r>
          </a:p>
          <a:p>
            <a:r>
              <a:rPr lang="en-US" dirty="0" smtClean="0"/>
              <a:t>Numerical data can participate in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Assignments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Variable = expression</a:t>
            </a:r>
          </a:p>
          <a:p>
            <a:r>
              <a:rPr lang="en-US" dirty="0" smtClean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Data type hierarchy:  double, float, long, int , char 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010011001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Direction for copying: From the lowest byte to higher bytes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 smtClean="0"/>
              <a:t>promotes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smtClean="0"/>
              <a:t>truncates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 smtClean="0"/>
              <a:t>If the operands in an arithmetic or relational expression differ in data type, the compiler promotes </a:t>
            </a:r>
            <a:r>
              <a:rPr lang="en-US" dirty="0" smtClean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 smtClean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62250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90800" y="5105400"/>
            <a:ext cx="4648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Explicit Casting</a:t>
            </a:r>
          </a:p>
          <a:p>
            <a:pPr indent="-1588">
              <a:buNone/>
            </a:pPr>
            <a:r>
              <a:rPr lang="en-US" dirty="0" smtClean="0"/>
              <a:t>We may </a:t>
            </a:r>
            <a:r>
              <a:rPr lang="en-US" u="sng" dirty="0" smtClean="0"/>
              <a:t>temporarily</a:t>
            </a:r>
            <a:r>
              <a:rPr lang="en-US" dirty="0" smtClean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a expression containing some more than one operator. Which operator will perform first? </a:t>
            </a:r>
            <a:r>
              <a:rPr lang="en-US" dirty="0" smtClean="0">
                <a:sym typeface="Wingdings" pitchFamily="2" charset="2"/>
              </a:rPr>
              <a:t> Pre-defined Precedence.</a:t>
            </a:r>
          </a:p>
          <a:p>
            <a:r>
              <a:rPr lang="en-US" dirty="0" smtClean="0"/>
              <a:t>We can use ( ) to instruct the compiler to evaluate the expression within the parentheses first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Variable is  ……</a:t>
            </a:r>
          </a:p>
          <a:p>
            <a:r>
              <a:rPr lang="en-US" dirty="0" smtClean="0"/>
              <a:t>Basic memory operations are…..</a:t>
            </a:r>
          </a:p>
          <a:p>
            <a:r>
              <a:rPr lang="en-US" dirty="0" smtClean="0"/>
              <a:t>Expression is ……….</a:t>
            </a:r>
          </a:p>
          <a:p>
            <a:r>
              <a:rPr lang="en-US" dirty="0" smtClean="0"/>
              <a:t>Which of the following operators will change value of a variable?  +   -   *   /   %   ++ </a:t>
            </a:r>
          </a:p>
          <a:p>
            <a:r>
              <a:rPr lang="en-US" dirty="0" smtClean="0"/>
              <a:t>Which of the following operators can accept only one operand?  +   -   *   /   %   -- </a:t>
            </a:r>
          </a:p>
          <a:p>
            <a:r>
              <a:rPr lang="en-US" dirty="0" smtClean="0"/>
              <a:t>13 &amp; 7 = ?</a:t>
            </a:r>
          </a:p>
          <a:p>
            <a:r>
              <a:rPr lang="en-US" dirty="0" smtClean="0"/>
              <a:t>62 | 53 = ?</a:t>
            </a:r>
          </a:p>
          <a:p>
            <a:r>
              <a:rPr lang="en-US" dirty="0" smtClean="0"/>
              <a:t>17 ^ 21 = ?</a:t>
            </a:r>
          </a:p>
          <a:p>
            <a:r>
              <a:rPr lang="en-US" dirty="0" smtClean="0"/>
              <a:t>12 &gt;&gt; 2 = ?</a:t>
            </a:r>
          </a:p>
          <a:p>
            <a:r>
              <a:rPr lang="en-US" dirty="0" smtClean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562600" cy="4906963"/>
          </a:xfrm>
        </p:spPr>
        <p:txBody>
          <a:bodyPr>
            <a:normAutofit fontScale="92500" lnSpcReduction="20000"/>
          </a:bodyPr>
          <a:lstStyle/>
          <a:p>
            <a:pPr lvl="1" algn="just">
              <a:buNone/>
            </a:pPr>
            <a:r>
              <a:rPr lang="en-US" dirty="0" smtClean="0"/>
              <a:t>A variable is a name referencing to a memory location (address) 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/>
              <a:t> Holds binary data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2 basic operations: set value, get value.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When the program is compiled, the compiler will determine the position where the variable is allocated. </a:t>
            </a:r>
          </a:p>
          <a:p>
            <a:pPr lvl="1" algn="just">
              <a:buNone/>
            </a:pPr>
            <a:r>
              <a:rPr lang="en-US" dirty="0" smtClean="0">
                <a:sym typeface="Wingdings" pitchFamily="2" charset="2"/>
              </a:rPr>
              <a:t>Questions: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Where is it?  It’s Address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How many bytes does it occupy?  Data type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514600" cy="2895600"/>
            <a:chOff x="6400800" y="1600200"/>
            <a:chExt cx="2514600" cy="2895600"/>
          </a:xfrm>
        </p:grpSpPr>
        <p:sp>
          <p:nvSpPr>
            <p:cNvPr id="5" name="Rectangle 4"/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0000 1001</a:t>
              </a:r>
            </a:p>
            <a:p>
              <a:pPr algn="ctr">
                <a:defRPr/>
              </a:pPr>
              <a:r>
                <a:rPr lang="en-US" dirty="0" smtClean="0"/>
                <a:t>1100 0011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419600" y="1600200"/>
            <a:ext cx="2133600" cy="685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05000"/>
            <a:ext cx="1371600" cy="158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4400" y="3429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28606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410200" y="2819400"/>
            <a:ext cx="1981200" cy="1066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162800" y="2514600"/>
            <a:ext cx="457200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67400" y="3276600"/>
            <a:ext cx="1524000" cy="15240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2057400"/>
            <a:ext cx="3200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 smtClean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Typed languages, such as C, subdivide the universe of data values into sets of </a:t>
            </a:r>
            <a:r>
              <a:rPr lang="en-US" sz="2800" u="sng" dirty="0" smtClean="0"/>
              <a:t>distinct type</a:t>
            </a:r>
            <a:r>
              <a:rPr lang="en-US" sz="2800" dirty="0" smtClean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A data type defines: </a:t>
            </a:r>
          </a:p>
          <a:p>
            <a:pPr lvl="1"/>
            <a:r>
              <a:rPr lang="en-US" sz="2400" dirty="0" smtClean="0"/>
              <a:t>How the values are stored and </a:t>
            </a:r>
          </a:p>
          <a:p>
            <a:pPr lvl="1"/>
            <a:r>
              <a:rPr lang="en-US" sz="2400" dirty="0" smtClean="0"/>
              <a:t>How the operations on those values are performed. </a:t>
            </a:r>
          </a:p>
          <a:p>
            <a:r>
              <a:rPr lang="en-US" sz="2800" dirty="0" smtClean="0"/>
              <a:t>Typed languages defined some primitive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 smtClean="0"/>
              <a:t>C has 4 primitive data types:</a:t>
            </a:r>
            <a:endParaRPr lang="en-US" sz="2800" dirty="0" smtClean="0"/>
          </a:p>
        </p:txBody>
      </p:sp>
      <p:graphicFrame>
        <p:nvGraphicFramePr>
          <p:cNvPr id="19" name="Group 55"/>
          <p:cNvGraphicFramePr>
            <a:graphicFrameLocks/>
          </p:cNvGraphicFramePr>
          <p:nvPr/>
        </p:nvGraphicFramePr>
        <p:xfrm>
          <a:off x="609600" y="1981200"/>
          <a:ext cx="8229600" cy="2651760"/>
        </p:xfrm>
        <a:graphic>
          <a:graphicData uri="http://schemas.openxmlformats.org/drawingml/2006/table">
            <a:tbl>
              <a:tblPr/>
              <a:tblGrid>
                <a:gridCol w="1064172"/>
                <a:gridCol w="2039974"/>
                <a:gridCol w="5125454"/>
              </a:tblGrid>
              <a:tr h="305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60960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/>
              <a:t>The operator  </a:t>
            </a:r>
            <a:r>
              <a:rPr lang="en-US" b="1" dirty="0" smtClean="0">
                <a:solidFill>
                  <a:srgbClr val="FFFF00"/>
                </a:solidFill>
              </a:rPr>
              <a:t>&amp;</a:t>
            </a:r>
            <a:r>
              <a:rPr lang="en-US" dirty="0" smtClean="0"/>
              <a:t> will get the address of  a variable or code.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/>
              <a:t> </a:t>
            </a:r>
            <a:r>
              <a:rPr lang="en-US" dirty="0"/>
              <a:t>return the  size (number of byte)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3007</Words>
  <Application>Microsoft Office PowerPoint</Application>
  <PresentationFormat>On-screen Show (4:3)</PresentationFormat>
  <Paragraphs>673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Slots 03-04 Basic Computations</vt:lpstr>
      <vt:lpstr>Objectives</vt:lpstr>
      <vt:lpstr>Contents</vt:lpstr>
      <vt:lpstr>Review</vt:lpstr>
      <vt:lpstr>Introduction</vt:lpstr>
      <vt:lpstr>1- Variables and Data Types</vt:lpstr>
      <vt:lpstr>Variables and Data Types…</vt:lpstr>
      <vt:lpstr>Variables and Data Types…</vt:lpstr>
      <vt:lpstr>Variables and Data Types…</vt:lpstr>
      <vt:lpstr>Do Yourself Now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Questions as Summary</vt:lpstr>
      <vt:lpstr>2- Literals</vt:lpstr>
      <vt:lpstr>Literals: Characters, Strings</vt:lpstr>
      <vt:lpstr>Literals: Escape Sequences</vt:lpstr>
      <vt:lpstr>Literals: Escape Sequences…</vt:lpstr>
      <vt:lpstr>Literals: Numbers</vt:lpstr>
      <vt:lpstr>3- Named Constants</vt:lpstr>
      <vt:lpstr>Named Constants…</vt:lpstr>
      <vt:lpstr>Fill the blank</vt:lpstr>
      <vt:lpstr>4- Input/Output Variables</vt:lpstr>
      <vt:lpstr>Input/Output Variables…</vt:lpstr>
      <vt:lpstr>Input/Output Variables…</vt:lpstr>
      <vt:lpstr>Input/Output Variables…</vt:lpstr>
      <vt:lpstr>Questions</vt:lpstr>
      <vt:lpstr>Exercises</vt:lpstr>
      <vt:lpstr>5- Expressions</vt:lpstr>
      <vt:lpstr>Expressions: Arithmetic Operators</vt:lpstr>
      <vt:lpstr>Expressions: Arith. Operators…</vt:lpstr>
      <vt:lpstr>Expressions: Arith. Operators…</vt:lpstr>
      <vt:lpstr>Expressions: Relational Operators</vt:lpstr>
      <vt:lpstr>Expressions: Logical Operators</vt:lpstr>
      <vt:lpstr>Expressions: Bitwise Operators</vt:lpstr>
      <vt:lpstr>Expressions: Bitwise Operators…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Su</cp:lastModifiedBy>
  <cp:revision>73</cp:revision>
  <dcterms:created xsi:type="dcterms:W3CDTF">2013-07-11T00:46:38Z</dcterms:created>
  <dcterms:modified xsi:type="dcterms:W3CDTF">2016-10-18T02:58:09Z</dcterms:modified>
</cp:coreProperties>
</file>