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57" r:id="rId4"/>
    <p:sldId id="258" r:id="rId5"/>
    <p:sldId id="271" r:id="rId6"/>
    <p:sldId id="259" r:id="rId7"/>
    <p:sldId id="265" r:id="rId8"/>
    <p:sldId id="266" r:id="rId9"/>
    <p:sldId id="267" r:id="rId10"/>
    <p:sldId id="268" r:id="rId11"/>
    <p:sldId id="260" r:id="rId12"/>
    <p:sldId id="272" r:id="rId13"/>
    <p:sldId id="273" r:id="rId14"/>
    <p:sldId id="274" r:id="rId15"/>
    <p:sldId id="275" r:id="rId16"/>
    <p:sldId id="290" r:id="rId17"/>
    <p:sldId id="291" r:id="rId18"/>
    <p:sldId id="302" r:id="rId19"/>
    <p:sldId id="287" r:id="rId20"/>
    <p:sldId id="288" r:id="rId21"/>
    <p:sldId id="289" r:id="rId22"/>
    <p:sldId id="279" r:id="rId23"/>
    <p:sldId id="270" r:id="rId24"/>
    <p:sldId id="281" r:id="rId25"/>
    <p:sldId id="280" r:id="rId26"/>
    <p:sldId id="282" r:id="rId27"/>
    <p:sldId id="261" r:id="rId28"/>
    <p:sldId id="283" r:id="rId29"/>
    <p:sldId id="284" r:id="rId30"/>
    <p:sldId id="285" r:id="rId31"/>
    <p:sldId id="286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292" r:id="rId45"/>
    <p:sldId id="293" r:id="rId46"/>
    <p:sldId id="262" r:id="rId47"/>
    <p:sldId id="303" r:id="rId48"/>
    <p:sldId id="263" r:id="rId49"/>
    <p:sldId id="316" r:id="rId50"/>
    <p:sldId id="317" r:id="rId51"/>
    <p:sldId id="26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9900"/>
    <a:srgbClr val="FF00FF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917" autoAdjust="0"/>
    <p:restoredTop sz="82137" autoAdjust="0"/>
  </p:normalViewPr>
  <p:slideViewPr>
    <p:cSldViewPr>
      <p:cViewPr>
        <p:scale>
          <a:sx n="70" d="100"/>
          <a:sy n="70" d="100"/>
        </p:scale>
        <p:origin x="-33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EAB8-7F95-40D5-8902-3F08DDE67104}" type="datetimeFigureOut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8B4A-084A-481F-84C4-5EAB37F609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43C-A0BD-4C96-8A2F-954557194762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F9CE-C29E-4624-8A59-0529ECBDE01E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9A59-DCA5-45E9-9CC5-5266C14D0C37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BB95-3FB1-4A7A-A630-AC8999A708CA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02C-FAC9-4055-A332-91D06C95087E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A3C8-C3CE-4679-B200-64DC998F73EC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1F-2DF9-473E-8A17-79DA29DDF5C6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A5D-86EA-4CEE-955F-C4773BDD62D9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645-7B51-4F66-8C41-889CB316E59F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9CB8-3239-4EBF-A751-941710EC9D69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EBF-809E-4A49-8284-90044BD41D25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4D7C35-941C-4437-BFC9-559A7AEAE745}" type="datetime1">
              <a:rPr lang="en-US" smtClean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Contiguous Storage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/>
              <a:t>Module F: Arrays, Simple Data Structure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Contiguous Storage</a:t>
            </a:r>
          </a:p>
          <a:p>
            <a:r>
              <a:rPr lang="en-US" b="1" dirty="0" smtClean="0"/>
              <a:t>Searching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Sorting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3657600"/>
            <a:ext cx="6724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1-D Arrays: Init. &amp; Accessing…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838200"/>
            <a:ext cx="67246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106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will automatically count number of initial values to determine the size of array memory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133600" y="19050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971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size of array memory is pre-defined.</a:t>
            </a:r>
          </a:p>
          <a:p>
            <a:pPr algn="ctr"/>
            <a:r>
              <a:rPr lang="en-US" dirty="0" smtClean="0"/>
              <a:t>Compiler will fill 0 to elements which are not initialized.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4495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87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 a[5];</a:t>
            </a:r>
          </a:p>
          <a:p>
            <a:pPr algn="ctr"/>
            <a:r>
              <a:rPr lang="en-US" dirty="0" smtClean="0"/>
              <a:t>Elements contain un-predictable values because they are local variables.</a:t>
            </a:r>
          </a:p>
          <a:p>
            <a:pPr algn="ctr"/>
            <a:r>
              <a:rPr lang="en-US" dirty="0" smtClean="0"/>
              <a:t>TEST IT !!!!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way to visit each element of an array</a:t>
            </a:r>
          </a:p>
          <a:p>
            <a:r>
              <a:rPr lang="en-US" dirty="0" smtClean="0"/>
              <a:t>Suppose that the 1-D array, named </a:t>
            </a:r>
            <a:r>
              <a:rPr lang="en-US" b="1" i="1" dirty="0" smtClean="0"/>
              <a:t>a</a:t>
            </a:r>
            <a:r>
              <a:rPr lang="en-US" dirty="0" smtClean="0"/>
              <a:t>, containing </a:t>
            </a:r>
            <a:r>
              <a:rPr lang="en-US" b="1" i="1" dirty="0" smtClean="0"/>
              <a:t>n</a:t>
            </a:r>
            <a:r>
              <a:rPr lang="en-US" dirty="0" smtClean="0"/>
              <a:t> elements.</a:t>
            </a:r>
          </a:p>
          <a:p>
            <a:r>
              <a:rPr lang="en-US" b="1" i="1" dirty="0" smtClean="0"/>
              <a:t>Forward traversal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int i;</a:t>
            </a:r>
          </a:p>
          <a:p>
            <a:pPr>
              <a:buNone/>
            </a:pPr>
            <a:r>
              <a:rPr lang="en-US" dirty="0" smtClean="0"/>
              <a:t>    for (i=0; i&lt;n; i++)</a:t>
            </a:r>
          </a:p>
          <a:p>
            <a:pPr>
              <a:buNone/>
            </a:pPr>
            <a:r>
              <a:rPr lang="en-US" dirty="0" smtClean="0"/>
              <a:t>   {   </a:t>
            </a:r>
            <a:r>
              <a:rPr lang="en-US" dirty="0" smtClean="0">
                <a:solidFill>
                  <a:srgbClr val="0000FF"/>
                </a:solidFill>
              </a:rPr>
              <a:t>[if (condition)] </a:t>
            </a:r>
            <a:r>
              <a:rPr lang="en-US" dirty="0" smtClean="0"/>
              <a:t>Access a[i];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r>
              <a:rPr lang="en-US" b="1" i="1" dirty="0" smtClean="0"/>
              <a:t>Backward traversal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int i;</a:t>
            </a:r>
          </a:p>
          <a:p>
            <a:pPr>
              <a:buNone/>
            </a:pPr>
            <a:r>
              <a:rPr lang="en-US" dirty="0" smtClean="0"/>
              <a:t>    for (i=n-1; i &gt;=0; i--)</a:t>
            </a:r>
          </a:p>
          <a:p>
            <a:pPr>
              <a:buNone/>
            </a:pPr>
            <a:r>
              <a:rPr lang="en-US" dirty="0" smtClean="0"/>
              <a:t>   {  </a:t>
            </a:r>
            <a:r>
              <a:rPr lang="en-US" dirty="0" smtClean="0">
                <a:solidFill>
                  <a:srgbClr val="0000FF"/>
                </a:solidFill>
              </a:rPr>
              <a:t>[if (condition)] </a:t>
            </a:r>
            <a:r>
              <a:rPr lang="en-US" dirty="0" smtClean="0"/>
              <a:t>Access a[i];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 is a Function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array parameter of a function is the pointer of the first element of the array.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Input an array of n integers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void input (int* a, int n)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Input elements of an array of integers which it’s number of element is stored at the pointer </a:t>
            </a:r>
            <a:r>
              <a:rPr lang="en-US" b="1" i="1" dirty="0" smtClean="0">
                <a:solidFill>
                  <a:srgbClr val="002060"/>
                </a:solidFill>
              </a:rPr>
              <a:t>pn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void input (int a[], int*pn)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Output an array of n double numbers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FF"/>
                </a:solidFill>
              </a:rPr>
              <a:t>void output (double a[], int n)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Calculate the sum of an array of n integers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int sum (int *a, int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Accept values to an integer array that may contain 100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even values.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3352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Nouns: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Constant: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MAXN=100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Static array of integers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a[MAXN]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Real number of elements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int n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Maximum value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maxVal.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3200400"/>
            <a:ext cx="57912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6350" indent="-6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Verbs: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Begin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 n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  a, n (</a:t>
            </a:r>
            <a:r>
              <a:rPr lang="en-US" sz="2800" b="1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maxVal = get maximum value in a, n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out maxVal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Print out a, 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even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values in a, n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End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350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allocate an array having 100 elements but 6 elements are used then memory is wasted.</a:t>
            </a:r>
          </a:p>
          <a:p>
            <a:pPr lvl="1"/>
            <a:r>
              <a:rPr lang="en-US" dirty="0" smtClean="0"/>
              <a:t>If If you allocate an array having 100 elements but 101 elements are used then there is a lack of memory.</a:t>
            </a:r>
          </a:p>
          <a:p>
            <a:r>
              <a:rPr lang="en-US" dirty="0" smtClean="0"/>
              <a:t>Solution: Use a dynamic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38600" y="22860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int*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8100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 = (int*) calloc (n, sizeof(int));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>
            <a:off x="2819400" y="2438400"/>
            <a:ext cx="1219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 flipV="1">
            <a:off x="3962400" y="3962400"/>
            <a:ext cx="990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15000" y="2133600"/>
            <a:ext cx="1371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13716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15000" y="57912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functions are preserved.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05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Accept values to an integer array that may contains 100 elements. The input will terminate when user enters the value of zero.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even values.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800600"/>
            <a:ext cx="830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difference between this problem with the previous one is the input operation can terminate abruptly when 0 is accepted. 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Memory block of the array needs to be allocated  in excess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The function for input values of the array must be modified for this case  and the number of elements is updated after each valid value  is accepted.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manage a group of data?</a:t>
            </a:r>
          </a:p>
          <a:p>
            <a:pPr lvl="1"/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123950"/>
            <a:ext cx="84391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143000"/>
            <a:ext cx="8410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3981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74320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/>
                <a:gridCol w="566057"/>
                <a:gridCol w="566057"/>
                <a:gridCol w="566057"/>
                <a:gridCol w="566057"/>
                <a:gridCol w="566057"/>
                <a:gridCol w="566057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0" y="2057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n=0 </a:t>
            </a:r>
            <a:r>
              <a:rPr lang="en-US" sz="1600" dirty="0" smtClean="0">
                <a:sym typeface="Wingdings" pitchFamily="2" charset="2"/>
              </a:rPr>
              <a:t> 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76800" y="1981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x=3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4591050" y="2647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466344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/>
                <a:gridCol w="566057"/>
                <a:gridCol w="566057"/>
                <a:gridCol w="566057"/>
                <a:gridCol w="566057"/>
                <a:gridCol w="566057"/>
                <a:gridCol w="566057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15200" y="3962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n=3</a:t>
            </a:r>
            <a:r>
              <a:rPr lang="en-US" sz="1600" dirty="0" smtClean="0">
                <a:sym typeface="Wingdings" pitchFamily="2" charset="2"/>
              </a:rPr>
              <a:t> 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477000" y="388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x=7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rot="5400000">
            <a:off x="6191250" y="4552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2209800"/>
            <a:ext cx="2057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858000" y="4114800"/>
            <a:ext cx="914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 search algorithm finds the record of interest using the key array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Return value: The positional index at which  the interest value is found.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Two common search algorithms are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linear search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binary search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Searching…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7620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</a:pPr>
            <a:r>
              <a:rPr lang="en-US" b="1" i="1" u="sng" dirty="0" smtClean="0">
                <a:latin typeface="Arial" charset="0"/>
                <a:cs typeface="Arial" charset="0"/>
              </a:rPr>
              <a:t>Linear search</a:t>
            </a:r>
            <a:r>
              <a:rPr lang="en-US" dirty="0" smtClean="0">
                <a:latin typeface="Arial" charset="0"/>
                <a:cs typeface="Arial" charset="0"/>
              </a:rPr>
              <a:t>: Find the position of the value x in the array a having n elements.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18288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Search  the value of  6 in the array a having  8 items.</a:t>
            </a:r>
            <a:endParaRPr lang="en-US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581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31242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Search  the value of  12 in the array a having  8 items.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477000" y="3962400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-1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6200" y="4572000"/>
            <a:ext cx="41910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  firstLinearSearch ( int x, int a[], int n)</a:t>
            </a:r>
          </a:p>
          <a:p>
            <a:r>
              <a:rPr lang="en-US" dirty="0" smtClean="0"/>
              <a:t>{  int i;</a:t>
            </a:r>
          </a:p>
          <a:p>
            <a:r>
              <a:rPr lang="en-US" dirty="0" smtClean="0"/>
              <a:t>   for ( i=0;  i&lt;n;  i++)</a:t>
            </a:r>
          </a:p>
          <a:p>
            <a:r>
              <a:rPr lang="en-US" dirty="0" smtClean="0"/>
              <a:t>       if ( x == a[i] ) return i;</a:t>
            </a:r>
          </a:p>
          <a:p>
            <a:r>
              <a:rPr lang="en-US" dirty="0" smtClean="0"/>
              <a:t>   return -1;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4572000"/>
            <a:ext cx="47244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  lastLinearSearch ( double x, double *a, int n)</a:t>
            </a:r>
          </a:p>
          <a:p>
            <a:r>
              <a:rPr lang="en-US" dirty="0" smtClean="0"/>
              <a:t>{  int i;</a:t>
            </a:r>
          </a:p>
          <a:p>
            <a:r>
              <a:rPr lang="en-US" dirty="0" smtClean="0"/>
              <a:t>   for ( i=n-1;  i&gt;=0;  i--)</a:t>
            </a:r>
          </a:p>
          <a:p>
            <a:r>
              <a:rPr lang="en-US" dirty="0" smtClean="0"/>
              <a:t>       if ( x == a[i] ) return i;</a:t>
            </a:r>
          </a:p>
          <a:p>
            <a:r>
              <a:rPr lang="en-US" dirty="0" smtClean="0"/>
              <a:t>   return -1;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2209800"/>
            <a:ext cx="1752600" cy="18288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There may be n comparisons performed.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Linear Searching…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0"/>
            <a:ext cx="86391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66825"/>
            <a:ext cx="5838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Binary Searching…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2667000" cy="2895600"/>
          </a:xfrm>
        </p:spPr>
        <p:txBody>
          <a:bodyPr/>
          <a:lstStyle/>
          <a:p>
            <a:pPr marL="285750" lvl="1">
              <a:buNone/>
            </a:pPr>
            <a:r>
              <a:rPr lang="en-US" b="1" i="1" u="sng" dirty="0" smtClean="0">
                <a:latin typeface="Arial" charset="0"/>
                <a:cs typeface="Arial" charset="0"/>
              </a:rPr>
              <a:t>Binary search </a:t>
            </a:r>
          </a:p>
          <a:p>
            <a:pPr marL="285750" lvl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- Condition for application: Values in the array were sorted.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8050" y="1143000"/>
            <a:ext cx="2876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925" y="1143000"/>
            <a:ext cx="28860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1000" y="54102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 c (7)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3725" y="609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i&gt;j </a:t>
            </a:r>
            <a:r>
              <a:rPr lang="en-US" dirty="0" smtClean="0">
                <a:sym typeface="Wingdings" pitchFamily="2" charset="2"/>
              </a:rPr>
              <a:t> return 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4114800"/>
            <a:ext cx="33528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int  </a:t>
            </a:r>
            <a:r>
              <a:rPr lang="en-US" sz="1600" b="1" dirty="0" smtClean="0"/>
              <a:t>binarySearch</a:t>
            </a:r>
            <a:r>
              <a:rPr lang="en-US" sz="1600" dirty="0" smtClean="0"/>
              <a:t> ( int x, int a[], int n)</a:t>
            </a:r>
          </a:p>
          <a:p>
            <a:r>
              <a:rPr lang="en-US" sz="1600" dirty="0" smtClean="0"/>
              <a:t>{  int i=0, j= n-1, c ;</a:t>
            </a:r>
          </a:p>
          <a:p>
            <a:r>
              <a:rPr lang="en-US" sz="1600" dirty="0" smtClean="0"/>
              <a:t>   while (i&lt;=j)</a:t>
            </a:r>
          </a:p>
          <a:p>
            <a:r>
              <a:rPr lang="en-US" sz="1600" dirty="0" smtClean="0"/>
              <a:t>     {   c= (i+j)/2;</a:t>
            </a:r>
          </a:p>
          <a:p>
            <a:r>
              <a:rPr lang="en-US" sz="1600" dirty="0" smtClean="0"/>
              <a:t>         if ( x== a[c] ) return c ;</a:t>
            </a:r>
          </a:p>
          <a:p>
            <a:r>
              <a:rPr lang="en-US" sz="1600" dirty="0" smtClean="0"/>
              <a:t>         if (x &lt; a[c] ) j = c-1;</a:t>
            </a:r>
          </a:p>
          <a:p>
            <a:r>
              <a:rPr lang="en-US" sz="1600" dirty="0" smtClean="0"/>
              <a:t>         else i = c +1;</a:t>
            </a:r>
          </a:p>
          <a:p>
            <a:r>
              <a:rPr lang="en-US" sz="1600" dirty="0" smtClean="0"/>
              <a:t>     }</a:t>
            </a:r>
          </a:p>
          <a:p>
            <a:r>
              <a:rPr lang="en-US" sz="1600" dirty="0" smtClean="0"/>
              <a:t>    return -1;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Binary Searching…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81050"/>
            <a:ext cx="8324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4038600"/>
          <a:ext cx="5207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31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elements considered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comparisons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 2</a:t>
                      </a:r>
                      <a:r>
                        <a:rPr lang="en-US" baseline="30000" dirty="0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m-1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m-2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m+1 = 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 +1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43000" y="5029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Evaluation: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Sorting: Changing positions of elements in an array so that values are in a order based on a pre-defined order relation.</a:t>
            </a:r>
          </a:p>
          <a:p>
            <a:r>
              <a:rPr lang="en-US" dirty="0" smtClean="0"/>
              <a:t>Default order relation in set of numbers:</a:t>
            </a:r>
            <a:r>
              <a:rPr lang="en-US" dirty="0" smtClean="0">
                <a:sym typeface="Wingdings" pitchFamily="2" charset="2"/>
              </a:rPr>
              <a:t> Value order</a:t>
            </a:r>
          </a:p>
          <a:p>
            <a:r>
              <a:rPr lang="en-US" dirty="0" smtClean="0"/>
              <a:t>Default order relation in a set of characters/ strings:</a:t>
            </a:r>
            <a:r>
              <a:rPr lang="en-US" dirty="0" smtClean="0">
                <a:sym typeface="Wingdings" pitchFamily="2" charset="2"/>
              </a:rPr>
              <a:t> Dictionary order</a:t>
            </a:r>
          </a:p>
          <a:p>
            <a:r>
              <a:rPr lang="en-US" dirty="0" smtClean="0">
                <a:sym typeface="Wingdings" pitchFamily="2" charset="2"/>
              </a:rPr>
              <a:t>Only two sorting algorithms are introduced here.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Selection Sort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Bubble Sort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447799"/>
          </a:xfrm>
        </p:spPr>
        <p:txBody>
          <a:bodyPr>
            <a:normAutofit fontScale="85000" lnSpcReduction="10000"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Find the minimum value in the list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Swap it with the value in the first position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Repeat the steps above for </a:t>
            </a:r>
            <a:r>
              <a:rPr lang="en-US" u="sng" dirty="0" smtClean="0"/>
              <a:t>remainder</a:t>
            </a:r>
            <a:r>
              <a:rPr lang="en-US" dirty="0" smtClean="0"/>
              <a:t> of the list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" y="2743200"/>
            <a:ext cx="7666037" cy="3362325"/>
            <a:chOff x="403" y="1101"/>
            <a:chExt cx="4829" cy="2118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03" y="1101"/>
              <a:ext cx="4829" cy="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008" y="18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60" y="18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104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52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Selection Sort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914400"/>
            <a:ext cx="78105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150" y="3657600"/>
            <a:ext cx="4972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contiguous storage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One-dimensional Arrays</a:t>
            </a:r>
          </a:p>
          <a:p>
            <a:pPr lvl="1"/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Memory Allocation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Accessing elements</a:t>
            </a:r>
          </a:p>
          <a:p>
            <a:pPr lvl="1"/>
            <a:r>
              <a:rPr lang="en-US" dirty="0" smtClean="0"/>
              <a:t>Traversing</a:t>
            </a:r>
          </a:p>
          <a:p>
            <a:pPr lvl="1"/>
            <a:r>
              <a:rPr lang="en-US" dirty="0" smtClean="0"/>
              <a:t>1-D Arrays are parameters of functions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Sorting</a:t>
            </a:r>
          </a:p>
          <a:p>
            <a:r>
              <a:rPr lang="en-US" dirty="0" smtClean="0"/>
              <a:t>2-D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199"/>
            <a:ext cx="2133600" cy="4800601"/>
          </a:xfrm>
          <a:ln>
            <a:solidFill>
              <a:srgbClr val="0000FF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It works by repeatedly stepping through the list to be sorted, comparing two items at a time and swapping them if they are in the wrong order.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The pass through the list is </a:t>
            </a:r>
            <a:r>
              <a:rPr lang="en-US" u="sng" dirty="0" smtClean="0">
                <a:latin typeface="Arial" charset="0"/>
                <a:cs typeface="Arial" charset="0"/>
              </a:rPr>
              <a:t>repeated until no swaps are needed</a:t>
            </a:r>
            <a:r>
              <a:rPr lang="en-US" dirty="0" smtClean="0">
                <a:latin typeface="Arial" charset="0"/>
                <a:cs typeface="Arial" charset="0"/>
              </a:rPr>
              <a:t>, which means the list is sorted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028700"/>
            <a:ext cx="69818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001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Bubble Sort…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50" y="3886200"/>
            <a:ext cx="5314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Develop a C-program that helps user managing an 1-D array of integers (maximum of 100 elements) using the following simple menu:</a:t>
            </a:r>
          </a:p>
          <a:p>
            <a:r>
              <a:rPr lang="en-US" dirty="0" smtClean="0"/>
              <a:t>1- Add  a value</a:t>
            </a:r>
          </a:p>
          <a:p>
            <a:r>
              <a:rPr lang="en-US" dirty="0" smtClean="0"/>
              <a:t>2- Search a value</a:t>
            </a:r>
          </a:p>
          <a:p>
            <a:r>
              <a:rPr lang="en-US" dirty="0" smtClean="0"/>
              <a:t>3- Remove the first existence of a value</a:t>
            </a:r>
          </a:p>
          <a:p>
            <a:r>
              <a:rPr lang="en-US" dirty="0" smtClean="0"/>
              <a:t>4- Remove all existences of a value</a:t>
            </a:r>
          </a:p>
          <a:p>
            <a:r>
              <a:rPr lang="en-US" dirty="0" smtClean="0"/>
              <a:t>5- Print out the array </a:t>
            </a:r>
          </a:p>
          <a:p>
            <a:r>
              <a:rPr lang="en-US" dirty="0" smtClean="0"/>
              <a:t>6- Print out the array in ascending order (positions of elements are preserved)</a:t>
            </a:r>
          </a:p>
          <a:p>
            <a:r>
              <a:rPr lang="en-US" dirty="0" smtClean="0"/>
              <a:t>7- Print out the array in descending order (positions of elements are preserved)</a:t>
            </a:r>
          </a:p>
          <a:p>
            <a:r>
              <a:rPr lang="en-US" dirty="0" smtClean="0"/>
              <a:t>Others- Quit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this program, user can freely add or remove one or more elements to/ from the array. So, an extra memory allocation is needed (100 items).</a:t>
            </a:r>
          </a:p>
          <a:p>
            <a:r>
              <a:rPr lang="en-US" b="1" u="sng" dirty="0" smtClean="0"/>
              <a:t>Data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         Array of integers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int a[100], n</a:t>
            </a:r>
          </a:p>
          <a:p>
            <a:pPr>
              <a:buNone/>
            </a:pPr>
            <a:r>
              <a:rPr lang="en-US" dirty="0" smtClean="0"/>
              <a:t>                searched/added/removed number </a:t>
            </a:r>
            <a:r>
              <a:rPr lang="en-US" dirty="0" smtClean="0">
                <a:sym typeface="Wingdings" pitchFamily="2" charset="2"/>
              </a:rPr>
              <a:t> int value</a:t>
            </a:r>
            <a:endParaRPr lang="en-US" dirty="0" smtClean="0"/>
          </a:p>
          <a:p>
            <a:r>
              <a:rPr lang="en-US" b="1" u="sng" dirty="0" smtClean="0"/>
              <a:t>Functions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 </a:t>
            </a:r>
            <a:r>
              <a:rPr lang="en-US" b="1" dirty="0" smtClean="0"/>
              <a:t>menu</a:t>
            </a:r>
            <a:r>
              <a:rPr lang="en-US" dirty="0" smtClean="0"/>
              <a:t>() </a:t>
            </a:r>
            <a:r>
              <a:rPr lang="en-US" dirty="0" smtClean="0">
                <a:sym typeface="Wingdings" pitchFamily="2" charset="2"/>
              </a:rPr>
              <a:t> Get user choice</a:t>
            </a:r>
            <a:endParaRPr lang="en-US" dirty="0" smtClean="0"/>
          </a:p>
          <a:p>
            <a:pPr lvl="1"/>
            <a:r>
              <a:rPr lang="en-US" dirty="0" smtClean="0"/>
              <a:t>int isFull(int *a, int n) - Testing whether an array is full or not </a:t>
            </a:r>
          </a:p>
          <a:p>
            <a:pPr lvl="1"/>
            <a:r>
              <a:rPr lang="en-US" dirty="0" smtClean="0"/>
              <a:t>int isEmpty(int *a, int n) - Testing whether an array is empty or not 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add</a:t>
            </a:r>
            <a:r>
              <a:rPr lang="en-US" dirty="0" smtClean="0"/>
              <a:t>(int x, int*a, int*pn) </a:t>
            </a:r>
            <a:r>
              <a:rPr lang="en-US" dirty="0" smtClean="0">
                <a:sym typeface="Wingdings" pitchFamily="2" charset="2"/>
              </a:rPr>
              <a:t> adding an element to the array will increase number of elements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search</a:t>
            </a:r>
            <a:r>
              <a:rPr lang="en-US" dirty="0" smtClean="0">
                <a:sym typeface="Wingdings" pitchFamily="2" charset="2"/>
              </a:rPr>
              <a:t>(int x, int *a, int n)  return a position found in the array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removeOne</a:t>
            </a:r>
            <a:r>
              <a:rPr lang="en-US" dirty="0" smtClean="0">
                <a:sym typeface="Wingdings" pitchFamily="2" charset="2"/>
              </a:rPr>
              <a:t> (int pos, int*a, int*pn)  Removing a value  at the position pos will decrease number of elements  return 1: successfully, 0: fail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remove All</a:t>
            </a:r>
            <a:r>
              <a:rPr lang="en-US" dirty="0" smtClean="0">
                <a:sym typeface="Wingdings" pitchFamily="2" charset="2"/>
              </a:rPr>
              <a:t>(int x, int*a, int*pn)  Removing a value will decrease number of elements   return 1: successfully, 0: fail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</a:t>
            </a:r>
            <a:r>
              <a:rPr lang="en-US" dirty="0" smtClean="0"/>
              <a:t>A</a:t>
            </a:r>
            <a:r>
              <a:rPr lang="en-US" b="1" dirty="0" smtClean="0"/>
              <a:t>sc</a:t>
            </a:r>
            <a:r>
              <a:rPr lang="en-US" dirty="0" smtClean="0"/>
              <a:t>(int*a, int n) – printing array, elements are preserved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printDesc</a:t>
            </a:r>
            <a:r>
              <a:rPr lang="en-US" dirty="0" smtClean="0"/>
              <a:t>(int*a, int n) – printing array, elements are preserved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</a:t>
            </a:r>
            <a:r>
              <a:rPr lang="en-US" dirty="0" smtClean="0"/>
              <a:t>(int*a, int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6290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3434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values 0 , 2, 8, 9, 7, 3, 2, 4, 2 are added. Use menu 5 to view them.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495800"/>
            <a:ext cx="32861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33400" y="6096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option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200400"/>
            <a:ext cx="33051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334000" y="61722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one option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324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41910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all option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32670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2438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out in ascending order (elements are preserved)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5867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out in descending order (elements are preserved)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200400"/>
            <a:ext cx="32766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" y="914400"/>
            <a:ext cx="6362700" cy="5876925"/>
            <a:chOff x="304800" y="914400"/>
            <a:chExt cx="6362700" cy="58769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914400"/>
              <a:ext cx="6362700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5105400"/>
              <a:ext cx="51149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14400"/>
            <a:ext cx="88487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212080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1638300" y="43815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6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9718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657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3434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0292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715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324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5257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914400"/>
            <a:ext cx="86772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124200"/>
          <a:ext cx="609599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61722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667000" y="3733800"/>
            <a:ext cx="5334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114801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8006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486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1295400"/>
            <a:ext cx="5562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371600"/>
            <a:ext cx="83343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4223516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5146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23622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2098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20574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6670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705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adds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4223516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038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7848600" y="3886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848600" y="3733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2209800" y="1981200"/>
            <a:ext cx="464820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229100" y="2552700"/>
            <a:ext cx="2743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10" idx="1"/>
          </p:cNvCxnSpPr>
          <p:nvPr/>
        </p:nvCxnSpPr>
        <p:spPr>
          <a:xfrm rot="16200000" flipH="1">
            <a:off x="7181850" y="4514850"/>
            <a:ext cx="685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2514600"/>
            <a:ext cx="33528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</p:cNvCxnSpPr>
          <p:nvPr/>
        </p:nvCxnSpPr>
        <p:spPr>
          <a:xfrm rot="5400000" flipH="1" flipV="1">
            <a:off x="6915150" y="4781550"/>
            <a:ext cx="12954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39000" y="2971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Values of pointers after sorting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8191500" y="3543300"/>
            <a:ext cx="228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Contiguous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Commonly, a group of the same meaning elements are considered.</a:t>
            </a:r>
          </a:p>
          <a:p>
            <a:r>
              <a:rPr lang="en-US" dirty="0" smtClean="0"/>
              <a:t>They are stored in a contiguous block of memory.</a:t>
            </a:r>
          </a:p>
          <a:p>
            <a:r>
              <a:rPr lang="en-US" dirty="0" smtClean="0"/>
              <a:t>Ex:  Group of 10 int numbers </a:t>
            </a:r>
            <a:r>
              <a:rPr lang="en-US" dirty="0" smtClean="0">
                <a:sym typeface="Wingdings" pitchFamily="2" charset="2"/>
              </a:rPr>
              <a:t> 40 bytes block is needed.</a:t>
            </a:r>
          </a:p>
          <a:p>
            <a:r>
              <a:rPr lang="en-US" dirty="0" smtClean="0">
                <a:sym typeface="Wingdings" pitchFamily="2" charset="2"/>
              </a:rPr>
              <a:t>Data are considered can be a group of some items which belong to some different data types  Contiguous memory block is partitioned into some parts which have different size, one part for an item.</a:t>
            </a:r>
          </a:p>
          <a:p>
            <a:r>
              <a:rPr lang="en-US" dirty="0" smtClean="0">
                <a:sym typeface="Wingdings" pitchFamily="2" charset="2"/>
              </a:rPr>
              <a:t>Data structure: A structure of data stored.</a:t>
            </a:r>
          </a:p>
          <a:p>
            <a:r>
              <a:rPr lang="en-US" dirty="0" smtClean="0">
                <a:sym typeface="Wingdings" pitchFamily="2" charset="2"/>
              </a:rPr>
              <a:t>Array is the simplest data structure which contains some items which belong to </a:t>
            </a:r>
            <a:r>
              <a:rPr lang="en-US" smtClean="0">
                <a:sym typeface="Wingdings" pitchFamily="2" charset="2"/>
              </a:rPr>
              <a:t>the same </a:t>
            </a:r>
            <a:r>
              <a:rPr lang="en-US" dirty="0" smtClean="0">
                <a:sym typeface="Wingdings" pitchFamily="2" charset="2"/>
              </a:rPr>
              <a:t>data type.</a:t>
            </a:r>
          </a:p>
          <a:p>
            <a:r>
              <a:rPr lang="en-US" dirty="0" smtClean="0">
                <a:sym typeface="Wingdings" pitchFamily="2" charset="2"/>
              </a:rPr>
              <a:t>Common used operations on a group: Add, Search, Remove, Update,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8572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143000"/>
            <a:ext cx="80676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133475"/>
            <a:ext cx="81343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17526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09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group of elements </a:t>
            </a:r>
            <a:r>
              <a:rPr lang="en-US" smtClean="0"/>
              <a:t>which </a:t>
            </a:r>
            <a:r>
              <a:rPr lang="en-US" smtClean="0"/>
              <a:t>belong to </a:t>
            </a:r>
            <a:r>
              <a:rPr lang="en-US" dirty="0" smtClean="0"/>
              <a:t>the same data type and they are divided into some rows and </a:t>
            </a:r>
            <a:r>
              <a:rPr lang="en-US" smtClean="0"/>
              <a:t>some </a:t>
            </a:r>
            <a:r>
              <a:rPr lang="en-US" smtClean="0"/>
              <a:t>columns </a:t>
            </a:r>
            <a:r>
              <a:rPr lang="en-US" dirty="0" smtClean="0"/>
              <a:t>(it is called as matrix also).</a:t>
            </a:r>
          </a:p>
          <a:p>
            <a:r>
              <a:rPr lang="en-US" dirty="0" smtClean="0"/>
              <a:t>Each element is identified by two indexes (index of row, index of column).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19200" y="3352800"/>
            <a:ext cx="4191000" cy="1257300"/>
            <a:chOff x="3200400" y="4991100"/>
            <a:chExt cx="4191000" cy="1257300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1000" y="52959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3886200" y="52197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56769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49911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600" y="52959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m[1][3]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rot="10800000" flipV="1">
              <a:off x="5715000" y="54483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52400" y="4800600"/>
            <a:ext cx="6096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Traversing a matrix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( i =0; i&lt;row; i++)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  for ( j=0; j&lt; column; j++)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[if (condition)]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Access m[i][j];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3200" y="3352800"/>
            <a:ext cx="2362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next slide will demonstrate how  static  and dynamic 2-D arrays  are stored.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3- 2-D Arrays: Memory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57250"/>
            <a:ext cx="54197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50" y="5105400"/>
            <a:ext cx="2533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5066506" y="3695700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057106" y="36949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848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848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848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848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4078616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6705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2293508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705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2293512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705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2293520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705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2293524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6705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2293528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6705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2293532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705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2293516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2293596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848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848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848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7848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848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7848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848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848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848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7848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7848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7848600" y="2971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4078824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7848600" y="3124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4078784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7848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4078744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4078720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6705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2293600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6096000" y="43434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6096000" y="64008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m1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1910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m2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848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05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4078752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4078760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6705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4078768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705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4078784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705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4078792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705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4078800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705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4078808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4078832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6705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4078840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6705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4078848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6705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4078824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6705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4078744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705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4078720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7848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4078616</a:t>
            </a:r>
            <a:endParaRPr lang="en-US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7181851" y="3448050"/>
            <a:ext cx="838199" cy="8001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7010400" y="1905000"/>
            <a:ext cx="1676400" cy="4572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7239000" y="2438400"/>
            <a:ext cx="11430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7467600" y="2819400"/>
            <a:ext cx="6858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H="1">
            <a:off x="1714500" y="1943100"/>
            <a:ext cx="4800600" cy="39624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828800" y="1600200"/>
            <a:ext cx="4114800" cy="2590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66800" y="2514600"/>
            <a:ext cx="4953000" cy="1905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715000" y="685800"/>
            <a:ext cx="34290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5715000" y="4038600"/>
            <a:ext cx="3429000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5867400" y="12192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867400" y="45720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>
            <a:endCxn id="30" idx="1"/>
          </p:cNvCxnSpPr>
          <p:nvPr/>
        </p:nvCxnSpPr>
        <p:spPr>
          <a:xfrm rot="16200000" flipH="1">
            <a:off x="7200900" y="3771900"/>
            <a:ext cx="685800" cy="60959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2-D Arrays Demo.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838200"/>
            <a:ext cx="8277225" cy="5934075"/>
            <a:chOff x="76200" y="838200"/>
            <a:chExt cx="8277225" cy="59340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838200"/>
              <a:ext cx="8277225" cy="526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5" y="6096000"/>
              <a:ext cx="48672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3810000" y="990600"/>
            <a:ext cx="510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a matrix  maximum 20x20.</a:t>
            </a:r>
          </a:p>
          <a:p>
            <a:pPr algn="ctr"/>
            <a:r>
              <a:rPr lang="en-US" dirty="0" smtClean="0"/>
              <a:t>Print out maximum value in it, print out the matrix.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5181600"/>
            <a:ext cx="3429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Keep in your mind the way to specify a matrix as a parameter of a function ( the number of column must be pre-defined.).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2-D Arrays Demo.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44672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91075"/>
            <a:ext cx="7324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95400"/>
            <a:ext cx="5819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124200"/>
            <a:ext cx="61626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Array is the simplest data structure for a group of elements which belong to the same data type.</a:t>
            </a:r>
          </a:p>
          <a:p>
            <a:r>
              <a:rPr lang="en-US" dirty="0" smtClean="0"/>
              <a:t>Each element in an array is identified by one or more index beginning from 0.</a:t>
            </a:r>
          </a:p>
          <a:p>
            <a:r>
              <a:rPr lang="en-US" dirty="0" smtClean="0"/>
              <a:t>Number of dimensions: Number of indexes are used to identify an element.</a:t>
            </a:r>
          </a:p>
          <a:p>
            <a:r>
              <a:rPr lang="en-US" dirty="0" smtClean="0"/>
              <a:t>Static arrays </a:t>
            </a:r>
            <a:r>
              <a:rPr lang="en-US" dirty="0" smtClean="0">
                <a:sym typeface="Wingdings" pitchFamily="2" charset="2"/>
              </a:rPr>
              <a:t> Stack segment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Type a[MAXN];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Type m[MAXROW][MAXCOL];</a:t>
            </a:r>
          </a:p>
          <a:p>
            <a:r>
              <a:rPr lang="en-US" dirty="0" smtClean="0">
                <a:sym typeface="Wingdings" pitchFamily="2" charset="2"/>
              </a:rPr>
              <a:t>Dynamic array: Use pointer and allocate memory using functions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double *a = (double*)calloc(n, sizeof(double));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int** m = (int**) calloc(row, sizeof(int*));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for (i=0; i&lt;row; i++) m[i]= (int*)calloc(col, sizeof(int));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Accessing elements in an array: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7640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1-D Array (a)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2-D Array (m)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Address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Value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Address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Value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&amp;a[index]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a[index]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&amp;m[i][j]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m[i][j]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a+index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*(a+index)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Compiler determines</a:t>
                      </a:r>
                      <a:r>
                        <a:rPr lang="en-US" b="1" baseline="0" dirty="0" smtClean="0"/>
                        <a:t> the address of an element: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+ index*sizeof(DataType)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 + (i*NumCol + j)*sizeof(DataType)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038600"/>
            <a:ext cx="3581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Common operations on arrays: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Remove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Output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Sort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4343400"/>
            <a:ext cx="3581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Base of algorithms on arrays: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Traversing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2286000" cy="304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Array</a:t>
            </a:r>
            <a:r>
              <a:rPr lang="en-US" dirty="0" smtClean="0"/>
              <a:t>: A group of elements which belong to the same data type. Each element is identified by it’s position (index).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419600"/>
            <a:ext cx="8458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Direction that is used to perform an action on array.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Number of dimensions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Number of indexes are used to specify an element.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Common arrays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1-D and 2-D arrays.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Name of an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An array has it’s name.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438400" y="1371600"/>
            <a:ext cx="6629400" cy="2667000"/>
            <a:chOff x="2514600" y="1143000"/>
            <a:chExt cx="6629400" cy="2667000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709086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246605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4784124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5321643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5859162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6396681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6934200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471719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8009238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546757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514600" y="1539240"/>
              <a:ext cx="71669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202195" y="1816608"/>
              <a:ext cx="836141" cy="5455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V="1">
              <a:off x="5620265" y="1658112"/>
              <a:ext cx="0" cy="158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709086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246605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4784124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5321643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5859162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6396681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6934200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7471719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8009238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8546757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3649362" y="1380744"/>
              <a:ext cx="5494638" cy="39624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30" name="Rectangle 43"/>
            <p:cNvSpPr>
              <a:spLocks noChangeArrowheads="1"/>
            </p:cNvSpPr>
            <p:nvPr/>
          </p:nvSpPr>
          <p:spPr bwMode="auto">
            <a:xfrm>
              <a:off x="2813222" y="1143000"/>
              <a:ext cx="716692" cy="237744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1" name="Rectangle 47"/>
            <p:cNvSpPr>
              <a:spLocks noChangeArrowheads="1"/>
            </p:cNvSpPr>
            <p:nvPr/>
          </p:nvSpPr>
          <p:spPr bwMode="auto">
            <a:xfrm>
              <a:off x="6456405" y="1895856"/>
              <a:ext cx="155283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5000" y="28575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Rectangle 32"/>
            <p:cNvSpPr/>
            <p:nvPr/>
          </p:nvSpPr>
          <p:spPr>
            <a:xfrm>
              <a:off x="5410200" y="27813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32385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48400" y="25527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48600" y="28575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m[1][3]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>
            <a:xfrm rot="10800000" flipV="1">
              <a:off x="7239000" y="30099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 Do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 a C-program that helps user managing an 1-D array of real numbers(maximum of 100 elements) using the following simple menu:</a:t>
            </a:r>
          </a:p>
          <a:p>
            <a:r>
              <a:rPr lang="en-US" dirty="0" smtClean="0"/>
              <a:t>1- Add  a value</a:t>
            </a:r>
          </a:p>
          <a:p>
            <a:r>
              <a:rPr lang="en-US" dirty="0" smtClean="0"/>
              <a:t>2- Search a value</a:t>
            </a:r>
          </a:p>
          <a:p>
            <a:r>
              <a:rPr lang="en-US" dirty="0" smtClean="0"/>
              <a:t>3- Print out the array </a:t>
            </a:r>
          </a:p>
          <a:p>
            <a:r>
              <a:rPr lang="en-US" dirty="0" smtClean="0"/>
              <a:t>4- Print out values in a range (minVal&lt;=value&lt;=maxVal, minVal and maxVal are inputted)</a:t>
            </a:r>
          </a:p>
          <a:p>
            <a:r>
              <a:rPr lang="en-US" dirty="0" smtClean="0"/>
              <a:t>5- Print out the array in ascending order (positions of elements are preserved)</a:t>
            </a:r>
          </a:p>
          <a:p>
            <a:r>
              <a:rPr lang="en-US" dirty="0" smtClean="0"/>
              <a:t>Others- 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One Dimensional  (1-D)Arrays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666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1-D array: a collection of items (elements, terms) which belong to the same data type and are stored contiguously in memory.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Each element is identified by a unique index of it’s position in the array (an integer from 0).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4114800"/>
            <a:ext cx="8458200" cy="1905000"/>
            <a:chOff x="228600" y="4114800"/>
            <a:chExt cx="8458200" cy="1905000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1752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2438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124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810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495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5181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867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7239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7924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28600" y="4876800"/>
              <a:ext cx="9144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657600" y="5410200"/>
              <a:ext cx="10668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V="1">
              <a:off x="4191000" y="5105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1752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438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124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810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495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5181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5867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6553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7239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7924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8" name="AutoShape 42"/>
            <p:cNvSpPr>
              <a:spLocks noChangeArrowheads="1"/>
            </p:cNvSpPr>
            <p:nvPr/>
          </p:nvSpPr>
          <p:spPr bwMode="auto">
            <a:xfrm>
              <a:off x="1676400" y="4572000"/>
              <a:ext cx="7010400" cy="76200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4572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5257800" y="5562600"/>
              <a:ext cx="19812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7630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the array is stored in the stack segment </a:t>
            </a:r>
            <a:r>
              <a:rPr lang="en-US" dirty="0" smtClean="0">
                <a:sym typeface="Wingdings" pitchFamily="2" charset="2"/>
              </a:rPr>
              <a:t> Use a STATIC array  The compiler will determine the array’s storage at compile-time.</a:t>
            </a:r>
          </a:p>
          <a:p>
            <a:r>
              <a:rPr lang="en-US" dirty="0" smtClean="0"/>
              <a:t>If the array is stored in the heap </a:t>
            </a:r>
            <a:r>
              <a:rPr lang="en-US" dirty="0" smtClean="0">
                <a:sym typeface="Wingdings" pitchFamily="2" charset="2"/>
              </a:rPr>
              <a:t> Use a pointer (DYNAMIC array)  The array’s storage will be allocated in the heap at run-time through memory allocating functions (malloc, calloc, realloc)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" y="3810000"/>
            <a:ext cx="7239000" cy="167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DataType  ArrayName[NumberOfElements] ;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int  a1[5];</a:t>
            </a:r>
          </a:p>
          <a:p>
            <a:r>
              <a:rPr lang="en-US" dirty="0" smtClean="0"/>
              <a:t>char  s[12];</a:t>
            </a:r>
          </a:p>
          <a:p>
            <a:r>
              <a:rPr lang="en-US" dirty="0" smtClean="0"/>
              <a:t>double  a3[100];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38400" y="4114800"/>
            <a:ext cx="4953000" cy="1371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</a:rPr>
              <a:t>How compilers can determine the memory size of an array?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NumberOfElements * sizeof(dataType)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 int  a1[5]  5 *sizeof(int) = 5*4 = 20 bytes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5638800"/>
            <a:ext cx="77724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float  *a;</a:t>
            </a:r>
          </a:p>
          <a:p>
            <a:r>
              <a:rPr lang="en-US" dirty="0" smtClean="0"/>
              <a:t>a = (float*)calloc (10, sizeof(float)); /* allocate a block of 10 float numbers */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1447800" y="2514600"/>
            <a:ext cx="18288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181100" y="4229100"/>
            <a:ext cx="25146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Memory Allocation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19075" y="1066800"/>
            <a:ext cx="8467725" cy="5657850"/>
            <a:chOff x="219075" y="1066800"/>
            <a:chExt cx="8467725" cy="5657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9075" y="3200400"/>
              <a:ext cx="7172325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72400" y="10668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600" y="1066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4202496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2400" y="13716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16002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4199056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34290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</a:p>
            <a:p>
              <a:pPr algn="ctr"/>
              <a:r>
                <a:rPr lang="en-US" dirty="0" smtClean="0"/>
                <a:t>bytes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3733800"/>
              <a:ext cx="12192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a1: 2293584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2400" y="1905000"/>
              <a:ext cx="914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80</a:t>
              </a:r>
            </a:p>
            <a:p>
              <a:pPr algn="ctr"/>
              <a:r>
                <a:rPr lang="en-US" dirty="0" smtClean="0"/>
                <a:t>bytes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2971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4072496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676400" y="1371600"/>
              <a:ext cx="5105400" cy="236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1" idx="1"/>
            </p:cNvCxnSpPr>
            <p:nvPr/>
          </p:nvCxnSpPr>
          <p:spPr>
            <a:xfrm flipV="1">
              <a:off x="2743200" y="4114800"/>
              <a:ext cx="3810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05000" y="3886200"/>
              <a:ext cx="480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600200" y="1828800"/>
              <a:ext cx="52578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410200" y="10668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Data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34000" y="16002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Code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0" y="34290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Stack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24384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Heap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72400" y="39624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4072496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3200" y="3962400"/>
              <a:ext cx="1295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a2:2293580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7239000" y="3352800"/>
              <a:ext cx="762000" cy="45720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381000" y="1295400"/>
            <a:ext cx="3581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The name of the array is the address of the first element.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86000" y="411480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0" y="4343400"/>
            <a:ext cx="1676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249362"/>
          </a:xfrm>
        </p:spPr>
        <p:txBody>
          <a:bodyPr/>
          <a:lstStyle/>
          <a:p>
            <a:r>
              <a:rPr lang="en-US" dirty="0" smtClean="0"/>
              <a:t>1-D Arrays: </a:t>
            </a:r>
            <a:br>
              <a:rPr lang="en-US" dirty="0" smtClean="0"/>
            </a:br>
            <a:r>
              <a:rPr lang="en-US" dirty="0" smtClean="0"/>
              <a:t>Initialization &amp; 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34400" cy="304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Initialize an array: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Type a[] = {val1, val2, … 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How to access the i</a:t>
            </a:r>
            <a:r>
              <a:rPr lang="en-US" b="1" baseline="30000" dirty="0" smtClean="0"/>
              <a:t>th</a:t>
            </a:r>
            <a:r>
              <a:rPr lang="en-US" b="1" dirty="0" smtClean="0"/>
              <a:t> element of the array a?  </a:t>
            </a:r>
          </a:p>
          <a:p>
            <a:r>
              <a:rPr lang="en-US" sz="2800" b="1" i="1" dirty="0" smtClean="0">
                <a:sym typeface="Wingdings" pitchFamily="2" charset="2"/>
              </a:rPr>
              <a:t>a</a:t>
            </a:r>
            <a:r>
              <a:rPr lang="en-US" sz="2800" dirty="0" smtClean="0">
                <a:sym typeface="Wingdings" pitchFamily="2" charset="2"/>
              </a:rPr>
              <a:t> is the address of the first element. Based on operation on pointers: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 smtClean="0">
                <a:sym typeface="Wingdings" pitchFamily="2" charset="2"/>
              </a:rPr>
              <a:t> a+i</a:t>
            </a:r>
            <a:r>
              <a:rPr lang="en-US" dirty="0" smtClean="0">
                <a:sym typeface="Wingdings" pitchFamily="2" charset="2"/>
              </a:rPr>
              <a:t> : address of the i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element, another way: </a:t>
            </a:r>
            <a:r>
              <a:rPr lang="en-US" b="1" i="1" dirty="0" smtClean="0">
                <a:sym typeface="Wingdings" pitchFamily="2" charset="2"/>
              </a:rPr>
              <a:t>&amp;a[i]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 smtClean="0">
                <a:sym typeface="Wingdings" pitchFamily="2" charset="2"/>
              </a:rPr>
              <a:t>*(a+i)</a:t>
            </a:r>
            <a:r>
              <a:rPr lang="en-US" dirty="0" smtClean="0">
                <a:sym typeface="Wingdings" pitchFamily="2" charset="2"/>
              </a:rPr>
              <a:t>: value of the i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element, another way: </a:t>
            </a:r>
            <a:r>
              <a:rPr lang="en-US" b="1" i="1" dirty="0" smtClean="0">
                <a:sym typeface="Wingdings" pitchFamily="2" charset="2"/>
              </a:rPr>
              <a:t>a[i]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2964</Words>
  <Application>Microsoft Office PowerPoint</Application>
  <PresentationFormat>On-screen Show (4:3)</PresentationFormat>
  <Paragraphs>708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Contiguous Storage</vt:lpstr>
      <vt:lpstr>Objectives</vt:lpstr>
      <vt:lpstr>Content</vt:lpstr>
      <vt:lpstr>1- Contiguous Storage</vt:lpstr>
      <vt:lpstr>2- Arrays</vt:lpstr>
      <vt:lpstr>3- One Dimensional  (1-D)Arrays </vt:lpstr>
      <vt:lpstr>1-D Arrays: Declaration</vt:lpstr>
      <vt:lpstr>1-D Arrays: Memory Allocation</vt:lpstr>
      <vt:lpstr>1-D Arrays:  Initialization &amp; Accessing Elements</vt:lpstr>
      <vt:lpstr>1-D Arrays: Init. &amp; Accessing…</vt:lpstr>
      <vt:lpstr>1-D Arrays: Traversing</vt:lpstr>
      <vt:lpstr>1-D Array is a Function Parameter</vt:lpstr>
      <vt:lpstr>Array Function Parameter: Demo.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2.</vt:lpstr>
      <vt:lpstr>Array Function Parameter: Demo 2.</vt:lpstr>
      <vt:lpstr>Array Function Parameter: Demo 2.</vt:lpstr>
      <vt:lpstr>1-D Arrays: Searching</vt:lpstr>
      <vt:lpstr>1-D Arrays: Searching…</vt:lpstr>
      <vt:lpstr>1-D Arrays: Linear Searching…</vt:lpstr>
      <vt:lpstr>1-D Arrays: Binary Searching…</vt:lpstr>
      <vt:lpstr>1-D Arrays: Binary Searching…</vt:lpstr>
      <vt:lpstr>1-D Arrays: Sorting</vt:lpstr>
      <vt:lpstr>1-D Arrays: Selection Sort</vt:lpstr>
      <vt:lpstr>1-D Arrays: Selection Sort</vt:lpstr>
      <vt:lpstr>1-D Arrays: Bubble Sort</vt:lpstr>
      <vt:lpstr>1-D Arrays: Bubble Sort…</vt:lpstr>
      <vt:lpstr>1-D Arrays: A Sample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4- Two-Dimensional Arrays</vt:lpstr>
      <vt:lpstr>3- 2-D Arrays: Memory Structure</vt:lpstr>
      <vt:lpstr>Static 2-D Arrays Demo.</vt:lpstr>
      <vt:lpstr>Static 2-D Arrays Demo.</vt:lpstr>
      <vt:lpstr>Summary</vt:lpstr>
      <vt:lpstr>Summary</vt:lpstr>
      <vt:lpstr>Exercise- Do yourself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70</cp:revision>
  <dcterms:created xsi:type="dcterms:W3CDTF">2013-07-11T00:46:38Z</dcterms:created>
  <dcterms:modified xsi:type="dcterms:W3CDTF">2016-01-29T09:11:29Z</dcterms:modified>
</cp:coreProperties>
</file>