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9309"/>
    <a:srgbClr val="92A75C"/>
    <a:srgbClr val="95829E"/>
    <a:srgbClr val="7F7F7F"/>
    <a:srgbClr val="A0A493"/>
    <a:srgbClr val="674C75"/>
    <a:srgbClr val="0373CF"/>
    <a:srgbClr val="575757"/>
    <a:srgbClr val="FA9201"/>
    <a:srgbClr val="8DB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0"/>
    <p:restoredTop sz="90981" autoAdjust="0"/>
  </p:normalViewPr>
  <p:slideViewPr>
    <p:cSldViewPr snapToGrid="0" snapToObjects="1">
      <p:cViewPr varScale="1">
        <p:scale>
          <a:sx n="86" d="100"/>
          <a:sy n="86" d="100"/>
        </p:scale>
        <p:origin x="13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8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6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2001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31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4278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60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94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2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1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2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7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3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5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0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1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3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C669-AC56-0046-A1B3-6C8EBA2DB0F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2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433" y="14342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9262" y="2958212"/>
            <a:ext cx="8363191" cy="48384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262" y="4366532"/>
            <a:ext cx="8363191" cy="48384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4418C7-C730-FF4E-A848-56FA4D69595B}"/>
              </a:ext>
            </a:extLst>
          </p:cNvPr>
          <p:cNvSpPr/>
          <p:nvPr/>
        </p:nvSpPr>
        <p:spPr>
          <a:xfrm>
            <a:off x="366099" y="194553"/>
            <a:ext cx="8444414" cy="418290"/>
          </a:xfrm>
          <a:prstGeom prst="rect">
            <a:avLst/>
          </a:prstGeom>
          <a:solidFill>
            <a:srgbClr val="8DB4E2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Lean Canvas</a:t>
            </a:r>
            <a:endParaRPr lang="en-US" sz="24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99B8EB-F2D7-7B40-BAAD-95460FAA2EE2}"/>
              </a:ext>
            </a:extLst>
          </p:cNvPr>
          <p:cNvSpPr/>
          <p:nvPr/>
        </p:nvSpPr>
        <p:spPr>
          <a:xfrm>
            <a:off x="366099" y="612843"/>
            <a:ext cx="1690823" cy="418290"/>
          </a:xfrm>
          <a:prstGeom prst="rect">
            <a:avLst/>
          </a:prstGeom>
          <a:solidFill>
            <a:srgbClr val="FA920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Problem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D9A5E5-CEBF-BE42-8361-F8B4D5372015}"/>
              </a:ext>
            </a:extLst>
          </p:cNvPr>
          <p:cNvSpPr/>
          <p:nvPr/>
        </p:nvSpPr>
        <p:spPr>
          <a:xfrm>
            <a:off x="2056922" y="612843"/>
            <a:ext cx="1690823" cy="418290"/>
          </a:xfrm>
          <a:prstGeom prst="rect">
            <a:avLst/>
          </a:prstGeom>
          <a:solidFill>
            <a:srgbClr val="575757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Solution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47EC9B-DCB5-344C-914F-BE81EEBF3CC1}"/>
              </a:ext>
            </a:extLst>
          </p:cNvPr>
          <p:cNvSpPr/>
          <p:nvPr/>
        </p:nvSpPr>
        <p:spPr>
          <a:xfrm>
            <a:off x="3743864" y="612843"/>
            <a:ext cx="1690823" cy="418290"/>
          </a:xfrm>
          <a:prstGeom prst="rect">
            <a:avLst/>
          </a:prstGeom>
          <a:solidFill>
            <a:srgbClr val="0373C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 proposition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0089E6-85F8-6047-A73E-D5D9DCA965EA}"/>
              </a:ext>
            </a:extLst>
          </p:cNvPr>
          <p:cNvSpPr/>
          <p:nvPr/>
        </p:nvSpPr>
        <p:spPr>
          <a:xfrm>
            <a:off x="5434687" y="612843"/>
            <a:ext cx="1690823" cy="418290"/>
          </a:xfrm>
          <a:prstGeom prst="rect">
            <a:avLst/>
          </a:prstGeom>
          <a:solidFill>
            <a:srgbClr val="674C75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Unfair advantage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8AED9F-FFB8-C948-95E5-F14361B4761E}"/>
              </a:ext>
            </a:extLst>
          </p:cNvPr>
          <p:cNvSpPr/>
          <p:nvPr/>
        </p:nvSpPr>
        <p:spPr>
          <a:xfrm>
            <a:off x="7119690" y="612843"/>
            <a:ext cx="1690823" cy="418290"/>
          </a:xfrm>
          <a:prstGeom prst="rect">
            <a:avLst/>
          </a:prstGeom>
          <a:solidFill>
            <a:srgbClr val="A0A493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 segments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8A862C-911A-DA41-AFB2-E48AA9D6F8B5}"/>
              </a:ext>
            </a:extLst>
          </p:cNvPr>
          <p:cNvSpPr/>
          <p:nvPr/>
        </p:nvSpPr>
        <p:spPr>
          <a:xfrm>
            <a:off x="369980" y="1031132"/>
            <a:ext cx="1690823" cy="33353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89B3ED-B6AB-1842-BDD6-05C4834CBB3A}"/>
              </a:ext>
            </a:extLst>
          </p:cNvPr>
          <p:cNvSpPr/>
          <p:nvPr/>
        </p:nvSpPr>
        <p:spPr>
          <a:xfrm>
            <a:off x="3743863" y="1031131"/>
            <a:ext cx="1686943" cy="33353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649933-1097-6D41-A988-D1F098DA7A01}"/>
              </a:ext>
            </a:extLst>
          </p:cNvPr>
          <p:cNvSpPr/>
          <p:nvPr/>
        </p:nvSpPr>
        <p:spPr>
          <a:xfrm>
            <a:off x="7125512" y="1031130"/>
            <a:ext cx="1685002" cy="33353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F9B8DC-3869-5745-A9BD-B2DB023E69FD}"/>
              </a:ext>
            </a:extLst>
          </p:cNvPr>
          <p:cNvSpPr/>
          <p:nvPr/>
        </p:nvSpPr>
        <p:spPr>
          <a:xfrm>
            <a:off x="2064684" y="2431219"/>
            <a:ext cx="1675298" cy="418290"/>
          </a:xfrm>
          <a:prstGeom prst="rect">
            <a:avLst/>
          </a:prstGeom>
          <a:solidFill>
            <a:srgbClr val="7F7F7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Key metrics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484F46-F364-EB45-91CC-E2584DE41D11}"/>
              </a:ext>
            </a:extLst>
          </p:cNvPr>
          <p:cNvSpPr/>
          <p:nvPr/>
        </p:nvSpPr>
        <p:spPr>
          <a:xfrm>
            <a:off x="5434687" y="2431219"/>
            <a:ext cx="1690823" cy="418290"/>
          </a:xfrm>
          <a:prstGeom prst="rect">
            <a:avLst/>
          </a:prstGeom>
          <a:solidFill>
            <a:srgbClr val="95829E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Channels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973C78-A6BF-234D-9FB1-65116398E6D9}"/>
              </a:ext>
            </a:extLst>
          </p:cNvPr>
          <p:cNvSpPr/>
          <p:nvPr/>
        </p:nvSpPr>
        <p:spPr>
          <a:xfrm>
            <a:off x="369979" y="4366529"/>
            <a:ext cx="4231203" cy="418290"/>
          </a:xfrm>
          <a:prstGeom prst="rect">
            <a:avLst/>
          </a:prstGeom>
          <a:solidFill>
            <a:srgbClr val="92A75C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Cost structure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6F1D520-E567-9344-850E-09B72BA1D448}"/>
              </a:ext>
            </a:extLst>
          </p:cNvPr>
          <p:cNvSpPr/>
          <p:nvPr/>
        </p:nvSpPr>
        <p:spPr>
          <a:xfrm>
            <a:off x="4608946" y="4366526"/>
            <a:ext cx="4201567" cy="418290"/>
          </a:xfrm>
          <a:prstGeom prst="rect">
            <a:avLst/>
          </a:prstGeom>
          <a:solidFill>
            <a:srgbClr val="509309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Revenue stream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1847FBA-4E47-344C-82A4-23A8ECCD358D}"/>
              </a:ext>
            </a:extLst>
          </p:cNvPr>
          <p:cNvSpPr/>
          <p:nvPr/>
        </p:nvSpPr>
        <p:spPr>
          <a:xfrm>
            <a:off x="369980" y="4784816"/>
            <a:ext cx="4238966" cy="15087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91CC0B-5009-0E4D-A325-83C4B42149E3}"/>
              </a:ext>
            </a:extLst>
          </p:cNvPr>
          <p:cNvSpPr/>
          <p:nvPr/>
        </p:nvSpPr>
        <p:spPr>
          <a:xfrm>
            <a:off x="4601183" y="4778793"/>
            <a:ext cx="4209330" cy="15146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A2FAA0-FD5B-9243-BF8D-EF0F3C08864F}"/>
              </a:ext>
            </a:extLst>
          </p:cNvPr>
          <p:cNvSpPr txBox="1"/>
          <p:nvPr/>
        </p:nvSpPr>
        <p:spPr>
          <a:xfrm>
            <a:off x="449262" y="1215957"/>
            <a:ext cx="1515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Opportunity for Hair salons to earn extra income during dull business hours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Lack of Digital presence of Hair salons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Lack of quality hair salons at a budget price to end customers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EA30E5-80ED-104C-8E4A-B0EEB087274D}"/>
              </a:ext>
            </a:extLst>
          </p:cNvPr>
          <p:cNvSpPr txBox="1"/>
          <p:nvPr/>
        </p:nvSpPr>
        <p:spPr>
          <a:xfrm>
            <a:off x="2128442" y="1215068"/>
            <a:ext cx="151572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50" dirty="0"/>
              <a:t>Discounts to motivate additional customers to come in dull hours over their nearby competitors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5C1480-2512-A848-BC16-F031D54CDB38}"/>
              </a:ext>
            </a:extLst>
          </p:cNvPr>
          <p:cNvSpPr txBox="1"/>
          <p:nvPr/>
        </p:nvSpPr>
        <p:spPr>
          <a:xfrm>
            <a:off x="2136709" y="2958211"/>
            <a:ext cx="151572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800" dirty="0"/>
              <a:t>At least </a:t>
            </a:r>
            <a:r>
              <a:rPr lang="en-US" sz="800" dirty="0">
                <a:solidFill>
                  <a:srgbClr val="FF0000"/>
                </a:solidFill>
              </a:rPr>
              <a:t>20%</a:t>
            </a:r>
            <a:r>
              <a:rPr lang="en-US" sz="800" dirty="0"/>
              <a:t> extra income to Hair salons by max 6 months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800" dirty="0"/>
              <a:t>Achieving </a:t>
            </a:r>
            <a:r>
              <a:rPr lang="en-US" sz="800" dirty="0">
                <a:solidFill>
                  <a:srgbClr val="FF0000"/>
                </a:solidFill>
              </a:rPr>
              <a:t>90%</a:t>
            </a:r>
            <a:r>
              <a:rPr lang="en-US" sz="800" dirty="0"/>
              <a:t> employee utilization hours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800" dirty="0"/>
              <a:t>Increase cross selling cosmetic products through Hair salon by </a:t>
            </a:r>
            <a:r>
              <a:rPr lang="en-US" sz="800" dirty="0">
                <a:solidFill>
                  <a:srgbClr val="FF0000"/>
                </a:solidFill>
              </a:rPr>
              <a:t>10%</a:t>
            </a:r>
            <a:r>
              <a:rPr lang="en-US" sz="800" dirty="0"/>
              <a:t> of total sale by max 6 months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000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19B5FB-35C1-0D4D-A522-88609F165B84}"/>
              </a:ext>
            </a:extLst>
          </p:cNvPr>
          <p:cNvSpPr txBox="1"/>
          <p:nvPr/>
        </p:nvSpPr>
        <p:spPr>
          <a:xfrm>
            <a:off x="3827531" y="1209729"/>
            <a:ext cx="151572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b="1" dirty="0"/>
              <a:t>For Hair salons-</a:t>
            </a:r>
            <a:r>
              <a:rPr lang="en-US" sz="1000" dirty="0"/>
              <a:t>Our solution doesn’t affect or take ownership of regular business but help them to gain some extra profit by motivating end consumers with discounts giving them extra opportunity to cross-sell at the same time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b="1" dirty="0"/>
              <a:t>For end customers- </a:t>
            </a:r>
            <a:r>
              <a:rPr lang="en-US" sz="1000" dirty="0"/>
              <a:t>They get an opportunity to  avail services at a good discount</a:t>
            </a:r>
            <a:endParaRPr lang="en-US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4DBFA1-29BD-A445-BE37-CBBFD502D4C1}"/>
              </a:ext>
            </a:extLst>
          </p:cNvPr>
          <p:cNvSpPr txBox="1"/>
          <p:nvPr/>
        </p:nvSpPr>
        <p:spPr>
          <a:xfrm>
            <a:off x="5526622" y="1215068"/>
            <a:ext cx="1515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900" dirty="0"/>
              <a:t>Our partners’ regular business will not be affected even after our involvement.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900" dirty="0"/>
              <a:t>Our motive is just to monitor our innovative solution without taking any ownership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C7903C-68D7-304E-933D-644D0A496467}"/>
              </a:ext>
            </a:extLst>
          </p:cNvPr>
          <p:cNvSpPr txBox="1"/>
          <p:nvPr/>
        </p:nvSpPr>
        <p:spPr>
          <a:xfrm>
            <a:off x="5526622" y="2958211"/>
            <a:ext cx="1515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dirty="0"/>
              <a:t>Customized Joint advertisement through pamphlets at nearby areas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dirty="0"/>
              <a:t>Sponsored adds for target audience on digital platforms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18E0DF-CFAF-514F-98D0-3A079FD33E64}"/>
              </a:ext>
            </a:extLst>
          </p:cNvPr>
          <p:cNvSpPr txBox="1"/>
          <p:nvPr/>
        </p:nvSpPr>
        <p:spPr>
          <a:xfrm>
            <a:off x="7217446" y="1216775"/>
            <a:ext cx="1515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sz="1200" dirty="0"/>
              <a:t>Housewives, students, night duty workers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sz="1200" dirty="0"/>
              <a:t>Age-&gt; 16- 40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endParaRPr 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3E2DC9-7749-994C-97D5-1865F87CD2A1}"/>
              </a:ext>
            </a:extLst>
          </p:cNvPr>
          <p:cNvSpPr txBox="1"/>
          <p:nvPr/>
        </p:nvSpPr>
        <p:spPr>
          <a:xfrm>
            <a:off x="445381" y="4849810"/>
            <a:ext cx="4088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Pending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E6E4F1-3DCF-2F41-9306-77F68426E7D1}"/>
              </a:ext>
            </a:extLst>
          </p:cNvPr>
          <p:cNvSpPr txBox="1"/>
          <p:nvPr/>
        </p:nvSpPr>
        <p:spPr>
          <a:xfrm>
            <a:off x="4676004" y="4851989"/>
            <a:ext cx="4088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Take </a:t>
            </a:r>
            <a:r>
              <a:rPr lang="en-US" sz="1200" dirty="0">
                <a:solidFill>
                  <a:srgbClr val="FF0000"/>
                </a:solidFill>
              </a:rPr>
              <a:t>5- 10%</a:t>
            </a:r>
            <a:r>
              <a:rPr lang="en-US" sz="1200" dirty="0"/>
              <a:t> commission in the sale value through our channel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Introduce and  sell genuine natural budget cosmetic products through Hair Salon (to be started within 3 months as suitable)</a:t>
            </a:r>
          </a:p>
        </p:txBody>
      </p:sp>
    </p:spTree>
    <p:extLst>
      <p:ext uri="{BB962C8B-B14F-4D97-AF65-F5344CB8AC3E}">
        <p14:creationId xmlns:p14="http://schemas.microsoft.com/office/powerpoint/2010/main" val="23459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5CF3-6C59-46C7-949B-1CA66007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7CEA9-6B5C-422F-93C8-BAB5F2DF3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Customers who buy two or more products or services from you are much more likely to remain customers.</a:t>
            </a:r>
          </a:p>
          <a:p>
            <a:r>
              <a:rPr lang="en-US" dirty="0"/>
              <a:t>Focus on cross selling model of Innovation and value addition</a:t>
            </a:r>
          </a:p>
          <a:p>
            <a:r>
              <a:rPr lang="en-US" dirty="0"/>
              <a:t>The minimum distance between two of our Hair salon partners would be 2 km and maximum 4 Km (ideally 3 Km)</a:t>
            </a:r>
          </a:p>
          <a:p>
            <a:r>
              <a:rPr lang="en-US" dirty="0"/>
              <a:t>Our target market would be the persons who would be regularly or occasionally free at afternoon in weekdays </a:t>
            </a:r>
          </a:p>
          <a:p>
            <a:r>
              <a:rPr lang="en-US" dirty="0"/>
              <a:t>Budget good condition Hair salons would be our target partners</a:t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0537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562</TotalTime>
  <Words>319</Words>
  <Application>Microsoft Office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Trebuchet MS</vt:lpstr>
      <vt:lpstr>Wingdings</vt:lpstr>
      <vt:lpstr>Wingdings 3</vt:lpstr>
      <vt:lpstr>Facet</vt:lpstr>
      <vt:lpstr>PowerPoint Presentation</vt:lpstr>
      <vt:lpstr>KEY POINTS</vt:lpstr>
    </vt:vector>
  </TitlesOfParts>
  <Company>Aha!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Brown</dc:creator>
  <cp:lastModifiedBy>ABHISHEK GUPTA</cp:lastModifiedBy>
  <cp:revision>71</cp:revision>
  <dcterms:created xsi:type="dcterms:W3CDTF">2018-02-07T21:54:11Z</dcterms:created>
  <dcterms:modified xsi:type="dcterms:W3CDTF">2019-03-10T13:39:56Z</dcterms:modified>
</cp:coreProperties>
</file>