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6" r:id="rId4"/>
  </p:sldMasterIdLst>
  <p:notesMasterIdLst>
    <p:notesMasterId r:id="rId15"/>
  </p:notesMasterIdLst>
  <p:handoutMasterIdLst>
    <p:handoutMasterId r:id="rId16"/>
  </p:handoutMasterIdLst>
  <p:sldIdLst>
    <p:sldId id="256" r:id="rId5"/>
    <p:sldId id="257" r:id="rId6"/>
    <p:sldId id="258" r:id="rId7"/>
    <p:sldId id="261" r:id="rId8"/>
    <p:sldId id="262" r:id="rId9"/>
    <p:sldId id="269" r:id="rId10"/>
    <p:sldId id="263" r:id="rId11"/>
    <p:sldId id="267" r:id="rId12"/>
    <p:sldId id="259"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64" autoAdjust="0"/>
    <p:restoredTop sz="95033" autoAdjust="0"/>
  </p:normalViewPr>
  <p:slideViewPr>
    <p:cSldViewPr snapToGrid="0" snapToObjects="1">
      <p:cViewPr>
        <p:scale>
          <a:sx n="66" d="100"/>
          <a:sy n="66" d="100"/>
        </p:scale>
        <p:origin x="48" y="1026"/>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11/30/2020</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11/30/2020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55962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56948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08538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596752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2774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75180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676907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705686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600047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598096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32846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29354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4112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11/30/2020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43045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327400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84221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DE6118-2437-4B30-8E3C-4D2BE6020583}" type="datetimeFigureOut">
              <a:rPr lang="en-US" smtClean="0"/>
              <a:pPr/>
              <a:t>11/30/2020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720332871"/>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lgorithm" TargetMode="External"/><Relationship Id="rId7" Type="http://schemas.openxmlformats.org/officeDocument/2006/relationships/hyperlink" Target="https://en.wikipedia.org/wiki/LZ77_and_LZ78" TargetMode="External"/><Relationship Id="rId2" Type="http://schemas.openxmlformats.org/officeDocument/2006/relationships/hyperlink" Target="https://en.wikipedia.org/wiki/Lossless_data_compression" TargetMode="External"/><Relationship Id="rId1" Type="http://schemas.openxmlformats.org/officeDocument/2006/relationships/slideLayout" Target="../slideLayouts/slideLayout2.xml"/><Relationship Id="rId6" Type="http://schemas.openxmlformats.org/officeDocument/2006/relationships/hyperlink" Target="https://en.wikipedia.org/wiki/Terry_Welch" TargetMode="External"/><Relationship Id="rId5" Type="http://schemas.openxmlformats.org/officeDocument/2006/relationships/hyperlink" Target="https://en.wikipedia.org/wiki/Jacob_Ziv" TargetMode="External"/><Relationship Id="rId4" Type="http://schemas.openxmlformats.org/officeDocument/2006/relationships/hyperlink" Target="https://en.wikipedia.org/wiki/Abraham_Lempe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56461" y="444429"/>
            <a:ext cx="9035510" cy="2421464"/>
          </a:xfrm>
        </p:spPr>
        <p:txBody>
          <a:bodyPr>
            <a:normAutofit/>
          </a:bodyPr>
          <a:lstStyle/>
          <a:p>
            <a:pPr algn="ctr"/>
            <a:r>
              <a:rPr lang="vi-VN" sz="6600" b="0" i="0">
                <a:solidFill>
                  <a:srgbClr val="343434"/>
                </a:solidFill>
                <a:effectLst/>
                <a:latin typeface="Segoe UI" panose="020B0502040204020203" pitchFamily="34" charset="0"/>
              </a:rPr>
              <a:t>Multimedia, trò chơi </a:t>
            </a:r>
            <a:br>
              <a:rPr lang="en-US" sz="6600" b="0" i="0">
                <a:solidFill>
                  <a:srgbClr val="343434"/>
                </a:solidFill>
                <a:effectLst/>
                <a:latin typeface="Segoe UI" panose="020B0502040204020203" pitchFamily="34" charset="0"/>
              </a:rPr>
            </a:br>
            <a:r>
              <a:rPr lang="vi-VN" sz="6600" b="0" i="0">
                <a:solidFill>
                  <a:srgbClr val="343434"/>
                </a:solidFill>
                <a:effectLst/>
                <a:latin typeface="Segoe UI" panose="020B0502040204020203" pitchFamily="34" charset="0"/>
              </a:rPr>
              <a:t>và</a:t>
            </a:r>
            <a:r>
              <a:rPr lang="en-US" sz="6600">
                <a:solidFill>
                  <a:srgbClr val="343434"/>
                </a:solidFill>
                <a:latin typeface="Segoe UI" panose="020B0502040204020203" pitchFamily="34" charset="0"/>
              </a:rPr>
              <a:t> </a:t>
            </a:r>
            <a:r>
              <a:rPr lang="vi-VN" sz="6600" b="0" i="0">
                <a:solidFill>
                  <a:srgbClr val="343434"/>
                </a:solidFill>
                <a:effectLst/>
                <a:latin typeface="Segoe UI" panose="020B0502040204020203" pitchFamily="34" charset="0"/>
              </a:rPr>
              <a:t>các hệ thống giải trí</a:t>
            </a:r>
            <a:endParaRPr lang="en-US" sz="6600" b="1" dirty="0"/>
          </a:p>
        </p:txBody>
      </p:sp>
      <p:sp>
        <p:nvSpPr>
          <p:cNvPr id="7" name="TextBox 6">
            <a:extLst>
              <a:ext uri="{FF2B5EF4-FFF2-40B4-BE49-F238E27FC236}">
                <a16:creationId xmlns:a16="http://schemas.microsoft.com/office/drawing/2014/main" id="{5EC47FF3-FDE6-4672-BDCC-A6B4250F8B06}"/>
              </a:ext>
            </a:extLst>
          </p:cNvPr>
          <p:cNvSpPr txBox="1"/>
          <p:nvPr/>
        </p:nvSpPr>
        <p:spPr>
          <a:xfrm>
            <a:off x="1348353" y="4060556"/>
            <a:ext cx="7175715" cy="1754326"/>
          </a:xfrm>
          <a:prstGeom prst="rect">
            <a:avLst/>
          </a:prstGeom>
          <a:noFill/>
        </p:spPr>
        <p:txBody>
          <a:bodyPr wrap="square" rtlCol="0">
            <a:spAutoFit/>
          </a:bodyPr>
          <a:lstStyle/>
          <a:p>
            <a:r>
              <a:rPr lang="vi-VN"/>
              <a:t>Giáo viên hướng dẫn: </a:t>
            </a:r>
            <a:r>
              <a:rPr lang="en-US">
                <a:latin typeface="Arial" panose="020B0604020202020204" pitchFamily="34" charset="0"/>
                <a:cs typeface="Arial" panose="020B0604020202020204" pitchFamily="34" charset="0"/>
              </a:rPr>
              <a:t>Nguyễn Tuấn Dũng</a:t>
            </a:r>
            <a:endParaRPr lang="en-US"/>
          </a:p>
          <a:p>
            <a:r>
              <a:rPr lang="vi-VN"/>
              <a:t>Nhóm thực hiện gồm: </a:t>
            </a:r>
            <a:endParaRPr lang="en-US"/>
          </a:p>
          <a:p>
            <a:pPr lvl="1"/>
            <a:r>
              <a:rPr lang="vi-VN"/>
              <a:t>Trần Minh Sơn – 20168463 </a:t>
            </a:r>
            <a:endParaRPr lang="en-US"/>
          </a:p>
          <a:p>
            <a:pPr lvl="1"/>
            <a:r>
              <a:rPr lang="vi-VN"/>
              <a:t>Cai Việt Hoàng – 20168205 </a:t>
            </a:r>
            <a:endParaRPr lang="en-US"/>
          </a:p>
          <a:p>
            <a:pPr lvl="1"/>
            <a:r>
              <a:rPr lang="vi-VN"/>
              <a:t>Hoàng Sơn –</a:t>
            </a:r>
            <a:r>
              <a:rPr lang="en-US"/>
              <a:t> </a:t>
            </a:r>
            <a:r>
              <a:rPr lang="vi-VN"/>
              <a:t>20168</a:t>
            </a:r>
            <a:r>
              <a:rPr lang="en-US">
                <a:latin typeface="Arial" panose="020B0604020202020204" pitchFamily="34" charset="0"/>
                <a:cs typeface="Arial" panose="020B0604020202020204" pitchFamily="34" charset="0"/>
              </a:rPr>
              <a:t>783</a:t>
            </a:r>
          </a:p>
          <a:p>
            <a:pPr lvl="1"/>
            <a:r>
              <a:rPr lang="vi-VN"/>
              <a:t>Huỳnh Hưng – 20168255</a:t>
            </a:r>
            <a:endParaRPr lang="en-US"/>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7ACC1-6D41-43C0-AF4B-4DEBCE0D2A4C}"/>
              </a:ext>
            </a:extLst>
          </p:cNvPr>
          <p:cNvSpPr>
            <a:spLocks noGrp="1"/>
          </p:cNvSpPr>
          <p:nvPr>
            <p:ph type="title"/>
          </p:nvPr>
        </p:nvSpPr>
        <p:spPr/>
        <p:txBody>
          <a:bodyPr/>
          <a:lstStyle/>
          <a:p>
            <a:r>
              <a:rPr lang="vi-VN" b="0" i="0">
                <a:effectLst/>
                <a:latin typeface="Arial" panose="020B0604020202020204" pitchFamily="34" charset="0"/>
              </a:rPr>
              <a:t>Nhược điểm</a:t>
            </a:r>
            <a:endParaRPr lang="en-US"/>
          </a:p>
        </p:txBody>
      </p:sp>
      <p:sp>
        <p:nvSpPr>
          <p:cNvPr id="3" name="Content Placeholder 2">
            <a:extLst>
              <a:ext uri="{FF2B5EF4-FFF2-40B4-BE49-F238E27FC236}">
                <a16:creationId xmlns:a16="http://schemas.microsoft.com/office/drawing/2014/main" id="{25ACC0B2-249F-4DB4-9ECC-61B2D389E954}"/>
              </a:ext>
            </a:extLst>
          </p:cNvPr>
          <p:cNvSpPr>
            <a:spLocks noGrp="1"/>
          </p:cNvSpPr>
          <p:nvPr>
            <p:ph idx="1"/>
          </p:nvPr>
        </p:nvSpPr>
        <p:spPr/>
        <p:txBody>
          <a:bodyPr/>
          <a:lstStyle/>
          <a:p>
            <a:r>
              <a:rPr lang="vi-VN" b="0" i="0">
                <a:effectLst/>
                <a:latin typeface="Arial" panose="020B0604020202020204" pitchFamily="34" charset="0"/>
              </a:rPr>
              <a:t>Tốn nhiều bộ nhớ, khó thực hiện trên các mảng bé hơn 64KB</a:t>
            </a:r>
            <a:endParaRPr lang="en-US"/>
          </a:p>
        </p:txBody>
      </p:sp>
    </p:spTree>
    <p:extLst>
      <p:ext uri="{BB962C8B-B14F-4D97-AF65-F5344CB8AC3E}">
        <p14:creationId xmlns:p14="http://schemas.microsoft.com/office/powerpoint/2010/main" val="3832538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46DD7D-85C3-414E-B31F-D27220437A9F}"/>
              </a:ext>
            </a:extLst>
          </p:cNvPr>
          <p:cNvSpPr txBox="1"/>
          <p:nvPr/>
        </p:nvSpPr>
        <p:spPr>
          <a:xfrm>
            <a:off x="0" y="2078383"/>
            <a:ext cx="12242800" cy="1938992"/>
          </a:xfrm>
          <a:prstGeom prst="rect">
            <a:avLst/>
          </a:prstGeom>
          <a:noFill/>
        </p:spPr>
        <p:txBody>
          <a:bodyPr wrap="square" rtlCol="0">
            <a:spAutoFit/>
          </a:bodyPr>
          <a:lstStyle/>
          <a:p>
            <a:pPr algn="ctr"/>
            <a:r>
              <a:rPr lang="en-US" sz="6000"/>
              <a:t>Đề tài: </a:t>
            </a:r>
            <a:r>
              <a:rPr lang="en-US" sz="6000" b="0" i="0">
                <a:effectLst/>
                <a:latin typeface="Arial" panose="020B0604020202020204" pitchFamily="34" charset="0"/>
              </a:rPr>
              <a:t>Mã hóa Lempel – Ziv Welch (LZW)</a:t>
            </a:r>
            <a:endParaRPr lang="en-US" sz="6000"/>
          </a:p>
        </p:txBody>
      </p:sp>
    </p:spTree>
    <p:extLst>
      <p:ext uri="{BB962C8B-B14F-4D97-AF65-F5344CB8AC3E}">
        <p14:creationId xmlns:p14="http://schemas.microsoft.com/office/powerpoint/2010/main" val="1494342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BAFE7-28A9-439A-92B1-5410A4B782C3}"/>
              </a:ext>
            </a:extLst>
          </p:cNvPr>
          <p:cNvSpPr>
            <a:spLocks noGrp="1"/>
          </p:cNvSpPr>
          <p:nvPr>
            <p:ph type="title"/>
          </p:nvPr>
        </p:nvSpPr>
        <p:spPr/>
        <p:txBody>
          <a:bodyPr/>
          <a:lstStyle/>
          <a:p>
            <a:r>
              <a:rPr lang="en-US" b="0" i="0">
                <a:effectLst/>
                <a:latin typeface="Arial" panose="020B0604020202020204" pitchFamily="34" charset="0"/>
              </a:rPr>
              <a:t>Lempel - Zip và Welch</a:t>
            </a:r>
            <a:endParaRPr lang="en-US"/>
          </a:p>
        </p:txBody>
      </p:sp>
      <p:sp>
        <p:nvSpPr>
          <p:cNvPr id="3" name="Content Placeholder 2">
            <a:extLst>
              <a:ext uri="{FF2B5EF4-FFF2-40B4-BE49-F238E27FC236}">
                <a16:creationId xmlns:a16="http://schemas.microsoft.com/office/drawing/2014/main" id="{A627780A-D3E1-4E6E-9364-075BA83165A9}"/>
              </a:ext>
            </a:extLst>
          </p:cNvPr>
          <p:cNvSpPr>
            <a:spLocks noGrp="1"/>
          </p:cNvSpPr>
          <p:nvPr>
            <p:ph idx="1"/>
          </p:nvPr>
        </p:nvSpPr>
        <p:spPr/>
        <p:txBody>
          <a:bodyPr/>
          <a:lstStyle/>
          <a:p>
            <a:r>
              <a:rPr lang="en-US">
                <a:solidFill>
                  <a:schemeClr val="tx1"/>
                </a:solidFill>
                <a:latin typeface="Arial" panose="020B0604020202020204" pitchFamily="34" charset="0"/>
                <a:cs typeface="Arial" panose="020B0604020202020204" pitchFamily="34" charset="0"/>
                <a:hlinkClick r:id="rId2" tooltip="Lossless data compression">
                  <a:extLst>
                    <a:ext uri="{A12FA001-AC4F-418D-AE19-62706E023703}">
                      <ahyp:hlinkClr xmlns:ahyp="http://schemas.microsoft.com/office/drawing/2018/hyperlinkcolor" val="tx"/>
                    </a:ext>
                  </a:extLst>
                </a:hlinkClick>
              </a:rPr>
              <a:t>Thuật toán nén không mất dữ liệu (lossless data compression</a:t>
            </a:r>
            <a:r>
              <a:rPr lang="en-US">
                <a:solidFill>
                  <a:schemeClr val="tx1"/>
                </a:solidFill>
                <a:latin typeface="Arial" panose="020B0604020202020204" pitchFamily="34" charset="0"/>
                <a:cs typeface="Arial" panose="020B0604020202020204" pitchFamily="34" charset="0"/>
              </a:rPr>
              <a:t> </a:t>
            </a:r>
            <a:r>
              <a:rPr lang="en-US">
                <a:solidFill>
                  <a:schemeClr val="tx1"/>
                </a:solidFill>
                <a:latin typeface="Arial" panose="020B0604020202020204" pitchFamily="34" charset="0"/>
                <a:cs typeface="Arial" panose="020B0604020202020204" pitchFamily="34" charset="0"/>
                <a:hlinkClick r:id="rId3" tooltip="Algorithm">
                  <a:extLst>
                    <a:ext uri="{A12FA001-AC4F-418D-AE19-62706E023703}">
                      <ahyp:hlinkClr xmlns:ahyp="http://schemas.microsoft.com/office/drawing/2018/hyperlinkcolor" val="tx"/>
                    </a:ext>
                  </a:extLst>
                </a:hlinkClick>
              </a:rPr>
              <a:t>algorithm</a:t>
            </a:r>
            <a:r>
              <a:rPr lang="en-US">
                <a:solidFill>
                  <a:schemeClr val="tx1"/>
                </a:solidFill>
                <a:latin typeface="Arial" panose="020B0604020202020204" pitchFamily="34" charset="0"/>
                <a:cs typeface="Arial" panose="020B0604020202020204" pitchFamily="34" charset="0"/>
              </a:rPr>
              <a:t>) tạo ra bởi </a:t>
            </a:r>
            <a:r>
              <a:rPr lang="en-US">
                <a:solidFill>
                  <a:schemeClr val="tx1"/>
                </a:solidFill>
                <a:latin typeface="Arial" panose="020B0604020202020204" pitchFamily="34" charset="0"/>
                <a:cs typeface="Arial" panose="020B0604020202020204" pitchFamily="34" charset="0"/>
                <a:hlinkClick r:id="rId4" tooltip="Abraham Lempel">
                  <a:extLst>
                    <a:ext uri="{A12FA001-AC4F-418D-AE19-62706E023703}">
                      <ahyp:hlinkClr xmlns:ahyp="http://schemas.microsoft.com/office/drawing/2018/hyperlinkcolor" val="tx"/>
                    </a:ext>
                  </a:extLst>
                </a:hlinkClick>
              </a:rPr>
              <a:t>Abraham Lempel</a:t>
            </a:r>
            <a:r>
              <a:rPr lang="en-US">
                <a:solidFill>
                  <a:schemeClr val="tx1"/>
                </a:solidFill>
                <a:latin typeface="Arial" panose="020B0604020202020204" pitchFamily="34" charset="0"/>
                <a:cs typeface="Arial" panose="020B0604020202020204" pitchFamily="34" charset="0"/>
              </a:rPr>
              <a:t>, </a:t>
            </a:r>
            <a:r>
              <a:rPr lang="en-US">
                <a:solidFill>
                  <a:schemeClr val="tx1"/>
                </a:solidFill>
                <a:latin typeface="Arial" panose="020B0604020202020204" pitchFamily="34" charset="0"/>
                <a:cs typeface="Arial" panose="020B0604020202020204" pitchFamily="34" charset="0"/>
                <a:hlinkClick r:id="rId5" tooltip="Jacob Ziv">
                  <a:extLst>
                    <a:ext uri="{A12FA001-AC4F-418D-AE19-62706E023703}">
                      <ahyp:hlinkClr xmlns:ahyp="http://schemas.microsoft.com/office/drawing/2018/hyperlinkcolor" val="tx"/>
                    </a:ext>
                  </a:extLst>
                </a:hlinkClick>
              </a:rPr>
              <a:t>Jacob Ziv</a:t>
            </a:r>
            <a:r>
              <a:rPr lang="en-US">
                <a:solidFill>
                  <a:schemeClr val="tx1"/>
                </a:solidFill>
                <a:latin typeface="Arial" panose="020B0604020202020204" pitchFamily="34" charset="0"/>
                <a:cs typeface="Arial" panose="020B0604020202020204" pitchFamily="34" charset="0"/>
              </a:rPr>
              <a:t>, and </a:t>
            </a:r>
            <a:r>
              <a:rPr lang="en-US">
                <a:solidFill>
                  <a:schemeClr val="tx1"/>
                </a:solidFill>
                <a:latin typeface="Arial" panose="020B0604020202020204" pitchFamily="34" charset="0"/>
                <a:cs typeface="Arial" panose="020B0604020202020204" pitchFamily="34" charset="0"/>
                <a:hlinkClick r:id="rId6" tooltip="Terry Welch">
                  <a:extLst>
                    <a:ext uri="{A12FA001-AC4F-418D-AE19-62706E023703}">
                      <ahyp:hlinkClr xmlns:ahyp="http://schemas.microsoft.com/office/drawing/2018/hyperlinkcolor" val="tx"/>
                    </a:ext>
                  </a:extLst>
                </a:hlinkClick>
              </a:rPr>
              <a:t>Terry Welch</a:t>
            </a:r>
            <a:endParaRPr lang="en-US">
              <a:solidFill>
                <a:schemeClr val="tx1"/>
              </a:solidFill>
              <a:latin typeface="Arial" panose="020B0604020202020204" pitchFamily="34" charset="0"/>
              <a:cs typeface="Arial" panose="020B0604020202020204" pitchFamily="34" charset="0"/>
            </a:endParaRPr>
          </a:p>
          <a:p>
            <a:pPr marL="0" indent="0">
              <a:buNone/>
            </a:pPr>
            <a:endParaRPr lang="en-US">
              <a:solidFill>
                <a:schemeClr val="tx1"/>
              </a:solidFill>
              <a:latin typeface="Arial" panose="020B0604020202020204" pitchFamily="34" charset="0"/>
              <a:cs typeface="Arial" panose="020B0604020202020204" pitchFamily="34" charset="0"/>
            </a:endParaRPr>
          </a:p>
          <a:p>
            <a:r>
              <a:rPr lang="en-US">
                <a:solidFill>
                  <a:schemeClr val="tx1"/>
                </a:solidFill>
                <a:latin typeface="Arial" panose="020B0604020202020204" pitchFamily="34" charset="0"/>
                <a:cs typeface="Arial" panose="020B0604020202020204" pitchFamily="34" charset="0"/>
              </a:rPr>
              <a:t>Được công bố Welch vào 1984 như một nâng cấp của thuật toán </a:t>
            </a:r>
            <a:r>
              <a:rPr lang="en-US">
                <a:solidFill>
                  <a:schemeClr val="tx1"/>
                </a:solidFill>
                <a:latin typeface="Arial" panose="020B0604020202020204" pitchFamily="34" charset="0"/>
                <a:cs typeface="Arial" panose="020B0604020202020204" pitchFamily="34" charset="0"/>
                <a:hlinkClick r:id="rId7" tooltip="LZ77 and LZ78">
                  <a:extLst>
                    <a:ext uri="{A12FA001-AC4F-418D-AE19-62706E023703}">
                      <ahyp:hlinkClr xmlns:ahyp="http://schemas.microsoft.com/office/drawing/2018/hyperlinkcolor" val="tx"/>
                    </a:ext>
                  </a:extLst>
                </a:hlinkClick>
              </a:rPr>
              <a:t>LZ78</a:t>
            </a:r>
            <a:r>
              <a:rPr lang="en-US">
                <a:solidFill>
                  <a:schemeClr val="tx1"/>
                </a:solidFill>
                <a:latin typeface="Arial" panose="020B0604020202020204" pitchFamily="34" charset="0"/>
                <a:cs typeface="Arial" panose="020B0604020202020204" pitchFamily="34" charset="0"/>
              </a:rPr>
              <a:t> được công bố Lempel và Ziv vào 1978</a:t>
            </a:r>
            <a:r>
              <a:rPr lang="vi-VN" b="0" i="0">
                <a:solidFill>
                  <a:schemeClr val="tx1"/>
                </a:solidFill>
                <a:effectLst/>
                <a:latin typeface="Arial" panose="020B0604020202020204" pitchFamily="34" charset="0"/>
              </a:rPr>
              <a:t>. </a:t>
            </a:r>
            <a:endParaRPr lang="en-US" b="0" i="0">
              <a:solidFill>
                <a:schemeClr val="tx1"/>
              </a:solidFill>
              <a:effectLst/>
              <a:latin typeface="Arial" panose="020B0604020202020204" pitchFamily="34" charset="0"/>
            </a:endParaRPr>
          </a:p>
          <a:p>
            <a:pPr marL="0" indent="0">
              <a:buNone/>
            </a:pPr>
            <a:endParaRPr lang="en-US" b="0" i="0">
              <a:solidFill>
                <a:schemeClr val="tx1"/>
              </a:solidFill>
              <a:effectLst/>
              <a:latin typeface="Arial" panose="020B0604020202020204" pitchFamily="34" charset="0"/>
            </a:endParaRPr>
          </a:p>
          <a:p>
            <a:r>
              <a:rPr lang="vi-VN" b="0" i="0">
                <a:solidFill>
                  <a:schemeClr val="tx1"/>
                </a:solidFill>
                <a:effectLst/>
                <a:latin typeface="Arial" panose="020B0604020202020204" pitchFamily="34" charset="0"/>
              </a:rPr>
              <a:t>Nó hoạt động đựa trên một ý tưởng rất đơn giản là người mã hoá và người giải mã cùng xây dựng bảng mã. </a:t>
            </a:r>
            <a:endParaRPr lang="en-US" b="0" i="0">
              <a:solidFill>
                <a:schemeClr val="tx1"/>
              </a:solidFill>
              <a:effectLst/>
              <a:latin typeface="Arial" panose="020B0604020202020204" pitchFamily="34" charset="0"/>
            </a:endParaRPr>
          </a:p>
          <a:p>
            <a:endParaRPr lang="en-US">
              <a:solidFill>
                <a:schemeClr val="tx1"/>
              </a:solidFill>
            </a:endParaRPr>
          </a:p>
        </p:txBody>
      </p:sp>
    </p:spTree>
    <p:extLst>
      <p:ext uri="{BB962C8B-B14F-4D97-AF65-F5344CB8AC3E}">
        <p14:creationId xmlns:p14="http://schemas.microsoft.com/office/powerpoint/2010/main" val="12910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67032-955A-4667-9294-49A4B59F0217}"/>
              </a:ext>
            </a:extLst>
          </p:cNvPr>
          <p:cNvSpPr>
            <a:spLocks noGrp="1"/>
          </p:cNvSpPr>
          <p:nvPr>
            <p:ph type="title"/>
          </p:nvPr>
        </p:nvSpPr>
        <p:spPr/>
        <p:txBody>
          <a:bodyPr/>
          <a:lstStyle/>
          <a:p>
            <a:r>
              <a:rPr lang="vi-VN" b="0" i="0">
                <a:effectLst/>
                <a:latin typeface="Arial" panose="020B0604020202020204" pitchFamily="34" charset="0"/>
              </a:rPr>
              <a:t>Nguyên tắc hoạt động</a:t>
            </a:r>
            <a:r>
              <a:rPr lang="en-US" b="0" i="0">
                <a:effectLst/>
                <a:latin typeface="Arial" panose="020B0604020202020204" pitchFamily="34" charset="0"/>
              </a:rPr>
              <a:t>:</a:t>
            </a:r>
            <a:endParaRPr lang="en-US"/>
          </a:p>
        </p:txBody>
      </p:sp>
      <p:sp>
        <p:nvSpPr>
          <p:cNvPr id="3" name="Content Placeholder 2">
            <a:extLst>
              <a:ext uri="{FF2B5EF4-FFF2-40B4-BE49-F238E27FC236}">
                <a16:creationId xmlns:a16="http://schemas.microsoft.com/office/drawing/2014/main" id="{4D1AC792-E51D-4B8D-B404-D682CF4E94C9}"/>
              </a:ext>
            </a:extLst>
          </p:cNvPr>
          <p:cNvSpPr>
            <a:spLocks noGrp="1"/>
          </p:cNvSpPr>
          <p:nvPr>
            <p:ph idx="1"/>
          </p:nvPr>
        </p:nvSpPr>
        <p:spPr/>
        <p:txBody>
          <a:bodyPr/>
          <a:lstStyle/>
          <a:p>
            <a:r>
              <a:rPr lang="vi-VN" b="0" i="0">
                <a:effectLst/>
                <a:latin typeface="Arial" panose="020B0604020202020204" pitchFamily="34" charset="0"/>
              </a:rPr>
              <a:t>Một xâu kí tự là một tập hợp từ hai kí tự trở lên.</a:t>
            </a:r>
            <a:endParaRPr lang="en-US" b="0" i="0">
              <a:effectLst/>
              <a:latin typeface="Arial" panose="020B0604020202020204" pitchFamily="34" charset="0"/>
            </a:endParaRPr>
          </a:p>
          <a:p>
            <a:r>
              <a:rPr lang="vi-VN" b="0" i="0">
                <a:effectLst/>
                <a:latin typeface="Arial" panose="020B0604020202020204" pitchFamily="34" charset="0"/>
              </a:rPr>
              <a:t>Nhớ tất cả các xâu kí tự đã gặp và gán cho nó một dấu hiệu (gọi là token) riêng.</a:t>
            </a:r>
            <a:endParaRPr lang="en-US" b="0" i="0">
              <a:effectLst/>
              <a:latin typeface="Arial" panose="020B0604020202020204" pitchFamily="34" charset="0"/>
            </a:endParaRPr>
          </a:p>
          <a:p>
            <a:r>
              <a:rPr lang="vi-VN" b="0" i="0">
                <a:effectLst/>
                <a:latin typeface="Arial" panose="020B0604020202020204" pitchFamily="34" charset="0"/>
              </a:rPr>
              <a:t>Nếu lần sau gặp lại xâu kí tự đó, xâu kí tự sẽ được thay thế bằng token đã gán cho</a:t>
            </a:r>
            <a:r>
              <a:rPr lang="en-US" b="0" i="0">
                <a:effectLst/>
                <a:latin typeface="Arial" panose="020B0604020202020204" pitchFamily="34" charset="0"/>
              </a:rPr>
              <a:t> </a:t>
            </a:r>
            <a:r>
              <a:rPr lang="vi-VN" b="0" i="0">
                <a:effectLst/>
                <a:latin typeface="Arial" panose="020B0604020202020204" pitchFamily="34" charset="0"/>
              </a:rPr>
              <a:t>nó.</a:t>
            </a:r>
            <a:endParaRPr lang="en-US"/>
          </a:p>
        </p:txBody>
      </p:sp>
    </p:spTree>
    <p:extLst>
      <p:ext uri="{BB962C8B-B14F-4D97-AF65-F5344CB8AC3E}">
        <p14:creationId xmlns:p14="http://schemas.microsoft.com/office/powerpoint/2010/main" val="563255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98BAA-3909-4D98-8C01-320D4BE848D5}"/>
              </a:ext>
            </a:extLst>
          </p:cNvPr>
          <p:cNvSpPr>
            <a:spLocks noGrp="1"/>
          </p:cNvSpPr>
          <p:nvPr>
            <p:ph type="title"/>
          </p:nvPr>
        </p:nvSpPr>
        <p:spPr>
          <a:xfrm>
            <a:off x="677334" y="609600"/>
            <a:ext cx="8596668" cy="879013"/>
          </a:xfrm>
        </p:spPr>
        <p:txBody>
          <a:bodyPr/>
          <a:lstStyle/>
          <a:p>
            <a:r>
              <a:rPr lang="en-US" b="0" i="0">
                <a:effectLst/>
                <a:latin typeface="Arial" panose="020B0604020202020204" pitchFamily="34" charset="0"/>
              </a:rPr>
              <a:t>Mã hóa LZW</a:t>
            </a:r>
            <a:endParaRPr lang="en-US"/>
          </a:p>
        </p:txBody>
      </p:sp>
      <p:sp>
        <p:nvSpPr>
          <p:cNvPr id="3" name="Content Placeholder 2">
            <a:extLst>
              <a:ext uri="{FF2B5EF4-FFF2-40B4-BE49-F238E27FC236}">
                <a16:creationId xmlns:a16="http://schemas.microsoft.com/office/drawing/2014/main" id="{CB73F4C5-31B2-4B72-A34F-6B7F103934D5}"/>
              </a:ext>
            </a:extLst>
          </p:cNvPr>
          <p:cNvSpPr>
            <a:spLocks noGrp="1"/>
          </p:cNvSpPr>
          <p:nvPr>
            <p:ph idx="1"/>
          </p:nvPr>
        </p:nvSpPr>
        <p:spPr>
          <a:xfrm>
            <a:off x="677334" y="1488613"/>
            <a:ext cx="8596668" cy="4988387"/>
          </a:xfrm>
        </p:spPr>
        <p:txBody>
          <a:bodyPr>
            <a:noAutofit/>
          </a:bodyPr>
          <a:lstStyle/>
          <a:p>
            <a:pPr marL="0" indent="0">
              <a:buNone/>
            </a:pPr>
            <a:r>
              <a:rPr lang="en-US" sz="1400" b="0" i="0">
                <a:effectLst/>
                <a:latin typeface="Courier New" panose="02070309020205020404" pitchFamily="49" charset="0"/>
              </a:rPr>
              <a:t>read a character k //dòng 1</a:t>
            </a:r>
          </a:p>
          <a:p>
            <a:pPr marL="0" indent="0">
              <a:buNone/>
            </a:pPr>
            <a:r>
              <a:rPr lang="en-US" sz="1400" b="0" i="0">
                <a:effectLst/>
                <a:latin typeface="Courier New" panose="02070309020205020404" pitchFamily="49" charset="0"/>
              </a:rPr>
              <a:t>w = k; //dòng 2</a:t>
            </a:r>
          </a:p>
          <a:p>
            <a:pPr marL="0" indent="0">
              <a:buNone/>
            </a:pPr>
            <a:r>
              <a:rPr lang="en-US" sz="1400" b="0" i="0">
                <a:effectLst/>
                <a:latin typeface="Courier New" panose="02070309020205020404" pitchFamily="49" charset="0"/>
              </a:rPr>
              <a:t>while (read a character k ) //dòng 3</a:t>
            </a:r>
          </a:p>
          <a:p>
            <a:pPr marL="0" indent="0">
              <a:buNone/>
            </a:pPr>
            <a:r>
              <a:rPr lang="en-US" sz="1400">
                <a:latin typeface="Courier New" panose="02070309020205020404" pitchFamily="49" charset="0"/>
              </a:rPr>
              <a:t>	{</a:t>
            </a:r>
          </a:p>
          <a:p>
            <a:pPr marL="857250" lvl="2" indent="0">
              <a:buNone/>
            </a:pPr>
            <a:r>
              <a:rPr lang="en-US" sz="1200" b="0" i="0">
                <a:effectLst/>
                <a:latin typeface="Courier New" panose="02070309020205020404" pitchFamily="49" charset="0"/>
              </a:rPr>
              <a:t>Wk = w+k //dòng 4</a:t>
            </a:r>
          </a:p>
          <a:p>
            <a:pPr marL="857250" lvl="2" indent="0">
              <a:buNone/>
            </a:pPr>
            <a:r>
              <a:rPr lang="en-US" sz="1200" b="0" i="0">
                <a:effectLst/>
                <a:latin typeface="Courier New" panose="02070309020205020404" pitchFamily="49" charset="0"/>
              </a:rPr>
              <a:t>if wk exists in the dictionary //dòng 5</a:t>
            </a:r>
          </a:p>
          <a:p>
            <a:pPr marL="857250" lvl="2" indent="0">
              <a:buNone/>
            </a:pPr>
            <a:r>
              <a:rPr lang="en-US" sz="1200">
                <a:latin typeface="Courier New" panose="02070309020205020404" pitchFamily="49" charset="0"/>
              </a:rPr>
              <a:t>		</a:t>
            </a:r>
            <a:r>
              <a:rPr lang="en-US" sz="1200" b="0" i="0">
                <a:effectLst/>
                <a:latin typeface="Courier New" panose="02070309020205020404" pitchFamily="49" charset="0"/>
              </a:rPr>
              <a:t>w = wk; //dòng 6</a:t>
            </a:r>
          </a:p>
          <a:p>
            <a:pPr marL="857250" lvl="2" indent="0">
              <a:buNone/>
            </a:pPr>
            <a:r>
              <a:rPr lang="en-US" sz="1200" b="0" i="0">
                <a:effectLst/>
                <a:latin typeface="Courier New" panose="02070309020205020404" pitchFamily="49" charset="0"/>
              </a:rPr>
              <a:t>Else //dòng 7</a:t>
            </a:r>
          </a:p>
          <a:p>
            <a:pPr marL="857250" lvl="2" indent="0">
              <a:buNone/>
            </a:pPr>
            <a:r>
              <a:rPr lang="en-US" sz="1200">
                <a:latin typeface="Courier New" panose="02070309020205020404" pitchFamily="49" charset="0"/>
              </a:rPr>
              <a:t>		</a:t>
            </a:r>
            <a:r>
              <a:rPr lang="en-US" sz="1200" b="0" i="0">
                <a:effectLst/>
                <a:latin typeface="Courier New" panose="02070309020205020404" pitchFamily="49" charset="0"/>
              </a:rPr>
              <a:t>add wk to the dictionary; //dòng 8</a:t>
            </a:r>
          </a:p>
          <a:p>
            <a:pPr marL="857250" lvl="2" indent="0">
              <a:buNone/>
            </a:pPr>
            <a:r>
              <a:rPr lang="en-US" sz="1200">
                <a:latin typeface="Courier New" panose="02070309020205020404" pitchFamily="49" charset="0"/>
              </a:rPr>
              <a:t>		</a:t>
            </a:r>
            <a:r>
              <a:rPr lang="en-US" sz="1200" b="0" i="0">
                <a:effectLst/>
                <a:latin typeface="Courier New" panose="02070309020205020404" pitchFamily="49" charset="0"/>
              </a:rPr>
              <a:t>if w </a:t>
            </a:r>
            <a:r>
              <a:rPr lang="en-US" sz="1200">
                <a:latin typeface="Courier New" panose="02070309020205020404" pitchFamily="49" charset="0"/>
              </a:rPr>
              <a:t>contains a character //dòng 9</a:t>
            </a:r>
          </a:p>
          <a:p>
            <a:pPr marL="857250" lvl="2" indent="0">
              <a:buNone/>
            </a:pPr>
            <a:r>
              <a:rPr lang="en-US" sz="1200">
                <a:latin typeface="Courier New" panose="02070309020205020404" pitchFamily="49" charset="0"/>
              </a:rPr>
              <a:t>			output character //dòng 10</a:t>
            </a:r>
          </a:p>
          <a:p>
            <a:pPr marL="857250" lvl="2" indent="0">
              <a:buNone/>
            </a:pPr>
            <a:r>
              <a:rPr lang="en-US" sz="1200" b="0" i="0">
                <a:effectLst/>
                <a:latin typeface="Courier New" panose="02070309020205020404" pitchFamily="49" charset="0"/>
              </a:rPr>
              <a:t>		else //dòng 11</a:t>
            </a:r>
          </a:p>
          <a:p>
            <a:pPr marL="857250" lvl="2" indent="0">
              <a:buNone/>
            </a:pPr>
            <a:r>
              <a:rPr lang="en-US" sz="1200" b="0" i="0">
                <a:effectLst/>
                <a:latin typeface="Courier New" panose="02070309020205020404" pitchFamily="49" charset="0"/>
              </a:rPr>
              <a:t>			output the code for w; //dòng 12</a:t>
            </a:r>
          </a:p>
          <a:p>
            <a:pPr marL="857250" lvl="2" indent="0">
              <a:buNone/>
            </a:pPr>
            <a:r>
              <a:rPr lang="en-US" sz="1200" b="0" i="0">
                <a:effectLst/>
                <a:latin typeface="Courier New" panose="02070309020205020404" pitchFamily="49" charset="0"/>
              </a:rPr>
              <a:t>		w = k; //dòng 13</a:t>
            </a:r>
          </a:p>
          <a:p>
            <a:pPr marL="457200" lvl="1" indent="0">
              <a:buNone/>
            </a:pPr>
            <a:r>
              <a:rPr lang="en-US" sz="1400" b="0" i="0">
                <a:effectLst/>
                <a:latin typeface="Courier New" panose="02070309020205020404" pitchFamily="49" charset="0"/>
              </a:rPr>
              <a:t>}</a:t>
            </a:r>
            <a:br>
              <a:rPr lang="en-US" sz="1400"/>
            </a:br>
            <a:endParaRPr lang="en-US" sz="1400"/>
          </a:p>
        </p:txBody>
      </p:sp>
    </p:spTree>
    <p:extLst>
      <p:ext uri="{BB962C8B-B14F-4D97-AF65-F5344CB8AC3E}">
        <p14:creationId xmlns:p14="http://schemas.microsoft.com/office/powerpoint/2010/main" val="121909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F60B-86C7-4594-B02C-E8166163C080}"/>
              </a:ext>
            </a:extLst>
          </p:cNvPr>
          <p:cNvSpPr>
            <a:spLocks noGrp="1"/>
          </p:cNvSpPr>
          <p:nvPr>
            <p:ph type="title"/>
          </p:nvPr>
        </p:nvSpPr>
        <p:spPr/>
        <p:txBody>
          <a:bodyPr/>
          <a:lstStyle/>
          <a:p>
            <a:r>
              <a:rPr lang="en-US"/>
              <a:t>Ví dụ mã hóa chuỗi “booop”</a:t>
            </a:r>
          </a:p>
        </p:txBody>
      </p:sp>
      <p:graphicFrame>
        <p:nvGraphicFramePr>
          <p:cNvPr id="4" name="Table 4">
            <a:extLst>
              <a:ext uri="{FF2B5EF4-FFF2-40B4-BE49-F238E27FC236}">
                <a16:creationId xmlns:a16="http://schemas.microsoft.com/office/drawing/2014/main" id="{A5B2F470-0BDA-49AA-8524-A840F4642E9B}"/>
              </a:ext>
            </a:extLst>
          </p:cNvPr>
          <p:cNvGraphicFramePr>
            <a:graphicFrameLocks noGrp="1"/>
          </p:cNvGraphicFramePr>
          <p:nvPr>
            <p:ph idx="1"/>
            <p:extLst>
              <p:ext uri="{D42A27DB-BD31-4B8C-83A1-F6EECF244321}">
                <p14:modId xmlns:p14="http://schemas.microsoft.com/office/powerpoint/2010/main" val="2894047007"/>
              </p:ext>
            </p:extLst>
          </p:nvPr>
        </p:nvGraphicFramePr>
        <p:xfrm>
          <a:off x="725714" y="2160588"/>
          <a:ext cx="8548461" cy="2966720"/>
        </p:xfrm>
        <a:graphic>
          <a:graphicData uri="http://schemas.openxmlformats.org/drawingml/2006/table">
            <a:tbl>
              <a:tblPr firstRow="1" bandRow="1">
                <a:tableStyleId>{5C22544A-7EE6-4342-B048-85BDC9FD1C3A}</a:tableStyleId>
              </a:tblPr>
              <a:tblGrid>
                <a:gridCol w="2101227">
                  <a:extLst>
                    <a:ext uri="{9D8B030D-6E8A-4147-A177-3AD203B41FA5}">
                      <a16:colId xmlns:a16="http://schemas.microsoft.com/office/drawing/2014/main" val="1069155220"/>
                    </a:ext>
                  </a:extLst>
                </a:gridCol>
                <a:gridCol w="2149078">
                  <a:extLst>
                    <a:ext uri="{9D8B030D-6E8A-4147-A177-3AD203B41FA5}">
                      <a16:colId xmlns:a16="http://schemas.microsoft.com/office/drawing/2014/main" val="3495079159"/>
                    </a:ext>
                  </a:extLst>
                </a:gridCol>
                <a:gridCol w="2186781">
                  <a:extLst>
                    <a:ext uri="{9D8B030D-6E8A-4147-A177-3AD203B41FA5}">
                      <a16:colId xmlns:a16="http://schemas.microsoft.com/office/drawing/2014/main" val="3521333189"/>
                    </a:ext>
                  </a:extLst>
                </a:gridCol>
                <a:gridCol w="2111375">
                  <a:extLst>
                    <a:ext uri="{9D8B030D-6E8A-4147-A177-3AD203B41FA5}">
                      <a16:colId xmlns:a16="http://schemas.microsoft.com/office/drawing/2014/main" val="1350536466"/>
                    </a:ext>
                  </a:extLst>
                </a:gridCol>
              </a:tblGrid>
              <a:tr h="370840">
                <a:tc>
                  <a:txBody>
                    <a:bodyPr/>
                    <a:lstStyle/>
                    <a:p>
                      <a:r>
                        <a:rPr lang="en-US"/>
                        <a:t>w</a:t>
                      </a:r>
                    </a:p>
                  </a:txBody>
                  <a:tcPr/>
                </a:tc>
                <a:tc>
                  <a:txBody>
                    <a:bodyPr/>
                    <a:lstStyle/>
                    <a:p>
                      <a:r>
                        <a:rPr lang="en-US"/>
                        <a:t>k</a:t>
                      </a:r>
                    </a:p>
                  </a:txBody>
                  <a:tcPr/>
                </a:tc>
                <a:tc>
                  <a:txBody>
                    <a:bodyPr/>
                    <a:lstStyle/>
                    <a:p>
                      <a:r>
                        <a:rPr lang="en-US"/>
                        <a:t>output</a:t>
                      </a:r>
                    </a:p>
                  </a:txBody>
                  <a:tcPr/>
                </a:tc>
                <a:tc>
                  <a:txBody>
                    <a:bodyPr/>
                    <a:lstStyle/>
                    <a:p>
                      <a:r>
                        <a:rPr lang="en-US"/>
                        <a:t>dictionary</a:t>
                      </a:r>
                    </a:p>
                  </a:txBody>
                  <a:tcPr/>
                </a:tc>
                <a:extLst>
                  <a:ext uri="{0D108BD9-81ED-4DB2-BD59-A6C34878D82A}">
                    <a16:rowId xmlns:a16="http://schemas.microsoft.com/office/drawing/2014/main" val="1140208912"/>
                  </a:ext>
                </a:extLst>
              </a:tr>
              <a:tr h="370840">
                <a:tc>
                  <a:txBody>
                    <a:bodyPr/>
                    <a:lstStyle/>
                    <a:p>
                      <a:endParaRPr lang="en-US"/>
                    </a:p>
                  </a:txBody>
                  <a:tcPr/>
                </a:tc>
                <a:tc>
                  <a:txBody>
                    <a:bodyPr/>
                    <a:lstStyle/>
                    <a:p>
                      <a:r>
                        <a:rPr lang="en-US"/>
                        <a:t>b</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07628866"/>
                  </a:ext>
                </a:extLst>
              </a:tr>
              <a:tr h="370840">
                <a:tc>
                  <a:txBody>
                    <a:bodyPr/>
                    <a:lstStyle/>
                    <a:p>
                      <a:r>
                        <a:rPr lang="en-US"/>
                        <a:t>b</a:t>
                      </a:r>
                    </a:p>
                  </a:txBody>
                  <a:tcPr/>
                </a:tc>
                <a:tc>
                  <a:txBody>
                    <a:bodyPr/>
                    <a:lstStyle/>
                    <a:p>
                      <a:r>
                        <a:rPr lang="en-US"/>
                        <a:t>o</a:t>
                      </a:r>
                    </a:p>
                  </a:txBody>
                  <a:tcPr/>
                </a:tc>
                <a:tc>
                  <a:txBody>
                    <a:bodyPr/>
                    <a:lstStyle/>
                    <a:p>
                      <a:r>
                        <a:rPr lang="en-US"/>
                        <a:t>b</a:t>
                      </a:r>
                    </a:p>
                  </a:txBody>
                  <a:tcPr/>
                </a:tc>
                <a:tc>
                  <a:txBody>
                    <a:bodyPr/>
                    <a:lstStyle/>
                    <a:p>
                      <a:r>
                        <a:rPr lang="en-US"/>
                        <a:t>bo=&lt;256&gt;</a:t>
                      </a:r>
                    </a:p>
                  </a:txBody>
                  <a:tcPr/>
                </a:tc>
                <a:extLst>
                  <a:ext uri="{0D108BD9-81ED-4DB2-BD59-A6C34878D82A}">
                    <a16:rowId xmlns:a16="http://schemas.microsoft.com/office/drawing/2014/main" val="2398266454"/>
                  </a:ext>
                </a:extLst>
              </a:tr>
              <a:tr h="370840">
                <a:tc>
                  <a:txBody>
                    <a:bodyPr/>
                    <a:lstStyle/>
                    <a:p>
                      <a:r>
                        <a:rPr lang="en-US"/>
                        <a:t>o</a:t>
                      </a:r>
                    </a:p>
                  </a:txBody>
                  <a:tcPr/>
                </a:tc>
                <a:tc>
                  <a:txBody>
                    <a:bodyPr/>
                    <a:lstStyle/>
                    <a:p>
                      <a:r>
                        <a:rPr lang="en-US"/>
                        <a:t>o</a:t>
                      </a:r>
                    </a:p>
                  </a:txBody>
                  <a:tcPr/>
                </a:tc>
                <a:tc>
                  <a:txBody>
                    <a:bodyPr/>
                    <a:lstStyle/>
                    <a:p>
                      <a:r>
                        <a:rPr lang="en-US"/>
                        <a:t>o</a:t>
                      </a:r>
                    </a:p>
                  </a:txBody>
                  <a:tcPr/>
                </a:tc>
                <a:tc>
                  <a:txBody>
                    <a:bodyPr/>
                    <a:lstStyle/>
                    <a:p>
                      <a:r>
                        <a:rPr lang="en-US"/>
                        <a:t>oo=&lt;257&gt;</a:t>
                      </a:r>
                    </a:p>
                  </a:txBody>
                  <a:tcPr/>
                </a:tc>
                <a:extLst>
                  <a:ext uri="{0D108BD9-81ED-4DB2-BD59-A6C34878D82A}">
                    <a16:rowId xmlns:a16="http://schemas.microsoft.com/office/drawing/2014/main" val="2585516489"/>
                  </a:ext>
                </a:extLst>
              </a:tr>
              <a:tr h="370840">
                <a:tc>
                  <a:txBody>
                    <a:bodyPr/>
                    <a:lstStyle/>
                    <a:p>
                      <a:r>
                        <a:rPr lang="en-US"/>
                        <a:t>o</a:t>
                      </a:r>
                    </a:p>
                  </a:txBody>
                  <a:tcPr/>
                </a:tc>
                <a:tc>
                  <a:txBody>
                    <a:bodyPr/>
                    <a:lstStyle/>
                    <a:p>
                      <a:r>
                        <a:rPr lang="en-US"/>
                        <a:t>o</a:t>
                      </a:r>
                    </a:p>
                  </a:txBody>
                  <a:tcPr/>
                </a:tc>
                <a:tc>
                  <a:txBody>
                    <a:bodyPr/>
                    <a:lstStyle/>
                    <a:p>
                      <a:r>
                        <a:rPr lang="en-US"/>
                        <a:t>-</a:t>
                      </a:r>
                    </a:p>
                  </a:txBody>
                  <a:tcPr/>
                </a:tc>
                <a:tc>
                  <a:txBody>
                    <a:bodyPr/>
                    <a:lstStyle/>
                    <a:p>
                      <a:endParaRPr lang="en-US"/>
                    </a:p>
                  </a:txBody>
                  <a:tcPr/>
                </a:tc>
                <a:extLst>
                  <a:ext uri="{0D108BD9-81ED-4DB2-BD59-A6C34878D82A}">
                    <a16:rowId xmlns:a16="http://schemas.microsoft.com/office/drawing/2014/main" val="3727614098"/>
                  </a:ext>
                </a:extLst>
              </a:tr>
              <a:tr h="370840">
                <a:tc>
                  <a:txBody>
                    <a:bodyPr/>
                    <a:lstStyle/>
                    <a:p>
                      <a:r>
                        <a:rPr lang="en-US"/>
                        <a:t>oo</a:t>
                      </a:r>
                    </a:p>
                  </a:txBody>
                  <a:tcPr/>
                </a:tc>
                <a:tc>
                  <a:txBody>
                    <a:bodyPr/>
                    <a:lstStyle/>
                    <a:p>
                      <a:r>
                        <a:rPr lang="en-US"/>
                        <a:t>p</a:t>
                      </a:r>
                    </a:p>
                  </a:txBody>
                  <a:tcPr/>
                </a:tc>
                <a:tc>
                  <a:txBody>
                    <a:bodyPr/>
                    <a:lstStyle/>
                    <a:p>
                      <a:r>
                        <a:rPr lang="en-US"/>
                        <a:t>&lt;257&gt;</a:t>
                      </a:r>
                    </a:p>
                  </a:txBody>
                  <a:tcPr/>
                </a:tc>
                <a:tc>
                  <a:txBody>
                    <a:bodyPr/>
                    <a:lstStyle/>
                    <a:p>
                      <a:r>
                        <a:rPr lang="en-US"/>
                        <a:t>oop=&lt;258&gt;</a:t>
                      </a:r>
                    </a:p>
                  </a:txBody>
                  <a:tcPr/>
                </a:tc>
                <a:extLst>
                  <a:ext uri="{0D108BD9-81ED-4DB2-BD59-A6C34878D82A}">
                    <a16:rowId xmlns:a16="http://schemas.microsoft.com/office/drawing/2014/main" val="2063332001"/>
                  </a:ext>
                </a:extLst>
              </a:tr>
              <a:tr h="370840">
                <a:tc>
                  <a:txBody>
                    <a:bodyPr/>
                    <a:lstStyle/>
                    <a:p>
                      <a:r>
                        <a:rPr lang="en-US"/>
                        <a:t>p</a:t>
                      </a:r>
                    </a:p>
                  </a:txBody>
                  <a:tcPr/>
                </a:tc>
                <a:tc>
                  <a:txBody>
                    <a:bodyPr/>
                    <a:lstStyle/>
                    <a:p>
                      <a:r>
                        <a:rPr lang="en-US"/>
                        <a:t>-</a:t>
                      </a:r>
                    </a:p>
                  </a:txBody>
                  <a:tcPr/>
                </a:tc>
                <a:tc>
                  <a:txBody>
                    <a:bodyPr/>
                    <a:lstStyle/>
                    <a:p>
                      <a:r>
                        <a:rPr lang="en-US"/>
                        <a:t>p</a:t>
                      </a:r>
                    </a:p>
                  </a:txBody>
                  <a:tcPr/>
                </a:tc>
                <a:tc>
                  <a:txBody>
                    <a:bodyPr/>
                    <a:lstStyle/>
                    <a:p>
                      <a:r>
                        <a:rPr lang="en-US"/>
                        <a:t>p=&lt;259&gt;</a:t>
                      </a:r>
                    </a:p>
                  </a:txBody>
                  <a:tcPr/>
                </a:tc>
                <a:extLst>
                  <a:ext uri="{0D108BD9-81ED-4DB2-BD59-A6C34878D82A}">
                    <a16:rowId xmlns:a16="http://schemas.microsoft.com/office/drawing/2014/main" val="3153145310"/>
                  </a:ext>
                </a:extLst>
              </a:tr>
              <a:tr h="370840">
                <a:tc>
                  <a:txBody>
                    <a:bodyPr/>
                    <a:lstStyle/>
                    <a:p>
                      <a:r>
                        <a:rPr lang="en-US"/>
                        <a:t>-</a:t>
                      </a:r>
                    </a:p>
                  </a:txBody>
                  <a:tcPr/>
                </a:tc>
                <a:tc>
                  <a:txBody>
                    <a:bodyPr/>
                    <a:lstStyle/>
                    <a:p>
                      <a:r>
                        <a:rPr lang="en-US"/>
                        <a:t>-</a:t>
                      </a:r>
                    </a:p>
                  </a:txBody>
                  <a:tcPr/>
                </a:tc>
                <a:tc>
                  <a:txBody>
                    <a:bodyPr/>
                    <a:lstStyle/>
                    <a:p>
                      <a:r>
                        <a:rPr lang="en-US"/>
                        <a:t>-</a:t>
                      </a:r>
                    </a:p>
                  </a:txBody>
                  <a:tcPr/>
                </a:tc>
                <a:tc>
                  <a:txBody>
                    <a:bodyPr/>
                    <a:lstStyle/>
                    <a:p>
                      <a:r>
                        <a:rPr lang="en-US"/>
                        <a:t>-</a:t>
                      </a:r>
                    </a:p>
                  </a:txBody>
                  <a:tcPr/>
                </a:tc>
                <a:extLst>
                  <a:ext uri="{0D108BD9-81ED-4DB2-BD59-A6C34878D82A}">
                    <a16:rowId xmlns:a16="http://schemas.microsoft.com/office/drawing/2014/main" val="1647772232"/>
                  </a:ext>
                </a:extLst>
              </a:tr>
            </a:tbl>
          </a:graphicData>
        </a:graphic>
      </p:graphicFrame>
    </p:spTree>
    <p:extLst>
      <p:ext uri="{BB962C8B-B14F-4D97-AF65-F5344CB8AC3E}">
        <p14:creationId xmlns:p14="http://schemas.microsoft.com/office/powerpoint/2010/main" val="3655387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B8946-4C0C-4435-A1B2-E08E0DFED78F}"/>
              </a:ext>
            </a:extLst>
          </p:cNvPr>
          <p:cNvSpPr>
            <a:spLocks noGrp="1"/>
          </p:cNvSpPr>
          <p:nvPr>
            <p:ph type="title"/>
          </p:nvPr>
        </p:nvSpPr>
        <p:spPr>
          <a:xfrm>
            <a:off x="484151" y="248992"/>
            <a:ext cx="8596668" cy="1320800"/>
          </a:xfrm>
        </p:spPr>
        <p:txBody>
          <a:bodyPr/>
          <a:lstStyle/>
          <a:p>
            <a:r>
              <a:rPr lang="en-US" b="0" i="0">
                <a:effectLst/>
                <a:latin typeface="Arial" panose="020B0604020202020204" pitchFamily="34" charset="0"/>
              </a:rPr>
              <a:t>Giải nén LZW</a:t>
            </a:r>
            <a:endParaRPr lang="en-US"/>
          </a:p>
        </p:txBody>
      </p:sp>
      <p:sp>
        <p:nvSpPr>
          <p:cNvPr id="3" name="Content Placeholder 2">
            <a:extLst>
              <a:ext uri="{FF2B5EF4-FFF2-40B4-BE49-F238E27FC236}">
                <a16:creationId xmlns:a16="http://schemas.microsoft.com/office/drawing/2014/main" id="{CEC6FEEB-9893-4262-BC51-6D8F4C2FE57E}"/>
              </a:ext>
            </a:extLst>
          </p:cNvPr>
          <p:cNvSpPr>
            <a:spLocks noGrp="1"/>
          </p:cNvSpPr>
          <p:nvPr>
            <p:ph idx="1"/>
          </p:nvPr>
        </p:nvSpPr>
        <p:spPr>
          <a:xfrm>
            <a:off x="484151" y="1042385"/>
            <a:ext cx="10428816" cy="5429250"/>
          </a:xfrm>
        </p:spPr>
        <p:txBody>
          <a:bodyPr>
            <a:normAutofit fontScale="85000" lnSpcReduction="20000"/>
          </a:bodyPr>
          <a:lstStyle/>
          <a:p>
            <a:pPr marL="0" indent="0">
              <a:buNone/>
            </a:pPr>
            <a:r>
              <a:rPr lang="en-US" b="0" i="0">
                <a:effectLst/>
                <a:latin typeface="Courier New" panose="02070309020205020404" pitchFamily="49" charset="0"/>
              </a:rPr>
              <a:t>read a character k; //dòng 1</a:t>
            </a:r>
          </a:p>
          <a:p>
            <a:pPr marL="0" indent="0">
              <a:buNone/>
            </a:pPr>
            <a:r>
              <a:rPr lang="en-US" b="0" i="0">
                <a:effectLst/>
                <a:latin typeface="Courier New" panose="02070309020205020404" pitchFamily="49" charset="0"/>
              </a:rPr>
              <a:t>output k; //dòng 2</a:t>
            </a:r>
          </a:p>
          <a:p>
            <a:pPr marL="0" indent="0">
              <a:buNone/>
            </a:pPr>
            <a:r>
              <a:rPr lang="en-US" b="0" i="0">
                <a:effectLst/>
                <a:latin typeface="Courier New" panose="02070309020205020404" pitchFamily="49" charset="0"/>
              </a:rPr>
              <a:t>w = k; //dòng 3</a:t>
            </a:r>
          </a:p>
          <a:p>
            <a:pPr marL="0" indent="0">
              <a:buNone/>
            </a:pPr>
            <a:r>
              <a:rPr lang="en-US" b="0" i="0">
                <a:effectLst/>
                <a:latin typeface="Courier New" panose="02070309020205020404" pitchFamily="49" charset="0"/>
              </a:rPr>
              <a:t>while ( read a character k ) </a:t>
            </a:r>
          </a:p>
          <a:p>
            <a:pPr marL="0" indent="0">
              <a:buNone/>
            </a:pPr>
            <a:r>
              <a:rPr lang="en-US" b="0" i="0">
                <a:effectLst/>
                <a:latin typeface="Courier New" panose="02070309020205020404" pitchFamily="49" charset="0"/>
              </a:rPr>
              <a:t>/* k could be a character or a code. */</a:t>
            </a:r>
          </a:p>
          <a:p>
            <a:pPr marL="457200" lvl="1" indent="0">
              <a:buNone/>
            </a:pPr>
            <a:r>
              <a:rPr lang="en-US" b="0" i="0">
                <a:effectLst/>
                <a:latin typeface="Courier New" panose="02070309020205020404" pitchFamily="49" charset="0"/>
              </a:rPr>
              <a:t>{</a:t>
            </a:r>
          </a:p>
          <a:p>
            <a:pPr marL="457200" lvl="1" indent="0">
              <a:buNone/>
            </a:pPr>
            <a:r>
              <a:rPr lang="en-US" b="0" i="0">
                <a:effectLst/>
                <a:latin typeface="Courier New" panose="02070309020205020404" pitchFamily="49" charset="0"/>
              </a:rPr>
              <a:t>if k is a character or code k exists in the dictionary //dòng 4 (có 2 trường hợp là một kí tự hoặc là một code)</a:t>
            </a:r>
          </a:p>
          <a:p>
            <a:pPr marL="457200" lvl="1" indent="0">
              <a:buNone/>
            </a:pPr>
            <a:r>
              <a:rPr lang="en-US">
                <a:latin typeface="Courier New" panose="02070309020205020404" pitchFamily="49" charset="0"/>
              </a:rPr>
              <a:t>	</a:t>
            </a:r>
            <a:r>
              <a:rPr lang="en-US" b="0" i="0">
                <a:effectLst/>
                <a:latin typeface="Courier New" panose="02070309020205020404" pitchFamily="49" charset="0"/>
              </a:rPr>
              <a:t>entry = character k or string in dictionary for code k; //dòng5</a:t>
            </a:r>
          </a:p>
          <a:p>
            <a:pPr marL="457200" lvl="1" indent="0">
              <a:buNone/>
            </a:pPr>
            <a:r>
              <a:rPr lang="en-US" b="0" i="0">
                <a:effectLst/>
                <a:latin typeface="Courier New" panose="02070309020205020404" pitchFamily="49" charset="0"/>
              </a:rPr>
              <a:t>	output entry; //dòng6</a:t>
            </a:r>
          </a:p>
          <a:p>
            <a:pPr marL="457200" lvl="1" indent="0">
              <a:buNone/>
            </a:pPr>
            <a:r>
              <a:rPr lang="en-US" b="0" i="0">
                <a:effectLst/>
                <a:latin typeface="Courier New" panose="02070309020205020404" pitchFamily="49" charset="0"/>
              </a:rPr>
              <a:t>	add w + firstCharacterOf(entry) to dictionary; dòng7</a:t>
            </a:r>
          </a:p>
          <a:p>
            <a:pPr marL="457200" lvl="1" indent="0">
              <a:buNone/>
            </a:pPr>
            <a:r>
              <a:rPr lang="en-US" b="0" i="0">
                <a:effectLst/>
                <a:latin typeface="Courier New" panose="02070309020205020404" pitchFamily="49" charset="0"/>
              </a:rPr>
              <a:t>	w = entry; //dòng 8</a:t>
            </a:r>
          </a:p>
          <a:p>
            <a:pPr marL="457200" lvl="1" indent="0">
              <a:buNone/>
            </a:pPr>
            <a:r>
              <a:rPr lang="en-US" b="0" i="0">
                <a:effectLst/>
                <a:latin typeface="Courier New" panose="02070309020205020404" pitchFamily="49" charset="0"/>
              </a:rPr>
              <a:t>Else //dòng 9</a:t>
            </a:r>
          </a:p>
          <a:p>
            <a:pPr marL="457200" lvl="1" indent="0">
              <a:buNone/>
            </a:pPr>
            <a:r>
              <a:rPr lang="en-US" b="0" i="0">
                <a:effectLst/>
                <a:latin typeface="Courier New" panose="02070309020205020404" pitchFamily="49" charset="0"/>
              </a:rPr>
              <a:t>	entry = w + firstCharacterOf(w); //dòng10</a:t>
            </a:r>
          </a:p>
          <a:p>
            <a:pPr marL="457200" lvl="1" indent="0">
              <a:buNone/>
            </a:pPr>
            <a:r>
              <a:rPr lang="en-US" b="0" i="0">
                <a:effectLst/>
                <a:latin typeface="Courier New" panose="02070309020205020404" pitchFamily="49" charset="0"/>
              </a:rPr>
              <a:t>	output entry //dòng 10,1</a:t>
            </a:r>
          </a:p>
          <a:p>
            <a:pPr marL="457200" lvl="1" indent="0">
              <a:buNone/>
            </a:pPr>
            <a:r>
              <a:rPr lang="en-US" b="0" i="0">
                <a:effectLst/>
                <a:latin typeface="Courier New" panose="02070309020205020404" pitchFamily="49" charset="0"/>
              </a:rPr>
              <a:t>	add entry to dictionary; //dòng 11</a:t>
            </a:r>
          </a:p>
          <a:p>
            <a:pPr marL="457200" lvl="1" indent="0">
              <a:buNone/>
            </a:pPr>
            <a:r>
              <a:rPr lang="en-US" b="0" i="0">
                <a:effectLst/>
                <a:latin typeface="Courier New" panose="02070309020205020404" pitchFamily="49" charset="0"/>
              </a:rPr>
              <a:t>	w = entry; //dòng12</a:t>
            </a:r>
          </a:p>
          <a:p>
            <a:pPr marL="457200" lvl="1" indent="0">
              <a:buNone/>
            </a:pPr>
            <a:r>
              <a:rPr lang="en-US" b="0" i="0">
                <a:effectLst/>
                <a:latin typeface="Courier New" panose="02070309020205020404" pitchFamily="49" charset="0"/>
              </a:rPr>
              <a:t>}</a:t>
            </a:r>
            <a:endParaRPr lang="en-US"/>
          </a:p>
        </p:txBody>
      </p:sp>
    </p:spTree>
    <p:extLst>
      <p:ext uri="{BB962C8B-B14F-4D97-AF65-F5344CB8AC3E}">
        <p14:creationId xmlns:p14="http://schemas.microsoft.com/office/powerpoint/2010/main" val="81937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1AF7-558C-4748-BA9D-6EB5D76294A8}"/>
              </a:ext>
            </a:extLst>
          </p:cNvPr>
          <p:cNvSpPr>
            <a:spLocks noGrp="1"/>
          </p:cNvSpPr>
          <p:nvPr>
            <p:ph type="title"/>
          </p:nvPr>
        </p:nvSpPr>
        <p:spPr>
          <a:xfrm>
            <a:off x="482600" y="609600"/>
            <a:ext cx="8596668" cy="1320800"/>
          </a:xfrm>
        </p:spPr>
        <p:txBody>
          <a:bodyPr/>
          <a:lstStyle/>
          <a:p>
            <a:r>
              <a:rPr lang="en-US"/>
              <a:t>Ví dụ giải mã “bo&lt;257&gt;p”</a:t>
            </a:r>
          </a:p>
        </p:txBody>
      </p:sp>
      <p:graphicFrame>
        <p:nvGraphicFramePr>
          <p:cNvPr id="4" name="Table 4">
            <a:extLst>
              <a:ext uri="{FF2B5EF4-FFF2-40B4-BE49-F238E27FC236}">
                <a16:creationId xmlns:a16="http://schemas.microsoft.com/office/drawing/2014/main" id="{C9F5B439-26C6-4FD7-8F99-BDBF79D16AF0}"/>
              </a:ext>
            </a:extLst>
          </p:cNvPr>
          <p:cNvGraphicFramePr>
            <a:graphicFrameLocks noGrp="1"/>
          </p:cNvGraphicFramePr>
          <p:nvPr>
            <p:ph idx="1"/>
            <p:extLst>
              <p:ext uri="{D42A27DB-BD31-4B8C-83A1-F6EECF244321}">
                <p14:modId xmlns:p14="http://schemas.microsoft.com/office/powerpoint/2010/main" val="1713041409"/>
              </p:ext>
            </p:extLst>
          </p:nvPr>
        </p:nvGraphicFramePr>
        <p:xfrm>
          <a:off x="482600" y="2160588"/>
          <a:ext cx="8791402" cy="2595880"/>
        </p:xfrm>
        <a:graphic>
          <a:graphicData uri="http://schemas.openxmlformats.org/drawingml/2006/table">
            <a:tbl>
              <a:tblPr firstRow="1" bandRow="1">
                <a:tableStyleId>{5C22544A-7EE6-4342-B048-85BDC9FD1C3A}</a:tableStyleId>
              </a:tblPr>
              <a:tblGrid>
                <a:gridCol w="627577">
                  <a:extLst>
                    <a:ext uri="{9D8B030D-6E8A-4147-A177-3AD203B41FA5}">
                      <a16:colId xmlns:a16="http://schemas.microsoft.com/office/drawing/2014/main" val="2264049386"/>
                    </a:ext>
                  </a:extLst>
                </a:gridCol>
                <a:gridCol w="2721275">
                  <a:extLst>
                    <a:ext uri="{9D8B030D-6E8A-4147-A177-3AD203B41FA5}">
                      <a16:colId xmlns:a16="http://schemas.microsoft.com/office/drawing/2014/main" val="3885563975"/>
                    </a:ext>
                  </a:extLst>
                </a:gridCol>
                <a:gridCol w="2721275">
                  <a:extLst>
                    <a:ext uri="{9D8B030D-6E8A-4147-A177-3AD203B41FA5}">
                      <a16:colId xmlns:a16="http://schemas.microsoft.com/office/drawing/2014/main" val="4086500078"/>
                    </a:ext>
                  </a:extLst>
                </a:gridCol>
                <a:gridCol w="2721275">
                  <a:extLst>
                    <a:ext uri="{9D8B030D-6E8A-4147-A177-3AD203B41FA5}">
                      <a16:colId xmlns:a16="http://schemas.microsoft.com/office/drawing/2014/main" val="2866406614"/>
                    </a:ext>
                  </a:extLst>
                </a:gridCol>
              </a:tblGrid>
              <a:tr h="370840">
                <a:tc>
                  <a:txBody>
                    <a:bodyPr/>
                    <a:lstStyle/>
                    <a:p>
                      <a:pPr algn="ctr"/>
                      <a:r>
                        <a:rPr lang="en-US"/>
                        <a:t>w</a:t>
                      </a:r>
                    </a:p>
                  </a:txBody>
                  <a:tcPr/>
                </a:tc>
                <a:tc>
                  <a:txBody>
                    <a:bodyPr/>
                    <a:lstStyle/>
                    <a:p>
                      <a:pPr algn="ctr"/>
                      <a:r>
                        <a:rPr lang="en-US"/>
                        <a:t>K</a:t>
                      </a:r>
                    </a:p>
                  </a:txBody>
                  <a:tcPr/>
                </a:tc>
                <a:tc>
                  <a:txBody>
                    <a:bodyPr/>
                    <a:lstStyle/>
                    <a:p>
                      <a:pPr algn="ctr"/>
                      <a:r>
                        <a:rPr lang="en-US"/>
                        <a:t>output</a:t>
                      </a:r>
                    </a:p>
                  </a:txBody>
                  <a:tcPr/>
                </a:tc>
                <a:tc>
                  <a:txBody>
                    <a:bodyPr/>
                    <a:lstStyle/>
                    <a:p>
                      <a:pPr algn="ctr"/>
                      <a:r>
                        <a:rPr lang="en-US"/>
                        <a:t>dictionary</a:t>
                      </a:r>
                    </a:p>
                  </a:txBody>
                  <a:tcPr/>
                </a:tc>
                <a:extLst>
                  <a:ext uri="{0D108BD9-81ED-4DB2-BD59-A6C34878D82A}">
                    <a16:rowId xmlns:a16="http://schemas.microsoft.com/office/drawing/2014/main" val="3824693556"/>
                  </a:ext>
                </a:extLst>
              </a:tr>
              <a:tr h="370840">
                <a:tc>
                  <a:txBody>
                    <a:bodyPr/>
                    <a:lstStyle/>
                    <a:p>
                      <a:pPr algn="ctr"/>
                      <a:endParaRPr lang="en-US"/>
                    </a:p>
                  </a:txBody>
                  <a:tcPr/>
                </a:tc>
                <a:tc>
                  <a:txBody>
                    <a:bodyPr/>
                    <a:lstStyle/>
                    <a:p>
                      <a:pPr algn="ctr"/>
                      <a:r>
                        <a:rPr lang="en-US"/>
                        <a:t>b</a:t>
                      </a:r>
                    </a:p>
                  </a:txBody>
                  <a:tcPr/>
                </a:tc>
                <a:tc>
                  <a:txBody>
                    <a:bodyPr/>
                    <a:lstStyle/>
                    <a:p>
                      <a:pPr algn="ctr"/>
                      <a:r>
                        <a:rPr lang="en-US"/>
                        <a:t>b</a:t>
                      </a:r>
                    </a:p>
                  </a:txBody>
                  <a:tcPr/>
                </a:tc>
                <a:tc>
                  <a:txBody>
                    <a:bodyPr/>
                    <a:lstStyle/>
                    <a:p>
                      <a:pPr algn="ctr"/>
                      <a:endParaRPr lang="en-US"/>
                    </a:p>
                  </a:txBody>
                  <a:tcPr/>
                </a:tc>
                <a:extLst>
                  <a:ext uri="{0D108BD9-81ED-4DB2-BD59-A6C34878D82A}">
                    <a16:rowId xmlns:a16="http://schemas.microsoft.com/office/drawing/2014/main" val="4097168122"/>
                  </a:ext>
                </a:extLst>
              </a:tr>
              <a:tr h="370840">
                <a:tc>
                  <a:txBody>
                    <a:bodyPr/>
                    <a:lstStyle/>
                    <a:p>
                      <a:pPr algn="ctr"/>
                      <a:r>
                        <a:rPr lang="en-US"/>
                        <a:t>b</a:t>
                      </a:r>
                    </a:p>
                  </a:txBody>
                  <a:tcPr/>
                </a:tc>
                <a:tc>
                  <a:txBody>
                    <a:bodyPr/>
                    <a:lstStyle/>
                    <a:p>
                      <a:pPr algn="ctr"/>
                      <a:r>
                        <a:rPr lang="en-US"/>
                        <a:t>o</a:t>
                      </a:r>
                    </a:p>
                  </a:txBody>
                  <a:tcPr/>
                </a:tc>
                <a:tc>
                  <a:txBody>
                    <a:bodyPr/>
                    <a:lstStyle/>
                    <a:p>
                      <a:pPr algn="ctr"/>
                      <a:r>
                        <a:rPr lang="en-US"/>
                        <a:t>o</a:t>
                      </a:r>
                    </a:p>
                  </a:txBody>
                  <a:tcPr/>
                </a:tc>
                <a:tc>
                  <a:txBody>
                    <a:bodyPr/>
                    <a:lstStyle/>
                    <a:p>
                      <a:pPr algn="ctr"/>
                      <a:r>
                        <a:rPr lang="en-US"/>
                        <a:t>bo=&lt;256&gt;</a:t>
                      </a:r>
                    </a:p>
                  </a:txBody>
                  <a:tcPr/>
                </a:tc>
                <a:extLst>
                  <a:ext uri="{0D108BD9-81ED-4DB2-BD59-A6C34878D82A}">
                    <a16:rowId xmlns:a16="http://schemas.microsoft.com/office/drawing/2014/main" val="3670574141"/>
                  </a:ext>
                </a:extLst>
              </a:tr>
              <a:tr h="370840">
                <a:tc>
                  <a:txBody>
                    <a:bodyPr/>
                    <a:lstStyle/>
                    <a:p>
                      <a:pPr algn="ctr"/>
                      <a:r>
                        <a:rPr lang="en-US"/>
                        <a:t>o</a:t>
                      </a:r>
                    </a:p>
                  </a:txBody>
                  <a:tcPr/>
                </a:tc>
                <a:tc>
                  <a:txBody>
                    <a:bodyPr/>
                    <a:lstStyle/>
                    <a:p>
                      <a:pPr algn="ctr"/>
                      <a:r>
                        <a:rPr lang="en-US"/>
                        <a:t>&lt;257&gt;</a:t>
                      </a:r>
                    </a:p>
                  </a:txBody>
                  <a:tcPr/>
                </a:tc>
                <a:tc>
                  <a:txBody>
                    <a:bodyPr/>
                    <a:lstStyle/>
                    <a:p>
                      <a:pPr algn="ctr"/>
                      <a:r>
                        <a:rPr lang="en-US"/>
                        <a:t>oo</a:t>
                      </a:r>
                    </a:p>
                  </a:txBody>
                  <a:tcPr/>
                </a:tc>
                <a:tc>
                  <a:txBody>
                    <a:bodyPr/>
                    <a:lstStyle/>
                    <a:p>
                      <a:pPr algn="ctr"/>
                      <a:r>
                        <a:rPr lang="en-US"/>
                        <a:t>oo=&lt;257&gt;</a:t>
                      </a:r>
                    </a:p>
                  </a:txBody>
                  <a:tcPr/>
                </a:tc>
                <a:extLst>
                  <a:ext uri="{0D108BD9-81ED-4DB2-BD59-A6C34878D82A}">
                    <a16:rowId xmlns:a16="http://schemas.microsoft.com/office/drawing/2014/main" val="779512596"/>
                  </a:ext>
                </a:extLst>
              </a:tr>
              <a:tr h="370840">
                <a:tc>
                  <a:txBody>
                    <a:bodyPr/>
                    <a:lstStyle/>
                    <a:p>
                      <a:pPr algn="ctr"/>
                      <a:r>
                        <a:rPr lang="en-US"/>
                        <a:t>oo</a:t>
                      </a:r>
                    </a:p>
                  </a:txBody>
                  <a:tcPr/>
                </a:tc>
                <a:tc>
                  <a:txBody>
                    <a:bodyPr/>
                    <a:lstStyle/>
                    <a:p>
                      <a:pPr algn="ctr"/>
                      <a:r>
                        <a:rPr lang="en-US"/>
                        <a:t>p</a:t>
                      </a:r>
                    </a:p>
                  </a:txBody>
                  <a:tcPr/>
                </a:tc>
                <a:tc>
                  <a:txBody>
                    <a:bodyPr/>
                    <a:lstStyle/>
                    <a:p>
                      <a:pPr algn="ctr"/>
                      <a:r>
                        <a:rPr lang="en-US"/>
                        <a:t>p</a:t>
                      </a:r>
                    </a:p>
                  </a:txBody>
                  <a:tcPr/>
                </a:tc>
                <a:tc>
                  <a:txBody>
                    <a:bodyPr/>
                    <a:lstStyle/>
                    <a:p>
                      <a:pPr algn="ctr"/>
                      <a:r>
                        <a:rPr lang="en-US"/>
                        <a:t>oop=&lt;258&gt;</a:t>
                      </a:r>
                    </a:p>
                  </a:txBody>
                  <a:tcPr/>
                </a:tc>
                <a:extLst>
                  <a:ext uri="{0D108BD9-81ED-4DB2-BD59-A6C34878D82A}">
                    <a16:rowId xmlns:a16="http://schemas.microsoft.com/office/drawing/2014/main" val="973747102"/>
                  </a:ext>
                </a:extLst>
              </a:tr>
              <a:tr h="370840">
                <a:tc>
                  <a:txBody>
                    <a:bodyPr/>
                    <a:lstStyle/>
                    <a:p>
                      <a:pPr algn="ctr"/>
                      <a:r>
                        <a:rPr lang="en-US"/>
                        <a:t>p</a:t>
                      </a:r>
                    </a:p>
                  </a:txBody>
                  <a:tcPr/>
                </a:tc>
                <a:tc>
                  <a:txBody>
                    <a:bodyPr/>
                    <a:lstStyle/>
                    <a:p>
                      <a:pPr algn="ctr"/>
                      <a:r>
                        <a:rPr lang="en-US"/>
                        <a:t>-</a:t>
                      </a:r>
                    </a:p>
                  </a:txBody>
                  <a:tcPr/>
                </a:tc>
                <a:tc>
                  <a:txBody>
                    <a:bodyPr/>
                    <a:lstStyle/>
                    <a:p>
                      <a:pPr algn="ctr"/>
                      <a:r>
                        <a:rPr lang="en-US"/>
                        <a:t>-</a:t>
                      </a:r>
                    </a:p>
                  </a:txBody>
                  <a:tcPr/>
                </a:tc>
                <a:tc>
                  <a:txBody>
                    <a:bodyPr/>
                    <a:lstStyle/>
                    <a:p>
                      <a:pPr algn="ctr"/>
                      <a:r>
                        <a:rPr lang="en-US"/>
                        <a:t>-</a:t>
                      </a:r>
                    </a:p>
                  </a:txBody>
                  <a:tcPr/>
                </a:tc>
                <a:extLst>
                  <a:ext uri="{0D108BD9-81ED-4DB2-BD59-A6C34878D82A}">
                    <a16:rowId xmlns:a16="http://schemas.microsoft.com/office/drawing/2014/main" val="776380154"/>
                  </a:ext>
                </a:extLst>
              </a:tr>
              <a:tr h="370840">
                <a:tc>
                  <a:txBody>
                    <a:bodyPr/>
                    <a:lstStyle/>
                    <a:p>
                      <a:pPr algn="ctr"/>
                      <a:r>
                        <a:rPr lang="en-US"/>
                        <a:t>-</a:t>
                      </a:r>
                    </a:p>
                  </a:txBody>
                  <a:tcPr/>
                </a:tc>
                <a:tc>
                  <a:txBody>
                    <a:bodyPr/>
                    <a:lstStyle/>
                    <a:p>
                      <a:pPr algn="ctr"/>
                      <a:r>
                        <a:rPr lang="en-US"/>
                        <a:t>-</a:t>
                      </a:r>
                    </a:p>
                  </a:txBody>
                  <a:tcPr/>
                </a:tc>
                <a:tc>
                  <a:txBody>
                    <a:bodyPr/>
                    <a:lstStyle/>
                    <a:p>
                      <a:pPr algn="ctr"/>
                      <a:r>
                        <a:rPr lang="en-US"/>
                        <a:t>-</a:t>
                      </a:r>
                    </a:p>
                  </a:txBody>
                  <a:tcPr/>
                </a:tc>
                <a:tc>
                  <a:txBody>
                    <a:bodyPr/>
                    <a:lstStyle/>
                    <a:p>
                      <a:pPr algn="ctr"/>
                      <a:r>
                        <a:rPr lang="en-US"/>
                        <a:t>-</a:t>
                      </a:r>
                    </a:p>
                  </a:txBody>
                  <a:tcPr/>
                </a:tc>
                <a:extLst>
                  <a:ext uri="{0D108BD9-81ED-4DB2-BD59-A6C34878D82A}">
                    <a16:rowId xmlns:a16="http://schemas.microsoft.com/office/drawing/2014/main" val="1116195589"/>
                  </a:ext>
                </a:extLst>
              </a:tr>
            </a:tbl>
          </a:graphicData>
        </a:graphic>
      </p:graphicFrame>
    </p:spTree>
    <p:extLst>
      <p:ext uri="{BB962C8B-B14F-4D97-AF65-F5344CB8AC3E}">
        <p14:creationId xmlns:p14="http://schemas.microsoft.com/office/powerpoint/2010/main" val="1639843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A2982-4329-498E-8E81-05772AD57392}"/>
              </a:ext>
            </a:extLst>
          </p:cNvPr>
          <p:cNvSpPr>
            <a:spLocks noGrp="1"/>
          </p:cNvSpPr>
          <p:nvPr>
            <p:ph type="title"/>
          </p:nvPr>
        </p:nvSpPr>
        <p:spPr/>
        <p:txBody>
          <a:bodyPr/>
          <a:lstStyle/>
          <a:p>
            <a:r>
              <a:rPr lang="en-US"/>
              <a:t>Ưu Điểm</a:t>
            </a:r>
          </a:p>
        </p:txBody>
      </p:sp>
      <p:sp>
        <p:nvSpPr>
          <p:cNvPr id="3" name="Content Placeholder 2">
            <a:extLst>
              <a:ext uri="{FF2B5EF4-FFF2-40B4-BE49-F238E27FC236}">
                <a16:creationId xmlns:a16="http://schemas.microsoft.com/office/drawing/2014/main" id="{2905FBA1-488D-4B73-8CB4-EE11E739C6E7}"/>
              </a:ext>
            </a:extLst>
          </p:cNvPr>
          <p:cNvSpPr>
            <a:spLocks noGrp="1"/>
          </p:cNvSpPr>
          <p:nvPr>
            <p:ph idx="1"/>
          </p:nvPr>
        </p:nvSpPr>
        <p:spPr/>
        <p:txBody>
          <a:bodyPr/>
          <a:lstStyle/>
          <a:p>
            <a:r>
              <a:rPr lang="vi-VN" b="0" i="0">
                <a:effectLst/>
                <a:latin typeface="Arial" panose="020B0604020202020204" pitchFamily="34" charset="0"/>
              </a:rPr>
              <a:t>Hệ số nén tương đối cao, trong tập tin nén không cần phải chứa bảng mã </a:t>
            </a:r>
            <a:endParaRPr lang="en-US" b="0" i="0">
              <a:effectLst/>
              <a:latin typeface="Arial" panose="020B0604020202020204" pitchFamily="34" charset="0"/>
            </a:endParaRPr>
          </a:p>
          <a:p>
            <a:pPr marL="0" indent="0">
              <a:buNone/>
            </a:pPr>
            <a:endParaRPr lang="en-US" b="0" i="0">
              <a:effectLst/>
              <a:latin typeface="Arial" panose="020B0604020202020204" pitchFamily="34" charset="0"/>
            </a:endParaRPr>
          </a:p>
          <a:p>
            <a:r>
              <a:rPr lang="vi-VN" b="0" i="0">
                <a:effectLst/>
                <a:latin typeface="Arial" panose="020B0604020202020204" pitchFamily="34" charset="0"/>
              </a:rPr>
              <a:t>Bên nhận có thể tự xây dựng bảng mã mà không cần bên gửi phải gửi kèm theo bản tin nén </a:t>
            </a:r>
            <a:endParaRPr lang="en-US" b="0" i="0">
              <a:effectLst/>
              <a:latin typeface="Arial" panose="020B0604020202020204" pitchFamily="34" charset="0"/>
            </a:endParaRPr>
          </a:p>
          <a:p>
            <a:pPr marL="0" indent="0">
              <a:buNone/>
            </a:pPr>
            <a:endParaRPr lang="en-US" b="0" i="0">
              <a:effectLst/>
              <a:latin typeface="Arial" panose="020B0604020202020204" pitchFamily="34" charset="0"/>
            </a:endParaRPr>
          </a:p>
          <a:p>
            <a:r>
              <a:rPr lang="vi-VN" b="0" i="0">
                <a:effectLst/>
                <a:latin typeface="Arial" panose="020B0604020202020204" pitchFamily="34" charset="0"/>
              </a:rPr>
              <a:t>Thuật toán LZW khắc phục được sự lãng phí về bộ nhớ mà các thuật toán trước không tận dụng được hết. Đồng thời khắc phục được sự cứng nhắc của thuật toán nén, góp phần làm thuật toán nén linh hoạt hơn.</a:t>
            </a:r>
            <a:endParaRPr lang="en-US" b="0" i="0">
              <a:solidFill>
                <a:schemeClr val="tx1"/>
              </a:solidFill>
              <a:effectLst/>
              <a:latin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50699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4D8E57-4A0C-4C18-9517-59F50323F0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15B3C4-7FB6-414C-8C24-8862C0E6C9F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E12C2FA-3740-4055-BA8A-74A1458F4A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561</TotalTime>
  <Words>669</Words>
  <Application>Microsoft Office PowerPoint</Application>
  <PresentationFormat>Widescreen</PresentationFormat>
  <Paragraphs>117</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Segoe UI</vt:lpstr>
      <vt:lpstr>Trebuchet MS</vt:lpstr>
      <vt:lpstr>Wingdings 3</vt:lpstr>
      <vt:lpstr>Facet</vt:lpstr>
      <vt:lpstr>Multimedia, trò chơi  và các hệ thống giải trí</vt:lpstr>
      <vt:lpstr>PowerPoint Presentation</vt:lpstr>
      <vt:lpstr>Lempel - Zip và Welch</vt:lpstr>
      <vt:lpstr>Nguyên tắc hoạt động:</vt:lpstr>
      <vt:lpstr>Mã hóa LZW</vt:lpstr>
      <vt:lpstr>Ví dụ mã hóa chuỗi “booop”</vt:lpstr>
      <vt:lpstr>Giải nén LZW</vt:lpstr>
      <vt:lpstr>Ví dụ giải mã “bo&lt;257&gt;p”</vt:lpstr>
      <vt:lpstr>Ưu Điểm</vt:lpstr>
      <vt:lpstr>Nhược điểm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sơn hoàng</dc:creator>
  <cp:lastModifiedBy>sơn hoàng</cp:lastModifiedBy>
  <cp:revision>21</cp:revision>
  <dcterms:created xsi:type="dcterms:W3CDTF">2020-11-22T13:40:34Z</dcterms:created>
  <dcterms:modified xsi:type="dcterms:W3CDTF">2020-11-30T03:59:14Z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