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4"/>
  </p:sldMasterIdLst>
  <p:notesMasterIdLst>
    <p:notesMasterId r:id="rId14"/>
  </p:notesMasterIdLst>
  <p:handoutMasterIdLst>
    <p:handoutMasterId r:id="rId15"/>
  </p:handoutMasterIdLst>
  <p:sldIdLst>
    <p:sldId id="256" r:id="rId5"/>
    <p:sldId id="257" r:id="rId6"/>
    <p:sldId id="258" r:id="rId7"/>
    <p:sldId id="261" r:id="rId8"/>
    <p:sldId id="260" r:id="rId9"/>
    <p:sldId id="262" r:id="rId10"/>
    <p:sldId id="263" r:id="rId11"/>
    <p:sldId id="25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335" autoAdjust="0"/>
    <p:restoredTop sz="95033" autoAdjust="0"/>
  </p:normalViewPr>
  <p:slideViewPr>
    <p:cSldViewPr snapToGrid="0" snapToObjects="1">
      <p:cViewPr>
        <p:scale>
          <a:sx n="50" d="100"/>
          <a:sy n="50" d="100"/>
        </p:scale>
        <p:origin x="-66" y="81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11/23/2020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596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6948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53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675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77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5180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7690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56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0004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809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3284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2935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4112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430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274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422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11/23/2020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033287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7" Type="http://schemas.openxmlformats.org/officeDocument/2006/relationships/hyperlink" Target="https://en.wikipedia.org/wiki/LZ77_and_LZ78" TargetMode="External"/><Relationship Id="rId2" Type="http://schemas.openxmlformats.org/officeDocument/2006/relationships/hyperlink" Target="https://en.wikipedia.org/wiki/Lossless_data_compression" TargetMode="External"/><Relationship Id="rId1" Type="http://schemas.openxmlformats.org/officeDocument/2006/relationships/slideLayout" Target="../slideLayouts/slideLayout2.xml"/><Relationship Id="rId6" Type="http://schemas.openxmlformats.org/officeDocument/2006/relationships/hyperlink" Target="https://en.wikipedia.org/wiki/Terry_Welch" TargetMode="External"/><Relationship Id="rId5" Type="http://schemas.openxmlformats.org/officeDocument/2006/relationships/hyperlink" Target="https://en.wikipedia.org/wiki/Jacob_Ziv" TargetMode="External"/><Relationship Id="rId4" Type="http://schemas.openxmlformats.org/officeDocument/2006/relationships/hyperlink" Target="https://en.wikipedia.org/wiki/Abraham_Lemp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56461" y="444429"/>
            <a:ext cx="9035510" cy="2421464"/>
          </a:xfrm>
        </p:spPr>
        <p:txBody>
          <a:bodyPr>
            <a:normAutofit/>
          </a:bodyPr>
          <a:lstStyle/>
          <a:p>
            <a:pPr algn="ctr"/>
            <a:r>
              <a:rPr lang="vi-VN" sz="6600" b="0" i="0">
                <a:solidFill>
                  <a:srgbClr val="343434"/>
                </a:solidFill>
                <a:effectLst/>
                <a:latin typeface="Segoe UI" panose="020B0502040204020203" pitchFamily="34" charset="0"/>
              </a:rPr>
              <a:t>Multimedia, trò chơi </a:t>
            </a:r>
            <a:br>
              <a:rPr lang="en-US" sz="6600" b="0" i="0">
                <a:solidFill>
                  <a:srgbClr val="343434"/>
                </a:solidFill>
                <a:effectLst/>
                <a:latin typeface="Segoe UI" panose="020B0502040204020203" pitchFamily="34" charset="0"/>
              </a:rPr>
            </a:br>
            <a:r>
              <a:rPr lang="vi-VN" sz="6600" b="0" i="0">
                <a:solidFill>
                  <a:srgbClr val="343434"/>
                </a:solidFill>
                <a:effectLst/>
                <a:latin typeface="Segoe UI" panose="020B0502040204020203" pitchFamily="34" charset="0"/>
              </a:rPr>
              <a:t>và</a:t>
            </a:r>
            <a:r>
              <a:rPr lang="en-US" sz="6600">
                <a:solidFill>
                  <a:srgbClr val="343434"/>
                </a:solidFill>
                <a:latin typeface="Segoe UI" panose="020B0502040204020203" pitchFamily="34" charset="0"/>
              </a:rPr>
              <a:t> </a:t>
            </a:r>
            <a:r>
              <a:rPr lang="vi-VN" sz="6600" b="0" i="0">
                <a:solidFill>
                  <a:srgbClr val="343434"/>
                </a:solidFill>
                <a:effectLst/>
                <a:latin typeface="Segoe UI" panose="020B0502040204020203" pitchFamily="34" charset="0"/>
              </a:rPr>
              <a:t>các hệ thống giải trí</a:t>
            </a:r>
            <a:endParaRPr lang="en-US" sz="6600" b="1" dirty="0"/>
          </a:p>
        </p:txBody>
      </p:sp>
      <p:sp>
        <p:nvSpPr>
          <p:cNvPr id="7" name="TextBox 6">
            <a:extLst>
              <a:ext uri="{FF2B5EF4-FFF2-40B4-BE49-F238E27FC236}">
                <a16:creationId xmlns:a16="http://schemas.microsoft.com/office/drawing/2014/main" id="{5EC47FF3-FDE6-4672-BDCC-A6B4250F8B06}"/>
              </a:ext>
            </a:extLst>
          </p:cNvPr>
          <p:cNvSpPr txBox="1"/>
          <p:nvPr/>
        </p:nvSpPr>
        <p:spPr>
          <a:xfrm>
            <a:off x="1348353" y="4060556"/>
            <a:ext cx="7175715" cy="1754326"/>
          </a:xfrm>
          <a:prstGeom prst="rect">
            <a:avLst/>
          </a:prstGeom>
          <a:noFill/>
        </p:spPr>
        <p:txBody>
          <a:bodyPr wrap="square" rtlCol="0">
            <a:spAutoFit/>
          </a:bodyPr>
          <a:lstStyle/>
          <a:p>
            <a:r>
              <a:rPr lang="vi-VN"/>
              <a:t>Giáo viên hướng dẫn: </a:t>
            </a:r>
            <a:r>
              <a:rPr lang="en-US">
                <a:latin typeface="Arial" panose="020B0604020202020204" pitchFamily="34" charset="0"/>
                <a:cs typeface="Arial" panose="020B0604020202020204" pitchFamily="34" charset="0"/>
              </a:rPr>
              <a:t>Nguyễn Tuấn Dũng</a:t>
            </a:r>
            <a:endParaRPr lang="en-US"/>
          </a:p>
          <a:p>
            <a:r>
              <a:rPr lang="vi-VN"/>
              <a:t>Nhóm thực hiện gồm: </a:t>
            </a:r>
            <a:endParaRPr lang="en-US"/>
          </a:p>
          <a:p>
            <a:pPr lvl="1"/>
            <a:r>
              <a:rPr lang="vi-VN"/>
              <a:t>Trần Minh Sơn – 20168463 </a:t>
            </a:r>
            <a:endParaRPr lang="en-US"/>
          </a:p>
          <a:p>
            <a:pPr lvl="1"/>
            <a:r>
              <a:rPr lang="vi-VN"/>
              <a:t>Cai Việt Hoàng – 20168205 </a:t>
            </a:r>
            <a:endParaRPr lang="en-US"/>
          </a:p>
          <a:p>
            <a:pPr lvl="1"/>
            <a:r>
              <a:rPr lang="vi-VN"/>
              <a:t>Hoàng Sơn –</a:t>
            </a:r>
            <a:r>
              <a:rPr lang="en-US"/>
              <a:t> </a:t>
            </a:r>
            <a:r>
              <a:rPr lang="vi-VN"/>
              <a:t>20168</a:t>
            </a:r>
            <a:r>
              <a:rPr lang="en-US">
                <a:latin typeface="Arial" panose="020B0604020202020204" pitchFamily="34" charset="0"/>
                <a:cs typeface="Arial" panose="020B0604020202020204" pitchFamily="34" charset="0"/>
              </a:rPr>
              <a:t>783</a:t>
            </a:r>
          </a:p>
          <a:p>
            <a:pPr lvl="1"/>
            <a:r>
              <a:rPr lang="vi-VN"/>
              <a:t>Huỳnh Hưng – 20168255</a:t>
            </a:r>
            <a:endParaRPr lang="en-US"/>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6DD7D-85C3-414E-B31F-D27220437A9F}"/>
              </a:ext>
            </a:extLst>
          </p:cNvPr>
          <p:cNvSpPr txBox="1"/>
          <p:nvPr/>
        </p:nvSpPr>
        <p:spPr>
          <a:xfrm>
            <a:off x="0" y="2078383"/>
            <a:ext cx="12242800" cy="1938992"/>
          </a:xfrm>
          <a:prstGeom prst="rect">
            <a:avLst/>
          </a:prstGeom>
          <a:noFill/>
        </p:spPr>
        <p:txBody>
          <a:bodyPr wrap="square" rtlCol="0">
            <a:spAutoFit/>
          </a:bodyPr>
          <a:lstStyle/>
          <a:p>
            <a:pPr algn="ctr"/>
            <a:r>
              <a:rPr lang="en-US" sz="6000"/>
              <a:t>Đề tài: </a:t>
            </a:r>
            <a:r>
              <a:rPr lang="en-US" sz="6000" b="0" i="0">
                <a:effectLst/>
                <a:latin typeface="Arial" panose="020B0604020202020204" pitchFamily="34" charset="0"/>
              </a:rPr>
              <a:t>Mã hóa Lempel – Ziv Welch (LZW)</a:t>
            </a:r>
            <a:endParaRPr lang="en-US" sz="6000"/>
          </a:p>
        </p:txBody>
      </p:sp>
    </p:spTree>
    <p:extLst>
      <p:ext uri="{BB962C8B-B14F-4D97-AF65-F5344CB8AC3E}">
        <p14:creationId xmlns:p14="http://schemas.microsoft.com/office/powerpoint/2010/main" val="149434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AFE7-28A9-439A-92B1-5410A4B782C3}"/>
              </a:ext>
            </a:extLst>
          </p:cNvPr>
          <p:cNvSpPr>
            <a:spLocks noGrp="1"/>
          </p:cNvSpPr>
          <p:nvPr>
            <p:ph type="title"/>
          </p:nvPr>
        </p:nvSpPr>
        <p:spPr/>
        <p:txBody>
          <a:bodyPr/>
          <a:lstStyle/>
          <a:p>
            <a:r>
              <a:rPr lang="en-US" b="0" i="0">
                <a:effectLst/>
                <a:latin typeface="Arial" panose="020B0604020202020204" pitchFamily="34" charset="0"/>
              </a:rPr>
              <a:t>Lempel - Zip và Welch</a:t>
            </a:r>
            <a:endParaRPr lang="en-US"/>
          </a:p>
        </p:txBody>
      </p:sp>
      <p:sp>
        <p:nvSpPr>
          <p:cNvPr id="3" name="Content Placeholder 2">
            <a:extLst>
              <a:ext uri="{FF2B5EF4-FFF2-40B4-BE49-F238E27FC236}">
                <a16:creationId xmlns:a16="http://schemas.microsoft.com/office/drawing/2014/main" id="{A627780A-D3E1-4E6E-9364-075BA83165A9}"/>
              </a:ext>
            </a:extLst>
          </p:cNvPr>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hlinkClick r:id="rId2" tooltip="Lossless data compression">
                  <a:extLst>
                    <a:ext uri="{A12FA001-AC4F-418D-AE19-62706E023703}">
                      <ahyp:hlinkClr xmlns:ahyp="http://schemas.microsoft.com/office/drawing/2018/hyperlinkcolor" val="tx"/>
                    </a:ext>
                  </a:extLst>
                </a:hlinkClick>
              </a:rPr>
              <a:t>Thuật toán nén không mất dữ liệu (lossless data compression</a:t>
            </a:r>
            <a:r>
              <a:rPr lang="en-US">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hlinkClick r:id="rId3" tooltip="Algorithm">
                  <a:extLst>
                    <a:ext uri="{A12FA001-AC4F-418D-AE19-62706E023703}">
                      <ahyp:hlinkClr xmlns:ahyp="http://schemas.microsoft.com/office/drawing/2018/hyperlinkcolor" val="tx"/>
                    </a:ext>
                  </a:extLst>
                </a:hlinkClick>
              </a:rPr>
              <a:t>algorithm</a:t>
            </a:r>
            <a:r>
              <a:rPr lang="en-US">
                <a:solidFill>
                  <a:schemeClr val="tx1"/>
                </a:solidFill>
                <a:latin typeface="Arial" panose="020B0604020202020204" pitchFamily="34" charset="0"/>
                <a:cs typeface="Arial" panose="020B0604020202020204" pitchFamily="34" charset="0"/>
              </a:rPr>
              <a:t>) tạo ra bởi </a:t>
            </a:r>
            <a:r>
              <a:rPr lang="en-US">
                <a:solidFill>
                  <a:schemeClr val="tx1"/>
                </a:solidFill>
                <a:latin typeface="Arial" panose="020B0604020202020204" pitchFamily="34" charset="0"/>
                <a:cs typeface="Arial" panose="020B0604020202020204" pitchFamily="34" charset="0"/>
                <a:hlinkClick r:id="rId4" tooltip="Abraham Lempel">
                  <a:extLst>
                    <a:ext uri="{A12FA001-AC4F-418D-AE19-62706E023703}">
                      <ahyp:hlinkClr xmlns:ahyp="http://schemas.microsoft.com/office/drawing/2018/hyperlinkcolor" val="tx"/>
                    </a:ext>
                  </a:extLst>
                </a:hlinkClick>
              </a:rPr>
              <a:t>Abraham Lempel</a:t>
            </a:r>
            <a:r>
              <a:rPr lang="en-US">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hlinkClick r:id="rId5" tooltip="Jacob Ziv">
                  <a:extLst>
                    <a:ext uri="{A12FA001-AC4F-418D-AE19-62706E023703}">
                      <ahyp:hlinkClr xmlns:ahyp="http://schemas.microsoft.com/office/drawing/2018/hyperlinkcolor" val="tx"/>
                    </a:ext>
                  </a:extLst>
                </a:hlinkClick>
              </a:rPr>
              <a:t>Jacob Ziv</a:t>
            </a:r>
            <a:r>
              <a:rPr lang="en-US">
                <a:solidFill>
                  <a:schemeClr val="tx1"/>
                </a:solidFill>
                <a:latin typeface="Arial" panose="020B0604020202020204" pitchFamily="34" charset="0"/>
                <a:cs typeface="Arial" panose="020B0604020202020204" pitchFamily="34" charset="0"/>
              </a:rPr>
              <a:t>, and </a:t>
            </a:r>
            <a:r>
              <a:rPr lang="en-US">
                <a:solidFill>
                  <a:schemeClr val="tx1"/>
                </a:solidFill>
                <a:latin typeface="Arial" panose="020B0604020202020204" pitchFamily="34" charset="0"/>
                <a:cs typeface="Arial" panose="020B0604020202020204" pitchFamily="34" charset="0"/>
                <a:hlinkClick r:id="rId6" tooltip="Terry Welch">
                  <a:extLst>
                    <a:ext uri="{A12FA001-AC4F-418D-AE19-62706E023703}">
                      <ahyp:hlinkClr xmlns:ahyp="http://schemas.microsoft.com/office/drawing/2018/hyperlinkcolor" val="tx"/>
                    </a:ext>
                  </a:extLst>
                </a:hlinkClick>
              </a:rPr>
              <a:t>Terry Welch</a:t>
            </a:r>
            <a:endParaRPr lang="en-US">
              <a:solidFill>
                <a:schemeClr val="tx1"/>
              </a:solidFill>
              <a:latin typeface="Arial" panose="020B0604020202020204" pitchFamily="34" charset="0"/>
              <a:cs typeface="Arial" panose="020B0604020202020204" pitchFamily="34" charset="0"/>
            </a:endParaRPr>
          </a:p>
          <a:p>
            <a:pPr marL="0" indent="0">
              <a:buNone/>
            </a:pPr>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Được công bố Welch vào 1984 như một nâng cấp của thuật toán </a:t>
            </a:r>
            <a:r>
              <a:rPr lang="en-US">
                <a:solidFill>
                  <a:schemeClr val="tx1"/>
                </a:solidFill>
                <a:latin typeface="Arial" panose="020B0604020202020204" pitchFamily="34" charset="0"/>
                <a:cs typeface="Arial" panose="020B0604020202020204" pitchFamily="34" charset="0"/>
                <a:hlinkClick r:id="rId7" tooltip="LZ77 and LZ78">
                  <a:extLst>
                    <a:ext uri="{A12FA001-AC4F-418D-AE19-62706E023703}">
                      <ahyp:hlinkClr xmlns:ahyp="http://schemas.microsoft.com/office/drawing/2018/hyperlinkcolor" val="tx"/>
                    </a:ext>
                  </a:extLst>
                </a:hlinkClick>
              </a:rPr>
              <a:t>LZ78</a:t>
            </a:r>
            <a:r>
              <a:rPr lang="en-US">
                <a:solidFill>
                  <a:schemeClr val="tx1"/>
                </a:solidFill>
                <a:latin typeface="Arial" panose="020B0604020202020204" pitchFamily="34" charset="0"/>
                <a:cs typeface="Arial" panose="020B0604020202020204" pitchFamily="34" charset="0"/>
              </a:rPr>
              <a:t> được công bố Lempel và Ziv vào 1978</a:t>
            </a:r>
            <a:r>
              <a:rPr lang="vi-VN" b="0" i="0">
                <a:solidFill>
                  <a:schemeClr val="tx1"/>
                </a:solidFill>
                <a:effectLst/>
                <a:latin typeface="Arial" panose="020B0604020202020204" pitchFamily="34" charset="0"/>
              </a:rPr>
              <a:t>. </a:t>
            </a:r>
            <a:endParaRPr lang="en-US" b="0" i="0">
              <a:solidFill>
                <a:schemeClr val="tx1"/>
              </a:solidFill>
              <a:effectLst/>
              <a:latin typeface="Arial" panose="020B0604020202020204" pitchFamily="34" charset="0"/>
            </a:endParaRPr>
          </a:p>
          <a:p>
            <a:pPr marL="0" indent="0">
              <a:buNone/>
            </a:pPr>
            <a:endParaRPr lang="en-US" b="0" i="0">
              <a:solidFill>
                <a:schemeClr val="tx1"/>
              </a:solidFill>
              <a:effectLst/>
              <a:latin typeface="Arial" panose="020B0604020202020204" pitchFamily="34" charset="0"/>
            </a:endParaRPr>
          </a:p>
          <a:p>
            <a:r>
              <a:rPr lang="vi-VN" b="0" i="0">
                <a:solidFill>
                  <a:schemeClr val="tx1"/>
                </a:solidFill>
                <a:effectLst/>
                <a:latin typeface="Arial" panose="020B0604020202020204" pitchFamily="34" charset="0"/>
              </a:rPr>
              <a:t>Nó hoạt động đựa trên một ý tưởng rất đơn giản là người mã hoá và người giải mã cùng xây dựng bảng mã. </a:t>
            </a:r>
            <a:endParaRPr lang="en-US" b="0" i="0">
              <a:solidFill>
                <a:schemeClr val="tx1"/>
              </a:solidFill>
              <a:effectLst/>
              <a:latin typeface="Arial" panose="020B0604020202020204" pitchFamily="34" charset="0"/>
            </a:endParaRPr>
          </a:p>
          <a:p>
            <a:endParaRPr lang="en-US">
              <a:solidFill>
                <a:schemeClr val="tx1"/>
              </a:solidFill>
            </a:endParaRPr>
          </a:p>
        </p:txBody>
      </p:sp>
    </p:spTree>
    <p:extLst>
      <p:ext uri="{BB962C8B-B14F-4D97-AF65-F5344CB8AC3E}">
        <p14:creationId xmlns:p14="http://schemas.microsoft.com/office/powerpoint/2010/main" val="12910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7032-955A-4667-9294-49A4B59F0217}"/>
              </a:ext>
            </a:extLst>
          </p:cNvPr>
          <p:cNvSpPr>
            <a:spLocks noGrp="1"/>
          </p:cNvSpPr>
          <p:nvPr>
            <p:ph type="title"/>
          </p:nvPr>
        </p:nvSpPr>
        <p:spPr/>
        <p:txBody>
          <a:bodyPr/>
          <a:lstStyle/>
          <a:p>
            <a:r>
              <a:rPr lang="vi-VN" b="0" i="0">
                <a:effectLst/>
                <a:latin typeface="Arial" panose="020B0604020202020204" pitchFamily="34" charset="0"/>
              </a:rPr>
              <a:t>Nguyên tắc hoạt động</a:t>
            </a:r>
            <a:r>
              <a:rPr lang="en-US" b="0" i="0">
                <a:effectLst/>
                <a:latin typeface="Arial" panose="020B0604020202020204" pitchFamily="34" charset="0"/>
              </a:rPr>
              <a:t>:</a:t>
            </a:r>
            <a:endParaRPr lang="en-US"/>
          </a:p>
        </p:txBody>
      </p:sp>
      <p:sp>
        <p:nvSpPr>
          <p:cNvPr id="3" name="Content Placeholder 2">
            <a:extLst>
              <a:ext uri="{FF2B5EF4-FFF2-40B4-BE49-F238E27FC236}">
                <a16:creationId xmlns:a16="http://schemas.microsoft.com/office/drawing/2014/main" id="{4D1AC792-E51D-4B8D-B404-D682CF4E94C9}"/>
              </a:ext>
            </a:extLst>
          </p:cNvPr>
          <p:cNvSpPr>
            <a:spLocks noGrp="1"/>
          </p:cNvSpPr>
          <p:nvPr>
            <p:ph idx="1"/>
          </p:nvPr>
        </p:nvSpPr>
        <p:spPr/>
        <p:txBody>
          <a:bodyPr/>
          <a:lstStyle/>
          <a:p>
            <a:r>
              <a:rPr lang="vi-VN" b="0" i="0">
                <a:effectLst/>
                <a:latin typeface="Arial" panose="020B0604020202020204" pitchFamily="34" charset="0"/>
              </a:rPr>
              <a:t>Một xâu kí tự là một tập hợp từ hai kí tự trở lên.</a:t>
            </a:r>
            <a:endParaRPr lang="en-US" b="0" i="0">
              <a:effectLst/>
              <a:latin typeface="Arial" panose="020B0604020202020204" pitchFamily="34" charset="0"/>
            </a:endParaRPr>
          </a:p>
          <a:p>
            <a:r>
              <a:rPr lang="vi-VN" b="0" i="0">
                <a:effectLst/>
                <a:latin typeface="Arial" panose="020B0604020202020204" pitchFamily="34" charset="0"/>
              </a:rPr>
              <a:t>Nhớ tất cả các xâu kí tự đã gặp và gán cho nó một dấu hiệu (gọi là token) riêng.</a:t>
            </a:r>
            <a:endParaRPr lang="en-US" b="0" i="0">
              <a:effectLst/>
              <a:latin typeface="Arial" panose="020B0604020202020204" pitchFamily="34" charset="0"/>
            </a:endParaRPr>
          </a:p>
          <a:p>
            <a:r>
              <a:rPr lang="vi-VN" b="0" i="0">
                <a:effectLst/>
                <a:latin typeface="Arial" panose="020B0604020202020204" pitchFamily="34" charset="0"/>
              </a:rPr>
              <a:t>Nếu lần sau gặp lại xâu kí tự đó, xâu kí tự sẽ được thay thế bằng token đã gán chonó.</a:t>
            </a:r>
            <a:endParaRPr lang="en-US"/>
          </a:p>
        </p:txBody>
      </p:sp>
    </p:spTree>
    <p:extLst>
      <p:ext uri="{BB962C8B-B14F-4D97-AF65-F5344CB8AC3E}">
        <p14:creationId xmlns:p14="http://schemas.microsoft.com/office/powerpoint/2010/main" val="56325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5D35-C53B-4EED-A0C1-3E9CD81FEAAB}"/>
              </a:ext>
            </a:extLst>
          </p:cNvPr>
          <p:cNvSpPr>
            <a:spLocks noGrp="1"/>
          </p:cNvSpPr>
          <p:nvPr>
            <p:ph type="title"/>
          </p:nvPr>
        </p:nvSpPr>
        <p:spPr/>
        <p:txBody>
          <a:bodyPr/>
          <a:lstStyle/>
          <a:p>
            <a:r>
              <a:rPr lang="en-US" b="0" i="0">
                <a:effectLst/>
                <a:latin typeface="Arial" panose="020B0604020202020204" pitchFamily="34" charset="0"/>
              </a:rPr>
              <a:t>Các Thành Phần</a:t>
            </a:r>
            <a:endParaRPr lang="en-US"/>
          </a:p>
        </p:txBody>
      </p:sp>
      <p:graphicFrame>
        <p:nvGraphicFramePr>
          <p:cNvPr id="4" name="Table 4">
            <a:extLst>
              <a:ext uri="{FF2B5EF4-FFF2-40B4-BE49-F238E27FC236}">
                <a16:creationId xmlns:a16="http://schemas.microsoft.com/office/drawing/2014/main" id="{A3090A5D-A317-4D70-8AE6-A36C7B8F0983}"/>
              </a:ext>
            </a:extLst>
          </p:cNvPr>
          <p:cNvGraphicFramePr>
            <a:graphicFrameLocks noGrp="1"/>
          </p:cNvGraphicFramePr>
          <p:nvPr>
            <p:ph idx="1"/>
            <p:extLst>
              <p:ext uri="{D42A27DB-BD31-4B8C-83A1-F6EECF244321}">
                <p14:modId xmlns:p14="http://schemas.microsoft.com/office/powerpoint/2010/main" val="3629677008"/>
              </p:ext>
            </p:extLst>
          </p:nvPr>
        </p:nvGraphicFramePr>
        <p:xfrm>
          <a:off x="449263" y="2686368"/>
          <a:ext cx="8596310" cy="73152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299607840"/>
                    </a:ext>
                  </a:extLst>
                </a:gridCol>
                <a:gridCol w="1719262">
                  <a:extLst>
                    <a:ext uri="{9D8B030D-6E8A-4147-A177-3AD203B41FA5}">
                      <a16:colId xmlns:a16="http://schemas.microsoft.com/office/drawing/2014/main" val="2461313524"/>
                    </a:ext>
                  </a:extLst>
                </a:gridCol>
                <a:gridCol w="1719262">
                  <a:extLst>
                    <a:ext uri="{9D8B030D-6E8A-4147-A177-3AD203B41FA5}">
                      <a16:colId xmlns:a16="http://schemas.microsoft.com/office/drawing/2014/main" val="216324441"/>
                    </a:ext>
                  </a:extLst>
                </a:gridCol>
                <a:gridCol w="1719262">
                  <a:extLst>
                    <a:ext uri="{9D8B030D-6E8A-4147-A177-3AD203B41FA5}">
                      <a16:colId xmlns:a16="http://schemas.microsoft.com/office/drawing/2014/main" val="2508967680"/>
                    </a:ext>
                  </a:extLst>
                </a:gridCol>
                <a:gridCol w="1719262">
                  <a:extLst>
                    <a:ext uri="{9D8B030D-6E8A-4147-A177-3AD203B41FA5}">
                      <a16:colId xmlns:a16="http://schemas.microsoft.com/office/drawing/2014/main" val="2748073315"/>
                    </a:ext>
                  </a:extLst>
                </a:gridCol>
              </a:tblGrid>
              <a:tr h="202406">
                <a:tc>
                  <a:txBody>
                    <a:bodyPr/>
                    <a:lstStyle/>
                    <a:p>
                      <a:r>
                        <a:rPr lang="en-US"/>
                        <a:t>STT</a:t>
                      </a:r>
                    </a:p>
                  </a:txBody>
                  <a:tcPr/>
                </a:tc>
                <a:tc>
                  <a:txBody>
                    <a:bodyPr/>
                    <a:lstStyle/>
                    <a:p>
                      <a:r>
                        <a:rPr lang="en-US"/>
                        <a:t>Bộ đệm chưa</a:t>
                      </a:r>
                    </a:p>
                  </a:txBody>
                  <a:tcPr/>
                </a:tc>
                <a:tc>
                  <a:txBody>
                    <a:bodyPr/>
                    <a:lstStyle/>
                    <a:p>
                      <a:r>
                        <a:rPr lang="en-US"/>
                        <a:t>Dữ Liệu Vào</a:t>
                      </a:r>
                    </a:p>
                  </a:txBody>
                  <a:tcPr/>
                </a:tc>
                <a:tc>
                  <a:txBody>
                    <a:bodyPr/>
                    <a:lstStyle/>
                    <a:p>
                      <a:r>
                        <a:rPr lang="en-US"/>
                        <a:t>Dữ Liệu Ra</a:t>
                      </a:r>
                    </a:p>
                  </a:txBody>
                  <a:tcPr/>
                </a:tc>
                <a:tc>
                  <a:txBody>
                    <a:bodyPr/>
                    <a:lstStyle/>
                    <a:p>
                      <a:r>
                        <a:rPr lang="en-US"/>
                        <a:t>Từ điển</a:t>
                      </a:r>
                    </a:p>
                  </a:txBody>
                  <a:tcPr/>
                </a:tc>
                <a:extLst>
                  <a:ext uri="{0D108BD9-81ED-4DB2-BD59-A6C34878D82A}">
                    <a16:rowId xmlns:a16="http://schemas.microsoft.com/office/drawing/2014/main" val="1518669247"/>
                  </a:ext>
                </a:extLst>
              </a:tr>
              <a:tr h="20240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964275"/>
                  </a:ext>
                </a:extLst>
              </a:tr>
            </a:tbl>
          </a:graphicData>
        </a:graphic>
      </p:graphicFrame>
    </p:spTree>
    <p:extLst>
      <p:ext uri="{BB962C8B-B14F-4D97-AF65-F5344CB8AC3E}">
        <p14:creationId xmlns:p14="http://schemas.microsoft.com/office/powerpoint/2010/main" val="288412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8BAA-3909-4D98-8C01-320D4BE848D5}"/>
              </a:ext>
            </a:extLst>
          </p:cNvPr>
          <p:cNvSpPr>
            <a:spLocks noGrp="1"/>
          </p:cNvSpPr>
          <p:nvPr>
            <p:ph type="title"/>
          </p:nvPr>
        </p:nvSpPr>
        <p:spPr/>
        <p:txBody>
          <a:bodyPr/>
          <a:lstStyle/>
          <a:p>
            <a:r>
              <a:rPr lang="en-US" b="0" i="0">
                <a:effectLst/>
                <a:latin typeface="Arial" panose="020B0604020202020204" pitchFamily="34" charset="0"/>
              </a:rPr>
              <a:t>Mã hóa LZW</a:t>
            </a:r>
            <a:endParaRPr lang="en-US"/>
          </a:p>
        </p:txBody>
      </p:sp>
      <p:sp>
        <p:nvSpPr>
          <p:cNvPr id="3" name="Content Placeholder 2">
            <a:extLst>
              <a:ext uri="{FF2B5EF4-FFF2-40B4-BE49-F238E27FC236}">
                <a16:creationId xmlns:a16="http://schemas.microsoft.com/office/drawing/2014/main" id="{CB73F4C5-31B2-4B72-A34F-6B7F103934D5}"/>
              </a:ext>
            </a:extLst>
          </p:cNvPr>
          <p:cNvSpPr>
            <a:spLocks noGrp="1"/>
          </p:cNvSpPr>
          <p:nvPr>
            <p:ph idx="1"/>
          </p:nvPr>
        </p:nvSpPr>
        <p:spPr>
          <a:xfrm>
            <a:off x="677334" y="1488613"/>
            <a:ext cx="8596668" cy="3880773"/>
          </a:xfrm>
        </p:spPr>
        <p:txBody>
          <a:bodyPr>
            <a:normAutofit fontScale="62500" lnSpcReduction="20000"/>
          </a:bodyPr>
          <a:lstStyle/>
          <a:p>
            <a:pPr marL="0" indent="0">
              <a:buNone/>
            </a:pPr>
            <a:r>
              <a:rPr lang="en-US" b="0" i="0">
                <a:effectLst/>
                <a:latin typeface="Courier New" panose="02070309020205020404" pitchFamily="49" charset="0"/>
              </a:rPr>
              <a:t>read a character k //dòng 1</a:t>
            </a:r>
          </a:p>
          <a:p>
            <a:pPr marL="0" indent="0">
              <a:buNone/>
            </a:pPr>
            <a:r>
              <a:rPr lang="en-US" b="0" i="0">
                <a:effectLst/>
                <a:latin typeface="Courier New" panose="02070309020205020404" pitchFamily="49" charset="0"/>
              </a:rPr>
              <a:t>w = k; //dòng 2</a:t>
            </a:r>
          </a:p>
          <a:p>
            <a:pPr marL="0" indent="0">
              <a:buNone/>
            </a:pPr>
            <a:r>
              <a:rPr lang="en-US" b="0" i="0">
                <a:effectLst/>
                <a:latin typeface="Courier New" panose="02070309020205020404" pitchFamily="49" charset="0"/>
              </a:rPr>
              <a:t>while (read a character k ) //dòng 3</a:t>
            </a:r>
          </a:p>
          <a:p>
            <a:pPr marL="457200" lvl="1" indent="0">
              <a:buNone/>
            </a:pPr>
            <a:r>
              <a:rPr lang="en-US">
                <a:latin typeface="Courier New" panose="02070309020205020404" pitchFamily="49" charset="0"/>
              </a:rPr>
              <a:t>{</a:t>
            </a:r>
          </a:p>
          <a:p>
            <a:pPr marL="457200" lvl="1" indent="0">
              <a:buNone/>
            </a:pPr>
            <a:r>
              <a:rPr lang="en-US" b="0" i="0">
                <a:effectLst/>
                <a:latin typeface="Courier New" panose="02070309020205020404" pitchFamily="49" charset="0"/>
              </a:rPr>
              <a:t>wk=w+k //dòng 4</a:t>
            </a:r>
          </a:p>
          <a:p>
            <a:pPr marL="457200" lvl="1" indent="0">
              <a:buNone/>
            </a:pPr>
            <a:r>
              <a:rPr lang="en-US" b="0" i="0">
                <a:effectLst/>
                <a:latin typeface="Courier New" panose="02070309020205020404" pitchFamily="49" charset="0"/>
              </a:rPr>
              <a:t>if wk exists in the dictionary //dòng 5</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w = wk; //dòng 6</a:t>
            </a:r>
          </a:p>
          <a:p>
            <a:pPr marL="457200" lvl="1" indent="0">
              <a:buNone/>
            </a:pPr>
            <a:r>
              <a:rPr lang="en-US" b="0" i="0">
                <a:effectLst/>
                <a:latin typeface="Courier New" panose="02070309020205020404" pitchFamily="49" charset="0"/>
              </a:rPr>
              <a:t>Else //dòng 7</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add wk to the dictionary; //dòng )</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if w 	</a:t>
            </a:r>
            <a:r>
              <a:rPr lang="en-US">
                <a:latin typeface="Courier New" panose="02070309020205020404" pitchFamily="49" charset="0"/>
              </a:rPr>
              <a:t>elsecontains a character //dòng 9</a:t>
            </a:r>
          </a:p>
          <a:p>
            <a:pPr marL="457200" lvl="1" indent="0">
              <a:buNone/>
            </a:pPr>
            <a:r>
              <a:rPr lang="en-US">
                <a:latin typeface="Courier New" panose="02070309020205020404" pitchFamily="49" charset="0"/>
              </a:rPr>
              <a:t>		output character //dòng 10</a:t>
            </a:r>
          </a:p>
          <a:p>
            <a:pPr marL="457200" lvl="1" indent="0">
              <a:buNone/>
            </a:pPr>
            <a:r>
              <a:rPr lang="en-US" b="0" i="0">
                <a:effectLst/>
                <a:latin typeface="Courier New" panose="02070309020205020404" pitchFamily="49" charset="0"/>
              </a:rPr>
              <a:t>	else //dòng 11</a:t>
            </a:r>
          </a:p>
          <a:p>
            <a:pPr marL="457200" lvl="1" indent="0">
              <a:buNone/>
            </a:pPr>
            <a:r>
              <a:rPr lang="en-US" b="0" i="0">
                <a:effectLst/>
                <a:latin typeface="Courier New" panose="02070309020205020404" pitchFamily="49" charset="0"/>
              </a:rPr>
              <a:t>		output the code for w; //dòng 12</a:t>
            </a:r>
          </a:p>
          <a:p>
            <a:pPr marL="457200" lvl="1" indent="0">
              <a:buNone/>
            </a:pPr>
            <a:r>
              <a:rPr lang="en-US" b="0" i="0">
                <a:effectLst/>
                <a:latin typeface="Courier New" panose="02070309020205020404" pitchFamily="49" charset="0"/>
              </a:rPr>
              <a:t>	w = k; //dòng 13</a:t>
            </a:r>
          </a:p>
          <a:p>
            <a:pPr marL="457200" lvl="1" indent="0">
              <a:buNone/>
            </a:pPr>
            <a:r>
              <a:rPr lang="en-US" b="0" i="0">
                <a:effectLst/>
                <a:latin typeface="Courier New" panose="02070309020205020404" pitchFamily="49" charset="0"/>
              </a:rPr>
              <a:t>}</a:t>
            </a:r>
            <a:br>
              <a:rPr lang="en-US"/>
            </a:br>
            <a:endParaRPr lang="en-US"/>
          </a:p>
        </p:txBody>
      </p:sp>
    </p:spTree>
    <p:extLst>
      <p:ext uri="{BB962C8B-B14F-4D97-AF65-F5344CB8AC3E}">
        <p14:creationId xmlns:p14="http://schemas.microsoft.com/office/powerpoint/2010/main" val="12190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8946-4C0C-4435-A1B2-E08E0DFED78F}"/>
              </a:ext>
            </a:extLst>
          </p:cNvPr>
          <p:cNvSpPr>
            <a:spLocks noGrp="1"/>
          </p:cNvSpPr>
          <p:nvPr>
            <p:ph type="title"/>
          </p:nvPr>
        </p:nvSpPr>
        <p:spPr/>
        <p:txBody>
          <a:bodyPr/>
          <a:lstStyle/>
          <a:p>
            <a:r>
              <a:rPr lang="en-US" b="0" i="0">
                <a:effectLst/>
                <a:latin typeface="Arial" panose="020B0604020202020204" pitchFamily="34" charset="0"/>
              </a:rPr>
              <a:t>Giải nén LZW</a:t>
            </a:r>
            <a:endParaRPr lang="en-US"/>
          </a:p>
        </p:txBody>
      </p:sp>
      <p:sp>
        <p:nvSpPr>
          <p:cNvPr id="3" name="Content Placeholder 2">
            <a:extLst>
              <a:ext uri="{FF2B5EF4-FFF2-40B4-BE49-F238E27FC236}">
                <a16:creationId xmlns:a16="http://schemas.microsoft.com/office/drawing/2014/main" id="{CEC6FEEB-9893-4262-BC51-6D8F4C2FE57E}"/>
              </a:ext>
            </a:extLst>
          </p:cNvPr>
          <p:cNvSpPr>
            <a:spLocks noGrp="1"/>
          </p:cNvSpPr>
          <p:nvPr>
            <p:ph idx="1"/>
          </p:nvPr>
        </p:nvSpPr>
        <p:spPr>
          <a:xfrm>
            <a:off x="677334" y="1428751"/>
            <a:ext cx="10428816" cy="5429250"/>
          </a:xfrm>
        </p:spPr>
        <p:txBody>
          <a:bodyPr>
            <a:normAutofit fontScale="85000" lnSpcReduction="20000"/>
          </a:bodyPr>
          <a:lstStyle/>
          <a:p>
            <a:pPr marL="0" indent="0">
              <a:buNone/>
            </a:pPr>
            <a:r>
              <a:rPr lang="en-US" b="0" i="0">
                <a:effectLst/>
                <a:latin typeface="Courier New" panose="02070309020205020404" pitchFamily="49" charset="0"/>
              </a:rPr>
              <a:t>read a character k; //dòng 1</a:t>
            </a:r>
          </a:p>
          <a:p>
            <a:pPr marL="0" indent="0">
              <a:buNone/>
            </a:pPr>
            <a:r>
              <a:rPr lang="en-US" b="0" i="0">
                <a:effectLst/>
                <a:latin typeface="Courier New" panose="02070309020205020404" pitchFamily="49" charset="0"/>
              </a:rPr>
              <a:t>output k; //dòng 2</a:t>
            </a:r>
          </a:p>
          <a:p>
            <a:pPr marL="0" indent="0">
              <a:buNone/>
            </a:pPr>
            <a:r>
              <a:rPr lang="en-US" b="0" i="0">
                <a:effectLst/>
                <a:latin typeface="Courier New" panose="02070309020205020404" pitchFamily="49" charset="0"/>
              </a:rPr>
              <a:t>w = k; //dòng 3</a:t>
            </a:r>
          </a:p>
          <a:p>
            <a:pPr marL="0" indent="0">
              <a:buNone/>
            </a:pPr>
            <a:r>
              <a:rPr lang="en-US" b="0" i="0">
                <a:effectLst/>
                <a:latin typeface="Courier New" panose="02070309020205020404" pitchFamily="49" charset="0"/>
              </a:rPr>
              <a:t>while ( read a character k ) </a:t>
            </a:r>
          </a:p>
          <a:p>
            <a:pPr marL="0" indent="0">
              <a:buNone/>
            </a:pPr>
            <a:r>
              <a:rPr lang="en-US" b="0" i="0">
                <a:effectLst/>
                <a:latin typeface="Courier New" panose="02070309020205020404" pitchFamily="49" charset="0"/>
              </a:rPr>
              <a:t>/* k could be a character or a code. */</a:t>
            </a:r>
          </a:p>
          <a:p>
            <a:pPr marL="457200" lvl="1" indent="0">
              <a:buNone/>
            </a:pPr>
            <a:r>
              <a:rPr lang="en-US" b="0" i="0">
                <a:effectLst/>
                <a:latin typeface="Courier New" panose="02070309020205020404" pitchFamily="49" charset="0"/>
              </a:rPr>
              <a:t>{</a:t>
            </a:r>
          </a:p>
          <a:p>
            <a:pPr marL="457200" lvl="1" indent="0">
              <a:buNone/>
            </a:pPr>
            <a:r>
              <a:rPr lang="en-US" b="0" i="0">
                <a:effectLst/>
                <a:latin typeface="Courier New" panose="02070309020205020404" pitchFamily="49" charset="0"/>
              </a:rPr>
              <a:t>if k is a character or code k exists in the dictionary //dòng 4 (có 2 trường hợp là một kí tự hoặc là một code)</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entry = character k or string in dictionary for code k; //dòng5</a:t>
            </a:r>
          </a:p>
          <a:p>
            <a:pPr marL="457200" lvl="1" indent="0">
              <a:buNone/>
            </a:pPr>
            <a:r>
              <a:rPr lang="en-US" b="0" i="0">
                <a:effectLst/>
                <a:latin typeface="Courier New" panose="02070309020205020404" pitchFamily="49" charset="0"/>
              </a:rPr>
              <a:t>	output entry; //dòng6</a:t>
            </a:r>
          </a:p>
          <a:p>
            <a:pPr marL="457200" lvl="1" indent="0">
              <a:buNone/>
            </a:pPr>
            <a:r>
              <a:rPr lang="en-US" b="0" i="0">
                <a:effectLst/>
                <a:latin typeface="Courier New" panose="02070309020205020404" pitchFamily="49" charset="0"/>
              </a:rPr>
              <a:t>	add w + firstCharacterOf(entry) to dictionary; dòng7</a:t>
            </a:r>
          </a:p>
          <a:p>
            <a:pPr marL="457200" lvl="1" indent="0">
              <a:buNone/>
            </a:pPr>
            <a:r>
              <a:rPr lang="en-US" b="0" i="0">
                <a:effectLst/>
                <a:latin typeface="Courier New" panose="02070309020205020404" pitchFamily="49" charset="0"/>
              </a:rPr>
              <a:t>	w = entry; //dòng 8</a:t>
            </a:r>
          </a:p>
          <a:p>
            <a:pPr marL="457200" lvl="1" indent="0">
              <a:buNone/>
            </a:pPr>
            <a:r>
              <a:rPr lang="en-US" b="0" i="0">
                <a:effectLst/>
                <a:latin typeface="Courier New" panose="02070309020205020404" pitchFamily="49" charset="0"/>
              </a:rPr>
              <a:t>Else //dòng 9</a:t>
            </a:r>
          </a:p>
          <a:p>
            <a:pPr marL="457200" lvl="1" indent="0">
              <a:buNone/>
            </a:pPr>
            <a:r>
              <a:rPr lang="en-US" b="0" i="0">
                <a:effectLst/>
                <a:latin typeface="Courier New" panose="02070309020205020404" pitchFamily="49" charset="0"/>
              </a:rPr>
              <a:t>	entry = w + firstCharacterOf(w); //dòng10</a:t>
            </a:r>
          </a:p>
          <a:p>
            <a:pPr marL="457200" lvl="1" indent="0">
              <a:buNone/>
            </a:pPr>
            <a:r>
              <a:rPr lang="en-US" b="0" i="0">
                <a:effectLst/>
                <a:latin typeface="Courier New" panose="02070309020205020404" pitchFamily="49" charset="0"/>
              </a:rPr>
              <a:t>	output entry //dòng 10,1</a:t>
            </a:r>
          </a:p>
          <a:p>
            <a:pPr marL="457200" lvl="1" indent="0">
              <a:buNone/>
            </a:pPr>
            <a:r>
              <a:rPr lang="en-US" b="0" i="0">
                <a:effectLst/>
                <a:latin typeface="Courier New" panose="02070309020205020404" pitchFamily="49" charset="0"/>
              </a:rPr>
              <a:t>	add entry to dictionary; //dòng 11</a:t>
            </a:r>
          </a:p>
          <a:p>
            <a:pPr marL="457200" lvl="1" indent="0">
              <a:buNone/>
            </a:pPr>
            <a:r>
              <a:rPr lang="en-US" b="0" i="0">
                <a:effectLst/>
                <a:latin typeface="Courier New" panose="02070309020205020404" pitchFamily="49" charset="0"/>
              </a:rPr>
              <a:t>	w = entry; //dòng12</a:t>
            </a:r>
          </a:p>
          <a:p>
            <a:pPr marL="457200" lvl="1" indent="0">
              <a:buNone/>
            </a:pPr>
            <a:r>
              <a:rPr lang="en-US" b="0" i="0">
                <a:effectLst/>
                <a:latin typeface="Courier New" panose="02070309020205020404" pitchFamily="49" charset="0"/>
              </a:rPr>
              <a:t>}</a:t>
            </a:r>
            <a:endParaRPr lang="en-US"/>
          </a:p>
        </p:txBody>
      </p:sp>
    </p:spTree>
    <p:extLst>
      <p:ext uri="{BB962C8B-B14F-4D97-AF65-F5344CB8AC3E}">
        <p14:creationId xmlns:p14="http://schemas.microsoft.com/office/powerpoint/2010/main" val="81937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2982-4329-498E-8E81-05772AD57392}"/>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2905FBA1-488D-4B73-8CB4-EE11E739C6E7}"/>
              </a:ext>
            </a:extLst>
          </p:cNvPr>
          <p:cNvSpPr>
            <a:spLocks noGrp="1"/>
          </p:cNvSpPr>
          <p:nvPr>
            <p:ph idx="1"/>
          </p:nvPr>
        </p:nvSpPr>
        <p:spPr/>
        <p:txBody>
          <a:bodyPr/>
          <a:lstStyle/>
          <a:p>
            <a:r>
              <a:rPr lang="vi-VN" b="0" i="0">
                <a:effectLst/>
                <a:latin typeface="Arial" panose="020B0604020202020204" pitchFamily="34" charset="0"/>
              </a:rPr>
              <a:t>Hệ số nén tương đối cao, trong tập tin nén không cần phải chứa bảng mã </a:t>
            </a:r>
            <a:endParaRPr lang="en-US" b="0" i="0">
              <a:effectLst/>
              <a:latin typeface="Arial" panose="020B0604020202020204" pitchFamily="34" charset="0"/>
            </a:endParaRPr>
          </a:p>
          <a:p>
            <a:pPr marL="0" indent="0">
              <a:buNone/>
            </a:pPr>
            <a:endParaRPr lang="en-US" b="0" i="0">
              <a:effectLst/>
              <a:latin typeface="Arial" panose="020B0604020202020204" pitchFamily="34" charset="0"/>
            </a:endParaRPr>
          </a:p>
          <a:p>
            <a:r>
              <a:rPr lang="vi-VN" b="0" i="0">
                <a:effectLst/>
                <a:latin typeface="Arial" panose="020B0604020202020204" pitchFamily="34" charset="0"/>
              </a:rPr>
              <a:t>Bên nhận có thể tự xây dựng bảng mã mà không cần bên gửi phải gửi kèm theo bản tin nén </a:t>
            </a:r>
            <a:endParaRPr lang="en-US" b="0" i="0">
              <a:effectLst/>
              <a:latin typeface="Arial" panose="020B0604020202020204" pitchFamily="34" charset="0"/>
            </a:endParaRPr>
          </a:p>
          <a:p>
            <a:pPr marL="0" indent="0">
              <a:buNone/>
            </a:pPr>
            <a:endParaRPr lang="en-US" b="0" i="0">
              <a:effectLst/>
              <a:latin typeface="Arial" panose="020B0604020202020204" pitchFamily="34" charset="0"/>
            </a:endParaRPr>
          </a:p>
          <a:p>
            <a:r>
              <a:rPr lang="vi-VN" b="0" i="0">
                <a:effectLst/>
                <a:latin typeface="Arial" panose="020B0604020202020204" pitchFamily="34" charset="0"/>
              </a:rPr>
              <a:t>Thuật toán LZW khắc phục được sự lãng phí về bộ nhớ mà các thuật toán trước không tận dụng được hết. Đồng thời khắc phục được sự cứng nhắc của thuật toán nén, góp phần làm thuật toán nén linh hoạt hơn.</a:t>
            </a:r>
            <a:endParaRPr lang="en-US" b="0" i="0">
              <a:solidFill>
                <a:schemeClr val="tx1"/>
              </a:solidFill>
              <a:effectLst/>
              <a:latin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06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ACC1-6D41-43C0-AF4B-4DEBCE0D2A4C}"/>
              </a:ext>
            </a:extLst>
          </p:cNvPr>
          <p:cNvSpPr>
            <a:spLocks noGrp="1"/>
          </p:cNvSpPr>
          <p:nvPr>
            <p:ph type="title"/>
          </p:nvPr>
        </p:nvSpPr>
        <p:spPr/>
        <p:txBody>
          <a:bodyPr/>
          <a:lstStyle/>
          <a:p>
            <a:r>
              <a:rPr lang="vi-VN" b="0" i="0">
                <a:effectLst/>
                <a:latin typeface="Arial" panose="020B0604020202020204" pitchFamily="34" charset="0"/>
              </a:rPr>
              <a:t>Nhược điểm</a:t>
            </a:r>
            <a:endParaRPr lang="en-US"/>
          </a:p>
        </p:txBody>
      </p:sp>
      <p:sp>
        <p:nvSpPr>
          <p:cNvPr id="3" name="Content Placeholder 2">
            <a:extLst>
              <a:ext uri="{FF2B5EF4-FFF2-40B4-BE49-F238E27FC236}">
                <a16:creationId xmlns:a16="http://schemas.microsoft.com/office/drawing/2014/main" id="{25ACC0B2-249F-4DB4-9ECC-61B2D389E954}"/>
              </a:ext>
            </a:extLst>
          </p:cNvPr>
          <p:cNvSpPr>
            <a:spLocks noGrp="1"/>
          </p:cNvSpPr>
          <p:nvPr>
            <p:ph idx="1"/>
          </p:nvPr>
        </p:nvSpPr>
        <p:spPr/>
        <p:txBody>
          <a:bodyPr/>
          <a:lstStyle/>
          <a:p>
            <a:r>
              <a:rPr lang="vi-VN" b="0" i="0">
                <a:effectLst/>
                <a:latin typeface="Arial" panose="020B0604020202020204" pitchFamily="34" charset="0"/>
              </a:rPr>
              <a:t>Tốn nhiều bộ nhớ, khó thực hiện trên các mảng bé hơn 64KB</a:t>
            </a:r>
            <a:endParaRPr lang="en-US"/>
          </a:p>
        </p:txBody>
      </p:sp>
    </p:spTree>
    <p:extLst>
      <p:ext uri="{BB962C8B-B14F-4D97-AF65-F5344CB8AC3E}">
        <p14:creationId xmlns:p14="http://schemas.microsoft.com/office/powerpoint/2010/main" val="3832538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426</TotalTime>
  <Words>578</Words>
  <Application>Microsoft Office PowerPoint</Application>
  <PresentationFormat>Widescreen</PresentationFormat>
  <Paragraphs>67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Segoe UI</vt:lpstr>
      <vt:lpstr>Trebuchet MS</vt:lpstr>
      <vt:lpstr>Wingdings 3</vt:lpstr>
      <vt:lpstr>Facet</vt:lpstr>
      <vt:lpstr>Multimedia, trò chơi  và các hệ thống giải trí</vt:lpstr>
      <vt:lpstr>PowerPoint Presentation</vt:lpstr>
      <vt:lpstr>Lempel - Zip và Welch</vt:lpstr>
      <vt:lpstr>Nguyên tắc hoạt động:</vt:lpstr>
      <vt:lpstr>Các Thành Phần</vt:lpstr>
      <vt:lpstr>Mã hóa LZW</vt:lpstr>
      <vt:lpstr>Giải nén LZW</vt:lpstr>
      <vt:lpstr>Ưu Điểm</vt:lpstr>
      <vt:lpstr>Nhược điểm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hoàng</dc:creator>
  <cp:lastModifiedBy>sơn hoàng</cp:lastModifiedBy>
  <cp:revision>14</cp:revision>
  <dcterms:created xsi:type="dcterms:W3CDTF">2020-11-22T13:40:34Z</dcterms:created>
  <dcterms:modified xsi:type="dcterms:W3CDTF">2020-11-23T04:29:48Z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