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62" r:id="rId5"/>
    <p:sldId id="272" r:id="rId6"/>
    <p:sldId id="273" r:id="rId7"/>
    <p:sldId id="274" r:id="rId8"/>
    <p:sldId id="275" r:id="rId9"/>
    <p:sldId id="277"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5" r:id="rId26"/>
    <p:sldId id="294"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pPr>
        <a:ln w="38100"/>
      </dgm:spPr>
      <dgm:t>
        <a:bodyPr/>
        <a:lstStyle/>
        <a:p>
          <a:r>
            <a:rPr lang="en-US" sz="1600">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pPr>
        <a:ln w="38100"/>
      </dgm:spPr>
      <dgm:t>
        <a:bodyPr/>
        <a:lstStyle/>
        <a:p>
          <a:r>
            <a:rPr lang="en-US" sz="1600">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pPr>
        <a:ln w="38100"/>
      </dgm:spPr>
      <dgm:t>
        <a:bodyPr/>
        <a:lstStyle/>
        <a:p>
          <a:r>
            <a:rPr lang="en-US" sz="1600">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pPr>
        <a:ln w="38100"/>
      </dgm:spPr>
      <dgm:t>
        <a:bodyPr/>
        <a:lstStyle/>
        <a:p>
          <a:r>
            <a:rPr lang="en-US" sz="1600">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pPr>
        <a:ln w="38100"/>
      </dgm:spPr>
      <dgm:t>
        <a:bodyPr/>
        <a:lstStyle/>
        <a:p>
          <a:r>
            <a:rPr lang="en-US" sz="1600">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pPr>
        <a:ln w="38100"/>
      </dgm:spPr>
      <dgm:t>
        <a:bodyPr/>
        <a:lstStyle/>
        <a:p>
          <a:r>
            <a:rPr lang="en-US" sz="1600">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pPr>
        <a:ln w="38100"/>
      </dgm:spPr>
      <dgm:t>
        <a:bodyPr/>
        <a:lstStyle/>
        <a:p>
          <a:r>
            <a:rPr lang="en-US" sz="1600">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tyle>
          <a:lnRef idx="2">
            <a:schemeClr val="dk1"/>
          </a:lnRef>
          <a:fillRef idx="1">
            <a:schemeClr val="lt1"/>
          </a:fillRef>
          <a:effectRef idx="0">
            <a:schemeClr val="dk1"/>
          </a:effectRef>
          <a:fontRef idx="minor">
            <a:schemeClr val="dk1"/>
          </a:fontRef>
        </dgm:style>
      </dgm:prSet>
      <dgm:spPr>
        <a:ln w="38100"/>
      </dgm:spPr>
      <dgm:t>
        <a:bodyPr/>
        <a:lstStyle/>
        <a:p>
          <a:r>
            <a:rPr lang="en-US" sz="1600">
              <a:solidFill>
                <a:schemeClr val="tx1"/>
              </a:solidFill>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tyle>
          <a:lnRef idx="2">
            <a:schemeClr val="dk1"/>
          </a:lnRef>
          <a:fillRef idx="1">
            <a:schemeClr val="lt1"/>
          </a:fillRef>
          <a:effectRef idx="0">
            <a:schemeClr val="dk1"/>
          </a:effectRef>
          <a:fontRef idx="minor">
            <a:schemeClr val="dk1"/>
          </a:fontRef>
        </dgm:style>
      </dgm:prSet>
      <dgm:spPr>
        <a:ln w="38100"/>
      </dgm:spPr>
      <dgm:t>
        <a:bodyPr/>
        <a:lstStyle/>
        <a:p>
          <a:r>
            <a:rPr lang="en-US" sz="1600">
              <a:solidFill>
                <a:schemeClr val="tx1"/>
              </a:solidFill>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tyle>
          <a:lnRef idx="2">
            <a:schemeClr val="dk1"/>
          </a:lnRef>
          <a:fillRef idx="1">
            <a:schemeClr val="lt1"/>
          </a:fillRef>
          <a:effectRef idx="0">
            <a:schemeClr val="dk1"/>
          </a:effectRef>
          <a:fontRef idx="minor">
            <a:schemeClr val="dk1"/>
          </a:fontRef>
        </dgm:style>
      </dgm:prSet>
      <dgm:spPr>
        <a:ln w="38100"/>
      </dgm:spPr>
      <dgm:t>
        <a:bodyPr/>
        <a:lstStyle/>
        <a:p>
          <a:r>
            <a:rPr lang="en-US" sz="1600">
              <a:solidFill>
                <a:schemeClr val="tx1"/>
              </a:solidFill>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D5D489-CED4-4CB1-8CF6-EEA93FDA663F}"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BB84F55B-C2BF-4F78-A86D-46715DE5D3FF}">
      <dgm:prSet phldrT="[Text]" custT="1"/>
      <dgm:spPr>
        <a:ln w="38100"/>
      </dgm:spPr>
      <dgm:t>
        <a:bodyPr/>
        <a:lstStyle/>
        <a:p>
          <a:r>
            <a:rPr lang="en-US" sz="1600">
              <a:latin typeface="Arial" panose="020B0604020202020204" pitchFamily="34" charset="0"/>
              <a:cs typeface="Arial" panose="020B0604020202020204" pitchFamily="34" charset="0"/>
            </a:rPr>
            <a:t>Chuẩn hóa văn bản</a:t>
          </a:r>
        </a:p>
      </dgm:t>
    </dgm:pt>
    <dgm:pt modelId="{648E3BBF-9551-4874-A546-5E88C83EFE41}" type="parTrans" cxnId="{AF147B61-8CCE-41BA-BC03-F83A467F2A2C}">
      <dgm:prSet/>
      <dgm:spPr/>
      <dgm:t>
        <a:bodyPr/>
        <a:lstStyle/>
        <a:p>
          <a:endParaRPr lang="en-US" sz="1600"/>
        </a:p>
      </dgm:t>
    </dgm:pt>
    <dgm:pt modelId="{DD62A604-2091-4CA9-ADDD-64E6DD68D154}" type="sibTrans" cxnId="{AF147B61-8CCE-41BA-BC03-F83A467F2A2C}">
      <dgm:prSet/>
      <dgm:spPr/>
      <dgm:t>
        <a:bodyPr/>
        <a:lstStyle/>
        <a:p>
          <a:endParaRPr lang="en-US" sz="1600"/>
        </a:p>
      </dgm:t>
    </dgm:pt>
    <dgm:pt modelId="{67D92903-78A3-4DE2-9DE5-C23386F6F2F2}">
      <dgm:prSet phldrT="[Text]" custT="1"/>
      <dgm:spPr>
        <a:ln w="38100"/>
      </dgm:spPr>
      <dgm:t>
        <a:bodyPr/>
        <a:lstStyle/>
        <a:p>
          <a:r>
            <a:rPr lang="en-US" sz="1600">
              <a:latin typeface="Arial" panose="020B0604020202020204" pitchFamily="34" charset="0"/>
              <a:cs typeface="Arial" panose="020B0604020202020204" pitchFamily="34" charset="0"/>
            </a:rPr>
            <a:t>Xóa stopword</a:t>
          </a:r>
        </a:p>
      </dgm:t>
    </dgm:pt>
    <dgm:pt modelId="{4C531676-6F27-4297-AECD-879A3364354A}" type="parTrans" cxnId="{B1C1290B-B9C3-419B-AE94-CFC2E30528CE}">
      <dgm:prSet/>
      <dgm:spPr/>
      <dgm:t>
        <a:bodyPr/>
        <a:lstStyle/>
        <a:p>
          <a:endParaRPr lang="en-US" sz="1600"/>
        </a:p>
      </dgm:t>
    </dgm:pt>
    <dgm:pt modelId="{2C2D94A9-9B56-495B-8BD2-012D2B941E51}" type="sibTrans" cxnId="{B1C1290B-B9C3-419B-AE94-CFC2E30528CE}">
      <dgm:prSet/>
      <dgm:spPr/>
      <dgm:t>
        <a:bodyPr/>
        <a:lstStyle/>
        <a:p>
          <a:endParaRPr lang="en-US" sz="1600"/>
        </a:p>
      </dgm:t>
    </dgm:pt>
    <dgm:pt modelId="{063CEEA8-D79A-49C2-814F-F98086C6A4E9}">
      <dgm:prSet phldrT="[Text]" custT="1">
        <dgm:style>
          <a:lnRef idx="2">
            <a:schemeClr val="dk1"/>
          </a:lnRef>
          <a:fillRef idx="1">
            <a:schemeClr val="lt1"/>
          </a:fillRef>
          <a:effectRef idx="0">
            <a:schemeClr val="dk1"/>
          </a:effectRef>
          <a:fontRef idx="minor">
            <a:schemeClr val="dk1"/>
          </a:fontRef>
        </dgm:style>
      </dgm:prSet>
      <dgm:spPr>
        <a:ln w="38100"/>
      </dgm:spPr>
      <dgm:t>
        <a:bodyPr/>
        <a:lstStyle/>
        <a:p>
          <a:r>
            <a:rPr lang="en-US" sz="1600">
              <a:solidFill>
                <a:schemeClr val="tx1"/>
              </a:solidFill>
              <a:latin typeface="Arial" panose="020B0604020202020204" pitchFamily="34" charset="0"/>
              <a:cs typeface="Arial" panose="020B0604020202020204" pitchFamily="34" charset="0"/>
            </a:rPr>
            <a:t>Xóa dấu câu</a:t>
          </a:r>
        </a:p>
      </dgm:t>
    </dgm:pt>
    <dgm:pt modelId="{A82FC119-4E5B-43C7-AE9F-293490008924}" type="parTrans" cxnId="{D05DA966-1274-46FE-A8E8-68F3DE9EE162}">
      <dgm:prSet/>
      <dgm:spPr/>
      <dgm:t>
        <a:bodyPr/>
        <a:lstStyle/>
        <a:p>
          <a:endParaRPr lang="en-US" sz="1600"/>
        </a:p>
      </dgm:t>
    </dgm:pt>
    <dgm:pt modelId="{8AB30861-7F64-42E7-9D5E-4E4A655837DE}" type="sibTrans" cxnId="{D05DA966-1274-46FE-A8E8-68F3DE9EE162}">
      <dgm:prSet/>
      <dgm:spPr/>
      <dgm:t>
        <a:bodyPr/>
        <a:lstStyle/>
        <a:p>
          <a:endParaRPr lang="en-US" sz="1600"/>
        </a:p>
      </dgm:t>
    </dgm:pt>
    <dgm:pt modelId="{BDFB6743-F1A4-4601-81FF-F58E0DCCE776}">
      <dgm:prSet phldrT="[Text]" custT="1">
        <dgm:style>
          <a:lnRef idx="2">
            <a:schemeClr val="dk1">
              <a:shade val="50000"/>
            </a:schemeClr>
          </a:lnRef>
          <a:fillRef idx="1">
            <a:schemeClr val="dk1"/>
          </a:fillRef>
          <a:effectRef idx="0">
            <a:schemeClr val="dk1"/>
          </a:effectRef>
          <a:fontRef idx="minor">
            <a:schemeClr val="lt1"/>
          </a:fontRef>
        </dgm:style>
      </dgm:prSet>
      <dgm:spPr>
        <a:ln/>
      </dgm:spPr>
      <dgm:t>
        <a:bodyPr/>
        <a:lstStyle/>
        <a:p>
          <a:r>
            <a:rPr lang="en-US" sz="1600">
              <a:solidFill>
                <a:schemeClr val="bg1"/>
              </a:solidFill>
              <a:latin typeface="Arial" panose="020B0604020202020204" pitchFamily="34" charset="0"/>
              <a:cs typeface="Arial" panose="020B0604020202020204" pitchFamily="34" charset="0"/>
            </a:rPr>
            <a:t>Tìm các keyword của văn bản</a:t>
          </a:r>
        </a:p>
      </dgm:t>
    </dgm:pt>
    <dgm:pt modelId="{666C2FAD-01E5-4758-902D-4627DE88F0BB}" type="parTrans" cxnId="{BB6DB02B-DDD8-4DCA-B476-CF19EFB29C34}">
      <dgm:prSet/>
      <dgm:spPr/>
      <dgm:t>
        <a:bodyPr/>
        <a:lstStyle/>
        <a:p>
          <a:endParaRPr lang="en-US" sz="1600"/>
        </a:p>
      </dgm:t>
    </dgm:pt>
    <dgm:pt modelId="{C390B85E-6889-4843-9087-09759D09067D}" type="sibTrans" cxnId="{BB6DB02B-DDD8-4DCA-B476-CF19EFB29C34}">
      <dgm:prSet/>
      <dgm:spPr/>
      <dgm:t>
        <a:bodyPr/>
        <a:lstStyle/>
        <a:p>
          <a:endParaRPr lang="en-US" sz="1600"/>
        </a:p>
      </dgm:t>
    </dgm:pt>
    <dgm:pt modelId="{2F38A69C-EAD7-477F-9441-423726FD4C21}" type="pres">
      <dgm:prSet presAssocID="{C8D5D489-CED4-4CB1-8CF6-EEA93FDA663F}" presName="Name0" presStyleCnt="0">
        <dgm:presLayoutVars>
          <dgm:dir/>
          <dgm:animLvl val="lvl"/>
          <dgm:resizeHandles val="exact"/>
        </dgm:presLayoutVars>
      </dgm:prSet>
      <dgm:spPr/>
    </dgm:pt>
    <dgm:pt modelId="{6D0FDC8B-B6D6-44A8-B7EC-AC80148987F2}" type="pres">
      <dgm:prSet presAssocID="{BB84F55B-C2BF-4F78-A86D-46715DE5D3FF}" presName="parTxOnly" presStyleLbl="node1" presStyleIdx="0" presStyleCnt="4">
        <dgm:presLayoutVars>
          <dgm:chMax val="0"/>
          <dgm:chPref val="0"/>
          <dgm:bulletEnabled val="1"/>
        </dgm:presLayoutVars>
      </dgm:prSet>
      <dgm:spPr/>
    </dgm:pt>
    <dgm:pt modelId="{0DBADD27-1E2E-45FE-94B2-008FDD0D0758}" type="pres">
      <dgm:prSet presAssocID="{DD62A604-2091-4CA9-ADDD-64E6DD68D154}" presName="parTxOnlySpace" presStyleCnt="0"/>
      <dgm:spPr/>
    </dgm:pt>
    <dgm:pt modelId="{8A2E3EBC-5785-4B4E-853E-C7691CCA76D6}" type="pres">
      <dgm:prSet presAssocID="{67D92903-78A3-4DE2-9DE5-C23386F6F2F2}" presName="parTxOnly" presStyleLbl="node1" presStyleIdx="1" presStyleCnt="4">
        <dgm:presLayoutVars>
          <dgm:chMax val="0"/>
          <dgm:chPref val="0"/>
          <dgm:bulletEnabled val="1"/>
        </dgm:presLayoutVars>
      </dgm:prSet>
      <dgm:spPr/>
    </dgm:pt>
    <dgm:pt modelId="{9F7A697A-E901-4196-8EBF-CF644BBE2419}" type="pres">
      <dgm:prSet presAssocID="{2C2D94A9-9B56-495B-8BD2-012D2B941E51}" presName="parTxOnlySpace" presStyleCnt="0"/>
      <dgm:spPr/>
    </dgm:pt>
    <dgm:pt modelId="{7F09A41F-29CD-412A-B8DF-52C6FDF21D33}" type="pres">
      <dgm:prSet presAssocID="{063CEEA8-D79A-49C2-814F-F98086C6A4E9}" presName="parTxOnly" presStyleLbl="node1" presStyleIdx="2" presStyleCnt="4">
        <dgm:presLayoutVars>
          <dgm:chMax val="0"/>
          <dgm:chPref val="0"/>
          <dgm:bulletEnabled val="1"/>
        </dgm:presLayoutVars>
      </dgm:prSet>
      <dgm:spPr/>
    </dgm:pt>
    <dgm:pt modelId="{EFE24FAA-5C10-453D-80FE-89A1EC2D2CD7}" type="pres">
      <dgm:prSet presAssocID="{8AB30861-7F64-42E7-9D5E-4E4A655837DE}" presName="parTxOnlySpace" presStyleCnt="0"/>
      <dgm:spPr/>
    </dgm:pt>
    <dgm:pt modelId="{F492DCE2-BDA9-4637-837E-DFA00F21BEEF}" type="pres">
      <dgm:prSet presAssocID="{BDFB6743-F1A4-4601-81FF-F58E0DCCE776}" presName="parTxOnly" presStyleLbl="node1" presStyleIdx="3" presStyleCnt="4">
        <dgm:presLayoutVars>
          <dgm:chMax val="0"/>
          <dgm:chPref val="0"/>
          <dgm:bulletEnabled val="1"/>
        </dgm:presLayoutVars>
      </dgm:prSet>
      <dgm:spPr/>
    </dgm:pt>
  </dgm:ptLst>
  <dgm:cxnLst>
    <dgm:cxn modelId="{3F318B02-F402-461A-985B-E8A36E22BD98}" type="presOf" srcId="{063CEEA8-D79A-49C2-814F-F98086C6A4E9}" destId="{7F09A41F-29CD-412A-B8DF-52C6FDF21D33}" srcOrd="0" destOrd="0" presId="urn:microsoft.com/office/officeart/2005/8/layout/chevron1"/>
    <dgm:cxn modelId="{B1C1290B-B9C3-419B-AE94-CFC2E30528CE}" srcId="{C8D5D489-CED4-4CB1-8CF6-EEA93FDA663F}" destId="{67D92903-78A3-4DE2-9DE5-C23386F6F2F2}" srcOrd="1" destOrd="0" parTransId="{4C531676-6F27-4297-AECD-879A3364354A}" sibTransId="{2C2D94A9-9B56-495B-8BD2-012D2B941E51}"/>
    <dgm:cxn modelId="{BB6DB02B-DDD8-4DCA-B476-CF19EFB29C34}" srcId="{C8D5D489-CED4-4CB1-8CF6-EEA93FDA663F}" destId="{BDFB6743-F1A4-4601-81FF-F58E0DCCE776}" srcOrd="3" destOrd="0" parTransId="{666C2FAD-01E5-4758-902D-4627DE88F0BB}" sibTransId="{C390B85E-6889-4843-9087-09759D09067D}"/>
    <dgm:cxn modelId="{AF147B61-8CCE-41BA-BC03-F83A467F2A2C}" srcId="{C8D5D489-CED4-4CB1-8CF6-EEA93FDA663F}" destId="{BB84F55B-C2BF-4F78-A86D-46715DE5D3FF}" srcOrd="0" destOrd="0" parTransId="{648E3BBF-9551-4874-A546-5E88C83EFE41}" sibTransId="{DD62A604-2091-4CA9-ADDD-64E6DD68D154}"/>
    <dgm:cxn modelId="{D05DA966-1274-46FE-A8E8-68F3DE9EE162}" srcId="{C8D5D489-CED4-4CB1-8CF6-EEA93FDA663F}" destId="{063CEEA8-D79A-49C2-814F-F98086C6A4E9}" srcOrd="2" destOrd="0" parTransId="{A82FC119-4E5B-43C7-AE9F-293490008924}" sibTransId="{8AB30861-7F64-42E7-9D5E-4E4A655837DE}"/>
    <dgm:cxn modelId="{BC7B397F-16D7-4D2C-9B85-01D1836F4F1F}" type="presOf" srcId="{BB84F55B-C2BF-4F78-A86D-46715DE5D3FF}" destId="{6D0FDC8B-B6D6-44A8-B7EC-AC80148987F2}" srcOrd="0" destOrd="0" presId="urn:microsoft.com/office/officeart/2005/8/layout/chevron1"/>
    <dgm:cxn modelId="{9340FEEB-2CBB-4DBE-B589-4569EF92D359}" type="presOf" srcId="{67D92903-78A3-4DE2-9DE5-C23386F6F2F2}" destId="{8A2E3EBC-5785-4B4E-853E-C7691CCA76D6}" srcOrd="0" destOrd="0" presId="urn:microsoft.com/office/officeart/2005/8/layout/chevron1"/>
    <dgm:cxn modelId="{5EA8C8F3-2997-4A64-943F-89B0FDC93F6E}" type="presOf" srcId="{BDFB6743-F1A4-4601-81FF-F58E0DCCE776}" destId="{F492DCE2-BDA9-4637-837E-DFA00F21BEEF}" srcOrd="0" destOrd="0" presId="urn:microsoft.com/office/officeart/2005/8/layout/chevron1"/>
    <dgm:cxn modelId="{4CA54BF6-E791-47B7-B1A5-63E0156AF40D}" type="presOf" srcId="{C8D5D489-CED4-4CB1-8CF6-EEA93FDA663F}" destId="{2F38A69C-EAD7-477F-9441-423726FD4C21}" srcOrd="0" destOrd="0" presId="urn:microsoft.com/office/officeart/2005/8/layout/chevron1"/>
    <dgm:cxn modelId="{0646ECF4-9BEA-4203-9464-A4BF4483025B}" type="presParOf" srcId="{2F38A69C-EAD7-477F-9441-423726FD4C21}" destId="{6D0FDC8B-B6D6-44A8-B7EC-AC80148987F2}" srcOrd="0" destOrd="0" presId="urn:microsoft.com/office/officeart/2005/8/layout/chevron1"/>
    <dgm:cxn modelId="{E0ACEC12-906C-433A-8E56-30F90D10E353}" type="presParOf" srcId="{2F38A69C-EAD7-477F-9441-423726FD4C21}" destId="{0DBADD27-1E2E-45FE-94B2-008FDD0D0758}" srcOrd="1" destOrd="0" presId="urn:microsoft.com/office/officeart/2005/8/layout/chevron1"/>
    <dgm:cxn modelId="{D2D5A1D7-5AAA-4364-9659-20D169334486}" type="presParOf" srcId="{2F38A69C-EAD7-477F-9441-423726FD4C21}" destId="{8A2E3EBC-5785-4B4E-853E-C7691CCA76D6}" srcOrd="2" destOrd="0" presId="urn:microsoft.com/office/officeart/2005/8/layout/chevron1"/>
    <dgm:cxn modelId="{D50FCE7F-F743-4A67-AA7B-3FF3F9F207BF}" type="presParOf" srcId="{2F38A69C-EAD7-477F-9441-423726FD4C21}" destId="{9F7A697A-E901-4196-8EBF-CF644BBE2419}" srcOrd="3" destOrd="0" presId="urn:microsoft.com/office/officeart/2005/8/layout/chevron1"/>
    <dgm:cxn modelId="{201F6629-6D70-4237-85B6-AAD68D275760}" type="presParOf" srcId="{2F38A69C-EAD7-477F-9441-423726FD4C21}" destId="{7F09A41F-29CD-412A-B8DF-52C6FDF21D33}" srcOrd="4" destOrd="0" presId="urn:microsoft.com/office/officeart/2005/8/layout/chevron1"/>
    <dgm:cxn modelId="{4463BD6F-D3AE-49F8-AD6D-68B4CFF40AD2}" type="presParOf" srcId="{2F38A69C-EAD7-477F-9441-423726FD4C21}" destId="{EFE24FAA-5C10-453D-80FE-89A1EC2D2CD7}" srcOrd="5" destOrd="0" presId="urn:microsoft.com/office/officeart/2005/8/layout/chevron1"/>
    <dgm:cxn modelId="{C7222AF2-8CEB-40A0-9216-69C73B64CB9D}" type="presParOf" srcId="{2F38A69C-EAD7-477F-9441-423726FD4C21}" destId="{F492DCE2-BDA9-4637-837E-DFA00F21BEE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solidFill>
        <a:ln w="381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solidFill>
        <a:ln w="381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solidFill>
        <a:ln w="381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DC8B-B6D6-44A8-B7EC-AC80148987F2}">
      <dsp:nvSpPr>
        <dsp:cNvPr id="0" name=""/>
        <dsp:cNvSpPr/>
      </dsp:nvSpPr>
      <dsp:spPr>
        <a:xfrm>
          <a:off x="3740"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Chuẩn hóa văn bản</a:t>
          </a:r>
        </a:p>
      </dsp:txBody>
      <dsp:txXfrm>
        <a:off x="439192" y="2584315"/>
        <a:ext cx="1306356" cy="870904"/>
      </dsp:txXfrm>
    </dsp:sp>
    <dsp:sp modelId="{8A2E3EBC-5785-4B4E-853E-C7691CCA76D6}">
      <dsp:nvSpPr>
        <dsp:cNvPr id="0" name=""/>
        <dsp:cNvSpPr/>
      </dsp:nvSpPr>
      <dsp:spPr>
        <a:xfrm>
          <a:off x="1963274" y="2584315"/>
          <a:ext cx="2177260" cy="870904"/>
        </a:xfrm>
        <a:prstGeom prst="chevron">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Xóa stopword</a:t>
          </a:r>
        </a:p>
      </dsp:txBody>
      <dsp:txXfrm>
        <a:off x="2398726" y="2584315"/>
        <a:ext cx="1306356" cy="870904"/>
      </dsp:txXfrm>
    </dsp:sp>
    <dsp:sp modelId="{7F09A41F-29CD-412A-B8DF-52C6FDF21D33}">
      <dsp:nvSpPr>
        <dsp:cNvPr id="0" name=""/>
        <dsp:cNvSpPr/>
      </dsp:nvSpPr>
      <dsp:spPr>
        <a:xfrm>
          <a:off x="3922809" y="2584315"/>
          <a:ext cx="2177260" cy="870904"/>
        </a:xfrm>
        <a:prstGeom prst="chevron">
          <a:avLst/>
        </a:prstGeom>
        <a:solidFill>
          <a:schemeClr val="lt1"/>
        </a:solidFill>
        <a:ln w="381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Arial" panose="020B0604020202020204" pitchFamily="34" charset="0"/>
              <a:cs typeface="Arial" panose="020B0604020202020204" pitchFamily="34" charset="0"/>
            </a:rPr>
            <a:t>Xóa dấu câu</a:t>
          </a:r>
        </a:p>
      </dsp:txBody>
      <dsp:txXfrm>
        <a:off x="4358261" y="2584315"/>
        <a:ext cx="1306356" cy="870904"/>
      </dsp:txXfrm>
    </dsp:sp>
    <dsp:sp modelId="{F492DCE2-BDA9-4637-837E-DFA00F21BEEF}">
      <dsp:nvSpPr>
        <dsp:cNvPr id="0" name=""/>
        <dsp:cNvSpPr/>
      </dsp:nvSpPr>
      <dsp:spPr>
        <a:xfrm>
          <a:off x="5882344" y="2584315"/>
          <a:ext cx="2177260" cy="870904"/>
        </a:xfrm>
        <a:prstGeom prst="chevron">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latin typeface="Arial" panose="020B0604020202020204" pitchFamily="34" charset="0"/>
              <a:cs typeface="Arial" panose="020B0604020202020204" pitchFamily="34" charset="0"/>
            </a:rPr>
            <a:t>Tìm các keyword của văn bản</a:t>
          </a:r>
        </a:p>
      </dsp:txBody>
      <dsp:txXfrm>
        <a:off x="6317796" y="2584315"/>
        <a:ext cx="1306356" cy="8709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4EAD-552A-4A15-B86F-B7B40221A0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F06C8-410B-41D3-90C0-AE0941627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5A7D8-83E9-4194-9109-64A79E66D4E3}"/>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A9075906-83D7-4459-851A-1A04FF51F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93C1E-9CF1-41FA-B1DD-99998261F257}"/>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81876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5BEC-4A1F-45C4-B21E-186D9FF2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65CFB-6BE1-47B3-8903-C2139E73A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2B43C-E8D3-4AD9-937E-DEBDF952AC95}"/>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82072848-6566-4CA1-95A2-AB772F7FC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6C27F-B2E3-40D6-9D72-BB60BA8B5B73}"/>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409364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066D9F-E50D-4EAA-BF57-3DD89E3219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90FAC-9D95-4B91-8A0E-8397A586B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4DA97-4255-43F4-9399-3A234EF72F76}"/>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D25BF558-6D2F-4EE4-B161-940C89F3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22D63-E5BD-43F9-B828-29B5A7FF6F62}"/>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197016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B78-FBC6-4325-8DAA-E0B28866D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72C4B-6689-45FD-8B7E-D2948185A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B1F92-FC66-4981-A97B-E24B735F4C9A}"/>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AF396837-DDB2-48F7-BD35-078FF4AAC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845B6-76AC-4FFB-8FBD-01E32A4C754C}"/>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293746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9030-9720-467E-BB9E-22196F93B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FE1E3-95E9-442B-B58B-1BEF9FEB4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028BEA-03EC-4E18-9BA7-E838CD994321}"/>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B1830526-9BCE-473A-A7BC-16CA79FAA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D3068-449F-41BB-B45F-30B0FFE5A130}"/>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115979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9806-8C90-4229-ACED-03E52B33E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9E57D-14E4-430D-A116-59D96A465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7CE4A-3F63-4608-AD6A-4542B71C6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09247E-5136-49E5-BC90-B82BC6D7192A}"/>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6" name="Footer Placeholder 5">
            <a:extLst>
              <a:ext uri="{FF2B5EF4-FFF2-40B4-BE49-F238E27FC236}">
                <a16:creationId xmlns:a16="http://schemas.microsoft.com/office/drawing/2014/main" id="{46DE4CC0-3B5D-4800-8CA3-0C9281524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BEE17-9659-4E74-84BC-A6BCCA22B306}"/>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312129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BB61-43CD-482C-8132-6FE2A5902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502AC-062E-4DFF-A23E-A1EC6E583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63CA2-F5D3-422E-A1D7-CD9FAE98D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FA8B3-7BAC-48D3-923D-F25FA6E7D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DFBD2-55A8-443D-B2A1-055F04393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A28117-6597-44FD-9AAE-33D849702BFD}"/>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8" name="Footer Placeholder 7">
            <a:extLst>
              <a:ext uri="{FF2B5EF4-FFF2-40B4-BE49-F238E27FC236}">
                <a16:creationId xmlns:a16="http://schemas.microsoft.com/office/drawing/2014/main" id="{F1C41867-A2F5-4905-9E55-18D0E2D4C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F98999-869C-49FC-AC65-B319BB03F747}"/>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331962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4C51-0661-4F13-B0B2-DB7FA6AF5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009D3-B8E3-4FC3-9425-762F24141CA0}"/>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4" name="Footer Placeholder 3">
            <a:extLst>
              <a:ext uri="{FF2B5EF4-FFF2-40B4-BE49-F238E27FC236}">
                <a16:creationId xmlns:a16="http://schemas.microsoft.com/office/drawing/2014/main" id="{0E274E87-D104-4BFA-B696-C5450558F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D1D66-23E3-400A-9D64-6AADDE26478A}"/>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415065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6F27A-1376-4876-9F23-EDB347790735}"/>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3" name="Footer Placeholder 2">
            <a:extLst>
              <a:ext uri="{FF2B5EF4-FFF2-40B4-BE49-F238E27FC236}">
                <a16:creationId xmlns:a16="http://schemas.microsoft.com/office/drawing/2014/main" id="{66D0DA46-9BD4-4C3D-AE0B-83C921EAB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3AF8E-70D7-4388-BEF9-29AB5F714A56}"/>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47500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E596-CA74-401D-AD1B-57D32606C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F9E47-0A49-4D10-B934-802DBB822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F4E75-BB21-4A39-806A-53D5C2ED9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40104-87E9-473C-A817-D263F01D56F4}"/>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6" name="Footer Placeholder 5">
            <a:extLst>
              <a:ext uri="{FF2B5EF4-FFF2-40B4-BE49-F238E27FC236}">
                <a16:creationId xmlns:a16="http://schemas.microsoft.com/office/drawing/2014/main" id="{CCA99A57-A5D6-405E-8D6E-CDE0FE995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CDBE3-9EE1-4A4C-8A99-BC2877DC6D0A}"/>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224253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BF2E-F9E3-44EE-8C2F-3717C128C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89F975-AFB2-4D5F-BBCB-5F391B6CD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87B55-0E8A-47D2-9D7A-299D4B01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DF458-631C-494B-AF11-B7383CE6457A}"/>
              </a:ext>
            </a:extLst>
          </p:cNvPr>
          <p:cNvSpPr>
            <a:spLocks noGrp="1"/>
          </p:cNvSpPr>
          <p:nvPr>
            <p:ph type="dt" sz="half" idx="10"/>
          </p:nvPr>
        </p:nvSpPr>
        <p:spPr/>
        <p:txBody>
          <a:bodyPr/>
          <a:lstStyle/>
          <a:p>
            <a:fld id="{9E23D42F-2AE7-48A0-B32F-B4EB5085C116}" type="datetimeFigureOut">
              <a:rPr lang="en-US" smtClean="0"/>
              <a:t>7/14/2021</a:t>
            </a:fld>
            <a:endParaRPr lang="en-US"/>
          </a:p>
        </p:txBody>
      </p:sp>
      <p:sp>
        <p:nvSpPr>
          <p:cNvPr id="6" name="Footer Placeholder 5">
            <a:extLst>
              <a:ext uri="{FF2B5EF4-FFF2-40B4-BE49-F238E27FC236}">
                <a16:creationId xmlns:a16="http://schemas.microsoft.com/office/drawing/2014/main" id="{70B895CD-FD3C-45A6-A519-379979D02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04A4D-9600-4B1F-92FB-B5123C6FB5A2}"/>
              </a:ext>
            </a:extLst>
          </p:cNvPr>
          <p:cNvSpPr>
            <a:spLocks noGrp="1"/>
          </p:cNvSpPr>
          <p:nvPr>
            <p:ph type="sldNum" sz="quarter" idx="12"/>
          </p:nvPr>
        </p:nvSpPr>
        <p:spPr/>
        <p:txBody>
          <a:bodyPr/>
          <a:lstStyle/>
          <a:p>
            <a:fld id="{6E23C9CB-8145-457D-AAF8-AB6A71C04EF3}" type="slidenum">
              <a:rPr lang="en-US" smtClean="0"/>
              <a:t>‹#›</a:t>
            </a:fld>
            <a:endParaRPr lang="en-US"/>
          </a:p>
        </p:txBody>
      </p:sp>
    </p:spTree>
    <p:extLst>
      <p:ext uri="{BB962C8B-B14F-4D97-AF65-F5344CB8AC3E}">
        <p14:creationId xmlns:p14="http://schemas.microsoft.com/office/powerpoint/2010/main" val="39027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44EEE-4089-422D-A4A7-367DA0E4D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9B8E9-AC0C-443A-A6A1-7F49E9360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3518F-5EA1-4AC7-A3D5-F104F8395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3D42F-2AE7-48A0-B32F-B4EB5085C116}" type="datetimeFigureOut">
              <a:rPr lang="en-US" smtClean="0"/>
              <a:t>7/14/2021</a:t>
            </a:fld>
            <a:endParaRPr lang="en-US"/>
          </a:p>
        </p:txBody>
      </p:sp>
      <p:sp>
        <p:nvSpPr>
          <p:cNvPr id="5" name="Footer Placeholder 4">
            <a:extLst>
              <a:ext uri="{FF2B5EF4-FFF2-40B4-BE49-F238E27FC236}">
                <a16:creationId xmlns:a16="http://schemas.microsoft.com/office/drawing/2014/main" id="{FC21D2CE-BEFB-4CB9-98E3-F751AEF6B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79E5AF-1EB8-41C4-9161-BAED8E314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3C9CB-8145-457D-AAF8-AB6A71C04EF3}" type="slidenum">
              <a:rPr lang="en-US" smtClean="0"/>
              <a:t>‹#›</a:t>
            </a:fld>
            <a:endParaRPr lang="en-US"/>
          </a:p>
        </p:txBody>
      </p:sp>
    </p:spTree>
    <p:extLst>
      <p:ext uri="{BB962C8B-B14F-4D97-AF65-F5344CB8AC3E}">
        <p14:creationId xmlns:p14="http://schemas.microsoft.com/office/powerpoint/2010/main" val="58288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gi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gif"/><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a:extLst>
              <a:ext uri="{FF2B5EF4-FFF2-40B4-BE49-F238E27FC236}">
                <a16:creationId xmlns:a16="http://schemas.microsoft.com/office/drawing/2014/main" id="{4162444D-E0D9-46A0-8608-EB76D3A21AAC}"/>
              </a:ext>
            </a:extLst>
          </p:cNvPr>
          <p:cNvSpPr/>
          <p:nvPr/>
        </p:nvSpPr>
        <p:spPr>
          <a:xfrm>
            <a:off x="7709427" y="-9232"/>
            <a:ext cx="6071391" cy="6867232"/>
          </a:xfrm>
          <a:prstGeom prst="parallelogram">
            <a:avLst/>
          </a:prstGeom>
          <a:solidFill>
            <a:schemeClr val="bg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Parallelogram 21">
            <a:extLst>
              <a:ext uri="{FF2B5EF4-FFF2-40B4-BE49-F238E27FC236}">
                <a16:creationId xmlns:a16="http://schemas.microsoft.com/office/drawing/2014/main" id="{B7D3A2E4-6AD2-4884-8728-EB7B39901F54}"/>
              </a:ext>
            </a:extLst>
          </p:cNvPr>
          <p:cNvSpPr/>
          <p:nvPr/>
        </p:nvSpPr>
        <p:spPr>
          <a:xfrm>
            <a:off x="8269143" y="-16168"/>
            <a:ext cx="6071391" cy="6858000"/>
          </a:xfrm>
          <a:prstGeom prst="parallelogram">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15" name="Group 14">
            <a:extLst>
              <a:ext uri="{FF2B5EF4-FFF2-40B4-BE49-F238E27FC236}">
                <a16:creationId xmlns:a16="http://schemas.microsoft.com/office/drawing/2014/main" id="{AA0F3F1E-7FB3-4515-A519-D7781115D48A}"/>
              </a:ext>
            </a:extLst>
          </p:cNvPr>
          <p:cNvGrpSpPr/>
          <p:nvPr/>
        </p:nvGrpSpPr>
        <p:grpSpPr>
          <a:xfrm>
            <a:off x="2110411" y="2580361"/>
            <a:ext cx="5315657" cy="1664942"/>
            <a:chOff x="2210619" y="2179529"/>
            <a:chExt cx="5315657" cy="1664942"/>
          </a:xfrm>
        </p:grpSpPr>
        <p:pic>
          <p:nvPicPr>
            <p:cNvPr id="14" name="Picture 13">
              <a:extLst>
                <a:ext uri="{FF2B5EF4-FFF2-40B4-BE49-F238E27FC236}">
                  <a16:creationId xmlns:a16="http://schemas.microsoft.com/office/drawing/2014/main" id="{E6F55C93-7A2F-4685-88B4-A3E0C354FE72}"/>
                </a:ext>
              </a:extLst>
            </p:cNvPr>
            <p:cNvPicPr>
              <a:picLocks noChangeAspect="1"/>
            </p:cNvPicPr>
            <p:nvPr/>
          </p:nvPicPr>
          <p:blipFill>
            <a:blip r:embed="rId2"/>
            <a:stretch>
              <a:fillRect/>
            </a:stretch>
          </p:blipFill>
          <p:spPr>
            <a:xfrm>
              <a:off x="2210619" y="2179529"/>
              <a:ext cx="5315657" cy="1664942"/>
            </a:xfrm>
            <a:prstGeom prst="rect">
              <a:avLst/>
            </a:prstGeom>
          </p:spPr>
        </p:pic>
        <p:sp>
          <p:nvSpPr>
            <p:cNvPr id="8" name="TextBox 7">
              <a:extLst>
                <a:ext uri="{FF2B5EF4-FFF2-40B4-BE49-F238E27FC236}">
                  <a16:creationId xmlns:a16="http://schemas.microsoft.com/office/drawing/2014/main" id="{31D29492-DD0A-495A-914C-ECE089EC595C}"/>
                </a:ext>
              </a:extLst>
            </p:cNvPr>
            <p:cNvSpPr txBox="1"/>
            <p:nvPr/>
          </p:nvSpPr>
          <p:spPr>
            <a:xfrm>
              <a:off x="2404993" y="2510363"/>
              <a:ext cx="4676385" cy="954107"/>
            </a:xfrm>
            <a:prstGeom prst="rect">
              <a:avLst/>
            </a:prstGeom>
            <a:noFill/>
          </p:spPr>
          <p:txBody>
            <a:bodyPr wrap="square" rtlCol="0">
              <a:spAutoFit/>
            </a:bodyPr>
            <a:lstStyle/>
            <a:p>
              <a:pPr algn="ctr"/>
              <a:r>
                <a:rPr lang="en-US" sz="2800" err="1">
                  <a:latin typeface="Consolas" panose="020B0609020204030204" pitchFamily="49" charset="0"/>
                </a:rPr>
                <a:t>Đồ</a:t>
              </a:r>
              <a:r>
                <a:rPr lang="en-US" sz="2800">
                  <a:latin typeface="Consolas" panose="020B0609020204030204" pitchFamily="49" charset="0"/>
                </a:rPr>
                <a:t> </a:t>
              </a:r>
              <a:r>
                <a:rPr lang="en-US" sz="2800" err="1">
                  <a:latin typeface="Consolas" panose="020B0609020204030204" pitchFamily="49" charset="0"/>
                </a:rPr>
                <a:t>án</a:t>
              </a:r>
              <a:r>
                <a:rPr lang="en-US" sz="2800">
                  <a:latin typeface="Consolas" panose="020B0609020204030204" pitchFamily="49" charset="0"/>
                </a:rPr>
                <a:t> </a:t>
              </a:r>
              <a:r>
                <a:rPr lang="en-US" sz="2800" err="1">
                  <a:latin typeface="Consolas" panose="020B0609020204030204" pitchFamily="49" charset="0"/>
                </a:rPr>
                <a:t>môn</a:t>
              </a:r>
              <a:r>
                <a:rPr lang="en-US" sz="2800">
                  <a:latin typeface="Consolas" panose="020B0609020204030204" pitchFamily="49" charset="0"/>
                </a:rPr>
                <a:t> </a:t>
              </a:r>
              <a:r>
                <a:rPr lang="en-US" sz="2800" err="1">
                  <a:latin typeface="Consolas" panose="020B0609020204030204" pitchFamily="49" charset="0"/>
                </a:rPr>
                <a:t>học</a:t>
              </a:r>
              <a:endParaRPr lang="en-US" sz="2800">
                <a:latin typeface="Consolas" panose="020B0609020204030204" pitchFamily="49" charset="0"/>
              </a:endParaRPr>
            </a:p>
            <a:p>
              <a:pPr algn="ctr"/>
              <a:r>
                <a:rPr lang="en-US" sz="2800">
                  <a:latin typeface="Consolas" panose="020B0609020204030204" pitchFamily="49" charset="0"/>
                </a:rPr>
                <a:t>Search Engine</a:t>
              </a:r>
            </a:p>
          </p:txBody>
        </p:sp>
      </p:grpSp>
      <p:grpSp>
        <p:nvGrpSpPr>
          <p:cNvPr id="11" name="Group 10">
            <a:extLst>
              <a:ext uri="{FF2B5EF4-FFF2-40B4-BE49-F238E27FC236}">
                <a16:creationId xmlns:a16="http://schemas.microsoft.com/office/drawing/2014/main" id="{15B2F552-9FA0-4618-A882-F7AC0B4E765F}"/>
              </a:ext>
            </a:extLst>
          </p:cNvPr>
          <p:cNvGrpSpPr/>
          <p:nvPr/>
        </p:nvGrpSpPr>
        <p:grpSpPr>
          <a:xfrm>
            <a:off x="-561584" y="611688"/>
            <a:ext cx="10659649" cy="1077218"/>
            <a:chOff x="766175" y="939452"/>
            <a:chExt cx="10659649" cy="1077218"/>
          </a:xfrm>
        </p:grpSpPr>
        <p:sp>
          <p:nvSpPr>
            <p:cNvPr id="4" name="TextBox 3">
              <a:extLst>
                <a:ext uri="{FF2B5EF4-FFF2-40B4-BE49-F238E27FC236}">
                  <a16:creationId xmlns:a16="http://schemas.microsoft.com/office/drawing/2014/main" id="{DAEA78B4-4E95-4D00-B4D0-4B2AE15932B4}"/>
                </a:ext>
              </a:extLst>
            </p:cNvPr>
            <p:cNvSpPr txBox="1"/>
            <p:nvPr/>
          </p:nvSpPr>
          <p:spPr>
            <a:xfrm>
              <a:off x="766175" y="939452"/>
              <a:ext cx="10659649" cy="1077218"/>
            </a:xfrm>
            <a:prstGeom prst="rect">
              <a:avLst/>
            </a:prstGeom>
            <a:noFill/>
          </p:spPr>
          <p:txBody>
            <a:bodyPr wrap="square" rtlCol="0">
              <a:spAutoFit/>
            </a:bodyPr>
            <a:lstStyle/>
            <a:p>
              <a:pPr algn="ctr"/>
              <a:r>
                <a:rPr lang="en-US" sz="3200">
                  <a:latin typeface="Candara" panose="020E0502030303020204" pitchFamily="34" charset="0"/>
                  <a:cs typeface="Times New Roman" panose="02020603050405020304" pitchFamily="18" charset="0"/>
                </a:rPr>
                <a:t>TRƯỜNG ĐẠI HỌC KHOA HỌC TỰ NHIÊN TPHCM</a:t>
              </a:r>
            </a:p>
            <a:p>
              <a:pPr algn="ctr"/>
              <a:r>
                <a:rPr lang="en-US" sz="3200">
                  <a:latin typeface="Candara" panose="020E0502030303020204" pitchFamily="34" charset="0"/>
                  <a:cs typeface="Times New Roman" panose="02020603050405020304" pitchFamily="18" charset="0"/>
                </a:rPr>
                <a:t>KHOA CÔNG NGHỆ THÔNG TIN</a:t>
              </a:r>
            </a:p>
          </p:txBody>
        </p:sp>
        <p:cxnSp>
          <p:nvCxnSpPr>
            <p:cNvPr id="6" name="Straight Connector 5">
              <a:extLst>
                <a:ext uri="{FF2B5EF4-FFF2-40B4-BE49-F238E27FC236}">
                  <a16:creationId xmlns:a16="http://schemas.microsoft.com/office/drawing/2014/main" id="{6ACA2A48-9107-4724-B0B1-C99C21915038}"/>
                </a:ext>
              </a:extLst>
            </p:cNvPr>
            <p:cNvCxnSpPr/>
            <p:nvPr/>
          </p:nvCxnSpPr>
          <p:spPr>
            <a:xfrm>
              <a:off x="3841314" y="1976943"/>
              <a:ext cx="4509370" cy="0"/>
            </a:xfrm>
            <a:prstGeom prst="line">
              <a:avLst/>
            </a:prstGeom>
            <a:ln w="57150"/>
          </p:spPr>
          <p:style>
            <a:lnRef idx="3">
              <a:schemeClr val="accent3"/>
            </a:lnRef>
            <a:fillRef idx="0">
              <a:schemeClr val="accent3"/>
            </a:fillRef>
            <a:effectRef idx="2">
              <a:schemeClr val="accent3"/>
            </a:effectRef>
            <a:fontRef idx="minor">
              <a:schemeClr val="tx1"/>
            </a:fontRef>
          </p:style>
        </p:cxnSp>
      </p:grpSp>
      <p:sp>
        <p:nvSpPr>
          <p:cNvPr id="7" name="TextBox 6">
            <a:extLst>
              <a:ext uri="{FF2B5EF4-FFF2-40B4-BE49-F238E27FC236}">
                <a16:creationId xmlns:a16="http://schemas.microsoft.com/office/drawing/2014/main" id="{97286188-E7FF-454B-80FA-8A6E463DE97F}"/>
              </a:ext>
            </a:extLst>
          </p:cNvPr>
          <p:cNvSpPr txBox="1"/>
          <p:nvPr/>
        </p:nvSpPr>
        <p:spPr>
          <a:xfrm>
            <a:off x="1661783" y="2009756"/>
            <a:ext cx="6112702" cy="523220"/>
          </a:xfrm>
          <a:prstGeom prst="rect">
            <a:avLst/>
          </a:prstGeom>
          <a:noFill/>
        </p:spPr>
        <p:txBody>
          <a:bodyPr wrap="square" rtlCol="0">
            <a:spAutoFit/>
          </a:bodyPr>
          <a:lstStyle/>
          <a:p>
            <a:pPr algn="ctr"/>
            <a:r>
              <a:rPr lang="en-US" sz="2800" b="1" err="1">
                <a:latin typeface="Arial" panose="020B0604020202020204" pitchFamily="34" charset="0"/>
                <a:cs typeface="Arial" panose="020B0604020202020204" pitchFamily="34" charset="0"/>
              </a:rPr>
              <a:t>Thực</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hành</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Kĩ</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thuật</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lập</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trình</a:t>
            </a:r>
            <a:endParaRPr lang="en-US" sz="2800" b="1">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1FF44E6-FD69-49AD-87B9-2BAFAFDE6242}"/>
              </a:ext>
            </a:extLst>
          </p:cNvPr>
          <p:cNvSpPr txBox="1"/>
          <p:nvPr/>
        </p:nvSpPr>
        <p:spPr>
          <a:xfrm>
            <a:off x="2469711" y="4263040"/>
            <a:ext cx="4496844" cy="1138773"/>
          </a:xfrm>
          <a:prstGeom prst="rect">
            <a:avLst/>
          </a:prstGeom>
          <a:noFill/>
        </p:spPr>
        <p:txBody>
          <a:bodyPr wrap="square" rtlCol="0">
            <a:spAutoFit/>
          </a:bodyPr>
          <a:lstStyle/>
          <a:p>
            <a:pPr algn="ctr">
              <a:spcAft>
                <a:spcPts val="600"/>
              </a:spcAft>
            </a:pPr>
            <a:r>
              <a:rPr lang="en-US" err="1">
                <a:latin typeface="Arial" panose="020B0604020202020204" pitchFamily="34" charset="0"/>
                <a:ea typeface="Cambria" panose="02040503050406030204" pitchFamily="18" charset="0"/>
                <a:cs typeface="Arial" panose="020B0604020202020204" pitchFamily="34" charset="0"/>
              </a:rPr>
              <a:t>Sinh</a:t>
            </a:r>
            <a:r>
              <a:rPr lang="en-US">
                <a:latin typeface="Arial" panose="020B0604020202020204" pitchFamily="34" charset="0"/>
                <a:ea typeface="Cambria" panose="02040503050406030204" pitchFamily="18" charset="0"/>
                <a:cs typeface="Arial" panose="020B0604020202020204" pitchFamily="34" charset="0"/>
              </a:rPr>
              <a:t> </a:t>
            </a:r>
            <a:r>
              <a:rPr lang="en-US" err="1">
                <a:latin typeface="Arial" panose="020B0604020202020204" pitchFamily="34" charset="0"/>
                <a:ea typeface="Cambria" panose="02040503050406030204" pitchFamily="18" charset="0"/>
                <a:cs typeface="Arial" panose="020B0604020202020204" pitchFamily="34" charset="0"/>
              </a:rPr>
              <a:t>viên</a:t>
            </a:r>
            <a:r>
              <a:rPr lang="en-US">
                <a:latin typeface="Arial" panose="020B0604020202020204" pitchFamily="34" charset="0"/>
                <a:ea typeface="Cambria" panose="02040503050406030204" pitchFamily="18" charset="0"/>
                <a:cs typeface="Arial" panose="020B0604020202020204" pitchFamily="34" charset="0"/>
              </a:rPr>
              <a:t> </a:t>
            </a:r>
            <a:r>
              <a:rPr lang="en-US" err="1">
                <a:latin typeface="Arial" panose="020B0604020202020204" pitchFamily="34" charset="0"/>
                <a:ea typeface="Cambria" panose="02040503050406030204" pitchFamily="18" charset="0"/>
                <a:cs typeface="Arial" panose="020B0604020202020204" pitchFamily="34" charset="0"/>
              </a:rPr>
              <a:t>thực</a:t>
            </a:r>
            <a:r>
              <a:rPr lang="en-US">
                <a:latin typeface="Arial" panose="020B0604020202020204" pitchFamily="34" charset="0"/>
                <a:ea typeface="Cambria" panose="02040503050406030204" pitchFamily="18" charset="0"/>
                <a:cs typeface="Arial" panose="020B0604020202020204" pitchFamily="34" charset="0"/>
              </a:rPr>
              <a:t> </a:t>
            </a:r>
            <a:r>
              <a:rPr lang="en-US" err="1">
                <a:latin typeface="Arial" panose="020B0604020202020204" pitchFamily="34" charset="0"/>
                <a:ea typeface="Cambria" panose="02040503050406030204" pitchFamily="18" charset="0"/>
                <a:cs typeface="Arial" panose="020B0604020202020204" pitchFamily="34" charset="0"/>
              </a:rPr>
              <a:t>hiện</a:t>
            </a:r>
            <a:endParaRPr lang="en-US">
              <a:latin typeface="Arial" panose="020B0604020202020204" pitchFamily="34" charset="0"/>
              <a:ea typeface="Cambria" panose="02040503050406030204" pitchFamily="18" charset="0"/>
              <a:cs typeface="Arial" panose="020B0604020202020204" pitchFamily="34" charset="0"/>
            </a:endParaRPr>
          </a:p>
          <a:p>
            <a:pPr algn="ctr">
              <a:spcAft>
                <a:spcPts val="600"/>
              </a:spcAft>
            </a:pPr>
            <a:r>
              <a:rPr lang="en-US" sz="2000" err="1">
                <a:latin typeface="Arial" panose="020B0604020202020204" pitchFamily="34" charset="0"/>
                <a:ea typeface="Cambria" panose="02040503050406030204" pitchFamily="18" charset="0"/>
                <a:cs typeface="Arial" panose="020B0604020202020204" pitchFamily="34" charset="0"/>
              </a:rPr>
              <a:t>Hồ</a:t>
            </a:r>
            <a:r>
              <a:rPr lang="en-US" sz="2000">
                <a:latin typeface="Arial" panose="020B0604020202020204" pitchFamily="34" charset="0"/>
                <a:ea typeface="Cambria" panose="02040503050406030204" pitchFamily="18" charset="0"/>
                <a:cs typeface="Arial" panose="020B0604020202020204" pitchFamily="34" charset="0"/>
              </a:rPr>
              <a:t> </a:t>
            </a:r>
            <a:r>
              <a:rPr lang="en-US" sz="2000" err="1">
                <a:latin typeface="Arial" panose="020B0604020202020204" pitchFamily="34" charset="0"/>
                <a:ea typeface="Cambria" panose="02040503050406030204" pitchFamily="18" charset="0"/>
                <a:cs typeface="Arial" panose="020B0604020202020204" pitchFamily="34" charset="0"/>
              </a:rPr>
              <a:t>Văn</a:t>
            </a:r>
            <a:r>
              <a:rPr lang="en-US" sz="2000">
                <a:latin typeface="Arial" panose="020B0604020202020204" pitchFamily="34" charset="0"/>
                <a:ea typeface="Cambria" panose="02040503050406030204" pitchFamily="18" charset="0"/>
                <a:cs typeface="Arial" panose="020B0604020202020204" pitchFamily="34" charset="0"/>
              </a:rPr>
              <a:t> </a:t>
            </a:r>
            <a:r>
              <a:rPr lang="en-US" sz="2000" err="1">
                <a:latin typeface="Arial" panose="020B0604020202020204" pitchFamily="34" charset="0"/>
                <a:ea typeface="Cambria" panose="02040503050406030204" pitchFamily="18" charset="0"/>
                <a:cs typeface="Arial" panose="020B0604020202020204" pitchFamily="34" charset="0"/>
              </a:rPr>
              <a:t>Sơn</a:t>
            </a:r>
            <a:endParaRPr lang="en-US" sz="2000">
              <a:latin typeface="Arial" panose="020B0604020202020204" pitchFamily="34" charset="0"/>
              <a:ea typeface="Cambria" panose="02040503050406030204" pitchFamily="18" charset="0"/>
              <a:cs typeface="Arial" panose="020B0604020202020204" pitchFamily="34" charset="0"/>
            </a:endParaRPr>
          </a:p>
          <a:p>
            <a:pPr algn="ctr"/>
            <a:r>
              <a:rPr lang="en-US" sz="2000">
                <a:latin typeface="Arial" panose="020B0604020202020204" pitchFamily="34" charset="0"/>
                <a:ea typeface="Cambria" panose="02040503050406030204" pitchFamily="18" charset="0"/>
                <a:cs typeface="Arial" panose="020B0604020202020204" pitchFamily="34" charset="0"/>
              </a:rPr>
              <a:t>Trần </a:t>
            </a:r>
            <a:r>
              <a:rPr lang="en-US" sz="2000" err="1">
                <a:latin typeface="Arial" panose="020B0604020202020204" pitchFamily="34" charset="0"/>
                <a:ea typeface="Cambria" panose="02040503050406030204" pitchFamily="18" charset="0"/>
                <a:cs typeface="Arial" panose="020B0604020202020204" pitchFamily="34" charset="0"/>
              </a:rPr>
              <a:t>Hữu</a:t>
            </a:r>
            <a:r>
              <a:rPr lang="en-US" sz="2000">
                <a:latin typeface="Arial" panose="020B0604020202020204" pitchFamily="34" charset="0"/>
                <a:ea typeface="Cambria" panose="02040503050406030204" pitchFamily="18" charset="0"/>
                <a:cs typeface="Arial" panose="020B0604020202020204" pitchFamily="34" charset="0"/>
              </a:rPr>
              <a:t> Thiên</a:t>
            </a:r>
          </a:p>
        </p:txBody>
      </p:sp>
      <p:sp>
        <p:nvSpPr>
          <p:cNvPr id="10" name="TextBox 9">
            <a:extLst>
              <a:ext uri="{FF2B5EF4-FFF2-40B4-BE49-F238E27FC236}">
                <a16:creationId xmlns:a16="http://schemas.microsoft.com/office/drawing/2014/main" id="{49BC109F-53D2-40DB-B9A8-F7F423E9C6CF}"/>
              </a:ext>
            </a:extLst>
          </p:cNvPr>
          <p:cNvSpPr txBox="1"/>
          <p:nvPr/>
        </p:nvSpPr>
        <p:spPr>
          <a:xfrm>
            <a:off x="3640894" y="5815301"/>
            <a:ext cx="2154477" cy="369332"/>
          </a:xfrm>
          <a:prstGeom prst="rect">
            <a:avLst/>
          </a:prstGeom>
          <a:noFill/>
        </p:spPr>
        <p:txBody>
          <a:bodyPr wrap="square" rtlCol="0">
            <a:spAutoFit/>
          </a:bodyPr>
          <a:lstStyle/>
          <a:p>
            <a:pPr algn="ctr"/>
            <a:r>
              <a:rPr lang="en-US" i="1" err="1"/>
              <a:t>Tháng</a:t>
            </a:r>
            <a:r>
              <a:rPr lang="en-US" i="1"/>
              <a:t> 7, 2021</a:t>
            </a:r>
          </a:p>
        </p:txBody>
      </p:sp>
      <p:pic>
        <p:nvPicPr>
          <p:cNvPr id="16" name="Picture 15">
            <a:extLst>
              <a:ext uri="{FF2B5EF4-FFF2-40B4-BE49-F238E27FC236}">
                <a16:creationId xmlns:a16="http://schemas.microsoft.com/office/drawing/2014/main" id="{9646B5DB-76E7-463B-AC77-CFAC8C712F29}"/>
              </a:ext>
            </a:extLst>
          </p:cNvPr>
          <p:cNvPicPr>
            <a:picLocks noChangeAspect="1"/>
          </p:cNvPicPr>
          <p:nvPr/>
        </p:nvPicPr>
        <p:blipFill rotWithShape="1">
          <a:blip r:embed="rId3"/>
          <a:srcRect l="7923" r="7923" b="7253"/>
          <a:stretch/>
        </p:blipFill>
        <p:spPr>
          <a:xfrm>
            <a:off x="9451431" y="4323027"/>
            <a:ext cx="2157572" cy="215757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028" name="Picture 4" descr="Không có mô tả.">
            <a:extLst>
              <a:ext uri="{FF2B5EF4-FFF2-40B4-BE49-F238E27FC236}">
                <a16:creationId xmlns:a16="http://schemas.microsoft.com/office/drawing/2014/main" id="{1F1C4FB3-822A-42D5-BAAA-DD4AC41D40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3" t="942" r="6125" b="-942"/>
          <a:stretch/>
        </p:blipFill>
        <p:spPr bwMode="auto">
          <a:xfrm>
            <a:off x="9451431" y="1927180"/>
            <a:ext cx="2157572" cy="215757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92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Arial" panose="020B0604020202020204" pitchFamily="34" charset="0"/>
                <a:cs typeface="Arial" panose="020B0604020202020204" pitchFamily="34" charset="0"/>
              </a:rPr>
              <a:t>16 000 den vinh nha trang truc ban doi bien phong cang du lich cau da vinh nguyen le 16 000 den tham quan vinh nha trang 734 du dong 30 4 vinh nha trang don 7 019 du dia vinh nha trang thu hut du den tham quan nghi ngoi vui nhat dao hon tam hon mun</a:t>
            </a:r>
          </a:p>
        </p:txBody>
      </p:sp>
      <p:graphicFrame>
        <p:nvGraphicFramePr>
          <p:cNvPr id="2" name="Table 2">
            <a:extLst>
              <a:ext uri="{FF2B5EF4-FFF2-40B4-BE49-F238E27FC236}">
                <a16:creationId xmlns:a16="http://schemas.microsoft.com/office/drawing/2014/main" id="{03044765-A5E2-4512-8417-BABE3EADB876}"/>
              </a:ext>
            </a:extLst>
          </p:cNvPr>
          <p:cNvGraphicFramePr>
            <a:graphicFrameLocks noGrp="1"/>
          </p:cNvGraphicFramePr>
          <p:nvPr>
            <p:extLst>
              <p:ext uri="{D42A27DB-BD31-4B8C-83A1-F6EECF244321}">
                <p14:modId xmlns:p14="http://schemas.microsoft.com/office/powerpoint/2010/main" val="106289688"/>
              </p:ext>
            </p:extLst>
          </p:nvPr>
        </p:nvGraphicFramePr>
        <p:xfrm>
          <a:off x="87519" y="2971656"/>
          <a:ext cx="6126480" cy="3840480"/>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4071006872"/>
                    </a:ext>
                  </a:extLst>
                </a:gridCol>
                <a:gridCol w="1188720">
                  <a:extLst>
                    <a:ext uri="{9D8B030D-6E8A-4147-A177-3AD203B41FA5}">
                      <a16:colId xmlns:a16="http://schemas.microsoft.com/office/drawing/2014/main" val="1518369411"/>
                    </a:ext>
                  </a:extLst>
                </a:gridCol>
                <a:gridCol w="1371600">
                  <a:extLst>
                    <a:ext uri="{9D8B030D-6E8A-4147-A177-3AD203B41FA5}">
                      <a16:colId xmlns:a16="http://schemas.microsoft.com/office/drawing/2014/main" val="1716490378"/>
                    </a:ext>
                  </a:extLst>
                </a:gridCol>
                <a:gridCol w="1645920">
                  <a:extLst>
                    <a:ext uri="{9D8B030D-6E8A-4147-A177-3AD203B41FA5}">
                      <a16:colId xmlns:a16="http://schemas.microsoft.com/office/drawing/2014/main" val="3205901085"/>
                    </a:ext>
                  </a:extLst>
                </a:gridCol>
              </a:tblGrid>
              <a:tr h="548640">
                <a:tc>
                  <a:txBody>
                    <a:bodyPr/>
                    <a:lstStyle/>
                    <a:p>
                      <a:pPr algn="ctr"/>
                      <a:r>
                        <a:rPr lang="en-US" sz="1500">
                          <a:latin typeface="Arial" panose="020B0604020202020204" pitchFamily="34" charset="0"/>
                          <a:cs typeface="Arial" panose="020B0604020202020204" pitchFamily="34" charset="0"/>
                        </a:rPr>
                        <a:t>len</a:t>
                      </a:r>
                    </a:p>
                  </a:txBody>
                  <a:tcPr anchor="ctr"/>
                </a:tc>
                <a:tc>
                  <a:txBody>
                    <a:bodyPr/>
                    <a:lstStyle/>
                    <a:p>
                      <a:pPr algn="ctr"/>
                      <a:r>
                        <a:rPr lang="en-US" sz="1500">
                          <a:latin typeface="Arial" panose="020B0604020202020204" pitchFamily="34" charset="0"/>
                          <a:cs typeface="Arial" panose="020B0604020202020204" pitchFamily="34" charset="0"/>
                        </a:rPr>
                        <a:t>1</a:t>
                      </a:r>
                    </a:p>
                  </a:txBody>
                  <a:tcPr anchor="ctr"/>
                </a:tc>
                <a:tc>
                  <a:txBody>
                    <a:bodyPr/>
                    <a:lstStyle/>
                    <a:p>
                      <a:pPr algn="ct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94409129"/>
                  </a:ext>
                </a:extLst>
              </a:tr>
              <a:tr h="523633">
                <a:tc>
                  <a:txBody>
                    <a:bodyPr/>
                    <a:lstStyle/>
                    <a:p>
                      <a:pPr algn="ctr"/>
                      <a:r>
                        <a:rPr lang="en-US" sz="1500">
                          <a:latin typeface="Arial" panose="020B0604020202020204" pitchFamily="34" charset="0"/>
                          <a:cs typeface="Arial" panose="020B0604020202020204" pitchFamily="34" charset="0"/>
                        </a:rPr>
                        <a:t>word[len][0] </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frequency[len][0]</a:t>
                      </a:r>
                    </a:p>
                  </a:txBody>
                  <a:tcPr anchor="ctr"/>
                </a:tc>
                <a:tc>
                  <a:txBody>
                    <a:bodyPr/>
                    <a:lstStyle/>
                    <a:p>
                      <a:pPr algn="ctr"/>
                      <a:r>
                        <a:rPr lang="en-US" sz="1500">
                          <a:latin typeface="Arial" panose="020B0604020202020204" pitchFamily="34" charset="0"/>
                          <a:cs typeface="Arial" panose="020B0604020202020204" pitchFamily="34" charset="0"/>
                        </a:rPr>
                        <a:t>000</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000 den</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000 den tham</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540997530"/>
                  </a:ext>
                </a:extLst>
              </a:tr>
              <a:tr h="523633">
                <a:tc>
                  <a:txBody>
                    <a:bodyPr/>
                    <a:lstStyle/>
                    <a:p>
                      <a:pPr algn="ctr"/>
                      <a:r>
                        <a:rPr lang="en-US" sz="1500">
                          <a:latin typeface="Arial" panose="020B0604020202020204" pitchFamily="34" charset="0"/>
                          <a:cs typeface="Arial" panose="020B0604020202020204" pitchFamily="34" charset="0"/>
                        </a:rPr>
                        <a:t>word[len][37]</a:t>
                      </a:r>
                    </a:p>
                    <a:p>
                      <a:pPr algn="ctr"/>
                      <a:r>
                        <a:rPr lang="en-US" sz="1500">
                          <a:latin typeface="Arial" panose="020B0604020202020204" pitchFamily="34" charset="0"/>
                          <a:cs typeface="Arial" panose="020B0604020202020204" pitchFamily="34" charset="0"/>
                        </a:rPr>
                        <a:t>frequency[len][37]</a:t>
                      </a:r>
                    </a:p>
                  </a:txBody>
                  <a:tcPr anchor="ctr"/>
                </a:tc>
                <a:tc>
                  <a:txBody>
                    <a:bodyPr/>
                    <a:lstStyle/>
                    <a:p>
                      <a:pPr algn="ctr"/>
                      <a:r>
                        <a:rPr lang="en-US" sz="1500">
                          <a:latin typeface="Arial" panose="020B0604020202020204" pitchFamily="34" charset="0"/>
                          <a:cs typeface="Arial" panose="020B0604020202020204" pitchFamily="34" charset="0"/>
                        </a:rPr>
                        <a:t>vui</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tc>
                  <a:txBody>
                    <a:bodyPr/>
                    <a:lstStyle/>
                    <a:p>
                      <a:pPr algn="ctr"/>
                      <a:r>
                        <a:rPr lang="en-US" sz="1500">
                          <a:latin typeface="Arial" panose="020B0604020202020204" pitchFamily="34" charset="0"/>
                          <a:cs typeface="Arial" panose="020B0604020202020204" pitchFamily="34" charset="0"/>
                        </a:rPr>
                        <a:t>tham quan</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quan nghi ngoi</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852623995"/>
                  </a:ext>
                </a:extLst>
              </a:tr>
              <a:tr h="523633">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798724470"/>
                  </a:ext>
                </a:extLst>
              </a:tr>
              <a:tr h="523633">
                <a:tc>
                  <a:txBody>
                    <a:bodyPr/>
                    <a:lstStyle/>
                    <a:p>
                      <a:pPr algn="ctr"/>
                      <a:r>
                        <a:rPr lang="en-US" sz="1500">
                          <a:latin typeface="Arial" panose="020B0604020202020204" pitchFamily="34" charset="0"/>
                          <a:cs typeface="Arial" panose="020B0604020202020204" pitchFamily="34" charset="0"/>
                        </a:rPr>
                        <a:t>word[len][46]</a:t>
                      </a:r>
                    </a:p>
                    <a:p>
                      <a:pPr algn="ctr"/>
                      <a:r>
                        <a:rPr lang="en-US" sz="1500">
                          <a:latin typeface="Arial" panose="020B0604020202020204" pitchFamily="34" charset="0"/>
                          <a:cs typeface="Arial" panose="020B0604020202020204" pitchFamily="34" charset="0"/>
                        </a:rPr>
                        <a:t>frequency[len][46]</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vui nhat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tc>
                  <a:txBody>
                    <a:bodyPr/>
                    <a:lstStyle/>
                    <a:p>
                      <a:pPr algn="ctr"/>
                      <a:r>
                        <a:rPr lang="en-US" sz="1500">
                          <a:latin typeface="Arial" panose="020B0604020202020204" pitchFamily="34" charset="0"/>
                          <a:cs typeface="Arial" panose="020B0604020202020204" pitchFamily="34" charset="0"/>
                        </a:rPr>
                        <a:t>truc ban doi</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4190975012"/>
                  </a:ext>
                </a:extLst>
              </a:tr>
              <a:tr h="523633">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238421986"/>
                  </a:ext>
                </a:extLst>
              </a:tr>
              <a:tr h="523633">
                <a:tc>
                  <a:txBody>
                    <a:bodyPr/>
                    <a:lstStyle/>
                    <a:p>
                      <a:pPr algn="ctr"/>
                      <a:r>
                        <a:rPr lang="en-US" sz="1500">
                          <a:latin typeface="Arial" panose="020B0604020202020204" pitchFamily="34" charset="0"/>
                          <a:cs typeface="Arial" panose="020B0604020202020204" pitchFamily="34" charset="0"/>
                        </a:rPr>
                        <a:t>word[len][50]</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frequency[len][50]</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vui nhat dao</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4183746565"/>
                  </a:ext>
                </a:extLst>
              </a:tr>
            </a:tbl>
          </a:graphicData>
        </a:graphic>
      </p:graphicFrame>
      <p:sp>
        <p:nvSpPr>
          <p:cNvPr id="3" name="TextBox 2">
            <a:extLst>
              <a:ext uri="{FF2B5EF4-FFF2-40B4-BE49-F238E27FC236}">
                <a16:creationId xmlns:a16="http://schemas.microsoft.com/office/drawing/2014/main" id="{05218CAF-5CF3-4069-A6BB-E25BC3C59FE5}"/>
              </a:ext>
            </a:extLst>
          </p:cNvPr>
          <p:cNvSpPr txBox="1"/>
          <p:nvPr/>
        </p:nvSpPr>
        <p:spPr>
          <a:xfrm>
            <a:off x="6236726" y="5465419"/>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3. Loại bỏ các từ trùng nhau, đếm số lần xuất hiện.</a:t>
            </a:r>
          </a:p>
        </p:txBody>
      </p:sp>
      <p:sp>
        <p:nvSpPr>
          <p:cNvPr id="8" name="TextBox 7">
            <a:extLst>
              <a:ext uri="{FF2B5EF4-FFF2-40B4-BE49-F238E27FC236}">
                <a16:creationId xmlns:a16="http://schemas.microsoft.com/office/drawing/2014/main" id="{6501025E-9AD5-4F4F-B18A-0B2F15BCE379}"/>
              </a:ext>
            </a:extLst>
          </p:cNvPr>
          <p:cNvSpPr txBox="1"/>
          <p:nvPr/>
        </p:nvSpPr>
        <p:spPr>
          <a:xfrm>
            <a:off x="6236727" y="521557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Sắp xếp mỗi dãy theo thứ tự từ điển</a:t>
            </a:r>
          </a:p>
        </p:txBody>
      </p:sp>
      <p:sp>
        <p:nvSpPr>
          <p:cNvPr id="9" name="TextBox 8">
            <a:extLst>
              <a:ext uri="{FF2B5EF4-FFF2-40B4-BE49-F238E27FC236}">
                <a16:creationId xmlns:a16="http://schemas.microsoft.com/office/drawing/2014/main" id="{D66822BA-CE06-4947-9886-9A88DAF66DD3}"/>
              </a:ext>
            </a:extLst>
          </p:cNvPr>
          <p:cNvSpPr txBox="1"/>
          <p:nvPr/>
        </p:nvSpPr>
        <p:spPr>
          <a:xfrm>
            <a:off x="6236727" y="496505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1. Tách văn bản thành các chuỗi từ có độ dài 1, 2 và 3.</a:t>
            </a:r>
          </a:p>
        </p:txBody>
      </p:sp>
    </p:spTree>
    <p:extLst>
      <p:ext uri="{BB962C8B-B14F-4D97-AF65-F5344CB8AC3E}">
        <p14:creationId xmlns:p14="http://schemas.microsoft.com/office/powerpoint/2010/main" val="427946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Arial" panose="020B0604020202020204" pitchFamily="34" charset="0"/>
                <a:cs typeface="Arial" panose="020B0604020202020204" pitchFamily="34" charset="0"/>
              </a:rPr>
              <a:t>16 000 den vinh nha trang truc ban doi bien phong cang du lich cau da vinh nguyen le 16 000 den tham quan vinh nha trang 734 du dong 30 4 vinh nha trang don 7 019 du dia vinh nha trang thu hut du den tham quan nghi ngoi vui nhat dao hon tam hon mun</a:t>
            </a:r>
          </a:p>
        </p:txBody>
      </p:sp>
      <p:graphicFrame>
        <p:nvGraphicFramePr>
          <p:cNvPr id="2" name="Table 2">
            <a:extLst>
              <a:ext uri="{FF2B5EF4-FFF2-40B4-BE49-F238E27FC236}">
                <a16:creationId xmlns:a16="http://schemas.microsoft.com/office/drawing/2014/main" id="{03044765-A5E2-4512-8417-BABE3EADB876}"/>
              </a:ext>
            </a:extLst>
          </p:cNvPr>
          <p:cNvGraphicFramePr>
            <a:graphicFrameLocks noGrp="1"/>
          </p:cNvGraphicFramePr>
          <p:nvPr>
            <p:extLst>
              <p:ext uri="{D42A27DB-BD31-4B8C-83A1-F6EECF244321}">
                <p14:modId xmlns:p14="http://schemas.microsoft.com/office/powerpoint/2010/main" val="2171533015"/>
              </p:ext>
            </p:extLst>
          </p:nvPr>
        </p:nvGraphicFramePr>
        <p:xfrm>
          <a:off x="87519" y="2971656"/>
          <a:ext cx="6126480" cy="3840480"/>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4071006872"/>
                    </a:ext>
                  </a:extLst>
                </a:gridCol>
                <a:gridCol w="1188720">
                  <a:extLst>
                    <a:ext uri="{9D8B030D-6E8A-4147-A177-3AD203B41FA5}">
                      <a16:colId xmlns:a16="http://schemas.microsoft.com/office/drawing/2014/main" val="1518369411"/>
                    </a:ext>
                  </a:extLst>
                </a:gridCol>
                <a:gridCol w="1371600">
                  <a:extLst>
                    <a:ext uri="{9D8B030D-6E8A-4147-A177-3AD203B41FA5}">
                      <a16:colId xmlns:a16="http://schemas.microsoft.com/office/drawing/2014/main" val="1716490378"/>
                    </a:ext>
                  </a:extLst>
                </a:gridCol>
                <a:gridCol w="1645920">
                  <a:extLst>
                    <a:ext uri="{9D8B030D-6E8A-4147-A177-3AD203B41FA5}">
                      <a16:colId xmlns:a16="http://schemas.microsoft.com/office/drawing/2014/main" val="3205901085"/>
                    </a:ext>
                  </a:extLst>
                </a:gridCol>
              </a:tblGrid>
              <a:tr h="523633">
                <a:tc>
                  <a:txBody>
                    <a:bodyPr/>
                    <a:lstStyle/>
                    <a:p>
                      <a:pPr algn="ctr"/>
                      <a:r>
                        <a:rPr lang="en-US" sz="1500">
                          <a:latin typeface="Arial" panose="020B0604020202020204" pitchFamily="34" charset="0"/>
                          <a:cs typeface="Arial" panose="020B0604020202020204" pitchFamily="34" charset="0"/>
                        </a:rPr>
                        <a:t>len</a:t>
                      </a:r>
                    </a:p>
                    <a:p>
                      <a:pPr algn="ctr"/>
                      <a:r>
                        <a:rPr lang="en-US" sz="1500">
                          <a:latin typeface="Arial" panose="020B0604020202020204" pitchFamily="34" charset="0"/>
                          <a:cs typeface="Arial" panose="020B0604020202020204" pitchFamily="34" charset="0"/>
                        </a:rPr>
                        <a:t>keyword_count[len]</a:t>
                      </a:r>
                    </a:p>
                  </a:txBody>
                  <a:tcPr anchor="ctr"/>
                </a:tc>
                <a:tc>
                  <a:txBody>
                    <a:bodyPr/>
                    <a:lstStyle/>
                    <a:p>
                      <a:pPr algn="ctr"/>
                      <a:r>
                        <a:rPr lang="en-US" sz="1500">
                          <a:latin typeface="Arial" panose="020B0604020202020204" pitchFamily="34" charset="0"/>
                          <a:cs typeface="Arial" panose="020B0604020202020204" pitchFamily="34" charset="0"/>
                        </a:rPr>
                        <a:t>1</a:t>
                      </a:r>
                    </a:p>
                    <a:p>
                      <a:pPr algn="ctr"/>
                      <a:r>
                        <a:rPr lang="en-US" sz="1500">
                          <a:latin typeface="Arial" panose="020B0604020202020204" pitchFamily="34" charset="0"/>
                          <a:cs typeface="Arial" panose="020B0604020202020204" pitchFamily="34" charset="0"/>
                        </a:rPr>
                        <a:t>10</a:t>
                      </a:r>
                    </a:p>
                  </a:txBody>
                  <a:tcPr anchor="ctr"/>
                </a:tc>
                <a:tc>
                  <a:txBody>
                    <a:bodyPr/>
                    <a:lstStyle/>
                    <a:p>
                      <a:pPr algn="ctr"/>
                      <a:r>
                        <a:rPr lang="en-US" sz="1500">
                          <a:latin typeface="Arial" panose="020B0604020202020204" pitchFamily="34" charset="0"/>
                          <a:cs typeface="Arial" panose="020B0604020202020204" pitchFamily="34" charset="0"/>
                        </a:rPr>
                        <a:t>2</a:t>
                      </a:r>
                    </a:p>
                    <a:p>
                      <a:pPr algn="ctr"/>
                      <a:r>
                        <a:rPr lang="en-US" sz="1500">
                          <a:latin typeface="Arial" panose="020B0604020202020204" pitchFamily="34" charset="0"/>
                          <a:cs typeface="Arial" panose="020B0604020202020204" pitchFamily="34" charset="0"/>
                        </a:rPr>
                        <a:t>47</a:t>
                      </a:r>
                    </a:p>
                  </a:txBody>
                  <a:tcPr anchor="ctr"/>
                </a:tc>
                <a:tc>
                  <a:txBody>
                    <a:bodyPr/>
                    <a:lstStyle/>
                    <a:p>
                      <a:pPr algn="ctr"/>
                      <a:r>
                        <a:rPr lang="en-US" sz="1500">
                          <a:latin typeface="Arial" panose="020B0604020202020204" pitchFamily="34" charset="0"/>
                          <a:cs typeface="Arial" panose="020B0604020202020204" pitchFamily="34" charset="0"/>
                        </a:rPr>
                        <a:t>3</a:t>
                      </a:r>
                    </a:p>
                    <a:p>
                      <a:pPr algn="ctr"/>
                      <a:r>
                        <a:rPr lang="en-US" sz="1500">
                          <a:latin typeface="Arial" panose="020B0604020202020204" pitchFamily="34" charset="0"/>
                          <a:cs typeface="Arial" panose="020B0604020202020204" pitchFamily="34" charset="0"/>
                        </a:rPr>
                        <a:t>51</a:t>
                      </a:r>
                    </a:p>
                  </a:txBody>
                  <a:tcPr anchor="ctr"/>
                </a:tc>
                <a:extLst>
                  <a:ext uri="{0D108BD9-81ED-4DB2-BD59-A6C34878D82A}">
                    <a16:rowId xmlns:a16="http://schemas.microsoft.com/office/drawing/2014/main" val="1594409129"/>
                  </a:ext>
                </a:extLst>
              </a:tr>
              <a:tr h="523633">
                <a:tc>
                  <a:txBody>
                    <a:bodyPr/>
                    <a:lstStyle/>
                    <a:p>
                      <a:pPr algn="ctr"/>
                      <a:r>
                        <a:rPr lang="en-US" sz="1500">
                          <a:latin typeface="Arial" panose="020B0604020202020204" pitchFamily="34" charset="0"/>
                          <a:cs typeface="Arial" panose="020B0604020202020204" pitchFamily="34" charset="0"/>
                        </a:rPr>
                        <a:t>word[len][0] </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scale[len][0]</a:t>
                      </a:r>
                    </a:p>
                  </a:txBody>
                  <a:tcPr anchor="ctr"/>
                </a:tc>
                <a:tc>
                  <a:txBody>
                    <a:bodyPr/>
                    <a:lstStyle/>
                    <a:p>
                      <a:pPr algn="ctr"/>
                      <a:r>
                        <a:rPr lang="en-US" sz="1500">
                          <a:latin typeface="Arial" panose="020B0604020202020204" pitchFamily="34" charset="0"/>
                          <a:cs typeface="Arial" panose="020B0604020202020204" pitchFamily="34" charset="0"/>
                        </a:rPr>
                        <a:t>000</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3,45%</a:t>
                      </a:r>
                    </a:p>
                  </a:txBody>
                  <a:tcPr anchor="ctr"/>
                </a:tc>
                <a:tc>
                  <a:txBody>
                    <a:bodyPr/>
                    <a:lstStyle/>
                    <a:p>
                      <a:pPr algn="ctr"/>
                      <a:r>
                        <a:rPr lang="en-US" sz="1500">
                          <a:latin typeface="Arial" panose="020B0604020202020204" pitchFamily="34" charset="0"/>
                          <a:cs typeface="Arial" panose="020B0604020202020204" pitchFamily="34" charset="0"/>
                        </a:rPr>
                        <a:t>000 den</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7,02%</a:t>
                      </a:r>
                    </a:p>
                  </a:txBody>
                  <a:tcPr anchor="ctr"/>
                </a:tc>
                <a:tc>
                  <a:txBody>
                    <a:bodyPr/>
                    <a:lstStyle/>
                    <a:p>
                      <a:pPr algn="ctr"/>
                      <a:r>
                        <a:rPr lang="en-US" sz="1500">
                          <a:latin typeface="Arial" panose="020B0604020202020204" pitchFamily="34" charset="0"/>
                          <a:cs typeface="Arial" panose="020B0604020202020204" pitchFamily="34" charset="0"/>
                        </a:rPr>
                        <a:t>000 den tham</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5,36%</a:t>
                      </a:r>
                    </a:p>
                  </a:txBody>
                  <a:tcPr anchor="ctr"/>
                </a:tc>
                <a:extLst>
                  <a:ext uri="{0D108BD9-81ED-4DB2-BD59-A6C34878D82A}">
                    <a16:rowId xmlns:a16="http://schemas.microsoft.com/office/drawing/2014/main" val="3540997530"/>
                  </a:ext>
                </a:extLst>
              </a:tr>
              <a:tr h="523633">
                <a:tc>
                  <a:txBody>
                    <a:bodyPr/>
                    <a:lstStyle/>
                    <a:p>
                      <a:pPr algn="ctr"/>
                      <a:r>
                        <a:rPr lang="en-US" sz="1500">
                          <a:latin typeface="Arial" panose="020B0604020202020204" pitchFamily="34" charset="0"/>
                          <a:cs typeface="Arial" panose="020B0604020202020204" pitchFamily="34" charset="0"/>
                        </a:rPr>
                        <a:t>word[len][9]</a:t>
                      </a:r>
                    </a:p>
                    <a:p>
                      <a:pPr algn="ctr"/>
                      <a:r>
                        <a:rPr lang="en-US" sz="1500">
                          <a:latin typeface="Arial" panose="020B0604020202020204" pitchFamily="34" charset="0"/>
                          <a:cs typeface="Arial" panose="020B0604020202020204" pitchFamily="34" charset="0"/>
                        </a:rPr>
                        <a:t>scale[len][9]</a:t>
                      </a:r>
                    </a:p>
                  </a:txBody>
                  <a:tcPr anchor="ctr"/>
                </a:tc>
                <a:tc>
                  <a:txBody>
                    <a:bodyPr/>
                    <a:lstStyle/>
                    <a:p>
                      <a:pPr algn="ctr"/>
                      <a:r>
                        <a:rPr lang="en-US" sz="1500">
                          <a:latin typeface="Arial" panose="020B0604020202020204" pitchFamily="34" charset="0"/>
                          <a:cs typeface="Arial" panose="020B0604020202020204" pitchFamily="34" charset="0"/>
                        </a:rPr>
                        <a:t>vui</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8,62%</a:t>
                      </a:r>
                    </a:p>
                  </a:txBody>
                  <a:tcPr anchor="ctr"/>
                </a:tc>
                <a:tc>
                  <a:txBody>
                    <a:bodyPr/>
                    <a:lstStyle/>
                    <a:p>
                      <a:pPr algn="ctr"/>
                      <a:r>
                        <a:rPr lang="en-US" sz="1500">
                          <a:latin typeface="Arial" panose="020B0604020202020204" pitchFamily="34" charset="0"/>
                          <a:cs typeface="Arial" panose="020B0604020202020204" pitchFamily="34" charset="0"/>
                        </a:rPr>
                        <a:t>cang du</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3,51%</a:t>
                      </a:r>
                    </a:p>
                  </a:txBody>
                  <a:tcPr anchor="ctr"/>
                </a:tc>
                <a:tc>
                  <a:txBody>
                    <a:bodyPr/>
                    <a:lstStyle/>
                    <a:p>
                      <a:pPr algn="ctr"/>
                      <a:r>
                        <a:rPr lang="en-US" sz="1500">
                          <a:latin typeface="Arial" panose="020B0604020202020204" pitchFamily="34" charset="0"/>
                          <a:cs typeface="Arial" panose="020B0604020202020204" pitchFamily="34" charset="0"/>
                        </a:rPr>
                        <a:t>bien phong cang</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5,36%</a:t>
                      </a:r>
                    </a:p>
                  </a:txBody>
                  <a:tcPr anchor="ctr"/>
                </a:tc>
                <a:extLst>
                  <a:ext uri="{0D108BD9-81ED-4DB2-BD59-A6C34878D82A}">
                    <a16:rowId xmlns:a16="http://schemas.microsoft.com/office/drawing/2014/main" val="3852623995"/>
                  </a:ext>
                </a:extLst>
              </a:tr>
              <a:tr h="523633">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798724470"/>
                  </a:ext>
                </a:extLst>
              </a:tr>
              <a:tr h="523633">
                <a:tc>
                  <a:txBody>
                    <a:bodyPr/>
                    <a:lstStyle/>
                    <a:p>
                      <a:pPr algn="ctr"/>
                      <a:r>
                        <a:rPr lang="en-US" sz="1500">
                          <a:latin typeface="Arial" panose="020B0604020202020204" pitchFamily="34" charset="0"/>
                          <a:cs typeface="Arial" panose="020B0604020202020204" pitchFamily="34" charset="0"/>
                        </a:rPr>
                        <a:t>word[len][46]</a:t>
                      </a:r>
                    </a:p>
                    <a:p>
                      <a:pPr algn="ctr"/>
                      <a:r>
                        <a:rPr lang="en-US" sz="1500">
                          <a:latin typeface="Arial" panose="020B0604020202020204" pitchFamily="34" charset="0"/>
                          <a:cs typeface="Arial" panose="020B0604020202020204" pitchFamily="34" charset="0"/>
                        </a:rPr>
                        <a:t>scale[len][46]</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vui nhat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3,51%</a:t>
                      </a:r>
                    </a:p>
                  </a:txBody>
                  <a:tcPr anchor="ctr"/>
                </a:tc>
                <a:tc>
                  <a:txBody>
                    <a:bodyPr/>
                    <a:lstStyle/>
                    <a:p>
                      <a:pPr algn="ctr"/>
                      <a:r>
                        <a:rPr lang="en-US" sz="1500">
                          <a:latin typeface="Arial" panose="020B0604020202020204" pitchFamily="34" charset="0"/>
                          <a:cs typeface="Arial" panose="020B0604020202020204" pitchFamily="34" charset="0"/>
                        </a:rPr>
                        <a:t>truc ban doi</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5,36%</a:t>
                      </a:r>
                    </a:p>
                  </a:txBody>
                  <a:tcPr anchor="ctr"/>
                </a:tc>
                <a:extLst>
                  <a:ext uri="{0D108BD9-81ED-4DB2-BD59-A6C34878D82A}">
                    <a16:rowId xmlns:a16="http://schemas.microsoft.com/office/drawing/2014/main" val="4190975012"/>
                  </a:ext>
                </a:extLst>
              </a:tr>
              <a:tr h="523633">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238421986"/>
                  </a:ext>
                </a:extLst>
              </a:tr>
              <a:tr h="523633">
                <a:tc>
                  <a:txBody>
                    <a:bodyPr/>
                    <a:lstStyle/>
                    <a:p>
                      <a:pPr algn="ctr"/>
                      <a:r>
                        <a:rPr lang="en-US" sz="1500">
                          <a:latin typeface="Arial" panose="020B0604020202020204" pitchFamily="34" charset="0"/>
                          <a:cs typeface="Arial" panose="020B0604020202020204" pitchFamily="34" charset="0"/>
                        </a:rPr>
                        <a:t>word[len][50]</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scale[len][50]</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vui nhat dao</a:t>
                      </a:r>
                      <a:br>
                        <a:rPr lang="en-US" sz="1500">
                          <a:latin typeface="Arial" panose="020B0604020202020204" pitchFamily="34" charset="0"/>
                          <a:cs typeface="Arial" panose="020B0604020202020204" pitchFamily="34" charset="0"/>
                        </a:rPr>
                      </a:br>
                      <a:r>
                        <a:rPr lang="en-US" sz="1500">
                          <a:latin typeface="Arial" panose="020B0604020202020204" pitchFamily="34" charset="0"/>
                          <a:cs typeface="Arial" panose="020B0604020202020204" pitchFamily="34" charset="0"/>
                        </a:rPr>
                        <a:t>5,36%</a:t>
                      </a:r>
                    </a:p>
                  </a:txBody>
                  <a:tcPr anchor="ctr"/>
                </a:tc>
                <a:extLst>
                  <a:ext uri="{0D108BD9-81ED-4DB2-BD59-A6C34878D82A}">
                    <a16:rowId xmlns:a16="http://schemas.microsoft.com/office/drawing/2014/main" val="4183746565"/>
                  </a:ext>
                </a:extLst>
              </a:tr>
            </a:tbl>
          </a:graphicData>
        </a:graphic>
      </p:graphicFrame>
      <p:sp>
        <p:nvSpPr>
          <p:cNvPr id="3" name="TextBox 2">
            <a:extLst>
              <a:ext uri="{FF2B5EF4-FFF2-40B4-BE49-F238E27FC236}">
                <a16:creationId xmlns:a16="http://schemas.microsoft.com/office/drawing/2014/main" id="{05218CAF-5CF3-4069-A6BB-E25BC3C59FE5}"/>
              </a:ext>
            </a:extLst>
          </p:cNvPr>
          <p:cNvSpPr txBox="1"/>
          <p:nvPr/>
        </p:nvSpPr>
        <p:spPr>
          <a:xfrm>
            <a:off x="6236726" y="5465419"/>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3. Loại bỏ các từ trùng nhau, đếm số lần xuất hiện.</a:t>
            </a:r>
          </a:p>
        </p:txBody>
      </p:sp>
      <p:sp>
        <p:nvSpPr>
          <p:cNvPr id="8" name="TextBox 7">
            <a:extLst>
              <a:ext uri="{FF2B5EF4-FFF2-40B4-BE49-F238E27FC236}">
                <a16:creationId xmlns:a16="http://schemas.microsoft.com/office/drawing/2014/main" id="{6501025E-9AD5-4F4F-B18A-0B2F15BCE379}"/>
              </a:ext>
            </a:extLst>
          </p:cNvPr>
          <p:cNvSpPr txBox="1"/>
          <p:nvPr/>
        </p:nvSpPr>
        <p:spPr>
          <a:xfrm>
            <a:off x="6236727" y="521557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Sắp xếp mỗi dãy theo thứ tự từ điển</a:t>
            </a:r>
          </a:p>
        </p:txBody>
      </p:sp>
      <p:sp>
        <p:nvSpPr>
          <p:cNvPr id="9" name="TextBox 8">
            <a:extLst>
              <a:ext uri="{FF2B5EF4-FFF2-40B4-BE49-F238E27FC236}">
                <a16:creationId xmlns:a16="http://schemas.microsoft.com/office/drawing/2014/main" id="{D66822BA-CE06-4947-9886-9A88DAF66DD3}"/>
              </a:ext>
            </a:extLst>
          </p:cNvPr>
          <p:cNvSpPr txBox="1"/>
          <p:nvPr/>
        </p:nvSpPr>
        <p:spPr>
          <a:xfrm>
            <a:off x="6236727" y="496505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1. Tách văn bản thành các chuỗi từ có độ dài 1, 2 và 3.</a:t>
            </a:r>
          </a:p>
        </p:txBody>
      </p:sp>
      <p:sp>
        <p:nvSpPr>
          <p:cNvPr id="10" name="TextBox 9">
            <a:extLst>
              <a:ext uri="{FF2B5EF4-FFF2-40B4-BE49-F238E27FC236}">
                <a16:creationId xmlns:a16="http://schemas.microsoft.com/office/drawing/2014/main" id="{FC316A0F-E611-48DA-9168-DA40C439A58B}"/>
              </a:ext>
            </a:extLst>
          </p:cNvPr>
          <p:cNvSpPr txBox="1"/>
          <p:nvPr/>
        </p:nvSpPr>
        <p:spPr>
          <a:xfrm>
            <a:off x="6236725" y="5722063"/>
            <a:ext cx="5484677"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4. Tính trọng số nhằm xác định keyword, lọc các chuỗi từ có trọng số thuộc khoảng [3%, 100%].</a:t>
            </a:r>
          </a:p>
        </p:txBody>
      </p:sp>
      <p:pic>
        <p:nvPicPr>
          <p:cNvPr id="2050" name="Picture 2">
            <a:extLst>
              <a:ext uri="{FF2B5EF4-FFF2-40B4-BE49-F238E27FC236}">
                <a16:creationId xmlns:a16="http://schemas.microsoft.com/office/drawing/2014/main" id="{7EFAEE1C-2080-40CB-9E02-23618690EC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0442" y="6271088"/>
            <a:ext cx="2633843" cy="48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52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E8922-4BAE-43B0-A01D-E87456439769}"/>
              </a:ext>
            </a:extLst>
          </p:cNvPr>
          <p:cNvSpPr txBox="1"/>
          <p:nvPr/>
        </p:nvSpPr>
        <p:spPr>
          <a:xfrm>
            <a:off x="2109973" y="473999"/>
            <a:ext cx="797205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2. Xây dựng tập tin siêu dữ liệu (metadata)</a:t>
            </a:r>
          </a:p>
        </p:txBody>
      </p:sp>
      <p:sp>
        <p:nvSpPr>
          <p:cNvPr id="31" name="TextBox 30">
            <a:extLst>
              <a:ext uri="{FF2B5EF4-FFF2-40B4-BE49-F238E27FC236}">
                <a16:creationId xmlns:a16="http://schemas.microsoft.com/office/drawing/2014/main" id="{62E52B35-B7A1-40CE-81CF-5899F7565002}"/>
              </a:ext>
            </a:extLst>
          </p:cNvPr>
          <p:cNvSpPr txBox="1"/>
          <p:nvPr/>
        </p:nvSpPr>
        <p:spPr>
          <a:xfrm>
            <a:off x="7057182" y="2245148"/>
            <a:ext cx="4717284" cy="823302"/>
          </a:xfrm>
          <a:prstGeom prst="rect">
            <a:avLst/>
          </a:prstGeom>
          <a:noFill/>
        </p:spPr>
        <p:txBody>
          <a:bodyPr wrap="square" rtlCol="0">
            <a:spAutoFit/>
          </a:bodyPr>
          <a:lstStyle/>
          <a:p>
            <a:pPr algn="just"/>
            <a:r>
              <a:rPr lang="en-US" sz="1600" b="1" i="1">
                <a:latin typeface="Arial" panose="020B0604020202020204" pitchFamily="34" charset="0"/>
                <a:cs typeface="Arial" panose="020B0604020202020204" pitchFamily="34" charset="0"/>
              </a:rPr>
              <a:t>1. Truyền vào địa chỉ tuyệt đối của thư mục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chứa các tập dữ liệu</a:t>
            </a:r>
          </a:p>
          <a:p>
            <a:pPr algn="just"/>
            <a:r>
              <a:rPr lang="en-US" sz="1550" u="sng">
                <a:latin typeface="Consolas" panose="020B0609020204030204" pitchFamily="49" charset="0"/>
                <a:cs typeface="Arial" panose="020B0604020202020204" pitchFamily="34" charset="0"/>
              </a:rPr>
              <a:t>VD:</a:t>
            </a:r>
            <a:r>
              <a:rPr lang="en-US" sz="1550">
                <a:latin typeface="Consolas" panose="020B0609020204030204" pitchFamily="49" charset="0"/>
                <a:cs typeface="Arial" panose="020B0604020202020204" pitchFamily="34" charset="0"/>
              </a:rPr>
              <a:t> .\train</a:t>
            </a:r>
          </a:p>
        </p:txBody>
      </p:sp>
      <p:grpSp>
        <p:nvGrpSpPr>
          <p:cNvPr id="34" name="Group 33">
            <a:extLst>
              <a:ext uri="{FF2B5EF4-FFF2-40B4-BE49-F238E27FC236}">
                <a16:creationId xmlns:a16="http://schemas.microsoft.com/office/drawing/2014/main" id="{B7BDBC12-26A8-4FEE-BB1B-6BADE845B0FE}"/>
              </a:ext>
            </a:extLst>
          </p:cNvPr>
          <p:cNvGrpSpPr/>
          <p:nvPr/>
        </p:nvGrpSpPr>
        <p:grpSpPr>
          <a:xfrm>
            <a:off x="626301" y="1515649"/>
            <a:ext cx="6237962" cy="5047989"/>
            <a:chOff x="626301" y="1515649"/>
            <a:chExt cx="6237962" cy="5047989"/>
          </a:xfrm>
        </p:grpSpPr>
        <p:grpSp>
          <p:nvGrpSpPr>
            <p:cNvPr id="29" name="Group 28">
              <a:extLst>
                <a:ext uri="{FF2B5EF4-FFF2-40B4-BE49-F238E27FC236}">
                  <a16:creationId xmlns:a16="http://schemas.microsoft.com/office/drawing/2014/main" id="{6EBB734B-05A2-447B-AD03-A24C5D30A70E}"/>
                </a:ext>
              </a:extLst>
            </p:cNvPr>
            <p:cNvGrpSpPr/>
            <p:nvPr/>
          </p:nvGrpSpPr>
          <p:grpSpPr>
            <a:xfrm>
              <a:off x="626301" y="1515649"/>
              <a:ext cx="6237962" cy="5047989"/>
              <a:chOff x="626301" y="1515649"/>
              <a:chExt cx="6237962" cy="5047989"/>
            </a:xfrm>
          </p:grpSpPr>
          <p:sp>
            <p:nvSpPr>
              <p:cNvPr id="4" name="Rectangle 3">
                <a:extLst>
                  <a:ext uri="{FF2B5EF4-FFF2-40B4-BE49-F238E27FC236}">
                    <a16:creationId xmlns:a16="http://schemas.microsoft.com/office/drawing/2014/main" id="{0CDFE846-374A-4B3D-8CC3-7A4F634B7B10}"/>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A5EE83-D340-4F33-93C0-94F67629A209}"/>
                  </a:ext>
                </a:extLst>
              </p:cNvPr>
              <p:cNvSpPr/>
              <p:nvPr/>
            </p:nvSpPr>
            <p:spPr>
              <a:xfrm>
                <a:off x="1302707" y="1879354"/>
                <a:ext cx="5098093" cy="330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nsolas" panose="020B0609020204030204" pitchFamily="49" charset="0"/>
                    <a:cs typeface="Arial" panose="020B0604020202020204" pitchFamily="34" charset="0"/>
                  </a:rPr>
                  <a:t>.\train</a:t>
                </a:r>
              </a:p>
            </p:txBody>
          </p:sp>
          <p:sp>
            <p:nvSpPr>
              <p:cNvPr id="6" name="Google Shape;1202;p74">
                <a:extLst>
                  <a:ext uri="{FF2B5EF4-FFF2-40B4-BE49-F238E27FC236}">
                    <a16:creationId xmlns:a16="http://schemas.microsoft.com/office/drawing/2014/main" id="{F2298EDA-18A9-4BF7-9060-E2A0132CF13E}"/>
                  </a:ext>
                </a:extLst>
              </p:cNvPr>
              <p:cNvSpPr/>
              <p:nvPr/>
            </p:nvSpPr>
            <p:spPr>
              <a:xfrm>
                <a:off x="839244" y="1879352"/>
                <a:ext cx="371312" cy="330753"/>
              </a:xfrm>
              <a:custGeom>
                <a:avLst/>
                <a:gdLst/>
                <a:ahLst/>
                <a:cxnLst/>
                <a:rect l="l" t="t" r="r" b="b"/>
                <a:pathLst>
                  <a:path w="120000" h="120000" extrusionOk="0">
                    <a:moveTo>
                      <a:pt x="89951" y="86574"/>
                    </a:moveTo>
                    <a:cubicBezTo>
                      <a:pt x="94589" y="86574"/>
                      <a:pt x="98164" y="82322"/>
                      <a:pt x="98164" y="76653"/>
                    </a:cubicBezTo>
                    <a:cubicBezTo>
                      <a:pt x="98164" y="70984"/>
                      <a:pt x="94589" y="66614"/>
                      <a:pt x="89951" y="66614"/>
                    </a:cubicBezTo>
                    <a:cubicBezTo>
                      <a:pt x="85314" y="66614"/>
                      <a:pt x="81835" y="70984"/>
                      <a:pt x="81835" y="76653"/>
                    </a:cubicBezTo>
                    <a:cubicBezTo>
                      <a:pt x="81835" y="82322"/>
                      <a:pt x="85314" y="86574"/>
                      <a:pt x="89951" y="86574"/>
                    </a:cubicBezTo>
                    <a:close/>
                    <a:moveTo>
                      <a:pt x="89951" y="73346"/>
                    </a:moveTo>
                    <a:cubicBezTo>
                      <a:pt x="91594" y="73346"/>
                      <a:pt x="92657" y="74645"/>
                      <a:pt x="92657" y="76653"/>
                    </a:cubicBezTo>
                    <a:cubicBezTo>
                      <a:pt x="92657" y="78661"/>
                      <a:pt x="91594" y="79960"/>
                      <a:pt x="89951" y="79960"/>
                    </a:cubicBezTo>
                    <a:cubicBezTo>
                      <a:pt x="88309" y="79960"/>
                      <a:pt x="87246" y="78661"/>
                      <a:pt x="87246" y="76653"/>
                    </a:cubicBezTo>
                    <a:cubicBezTo>
                      <a:pt x="87246" y="74645"/>
                      <a:pt x="88309" y="73346"/>
                      <a:pt x="89951" y="73346"/>
                    </a:cubicBezTo>
                    <a:close/>
                    <a:moveTo>
                      <a:pt x="109082" y="13346"/>
                    </a:moveTo>
                    <a:lnTo>
                      <a:pt x="60000" y="13346"/>
                    </a:lnTo>
                    <a:cubicBezTo>
                      <a:pt x="49082" y="13346"/>
                      <a:pt x="49082" y="0"/>
                      <a:pt x="38164" y="0"/>
                    </a:cubicBezTo>
                    <a:lnTo>
                      <a:pt x="10917" y="0"/>
                    </a:lnTo>
                    <a:cubicBezTo>
                      <a:pt x="4927" y="0"/>
                      <a:pt x="0" y="5905"/>
                      <a:pt x="0" y="13346"/>
                    </a:cubicBezTo>
                    <a:lnTo>
                      <a:pt x="0" y="106653"/>
                    </a:lnTo>
                    <a:cubicBezTo>
                      <a:pt x="0" y="113976"/>
                      <a:pt x="4927" y="120000"/>
                      <a:pt x="10917" y="120000"/>
                    </a:cubicBezTo>
                    <a:lnTo>
                      <a:pt x="109082" y="120000"/>
                    </a:lnTo>
                    <a:cubicBezTo>
                      <a:pt x="115072" y="120000"/>
                      <a:pt x="120000" y="113976"/>
                      <a:pt x="120000" y="106653"/>
                    </a:cubicBezTo>
                    <a:lnTo>
                      <a:pt x="120000" y="26574"/>
                    </a:lnTo>
                    <a:cubicBezTo>
                      <a:pt x="120000" y="19251"/>
                      <a:pt x="115072" y="13346"/>
                      <a:pt x="109082" y="13346"/>
                    </a:cubicBezTo>
                    <a:close/>
                    <a:moveTo>
                      <a:pt x="114492" y="106653"/>
                    </a:moveTo>
                    <a:cubicBezTo>
                      <a:pt x="114492" y="110314"/>
                      <a:pt x="112077" y="113267"/>
                      <a:pt x="109082" y="113267"/>
                    </a:cubicBezTo>
                    <a:lnTo>
                      <a:pt x="10917" y="113267"/>
                    </a:lnTo>
                    <a:cubicBezTo>
                      <a:pt x="7922" y="113267"/>
                      <a:pt x="5410" y="110314"/>
                      <a:pt x="5410" y="106653"/>
                    </a:cubicBezTo>
                    <a:lnTo>
                      <a:pt x="5410" y="39921"/>
                    </a:lnTo>
                    <a:lnTo>
                      <a:pt x="114492" y="39921"/>
                    </a:lnTo>
                    <a:lnTo>
                      <a:pt x="114492" y="106653"/>
                    </a:lnTo>
                    <a:close/>
                    <a:moveTo>
                      <a:pt x="114492" y="33307"/>
                    </a:moveTo>
                    <a:lnTo>
                      <a:pt x="5410" y="33307"/>
                    </a:lnTo>
                    <a:lnTo>
                      <a:pt x="5410" y="13346"/>
                    </a:lnTo>
                    <a:cubicBezTo>
                      <a:pt x="5410" y="9685"/>
                      <a:pt x="7922" y="6614"/>
                      <a:pt x="10917" y="6614"/>
                    </a:cubicBezTo>
                    <a:lnTo>
                      <a:pt x="38164" y="6614"/>
                    </a:lnTo>
                    <a:cubicBezTo>
                      <a:pt x="46376" y="6614"/>
                      <a:pt x="46376" y="19960"/>
                      <a:pt x="60000" y="19960"/>
                    </a:cubicBezTo>
                    <a:lnTo>
                      <a:pt x="109082" y="19960"/>
                    </a:lnTo>
                    <a:cubicBezTo>
                      <a:pt x="112077" y="19960"/>
                      <a:pt x="114492" y="22913"/>
                      <a:pt x="114492" y="26574"/>
                    </a:cubicBezTo>
                    <a:lnTo>
                      <a:pt x="114492" y="33307"/>
                    </a:lnTo>
                    <a:close/>
                    <a:moveTo>
                      <a:pt x="29951" y="86574"/>
                    </a:moveTo>
                    <a:cubicBezTo>
                      <a:pt x="34589" y="86574"/>
                      <a:pt x="38164" y="82322"/>
                      <a:pt x="38164" y="76653"/>
                    </a:cubicBezTo>
                    <a:cubicBezTo>
                      <a:pt x="38164" y="70984"/>
                      <a:pt x="34589" y="66614"/>
                      <a:pt x="29951" y="66614"/>
                    </a:cubicBezTo>
                    <a:cubicBezTo>
                      <a:pt x="25314" y="66614"/>
                      <a:pt x="21835" y="70984"/>
                      <a:pt x="21835" y="76653"/>
                    </a:cubicBezTo>
                    <a:cubicBezTo>
                      <a:pt x="21835" y="82322"/>
                      <a:pt x="25314" y="86574"/>
                      <a:pt x="29951" y="86574"/>
                    </a:cubicBezTo>
                    <a:close/>
                    <a:moveTo>
                      <a:pt x="29951" y="73346"/>
                    </a:moveTo>
                    <a:cubicBezTo>
                      <a:pt x="31594" y="73346"/>
                      <a:pt x="32753" y="74645"/>
                      <a:pt x="32753" y="76653"/>
                    </a:cubicBezTo>
                    <a:cubicBezTo>
                      <a:pt x="32753" y="78661"/>
                      <a:pt x="31594" y="79960"/>
                      <a:pt x="29951" y="79960"/>
                    </a:cubicBezTo>
                    <a:cubicBezTo>
                      <a:pt x="28309" y="79960"/>
                      <a:pt x="27246" y="78661"/>
                      <a:pt x="27246" y="76653"/>
                    </a:cubicBezTo>
                    <a:cubicBezTo>
                      <a:pt x="27246" y="74645"/>
                      <a:pt x="28309" y="73346"/>
                      <a:pt x="29951" y="73346"/>
                    </a:cubicBezTo>
                    <a:close/>
                    <a:moveTo>
                      <a:pt x="60000" y="86574"/>
                    </a:moveTo>
                    <a:cubicBezTo>
                      <a:pt x="64637" y="86574"/>
                      <a:pt x="68115" y="82322"/>
                      <a:pt x="68115" y="76653"/>
                    </a:cubicBezTo>
                    <a:cubicBezTo>
                      <a:pt x="68115" y="70984"/>
                      <a:pt x="64637" y="66614"/>
                      <a:pt x="60000" y="66614"/>
                    </a:cubicBezTo>
                    <a:cubicBezTo>
                      <a:pt x="55362" y="66614"/>
                      <a:pt x="51787" y="70984"/>
                      <a:pt x="51787" y="76653"/>
                    </a:cubicBezTo>
                    <a:cubicBezTo>
                      <a:pt x="51787" y="82322"/>
                      <a:pt x="55362" y="86574"/>
                      <a:pt x="60000" y="86574"/>
                    </a:cubicBezTo>
                    <a:close/>
                    <a:moveTo>
                      <a:pt x="60000" y="73346"/>
                    </a:moveTo>
                    <a:cubicBezTo>
                      <a:pt x="61642" y="73346"/>
                      <a:pt x="62705" y="74645"/>
                      <a:pt x="62705" y="76653"/>
                    </a:cubicBezTo>
                    <a:cubicBezTo>
                      <a:pt x="62705" y="78661"/>
                      <a:pt x="61642" y="79960"/>
                      <a:pt x="60000" y="79960"/>
                    </a:cubicBezTo>
                    <a:cubicBezTo>
                      <a:pt x="58357" y="79960"/>
                      <a:pt x="57294" y="78661"/>
                      <a:pt x="57294" y="76653"/>
                    </a:cubicBezTo>
                    <a:cubicBezTo>
                      <a:pt x="57294" y="74645"/>
                      <a:pt x="58357" y="73346"/>
                      <a:pt x="60000" y="73346"/>
                    </a:cubicBezTo>
                    <a:close/>
                  </a:path>
                </a:pathLst>
              </a:custGeom>
              <a:solidFill>
                <a:schemeClr val="accent4">
                  <a:lumMod val="60000"/>
                  <a:lumOff val="40000"/>
                </a:schemeClr>
              </a:solidFill>
              <a:ln>
                <a:solidFill>
                  <a:schemeClr val="accent4">
                    <a:lumMod val="60000"/>
                    <a:lumOff val="40000"/>
                  </a:schemeClr>
                </a:solidFill>
              </a:ln>
            </p:spPr>
            <p:txBody>
              <a:bodyPr spcFirstLastPara="1" wrap="square" lIns="91425" tIns="45700" rIns="91425" bIns="45700" anchor="t" anchorCtr="0">
                <a:noAutofit/>
              </a:bodyPr>
              <a:lstStyle/>
              <a:p>
                <a:endParaRPr lang="en-US"/>
              </a:p>
            </p:txBody>
          </p:sp>
          <p:grpSp>
            <p:nvGrpSpPr>
              <p:cNvPr id="9" name="Group 8">
                <a:extLst>
                  <a:ext uri="{FF2B5EF4-FFF2-40B4-BE49-F238E27FC236}">
                    <a16:creationId xmlns:a16="http://schemas.microsoft.com/office/drawing/2014/main" id="{622D12BD-2778-4BDB-83C5-95A7F65639E8}"/>
                  </a:ext>
                </a:extLst>
              </p:cNvPr>
              <p:cNvGrpSpPr/>
              <p:nvPr/>
            </p:nvGrpSpPr>
            <p:grpSpPr>
              <a:xfrm>
                <a:off x="1298238" y="2950713"/>
                <a:ext cx="1303552" cy="369332"/>
                <a:chOff x="8189882" y="3744356"/>
                <a:chExt cx="1303552" cy="369332"/>
              </a:xfrm>
            </p:grpSpPr>
            <p:sp>
              <p:nvSpPr>
                <p:cNvPr id="7" name="Google Shape;1200;p74">
                  <a:extLst>
                    <a:ext uri="{FF2B5EF4-FFF2-40B4-BE49-F238E27FC236}">
                      <a16:creationId xmlns:a16="http://schemas.microsoft.com/office/drawing/2014/main" id="{372E6CC3-A0B2-4EAE-8CB7-A4857B9EE268}"/>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8" name="TextBox 7">
                  <a:extLst>
                    <a:ext uri="{FF2B5EF4-FFF2-40B4-BE49-F238E27FC236}">
                      <a16:creationId xmlns:a16="http://schemas.microsoft.com/office/drawing/2014/main" id="{72174699-51EE-428C-B725-8917892D3183}"/>
                    </a:ext>
                  </a:extLst>
                </p:cNvPr>
                <p:cNvSpPr txBox="1"/>
                <p:nvPr/>
              </p:nvSpPr>
              <p:spPr>
                <a:xfrm>
                  <a:off x="8486427" y="3744356"/>
                  <a:ext cx="1007007" cy="369332"/>
                </a:xfrm>
                <a:prstGeom prst="rect">
                  <a:avLst/>
                </a:prstGeom>
                <a:noFill/>
              </p:spPr>
              <p:txBody>
                <a:bodyPr wrap="none" rtlCol="0">
                  <a:spAutoFit/>
                </a:bodyPr>
                <a:lstStyle/>
                <a:p>
                  <a:r>
                    <a:rPr lang="en-US">
                      <a:solidFill>
                        <a:schemeClr val="bg2"/>
                      </a:solidFill>
                    </a:rPr>
                    <a:t>Am nhac</a:t>
                  </a:r>
                </a:p>
              </p:txBody>
            </p:sp>
          </p:grpSp>
          <p:grpSp>
            <p:nvGrpSpPr>
              <p:cNvPr id="10" name="Group 9">
                <a:extLst>
                  <a:ext uri="{FF2B5EF4-FFF2-40B4-BE49-F238E27FC236}">
                    <a16:creationId xmlns:a16="http://schemas.microsoft.com/office/drawing/2014/main" id="{D27D48BE-A22C-4EA2-8101-1AE4A713BDCF}"/>
                  </a:ext>
                </a:extLst>
              </p:cNvPr>
              <p:cNvGrpSpPr/>
              <p:nvPr/>
            </p:nvGrpSpPr>
            <p:grpSpPr>
              <a:xfrm>
                <a:off x="1298238" y="3438365"/>
                <a:ext cx="1269888" cy="369332"/>
                <a:chOff x="8189882" y="3744356"/>
                <a:chExt cx="1269888" cy="369332"/>
              </a:xfrm>
            </p:grpSpPr>
            <p:sp>
              <p:nvSpPr>
                <p:cNvPr id="11" name="Google Shape;1200;p74">
                  <a:extLst>
                    <a:ext uri="{FF2B5EF4-FFF2-40B4-BE49-F238E27FC236}">
                      <a16:creationId xmlns:a16="http://schemas.microsoft.com/office/drawing/2014/main" id="{71A4F3A4-80A8-407E-B9C9-2C3315C67F80}"/>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12" name="TextBox 11">
                  <a:extLst>
                    <a:ext uri="{FF2B5EF4-FFF2-40B4-BE49-F238E27FC236}">
                      <a16:creationId xmlns:a16="http://schemas.microsoft.com/office/drawing/2014/main" id="{5D8AF803-BEE6-4BAD-AD6E-C9BC140221BD}"/>
                    </a:ext>
                  </a:extLst>
                </p:cNvPr>
                <p:cNvSpPr txBox="1"/>
                <p:nvPr/>
              </p:nvSpPr>
              <p:spPr>
                <a:xfrm>
                  <a:off x="8486427" y="3744356"/>
                  <a:ext cx="973343" cy="369332"/>
                </a:xfrm>
                <a:prstGeom prst="rect">
                  <a:avLst/>
                </a:prstGeom>
                <a:noFill/>
              </p:spPr>
              <p:txBody>
                <a:bodyPr wrap="none" rtlCol="0">
                  <a:spAutoFit/>
                </a:bodyPr>
                <a:lstStyle/>
                <a:p>
                  <a:r>
                    <a:rPr lang="en-US">
                      <a:solidFill>
                        <a:schemeClr val="bg2"/>
                      </a:solidFill>
                    </a:rPr>
                    <a:t>Am thuc</a:t>
                  </a:r>
                </a:p>
              </p:txBody>
            </p:sp>
          </p:grpSp>
          <p:grpSp>
            <p:nvGrpSpPr>
              <p:cNvPr id="13" name="Group 12">
                <a:extLst>
                  <a:ext uri="{FF2B5EF4-FFF2-40B4-BE49-F238E27FC236}">
                    <a16:creationId xmlns:a16="http://schemas.microsoft.com/office/drawing/2014/main" id="{FB0BE30E-BC08-4B1A-BEDF-4B03FAB6325C}"/>
                  </a:ext>
                </a:extLst>
              </p:cNvPr>
              <p:cNvGrpSpPr/>
              <p:nvPr/>
            </p:nvGrpSpPr>
            <p:grpSpPr>
              <a:xfrm>
                <a:off x="1298238" y="3926017"/>
                <a:ext cx="1694172" cy="369332"/>
                <a:chOff x="8189882" y="3744356"/>
                <a:chExt cx="1694172" cy="369332"/>
              </a:xfrm>
            </p:grpSpPr>
            <p:sp>
              <p:nvSpPr>
                <p:cNvPr id="14" name="Google Shape;1200;p74">
                  <a:extLst>
                    <a:ext uri="{FF2B5EF4-FFF2-40B4-BE49-F238E27FC236}">
                      <a16:creationId xmlns:a16="http://schemas.microsoft.com/office/drawing/2014/main" id="{3857ED39-61C8-43A3-B991-C3C3E74E3F94}"/>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15" name="TextBox 14">
                  <a:extLst>
                    <a:ext uri="{FF2B5EF4-FFF2-40B4-BE49-F238E27FC236}">
                      <a16:creationId xmlns:a16="http://schemas.microsoft.com/office/drawing/2014/main" id="{AE71608F-8D16-433B-B248-3B4F61D9B9E4}"/>
                    </a:ext>
                  </a:extLst>
                </p:cNvPr>
                <p:cNvSpPr txBox="1"/>
                <p:nvPr/>
              </p:nvSpPr>
              <p:spPr>
                <a:xfrm>
                  <a:off x="8486427" y="3744356"/>
                  <a:ext cx="1397627" cy="369332"/>
                </a:xfrm>
                <a:prstGeom prst="rect">
                  <a:avLst/>
                </a:prstGeom>
                <a:noFill/>
              </p:spPr>
              <p:txBody>
                <a:bodyPr wrap="none" rtlCol="0">
                  <a:spAutoFit/>
                </a:bodyPr>
                <a:lstStyle/>
                <a:p>
                  <a:r>
                    <a:rPr lang="en-US">
                      <a:solidFill>
                        <a:schemeClr val="bg2"/>
                      </a:solidFill>
                    </a:rPr>
                    <a:t>Bat dong san</a:t>
                  </a:r>
                </a:p>
              </p:txBody>
            </p:sp>
          </p:grpSp>
          <p:grpSp>
            <p:nvGrpSpPr>
              <p:cNvPr id="16" name="Group 15">
                <a:extLst>
                  <a:ext uri="{FF2B5EF4-FFF2-40B4-BE49-F238E27FC236}">
                    <a16:creationId xmlns:a16="http://schemas.microsoft.com/office/drawing/2014/main" id="{03D3FE6D-C24A-43CA-BD35-268B50DB4DD9}"/>
                  </a:ext>
                </a:extLst>
              </p:cNvPr>
              <p:cNvGrpSpPr/>
              <p:nvPr/>
            </p:nvGrpSpPr>
            <p:grpSpPr>
              <a:xfrm>
                <a:off x="1298238" y="4413669"/>
                <a:ext cx="1244240" cy="369332"/>
                <a:chOff x="8189882" y="3744356"/>
                <a:chExt cx="1244240" cy="369332"/>
              </a:xfrm>
            </p:grpSpPr>
            <p:sp>
              <p:nvSpPr>
                <p:cNvPr id="17" name="Google Shape;1200;p74">
                  <a:extLst>
                    <a:ext uri="{FF2B5EF4-FFF2-40B4-BE49-F238E27FC236}">
                      <a16:creationId xmlns:a16="http://schemas.microsoft.com/office/drawing/2014/main" id="{8E580836-9BAC-421B-B6FB-39E0EEE26E36}"/>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18" name="TextBox 17">
                  <a:extLst>
                    <a:ext uri="{FF2B5EF4-FFF2-40B4-BE49-F238E27FC236}">
                      <a16:creationId xmlns:a16="http://schemas.microsoft.com/office/drawing/2014/main" id="{EA2EF0F2-B18A-4245-8F4D-B91355C2D8BD}"/>
                    </a:ext>
                  </a:extLst>
                </p:cNvPr>
                <p:cNvSpPr txBox="1"/>
                <p:nvPr/>
              </p:nvSpPr>
              <p:spPr>
                <a:xfrm>
                  <a:off x="8486427" y="3744356"/>
                  <a:ext cx="947695" cy="369332"/>
                </a:xfrm>
                <a:prstGeom prst="rect">
                  <a:avLst/>
                </a:prstGeom>
                <a:noFill/>
              </p:spPr>
              <p:txBody>
                <a:bodyPr wrap="none" rtlCol="0">
                  <a:spAutoFit/>
                </a:bodyPr>
                <a:lstStyle/>
                <a:p>
                  <a:r>
                    <a:rPr lang="en-US">
                      <a:solidFill>
                        <a:schemeClr val="bg2"/>
                      </a:solidFill>
                    </a:rPr>
                    <a:t>Bong da</a:t>
                  </a:r>
                </a:p>
              </p:txBody>
            </p:sp>
          </p:grpSp>
          <p:grpSp>
            <p:nvGrpSpPr>
              <p:cNvPr id="19" name="Group 18">
                <a:extLst>
                  <a:ext uri="{FF2B5EF4-FFF2-40B4-BE49-F238E27FC236}">
                    <a16:creationId xmlns:a16="http://schemas.microsoft.com/office/drawing/2014/main" id="{F08FAFA5-9F67-4B80-9D13-4C9CAF424491}"/>
                  </a:ext>
                </a:extLst>
              </p:cNvPr>
              <p:cNvGrpSpPr/>
              <p:nvPr/>
            </p:nvGrpSpPr>
            <p:grpSpPr>
              <a:xfrm>
                <a:off x="1298238" y="4901321"/>
                <a:ext cx="1712317" cy="369332"/>
                <a:chOff x="8189882" y="3744356"/>
                <a:chExt cx="1712317" cy="369332"/>
              </a:xfrm>
            </p:grpSpPr>
            <p:sp>
              <p:nvSpPr>
                <p:cNvPr id="20" name="Google Shape;1200;p74">
                  <a:extLst>
                    <a:ext uri="{FF2B5EF4-FFF2-40B4-BE49-F238E27FC236}">
                      <a16:creationId xmlns:a16="http://schemas.microsoft.com/office/drawing/2014/main" id="{8E5F873E-671E-4FA9-A7D4-FA217FC28B03}"/>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21" name="TextBox 20">
                  <a:extLst>
                    <a:ext uri="{FF2B5EF4-FFF2-40B4-BE49-F238E27FC236}">
                      <a16:creationId xmlns:a16="http://schemas.microsoft.com/office/drawing/2014/main" id="{C68AF1C6-AE8E-40ED-9522-AF60E6B25093}"/>
                    </a:ext>
                  </a:extLst>
                </p:cNvPr>
                <p:cNvSpPr txBox="1"/>
                <p:nvPr/>
              </p:nvSpPr>
              <p:spPr>
                <a:xfrm>
                  <a:off x="8486427" y="3744356"/>
                  <a:ext cx="1415772" cy="369332"/>
                </a:xfrm>
                <a:prstGeom prst="rect">
                  <a:avLst/>
                </a:prstGeom>
                <a:noFill/>
              </p:spPr>
              <p:txBody>
                <a:bodyPr wrap="none" rtlCol="0">
                  <a:spAutoFit/>
                </a:bodyPr>
                <a:lstStyle/>
                <a:p>
                  <a:r>
                    <a:rPr lang="en-US">
                      <a:solidFill>
                        <a:schemeClr val="bg2"/>
                      </a:solidFill>
                    </a:rPr>
                    <a:t>Chung khoan</a:t>
                  </a:r>
                </a:p>
              </p:txBody>
            </p:sp>
          </p:grpSp>
          <p:grpSp>
            <p:nvGrpSpPr>
              <p:cNvPr id="22" name="Group 21">
                <a:extLst>
                  <a:ext uri="{FF2B5EF4-FFF2-40B4-BE49-F238E27FC236}">
                    <a16:creationId xmlns:a16="http://schemas.microsoft.com/office/drawing/2014/main" id="{29084C73-CD67-49B3-A680-7197694C989F}"/>
                  </a:ext>
                </a:extLst>
              </p:cNvPr>
              <p:cNvGrpSpPr/>
              <p:nvPr/>
            </p:nvGrpSpPr>
            <p:grpSpPr>
              <a:xfrm>
                <a:off x="1298238" y="5388973"/>
                <a:ext cx="1179031" cy="369332"/>
                <a:chOff x="8189882" y="3744356"/>
                <a:chExt cx="1179031" cy="369332"/>
              </a:xfrm>
            </p:grpSpPr>
            <p:sp>
              <p:nvSpPr>
                <p:cNvPr id="23" name="Google Shape;1200;p74">
                  <a:extLst>
                    <a:ext uri="{FF2B5EF4-FFF2-40B4-BE49-F238E27FC236}">
                      <a16:creationId xmlns:a16="http://schemas.microsoft.com/office/drawing/2014/main" id="{B34FB729-70F2-47CF-9318-1872A06009AD}"/>
                    </a:ext>
                  </a:extLst>
                </p:cNvPr>
                <p:cNvSpPr/>
                <p:nvPr/>
              </p:nvSpPr>
              <p:spPr>
                <a:xfrm>
                  <a:off x="8189882" y="3809007"/>
                  <a:ext cx="296545" cy="240030"/>
                </a:xfrm>
                <a:custGeom>
                  <a:avLst/>
                  <a:gdLst/>
                  <a:ahLst/>
                  <a:cxnLst/>
                  <a:rect l="l" t="t" r="r" b="b"/>
                  <a:pathLst>
                    <a:path w="120000" h="120000" extrusionOk="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sp>
              <p:nvSpPr>
                <p:cNvPr id="24" name="TextBox 23">
                  <a:extLst>
                    <a:ext uri="{FF2B5EF4-FFF2-40B4-BE49-F238E27FC236}">
                      <a16:creationId xmlns:a16="http://schemas.microsoft.com/office/drawing/2014/main" id="{52EE65BE-5EB2-4312-B17C-62C450BCB13B}"/>
                    </a:ext>
                  </a:extLst>
                </p:cNvPr>
                <p:cNvSpPr txBox="1"/>
                <p:nvPr/>
              </p:nvSpPr>
              <p:spPr>
                <a:xfrm>
                  <a:off x="8486427" y="3744356"/>
                  <a:ext cx="882486" cy="369332"/>
                </a:xfrm>
                <a:prstGeom prst="rect">
                  <a:avLst/>
                </a:prstGeom>
                <a:noFill/>
              </p:spPr>
              <p:txBody>
                <a:bodyPr wrap="none" rtlCol="0">
                  <a:spAutoFit/>
                </a:bodyPr>
                <a:lstStyle/>
                <a:p>
                  <a:r>
                    <a:rPr lang="en-US">
                      <a:solidFill>
                        <a:schemeClr val="bg2"/>
                      </a:solidFill>
                    </a:rPr>
                    <a:t>Cum ga</a:t>
                  </a:r>
                </a:p>
              </p:txBody>
            </p:sp>
          </p:grpSp>
          <p:sp>
            <p:nvSpPr>
              <p:cNvPr id="28" name="TextBox 27">
                <a:extLst>
                  <a:ext uri="{FF2B5EF4-FFF2-40B4-BE49-F238E27FC236}">
                    <a16:creationId xmlns:a16="http://schemas.microsoft.com/office/drawing/2014/main" id="{34F3D733-06BB-487F-9361-AAAC3FE569BC}"/>
                  </a:ext>
                </a:extLst>
              </p:cNvPr>
              <p:cNvSpPr txBox="1"/>
              <p:nvPr/>
            </p:nvSpPr>
            <p:spPr>
              <a:xfrm>
                <a:off x="1210556" y="5811974"/>
                <a:ext cx="473206" cy="369332"/>
              </a:xfrm>
              <a:prstGeom prst="rect">
                <a:avLst/>
              </a:prstGeom>
              <a:noFill/>
            </p:spPr>
            <p:txBody>
              <a:bodyPr wrap="none" rtlCol="0">
                <a:spAutoFit/>
              </a:bodyPr>
              <a:lstStyle/>
              <a:p>
                <a:r>
                  <a:rPr lang="en-US" b="1">
                    <a:solidFill>
                      <a:schemeClr val="bg2"/>
                    </a:solidFill>
                  </a:rPr>
                  <a:t>. . .</a:t>
                </a:r>
              </a:p>
            </p:txBody>
          </p:sp>
        </p:grpSp>
        <p:cxnSp>
          <p:nvCxnSpPr>
            <p:cNvPr id="33" name="Straight Connector 32">
              <a:extLst>
                <a:ext uri="{FF2B5EF4-FFF2-40B4-BE49-F238E27FC236}">
                  <a16:creationId xmlns:a16="http://schemas.microsoft.com/office/drawing/2014/main" id="{2839ABDF-2324-4087-96D5-48A45946D83E}"/>
                </a:ext>
              </a:extLst>
            </p:cNvPr>
            <p:cNvCxnSpPr/>
            <p:nvPr/>
          </p:nvCxnSpPr>
          <p:spPr>
            <a:xfrm>
              <a:off x="964504" y="2467628"/>
              <a:ext cx="5574082" cy="0"/>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649710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E8922-4BAE-43B0-A01D-E87456439769}"/>
              </a:ext>
            </a:extLst>
          </p:cNvPr>
          <p:cNvSpPr txBox="1"/>
          <p:nvPr/>
        </p:nvSpPr>
        <p:spPr>
          <a:xfrm>
            <a:off x="2109973" y="473999"/>
            <a:ext cx="797205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2. Xây dựng tập tin siêu dữ liệu (metadata)</a:t>
            </a:r>
          </a:p>
        </p:txBody>
      </p:sp>
      <p:grpSp>
        <p:nvGrpSpPr>
          <p:cNvPr id="33" name="Group 32">
            <a:extLst>
              <a:ext uri="{FF2B5EF4-FFF2-40B4-BE49-F238E27FC236}">
                <a16:creationId xmlns:a16="http://schemas.microsoft.com/office/drawing/2014/main" id="{D207A3DF-79A7-4BFF-9E3E-BCF09DCD1A3A}"/>
              </a:ext>
            </a:extLst>
          </p:cNvPr>
          <p:cNvGrpSpPr/>
          <p:nvPr/>
        </p:nvGrpSpPr>
        <p:grpSpPr>
          <a:xfrm>
            <a:off x="626301" y="1515649"/>
            <a:ext cx="6237962" cy="5047989"/>
            <a:chOff x="626301" y="1515649"/>
            <a:chExt cx="6237962" cy="5047989"/>
          </a:xfrm>
        </p:grpSpPr>
        <p:sp>
          <p:nvSpPr>
            <p:cNvPr id="27" name="Rectangle 26">
              <a:extLst>
                <a:ext uri="{FF2B5EF4-FFF2-40B4-BE49-F238E27FC236}">
                  <a16:creationId xmlns:a16="http://schemas.microsoft.com/office/drawing/2014/main" id="{96247FB6-9773-4023-AE58-0771820D5F8D}"/>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0F236D-15F2-41AB-8095-C32905EA98B4}"/>
                </a:ext>
              </a:extLst>
            </p:cNvPr>
            <p:cNvSpPr/>
            <p:nvPr/>
          </p:nvSpPr>
          <p:spPr>
            <a:xfrm>
              <a:off x="726510" y="2091847"/>
              <a:ext cx="6037545" cy="4384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6B3C9BB-953F-47C3-B7B0-E67A5F8ACDF4}"/>
                </a:ext>
              </a:extLst>
            </p:cNvPr>
            <p:cNvSpPr txBox="1"/>
            <p:nvPr/>
          </p:nvSpPr>
          <p:spPr>
            <a:xfrm>
              <a:off x="726510" y="1649860"/>
              <a:ext cx="1079142" cy="307777"/>
            </a:xfrm>
            <a:prstGeom prst="rect">
              <a:avLst/>
            </a:prstGeom>
            <a:noFill/>
          </p:spPr>
          <p:txBody>
            <a:bodyPr wrap="none" rtlCol="0">
              <a:spAutoFit/>
            </a:bodyPr>
            <a:lstStyle/>
            <a:p>
              <a:r>
                <a:rPr lang="en-US" sz="1400">
                  <a:solidFill>
                    <a:schemeClr val="bg2"/>
                  </a:solidFill>
                  <a:latin typeface="Consolas" panose="020B0609020204030204" pitchFamily="49" charset="0"/>
                </a:rPr>
                <a:t>index.inp</a:t>
              </a:r>
            </a:p>
          </p:txBody>
        </p:sp>
        <p:sp>
          <p:nvSpPr>
            <p:cNvPr id="31" name="TextBox 30">
              <a:extLst>
                <a:ext uri="{FF2B5EF4-FFF2-40B4-BE49-F238E27FC236}">
                  <a16:creationId xmlns:a16="http://schemas.microsoft.com/office/drawing/2014/main" id="{F56DC520-F9BB-44F0-8FEA-BBA2800BFB46}"/>
                </a:ext>
              </a:extLst>
            </p:cNvPr>
            <p:cNvSpPr txBox="1"/>
            <p:nvPr/>
          </p:nvSpPr>
          <p:spPr>
            <a:xfrm>
              <a:off x="770351" y="2153294"/>
              <a:ext cx="6093912" cy="4401205"/>
            </a:xfrm>
            <a:prstGeom prst="rect">
              <a:avLst/>
            </a:prstGeom>
            <a:noFill/>
          </p:spPr>
          <p:txBody>
            <a:bodyPr wrap="square">
              <a:spAutoFit/>
            </a:bodyPr>
            <a:lstStyle/>
            <a:p>
              <a:r>
                <a:rPr lang="en-US" sz="1400">
                  <a:latin typeface="Consolas" panose="020B0609020204030204" pitchFamily="49" charset="0"/>
                  <a:cs typeface="Arial" panose="020B0604020202020204" pitchFamily="34" charset="0"/>
                </a:rPr>
                <a:t>.\train\Am nhac\AN_TN_ (878).txt</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.\train\Am nhac\AN_TN_ (879).txt</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.\train\Am nhac\AN_TN_ (880).txt</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.\train\Am nhac\AN_TN_ (881).txt</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.\train\Am nhac\AN_TN_ (882).txt</a:t>
              </a:r>
            </a:p>
            <a:p>
              <a:r>
                <a:rPr lang="en-US" sz="1400">
                  <a:latin typeface="Consolas" panose="020B0609020204030204" pitchFamily="49" charset="0"/>
                  <a:cs typeface="Arial" panose="020B0604020202020204" pitchFamily="34" charset="0"/>
                </a:rPr>
                <a:t>.\train\Am nhac\AN_TN_ (883).txt</a:t>
              </a:r>
            </a:p>
            <a:p>
              <a:r>
                <a:rPr lang="en-US" sz="1400">
                  <a:latin typeface="Consolas" panose="020B0609020204030204" pitchFamily="49" charset="0"/>
                  <a:cs typeface="Arial" panose="020B0604020202020204" pitchFamily="34" charset="0"/>
                </a:rPr>
                <a:t>.\train\Am nhac\AN_TN_ (884).txt</a:t>
              </a:r>
            </a:p>
            <a:p>
              <a:r>
                <a:rPr lang="en-US" sz="1400">
                  <a:latin typeface="Consolas" panose="020B0609020204030204" pitchFamily="49" charset="0"/>
                  <a:cs typeface="Arial" panose="020B0604020202020204" pitchFamily="34" charset="0"/>
                </a:rPr>
                <a:t>.\train\Am nhac\AN_TN_ (885).txt</a:t>
              </a:r>
            </a:p>
            <a:p>
              <a:r>
                <a:rPr lang="en-US" sz="1400">
                  <a:latin typeface="Consolas" panose="020B0609020204030204" pitchFamily="49" charset="0"/>
                  <a:cs typeface="Arial" panose="020B0604020202020204" pitchFamily="34" charset="0"/>
                </a:rPr>
                <a:t>.\train\Am nhac\AN_TN_ (886).txt</a:t>
              </a:r>
            </a:p>
            <a:p>
              <a:r>
                <a:rPr lang="en-US" sz="1400">
                  <a:latin typeface="Consolas" panose="020B0609020204030204" pitchFamily="49" charset="0"/>
                  <a:cs typeface="Arial" panose="020B0604020202020204" pitchFamily="34" charset="0"/>
                </a:rPr>
                <a:t>.\train\Am nhac\AN_TN_ (887).txt</a:t>
              </a:r>
            </a:p>
            <a:p>
              <a:r>
                <a:rPr lang="en-US" sz="1400">
                  <a:latin typeface="Consolas" panose="020B0609020204030204" pitchFamily="49" charset="0"/>
                  <a:cs typeface="Arial" panose="020B0604020202020204" pitchFamily="34" charset="0"/>
                </a:rPr>
                <a:t>.\train\Am nhac\AN_TN_ (888).txt</a:t>
              </a:r>
            </a:p>
            <a:p>
              <a:r>
                <a:rPr lang="en-US" sz="1400">
                  <a:latin typeface="Consolas" panose="020B0609020204030204" pitchFamily="49" charset="0"/>
                  <a:cs typeface="Arial" panose="020B0604020202020204" pitchFamily="34" charset="0"/>
                </a:rPr>
                <a:t>.\train\Am nhac\AN_TN_ (889).txt</a:t>
              </a:r>
            </a:p>
            <a:p>
              <a:r>
                <a:rPr lang="en-US" sz="1400">
                  <a:latin typeface="Consolas" panose="020B0609020204030204" pitchFamily="49" charset="0"/>
                  <a:cs typeface="Arial" panose="020B0604020202020204" pitchFamily="34" charset="0"/>
                </a:rPr>
                <a:t>.\train\Am nhac\AN_TN_ (890).txt</a:t>
              </a:r>
            </a:p>
            <a:p>
              <a:r>
                <a:rPr lang="en-US" sz="1400">
                  <a:latin typeface="Consolas" panose="020B0609020204030204" pitchFamily="49" charset="0"/>
                  <a:cs typeface="Arial" panose="020B0604020202020204" pitchFamily="34" charset="0"/>
                </a:rPr>
                <a:t>.\train\Am nhac\AN_TN_ (891).txt</a:t>
              </a:r>
            </a:p>
            <a:p>
              <a:r>
                <a:rPr lang="en-US" sz="1400">
                  <a:latin typeface="Consolas" panose="020B0609020204030204" pitchFamily="49" charset="0"/>
                  <a:cs typeface="Arial" panose="020B0604020202020204" pitchFamily="34" charset="0"/>
                </a:rPr>
                <a:t>.\train\Am nhac\AN_TN_ (892).txt</a:t>
              </a:r>
            </a:p>
            <a:p>
              <a:r>
                <a:rPr lang="en-US" sz="1400">
                  <a:latin typeface="Consolas" panose="020B0609020204030204" pitchFamily="49" charset="0"/>
                  <a:cs typeface="Arial" panose="020B0604020202020204" pitchFamily="34" charset="0"/>
                </a:rPr>
                <a:t>.\train\Am nhac\AN_TN_ (893).txt</a:t>
              </a:r>
            </a:p>
            <a:p>
              <a:r>
                <a:rPr lang="en-US" sz="1400">
                  <a:latin typeface="Consolas" panose="020B0609020204030204" pitchFamily="49" charset="0"/>
                  <a:cs typeface="Arial" panose="020B0604020202020204" pitchFamily="34" charset="0"/>
                </a:rPr>
                <a:t>.\train\Am nhac\AN_TN_ (894).txt</a:t>
              </a:r>
            </a:p>
            <a:p>
              <a:r>
                <a:rPr lang="en-US" sz="1400">
                  <a:latin typeface="Consolas" panose="020B0609020204030204" pitchFamily="49" charset="0"/>
                  <a:cs typeface="Arial" panose="020B0604020202020204" pitchFamily="34" charset="0"/>
                </a:rPr>
                <a:t>.\train\Am nhac\AN_TN_ (895).txt</a:t>
              </a:r>
            </a:p>
            <a:p>
              <a:r>
                <a:rPr lang="en-US" sz="1400">
                  <a:latin typeface="Consolas" panose="020B0609020204030204" pitchFamily="49" charset="0"/>
                  <a:cs typeface="Arial" panose="020B0604020202020204" pitchFamily="34" charset="0"/>
                </a:rPr>
                <a:t>.\train\Am nhac\AN_TN_ (896).txt</a:t>
              </a:r>
            </a:p>
            <a:p>
              <a:r>
                <a:rPr lang="en-US" sz="1400" b="1">
                  <a:latin typeface="Arial" panose="020B0604020202020204" pitchFamily="34" charset="0"/>
                  <a:cs typeface="Arial" panose="020B0604020202020204" pitchFamily="34" charset="0"/>
                </a:rPr>
                <a:t>. . .</a:t>
              </a:r>
            </a:p>
          </p:txBody>
        </p:sp>
      </p:grpSp>
      <p:sp>
        <p:nvSpPr>
          <p:cNvPr id="34" name="TextBox 33">
            <a:extLst>
              <a:ext uri="{FF2B5EF4-FFF2-40B4-BE49-F238E27FC236}">
                <a16:creationId xmlns:a16="http://schemas.microsoft.com/office/drawing/2014/main" id="{246FDE6C-3222-45CB-A45F-1950F0A18E81}"/>
              </a:ext>
            </a:extLst>
          </p:cNvPr>
          <p:cNvSpPr txBox="1"/>
          <p:nvPr/>
        </p:nvSpPr>
        <p:spPr>
          <a:xfrm>
            <a:off x="7057182" y="2245148"/>
            <a:ext cx="4717284" cy="823302"/>
          </a:xfrm>
          <a:prstGeom prst="rect">
            <a:avLst/>
          </a:prstGeom>
          <a:noFill/>
        </p:spPr>
        <p:txBody>
          <a:bodyPr wrap="square" rtlCol="0">
            <a:spAutoFit/>
          </a:bodyPr>
          <a:lstStyle/>
          <a:p>
            <a:pPr algn="just"/>
            <a:r>
              <a:rPr lang="en-US" sz="1600" b="1" i="1">
                <a:latin typeface="Arial" panose="020B0604020202020204" pitchFamily="34" charset="0"/>
                <a:cs typeface="Arial" panose="020B0604020202020204" pitchFamily="34" charset="0"/>
              </a:rPr>
              <a:t>1. Truyền vào địa chỉ tuyệt đối của thư mục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chứa các tập dữ liệu</a:t>
            </a:r>
          </a:p>
          <a:p>
            <a:pPr algn="just"/>
            <a:r>
              <a:rPr lang="en-US" sz="1550" u="sng">
                <a:latin typeface="Consolas" panose="020B0609020204030204" pitchFamily="49" charset="0"/>
                <a:cs typeface="Arial" panose="020B0604020202020204" pitchFamily="34" charset="0"/>
              </a:rPr>
              <a:t>VD:</a:t>
            </a:r>
            <a:r>
              <a:rPr lang="en-US" sz="1550">
                <a:latin typeface="Consolas" panose="020B0609020204030204" pitchFamily="49" charset="0"/>
                <a:cs typeface="Arial" panose="020B0604020202020204" pitchFamily="34" charset="0"/>
              </a:rPr>
              <a:t> .\train</a:t>
            </a:r>
          </a:p>
        </p:txBody>
      </p:sp>
      <p:sp>
        <p:nvSpPr>
          <p:cNvPr id="35" name="TextBox 34">
            <a:extLst>
              <a:ext uri="{FF2B5EF4-FFF2-40B4-BE49-F238E27FC236}">
                <a16:creationId xmlns:a16="http://schemas.microsoft.com/office/drawing/2014/main" id="{D5FA3A61-BC2B-4CEA-A930-7B84622CEC5D}"/>
              </a:ext>
            </a:extLst>
          </p:cNvPr>
          <p:cNvSpPr txBox="1"/>
          <p:nvPr/>
        </p:nvSpPr>
        <p:spPr>
          <a:xfrm>
            <a:off x="7057182" y="3070385"/>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Tổng hợp các file text có trong thư mục vào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file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261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E8922-4BAE-43B0-A01D-E87456439769}"/>
              </a:ext>
            </a:extLst>
          </p:cNvPr>
          <p:cNvSpPr txBox="1"/>
          <p:nvPr/>
        </p:nvSpPr>
        <p:spPr>
          <a:xfrm>
            <a:off x="2109973" y="473999"/>
            <a:ext cx="797205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2. Xây dựng tập tin siêu dữ liệu (metadata)</a:t>
            </a:r>
          </a:p>
        </p:txBody>
      </p:sp>
      <p:sp>
        <p:nvSpPr>
          <p:cNvPr id="53" name="TextBox 52">
            <a:extLst>
              <a:ext uri="{FF2B5EF4-FFF2-40B4-BE49-F238E27FC236}">
                <a16:creationId xmlns:a16="http://schemas.microsoft.com/office/drawing/2014/main" id="{3412841A-DDA0-42B3-9049-F12C30578A5D}"/>
              </a:ext>
            </a:extLst>
          </p:cNvPr>
          <p:cNvSpPr txBox="1"/>
          <p:nvPr/>
        </p:nvSpPr>
        <p:spPr>
          <a:xfrm>
            <a:off x="7057182" y="2245148"/>
            <a:ext cx="4717284" cy="823302"/>
          </a:xfrm>
          <a:prstGeom prst="rect">
            <a:avLst/>
          </a:prstGeom>
          <a:noFill/>
        </p:spPr>
        <p:txBody>
          <a:bodyPr wrap="square" rtlCol="0">
            <a:spAutoFit/>
          </a:bodyPr>
          <a:lstStyle/>
          <a:p>
            <a:pPr algn="just"/>
            <a:r>
              <a:rPr lang="en-US" sz="1600" b="1" i="1">
                <a:latin typeface="Arial" panose="020B0604020202020204" pitchFamily="34" charset="0"/>
                <a:cs typeface="Arial" panose="020B0604020202020204" pitchFamily="34" charset="0"/>
              </a:rPr>
              <a:t>1. Truyền vào địa chỉ tuyệt đối của thư mục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chứa các tập dữ liệu</a:t>
            </a:r>
          </a:p>
          <a:p>
            <a:pPr algn="just"/>
            <a:r>
              <a:rPr lang="en-US" sz="1550" u="sng">
                <a:latin typeface="Consolas" panose="020B0609020204030204" pitchFamily="49" charset="0"/>
                <a:cs typeface="Arial" panose="020B0604020202020204" pitchFamily="34" charset="0"/>
              </a:rPr>
              <a:t>VD:</a:t>
            </a:r>
            <a:r>
              <a:rPr lang="en-US" sz="1550">
                <a:latin typeface="Consolas" panose="020B0609020204030204" pitchFamily="49" charset="0"/>
                <a:cs typeface="Arial" panose="020B0604020202020204" pitchFamily="34" charset="0"/>
              </a:rPr>
              <a:t> .\train</a:t>
            </a:r>
          </a:p>
        </p:txBody>
      </p:sp>
      <p:sp>
        <p:nvSpPr>
          <p:cNvPr id="54" name="TextBox 53">
            <a:extLst>
              <a:ext uri="{FF2B5EF4-FFF2-40B4-BE49-F238E27FC236}">
                <a16:creationId xmlns:a16="http://schemas.microsoft.com/office/drawing/2014/main" id="{E0985394-97DF-4675-A736-DBF7BC735219}"/>
              </a:ext>
            </a:extLst>
          </p:cNvPr>
          <p:cNvSpPr txBox="1"/>
          <p:nvPr/>
        </p:nvSpPr>
        <p:spPr>
          <a:xfrm>
            <a:off x="7057182" y="3070385"/>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Tổng hợp các file text có trong thư mục vào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file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a:t>
            </a:r>
          </a:p>
        </p:txBody>
      </p:sp>
      <p:sp>
        <p:nvSpPr>
          <p:cNvPr id="55" name="TextBox 54">
            <a:extLst>
              <a:ext uri="{FF2B5EF4-FFF2-40B4-BE49-F238E27FC236}">
                <a16:creationId xmlns:a16="http://schemas.microsoft.com/office/drawing/2014/main" id="{9B483176-DC27-4E3E-BEFF-A4B5CE8118EA}"/>
              </a:ext>
            </a:extLst>
          </p:cNvPr>
          <p:cNvSpPr txBox="1"/>
          <p:nvPr/>
        </p:nvSpPr>
        <p:spPr>
          <a:xfrm>
            <a:off x="7057182" y="3726493"/>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3. Tạo file nhị phân </a:t>
            </a:r>
            <a:r>
              <a:rPr lang="en-US" sz="1600">
                <a:latin typeface="Consolas" panose="020B0609020204030204" pitchFamily="49" charset="0"/>
                <a:cs typeface="Arial" panose="020B0604020202020204" pitchFamily="34" charset="0"/>
              </a:rPr>
              <a:t>position.txt </a:t>
            </a:r>
            <a:r>
              <a:rPr lang="en-US" sz="1600" b="1" i="1">
                <a:latin typeface="Arial" panose="020B0604020202020204" pitchFamily="34" charset="0"/>
                <a:cs typeface="Arial" panose="020B0604020202020204" pitchFamily="34" charset="0"/>
              </a:rPr>
              <a:t>lưu vị trí của file văn bản trong </a:t>
            </a:r>
            <a:r>
              <a:rPr lang="en-US" sz="1600">
                <a:latin typeface="Consolas" panose="020B0609020204030204" pitchFamily="49" charset="0"/>
                <a:cs typeface="Arial" panose="020B0604020202020204" pitchFamily="34" charset="0"/>
              </a:rPr>
              <a:t>index.inp </a:t>
            </a:r>
            <a:r>
              <a:rPr lang="en-US" sz="1600" b="1" i="1">
                <a:latin typeface="Arial" panose="020B0604020202020204" pitchFamily="34" charset="0"/>
                <a:cs typeface="Arial" panose="020B0604020202020204" pitchFamily="34" charset="0"/>
              </a:rPr>
              <a:t>và </a:t>
            </a:r>
            <a:r>
              <a:rPr lang="en-US" sz="1600" b="1">
                <a:latin typeface="Arial" panose="020B0604020202020204" pitchFamily="34" charset="0"/>
                <a:cs typeface="Arial" panose="020B0604020202020204" pitchFamily="34" charset="0"/>
              </a:rPr>
              <a:t>metadata</a:t>
            </a:r>
            <a:endParaRPr lang="en-US" sz="1600" b="1" i="1">
              <a:latin typeface="Arial" panose="020B0604020202020204" pitchFamily="34" charset="0"/>
              <a:cs typeface="Arial" panose="020B0604020202020204" pitchFamily="34" charset="0"/>
            </a:endParaRPr>
          </a:p>
        </p:txBody>
      </p:sp>
      <p:grpSp>
        <p:nvGrpSpPr>
          <p:cNvPr id="57" name="Group 56">
            <a:extLst>
              <a:ext uri="{FF2B5EF4-FFF2-40B4-BE49-F238E27FC236}">
                <a16:creationId xmlns:a16="http://schemas.microsoft.com/office/drawing/2014/main" id="{38165813-340E-40EC-8D7C-42A931D4AD80}"/>
              </a:ext>
            </a:extLst>
          </p:cNvPr>
          <p:cNvGrpSpPr/>
          <p:nvPr/>
        </p:nvGrpSpPr>
        <p:grpSpPr>
          <a:xfrm>
            <a:off x="626301" y="1515649"/>
            <a:ext cx="6237962" cy="5047989"/>
            <a:chOff x="626301" y="1515649"/>
            <a:chExt cx="6237962" cy="5047989"/>
          </a:xfrm>
        </p:grpSpPr>
        <p:grpSp>
          <p:nvGrpSpPr>
            <p:cNvPr id="7" name="Group 6">
              <a:extLst>
                <a:ext uri="{FF2B5EF4-FFF2-40B4-BE49-F238E27FC236}">
                  <a16:creationId xmlns:a16="http://schemas.microsoft.com/office/drawing/2014/main" id="{A06EB7DB-278B-48BF-BC6E-B238A8B4D332}"/>
                </a:ext>
              </a:extLst>
            </p:cNvPr>
            <p:cNvGrpSpPr/>
            <p:nvPr/>
          </p:nvGrpSpPr>
          <p:grpSpPr>
            <a:xfrm>
              <a:off x="626301" y="1515649"/>
              <a:ext cx="6237962" cy="5047989"/>
              <a:chOff x="626301" y="1515649"/>
              <a:chExt cx="6237962" cy="5047989"/>
            </a:xfrm>
          </p:grpSpPr>
          <p:grpSp>
            <p:nvGrpSpPr>
              <p:cNvPr id="6" name="Group 5">
                <a:extLst>
                  <a:ext uri="{FF2B5EF4-FFF2-40B4-BE49-F238E27FC236}">
                    <a16:creationId xmlns:a16="http://schemas.microsoft.com/office/drawing/2014/main" id="{E8F65974-96C6-40C2-8ABF-5C5A26C86490}"/>
                  </a:ext>
                </a:extLst>
              </p:cNvPr>
              <p:cNvGrpSpPr/>
              <p:nvPr/>
            </p:nvGrpSpPr>
            <p:grpSpPr>
              <a:xfrm>
                <a:off x="626301" y="1515649"/>
                <a:ext cx="6237962" cy="5047989"/>
                <a:chOff x="626301" y="1515649"/>
                <a:chExt cx="6237962" cy="5047989"/>
              </a:xfrm>
            </p:grpSpPr>
            <p:sp>
              <p:nvSpPr>
                <p:cNvPr id="12" name="Rectangle 11">
                  <a:extLst>
                    <a:ext uri="{FF2B5EF4-FFF2-40B4-BE49-F238E27FC236}">
                      <a16:creationId xmlns:a16="http://schemas.microsoft.com/office/drawing/2014/main" id="{627E8D46-DBD3-4666-A531-C0B1A6C8484F}"/>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A69C9EF-CA63-440A-A96B-097222EA3EAB}"/>
                    </a:ext>
                  </a:extLst>
                </p:cNvPr>
                <p:cNvSpPr/>
                <p:nvPr/>
              </p:nvSpPr>
              <p:spPr>
                <a:xfrm>
                  <a:off x="1302707" y="1879354"/>
                  <a:ext cx="5098093" cy="330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nsolas" panose="020B0609020204030204" pitchFamily="49" charset="0"/>
                      <a:cs typeface="Arial" panose="020B0604020202020204" pitchFamily="34" charset="0"/>
                    </a:rPr>
                    <a:t>.\Release</a:t>
                  </a:r>
                </a:p>
              </p:txBody>
            </p:sp>
            <p:sp>
              <p:nvSpPr>
                <p:cNvPr id="14" name="Google Shape;1202;p74">
                  <a:extLst>
                    <a:ext uri="{FF2B5EF4-FFF2-40B4-BE49-F238E27FC236}">
                      <a16:creationId xmlns:a16="http://schemas.microsoft.com/office/drawing/2014/main" id="{31601D51-2665-4867-97C7-88592E38DE0E}"/>
                    </a:ext>
                  </a:extLst>
                </p:cNvPr>
                <p:cNvSpPr/>
                <p:nvPr/>
              </p:nvSpPr>
              <p:spPr>
                <a:xfrm>
                  <a:off x="839244" y="1879352"/>
                  <a:ext cx="371312" cy="330753"/>
                </a:xfrm>
                <a:custGeom>
                  <a:avLst/>
                  <a:gdLst/>
                  <a:ahLst/>
                  <a:cxnLst/>
                  <a:rect l="l" t="t" r="r" b="b"/>
                  <a:pathLst>
                    <a:path w="120000" h="120000" extrusionOk="0">
                      <a:moveTo>
                        <a:pt x="89951" y="86574"/>
                      </a:moveTo>
                      <a:cubicBezTo>
                        <a:pt x="94589" y="86574"/>
                        <a:pt x="98164" y="82322"/>
                        <a:pt x="98164" y="76653"/>
                      </a:cubicBezTo>
                      <a:cubicBezTo>
                        <a:pt x="98164" y="70984"/>
                        <a:pt x="94589" y="66614"/>
                        <a:pt x="89951" y="66614"/>
                      </a:cubicBezTo>
                      <a:cubicBezTo>
                        <a:pt x="85314" y="66614"/>
                        <a:pt x="81835" y="70984"/>
                        <a:pt x="81835" y="76653"/>
                      </a:cubicBezTo>
                      <a:cubicBezTo>
                        <a:pt x="81835" y="82322"/>
                        <a:pt x="85314" y="86574"/>
                        <a:pt x="89951" y="86574"/>
                      </a:cubicBezTo>
                      <a:close/>
                      <a:moveTo>
                        <a:pt x="89951" y="73346"/>
                      </a:moveTo>
                      <a:cubicBezTo>
                        <a:pt x="91594" y="73346"/>
                        <a:pt x="92657" y="74645"/>
                        <a:pt x="92657" y="76653"/>
                      </a:cubicBezTo>
                      <a:cubicBezTo>
                        <a:pt x="92657" y="78661"/>
                        <a:pt x="91594" y="79960"/>
                        <a:pt x="89951" y="79960"/>
                      </a:cubicBezTo>
                      <a:cubicBezTo>
                        <a:pt x="88309" y="79960"/>
                        <a:pt x="87246" y="78661"/>
                        <a:pt x="87246" y="76653"/>
                      </a:cubicBezTo>
                      <a:cubicBezTo>
                        <a:pt x="87246" y="74645"/>
                        <a:pt x="88309" y="73346"/>
                        <a:pt x="89951" y="73346"/>
                      </a:cubicBezTo>
                      <a:close/>
                      <a:moveTo>
                        <a:pt x="109082" y="13346"/>
                      </a:moveTo>
                      <a:lnTo>
                        <a:pt x="60000" y="13346"/>
                      </a:lnTo>
                      <a:cubicBezTo>
                        <a:pt x="49082" y="13346"/>
                        <a:pt x="49082" y="0"/>
                        <a:pt x="38164" y="0"/>
                      </a:cubicBezTo>
                      <a:lnTo>
                        <a:pt x="10917" y="0"/>
                      </a:lnTo>
                      <a:cubicBezTo>
                        <a:pt x="4927" y="0"/>
                        <a:pt x="0" y="5905"/>
                        <a:pt x="0" y="13346"/>
                      </a:cubicBezTo>
                      <a:lnTo>
                        <a:pt x="0" y="106653"/>
                      </a:lnTo>
                      <a:cubicBezTo>
                        <a:pt x="0" y="113976"/>
                        <a:pt x="4927" y="120000"/>
                        <a:pt x="10917" y="120000"/>
                      </a:cubicBezTo>
                      <a:lnTo>
                        <a:pt x="109082" y="120000"/>
                      </a:lnTo>
                      <a:cubicBezTo>
                        <a:pt x="115072" y="120000"/>
                        <a:pt x="120000" y="113976"/>
                        <a:pt x="120000" y="106653"/>
                      </a:cubicBezTo>
                      <a:lnTo>
                        <a:pt x="120000" y="26574"/>
                      </a:lnTo>
                      <a:cubicBezTo>
                        <a:pt x="120000" y="19251"/>
                        <a:pt x="115072" y="13346"/>
                        <a:pt x="109082" y="13346"/>
                      </a:cubicBezTo>
                      <a:close/>
                      <a:moveTo>
                        <a:pt x="114492" y="106653"/>
                      </a:moveTo>
                      <a:cubicBezTo>
                        <a:pt x="114492" y="110314"/>
                        <a:pt x="112077" y="113267"/>
                        <a:pt x="109082" y="113267"/>
                      </a:cubicBezTo>
                      <a:lnTo>
                        <a:pt x="10917" y="113267"/>
                      </a:lnTo>
                      <a:cubicBezTo>
                        <a:pt x="7922" y="113267"/>
                        <a:pt x="5410" y="110314"/>
                        <a:pt x="5410" y="106653"/>
                      </a:cubicBezTo>
                      <a:lnTo>
                        <a:pt x="5410" y="39921"/>
                      </a:lnTo>
                      <a:lnTo>
                        <a:pt x="114492" y="39921"/>
                      </a:lnTo>
                      <a:lnTo>
                        <a:pt x="114492" y="106653"/>
                      </a:lnTo>
                      <a:close/>
                      <a:moveTo>
                        <a:pt x="114492" y="33307"/>
                      </a:moveTo>
                      <a:lnTo>
                        <a:pt x="5410" y="33307"/>
                      </a:lnTo>
                      <a:lnTo>
                        <a:pt x="5410" y="13346"/>
                      </a:lnTo>
                      <a:cubicBezTo>
                        <a:pt x="5410" y="9685"/>
                        <a:pt x="7922" y="6614"/>
                        <a:pt x="10917" y="6614"/>
                      </a:cubicBezTo>
                      <a:lnTo>
                        <a:pt x="38164" y="6614"/>
                      </a:lnTo>
                      <a:cubicBezTo>
                        <a:pt x="46376" y="6614"/>
                        <a:pt x="46376" y="19960"/>
                        <a:pt x="60000" y="19960"/>
                      </a:cubicBezTo>
                      <a:lnTo>
                        <a:pt x="109082" y="19960"/>
                      </a:lnTo>
                      <a:cubicBezTo>
                        <a:pt x="112077" y="19960"/>
                        <a:pt x="114492" y="22913"/>
                        <a:pt x="114492" y="26574"/>
                      </a:cubicBezTo>
                      <a:lnTo>
                        <a:pt x="114492" y="33307"/>
                      </a:lnTo>
                      <a:close/>
                      <a:moveTo>
                        <a:pt x="29951" y="86574"/>
                      </a:moveTo>
                      <a:cubicBezTo>
                        <a:pt x="34589" y="86574"/>
                        <a:pt x="38164" y="82322"/>
                        <a:pt x="38164" y="76653"/>
                      </a:cubicBezTo>
                      <a:cubicBezTo>
                        <a:pt x="38164" y="70984"/>
                        <a:pt x="34589" y="66614"/>
                        <a:pt x="29951" y="66614"/>
                      </a:cubicBezTo>
                      <a:cubicBezTo>
                        <a:pt x="25314" y="66614"/>
                        <a:pt x="21835" y="70984"/>
                        <a:pt x="21835" y="76653"/>
                      </a:cubicBezTo>
                      <a:cubicBezTo>
                        <a:pt x="21835" y="82322"/>
                        <a:pt x="25314" y="86574"/>
                        <a:pt x="29951" y="86574"/>
                      </a:cubicBezTo>
                      <a:close/>
                      <a:moveTo>
                        <a:pt x="29951" y="73346"/>
                      </a:moveTo>
                      <a:cubicBezTo>
                        <a:pt x="31594" y="73346"/>
                        <a:pt x="32753" y="74645"/>
                        <a:pt x="32753" y="76653"/>
                      </a:cubicBezTo>
                      <a:cubicBezTo>
                        <a:pt x="32753" y="78661"/>
                        <a:pt x="31594" y="79960"/>
                        <a:pt x="29951" y="79960"/>
                      </a:cubicBezTo>
                      <a:cubicBezTo>
                        <a:pt x="28309" y="79960"/>
                        <a:pt x="27246" y="78661"/>
                        <a:pt x="27246" y="76653"/>
                      </a:cubicBezTo>
                      <a:cubicBezTo>
                        <a:pt x="27246" y="74645"/>
                        <a:pt x="28309" y="73346"/>
                        <a:pt x="29951" y="73346"/>
                      </a:cubicBezTo>
                      <a:close/>
                      <a:moveTo>
                        <a:pt x="60000" y="86574"/>
                      </a:moveTo>
                      <a:cubicBezTo>
                        <a:pt x="64637" y="86574"/>
                        <a:pt x="68115" y="82322"/>
                        <a:pt x="68115" y="76653"/>
                      </a:cubicBezTo>
                      <a:cubicBezTo>
                        <a:pt x="68115" y="70984"/>
                        <a:pt x="64637" y="66614"/>
                        <a:pt x="60000" y="66614"/>
                      </a:cubicBezTo>
                      <a:cubicBezTo>
                        <a:pt x="55362" y="66614"/>
                        <a:pt x="51787" y="70984"/>
                        <a:pt x="51787" y="76653"/>
                      </a:cubicBezTo>
                      <a:cubicBezTo>
                        <a:pt x="51787" y="82322"/>
                        <a:pt x="55362" y="86574"/>
                        <a:pt x="60000" y="86574"/>
                      </a:cubicBezTo>
                      <a:close/>
                      <a:moveTo>
                        <a:pt x="60000" y="73346"/>
                      </a:moveTo>
                      <a:cubicBezTo>
                        <a:pt x="61642" y="73346"/>
                        <a:pt x="62705" y="74645"/>
                        <a:pt x="62705" y="76653"/>
                      </a:cubicBezTo>
                      <a:cubicBezTo>
                        <a:pt x="62705" y="78661"/>
                        <a:pt x="61642" y="79960"/>
                        <a:pt x="60000" y="79960"/>
                      </a:cubicBezTo>
                      <a:cubicBezTo>
                        <a:pt x="58357" y="79960"/>
                        <a:pt x="57294" y="78661"/>
                        <a:pt x="57294" y="76653"/>
                      </a:cubicBezTo>
                      <a:cubicBezTo>
                        <a:pt x="57294" y="74645"/>
                        <a:pt x="58357" y="73346"/>
                        <a:pt x="60000" y="73346"/>
                      </a:cubicBezTo>
                      <a:close/>
                    </a:path>
                  </a:pathLst>
                </a:custGeom>
                <a:solidFill>
                  <a:schemeClr val="accent4">
                    <a:lumMod val="60000"/>
                    <a:lumOff val="40000"/>
                  </a:schemeClr>
                </a:solidFill>
                <a:ln>
                  <a:solidFill>
                    <a:schemeClr val="accent4">
                      <a:lumMod val="60000"/>
                      <a:lumOff val="40000"/>
                    </a:schemeClr>
                  </a:solidFill>
                </a:ln>
              </p:spPr>
              <p:txBody>
                <a:bodyPr spcFirstLastPara="1" wrap="square" lIns="91425" tIns="45700" rIns="91425" bIns="45700" anchor="t" anchorCtr="0">
                  <a:noAutofit/>
                </a:bodyPr>
                <a:lstStyle/>
                <a:p>
                  <a:endParaRPr lang="en-US"/>
                </a:p>
              </p:txBody>
            </p:sp>
            <p:grpSp>
              <p:nvGrpSpPr>
                <p:cNvPr id="4" name="Group 3">
                  <a:extLst>
                    <a:ext uri="{FF2B5EF4-FFF2-40B4-BE49-F238E27FC236}">
                      <a16:creationId xmlns:a16="http://schemas.microsoft.com/office/drawing/2014/main" id="{A8A6D032-0F9F-4C8C-B9CB-650570AA4336}"/>
                    </a:ext>
                  </a:extLst>
                </p:cNvPr>
                <p:cNvGrpSpPr/>
                <p:nvPr/>
              </p:nvGrpSpPr>
              <p:grpSpPr>
                <a:xfrm>
                  <a:off x="1326495" y="2950713"/>
                  <a:ext cx="2819051" cy="369332"/>
                  <a:chOff x="1326495" y="2950713"/>
                  <a:chExt cx="2819051" cy="369332"/>
                </a:xfrm>
              </p:grpSpPr>
              <p:sp>
                <p:nvSpPr>
                  <p:cNvPr id="38" name="TextBox 37">
                    <a:extLst>
                      <a:ext uri="{FF2B5EF4-FFF2-40B4-BE49-F238E27FC236}">
                        <a16:creationId xmlns:a16="http://schemas.microsoft.com/office/drawing/2014/main" id="{93E61E06-49F0-454A-83B5-40A55FFFD9F2}"/>
                      </a:ext>
                    </a:extLst>
                  </p:cNvPr>
                  <p:cNvSpPr txBox="1"/>
                  <p:nvPr/>
                </p:nvSpPr>
                <p:spPr>
                  <a:xfrm>
                    <a:off x="1594783" y="2950713"/>
                    <a:ext cx="2550763" cy="369332"/>
                  </a:xfrm>
                  <a:prstGeom prst="rect">
                    <a:avLst/>
                  </a:prstGeom>
                  <a:noFill/>
                </p:spPr>
                <p:txBody>
                  <a:bodyPr wrap="none" rtlCol="0">
                    <a:spAutoFit/>
                  </a:bodyPr>
                  <a:lstStyle/>
                  <a:p>
                    <a:r>
                      <a:rPr lang="en-US">
                        <a:solidFill>
                          <a:schemeClr val="bg2"/>
                        </a:solidFill>
                      </a:rPr>
                      <a:t>20120021_20120584.exe</a:t>
                    </a:r>
                  </a:p>
                </p:txBody>
              </p:sp>
              <p:sp>
                <p:nvSpPr>
                  <p:cNvPr id="39" name="Google Shape;1126;p74">
                    <a:extLst>
                      <a:ext uri="{FF2B5EF4-FFF2-40B4-BE49-F238E27FC236}">
                        <a16:creationId xmlns:a16="http://schemas.microsoft.com/office/drawing/2014/main" id="{3EA99D2A-D1A1-4D3E-A564-5FDCFF646FDC}"/>
                      </a:ext>
                    </a:extLst>
                  </p:cNvPr>
                  <p:cNvSpPr/>
                  <p:nvPr/>
                </p:nvSpPr>
                <p:spPr>
                  <a:xfrm>
                    <a:off x="1326495" y="2966713"/>
                    <a:ext cx="240030" cy="296545"/>
                  </a:xfrm>
                  <a:custGeom>
                    <a:avLst/>
                    <a:gdLst/>
                    <a:ahLst/>
                    <a:cxnLst/>
                    <a:rect l="l" t="t" r="r" b="b"/>
                    <a:pathLst>
                      <a:path w="120000" h="120000" extrusionOk="0">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385" y="109082"/>
                        </a:moveTo>
                        <a:cubicBezTo>
                          <a:pt x="113385" y="112077"/>
                          <a:pt x="110314" y="114589"/>
                          <a:pt x="106653" y="114589"/>
                        </a:cubicBezTo>
                        <a:lnTo>
                          <a:pt x="13346" y="114589"/>
                        </a:lnTo>
                        <a:cubicBezTo>
                          <a:pt x="9685" y="114589"/>
                          <a:pt x="6732" y="112077"/>
                          <a:pt x="6732" y="109082"/>
                        </a:cubicBezTo>
                        <a:lnTo>
                          <a:pt x="6732" y="10917"/>
                        </a:lnTo>
                        <a:cubicBezTo>
                          <a:pt x="6732" y="7922"/>
                          <a:pt x="9685" y="5507"/>
                          <a:pt x="13346" y="5507"/>
                        </a:cubicBezTo>
                        <a:lnTo>
                          <a:pt x="73346" y="5507"/>
                        </a:lnTo>
                        <a:lnTo>
                          <a:pt x="73346" y="32753"/>
                        </a:lnTo>
                        <a:cubicBezTo>
                          <a:pt x="73346" y="35748"/>
                          <a:pt x="76299" y="38260"/>
                          <a:pt x="79960" y="38260"/>
                        </a:cubicBezTo>
                        <a:lnTo>
                          <a:pt x="113385" y="38260"/>
                        </a:lnTo>
                        <a:lnTo>
                          <a:pt x="113385" y="109082"/>
                        </a:lnTo>
                        <a:close/>
                        <a:moveTo>
                          <a:pt x="79960" y="32753"/>
                        </a:moveTo>
                        <a:lnTo>
                          <a:pt x="79960" y="5507"/>
                        </a:lnTo>
                        <a:lnTo>
                          <a:pt x="83385" y="5507"/>
                        </a:lnTo>
                        <a:lnTo>
                          <a:pt x="113385" y="32753"/>
                        </a:lnTo>
                        <a:lnTo>
                          <a:pt x="79960" y="32753"/>
                        </a:lnTo>
                        <a:close/>
                      </a:path>
                    </a:pathLst>
                  </a:cu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grpSp>
            <p:grpSp>
              <p:nvGrpSpPr>
                <p:cNvPr id="5" name="Group 4">
                  <a:extLst>
                    <a:ext uri="{FF2B5EF4-FFF2-40B4-BE49-F238E27FC236}">
                      <a16:creationId xmlns:a16="http://schemas.microsoft.com/office/drawing/2014/main" id="{5F6B75AC-14CB-497D-AD89-D025A0E6D671}"/>
                    </a:ext>
                  </a:extLst>
                </p:cNvPr>
                <p:cNvGrpSpPr/>
                <p:nvPr/>
              </p:nvGrpSpPr>
              <p:grpSpPr>
                <a:xfrm>
                  <a:off x="1326495" y="3490964"/>
                  <a:ext cx="1315113" cy="369332"/>
                  <a:chOff x="1326495" y="3490964"/>
                  <a:chExt cx="1315113" cy="369332"/>
                </a:xfrm>
              </p:grpSpPr>
              <p:sp>
                <p:nvSpPr>
                  <p:cNvPr id="41" name="TextBox 40">
                    <a:extLst>
                      <a:ext uri="{FF2B5EF4-FFF2-40B4-BE49-F238E27FC236}">
                        <a16:creationId xmlns:a16="http://schemas.microsoft.com/office/drawing/2014/main" id="{526E0748-233A-446A-8337-8CF4F3A34942}"/>
                      </a:ext>
                    </a:extLst>
                  </p:cNvPr>
                  <p:cNvSpPr txBox="1"/>
                  <p:nvPr/>
                </p:nvSpPr>
                <p:spPr>
                  <a:xfrm>
                    <a:off x="1594783" y="3490964"/>
                    <a:ext cx="1046825" cy="369332"/>
                  </a:xfrm>
                  <a:prstGeom prst="rect">
                    <a:avLst/>
                  </a:prstGeom>
                  <a:noFill/>
                </p:spPr>
                <p:txBody>
                  <a:bodyPr wrap="none" rtlCol="0">
                    <a:spAutoFit/>
                  </a:bodyPr>
                  <a:lstStyle/>
                  <a:p>
                    <a:r>
                      <a:rPr lang="en-US">
                        <a:solidFill>
                          <a:schemeClr val="bg2"/>
                        </a:solidFill>
                      </a:rPr>
                      <a:t>index.inp</a:t>
                    </a:r>
                  </a:p>
                </p:txBody>
              </p:sp>
              <p:sp>
                <p:nvSpPr>
                  <p:cNvPr id="43" name="Google Shape;1124;p74">
                    <a:extLst>
                      <a:ext uri="{FF2B5EF4-FFF2-40B4-BE49-F238E27FC236}">
                        <a16:creationId xmlns:a16="http://schemas.microsoft.com/office/drawing/2014/main" id="{C0E81F7F-AE7E-4F2E-8B18-81E26C9CD5AA}"/>
                      </a:ext>
                    </a:extLst>
                  </p:cNvPr>
                  <p:cNvSpPr/>
                  <p:nvPr/>
                </p:nvSpPr>
                <p:spPr>
                  <a:xfrm>
                    <a:off x="1326495" y="3512218"/>
                    <a:ext cx="240030" cy="296545"/>
                  </a:xfrm>
                  <a:custGeom>
                    <a:avLst/>
                    <a:gdLst/>
                    <a:ahLst/>
                    <a:cxnLst/>
                    <a:rect l="l" t="t" r="r" b="b"/>
                    <a:pathLst>
                      <a:path w="120000" h="120000" extrusionOk="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grpSp>
            <p:grpSp>
              <p:nvGrpSpPr>
                <p:cNvPr id="44" name="Group 43">
                  <a:extLst>
                    <a:ext uri="{FF2B5EF4-FFF2-40B4-BE49-F238E27FC236}">
                      <a16:creationId xmlns:a16="http://schemas.microsoft.com/office/drawing/2014/main" id="{A19DCFB0-DF3C-4CBA-B933-34D5AB122F26}"/>
                    </a:ext>
                  </a:extLst>
                </p:cNvPr>
                <p:cNvGrpSpPr/>
                <p:nvPr/>
              </p:nvGrpSpPr>
              <p:grpSpPr>
                <a:xfrm>
                  <a:off x="1326495" y="4031934"/>
                  <a:ext cx="1658027" cy="369332"/>
                  <a:chOff x="1326495" y="3490964"/>
                  <a:chExt cx="1658027" cy="369332"/>
                </a:xfrm>
              </p:grpSpPr>
              <p:sp>
                <p:nvSpPr>
                  <p:cNvPr id="45" name="TextBox 44">
                    <a:extLst>
                      <a:ext uri="{FF2B5EF4-FFF2-40B4-BE49-F238E27FC236}">
                        <a16:creationId xmlns:a16="http://schemas.microsoft.com/office/drawing/2014/main" id="{8C1FAEA7-BE3B-47ED-A803-01D17F654524}"/>
                      </a:ext>
                    </a:extLst>
                  </p:cNvPr>
                  <p:cNvSpPr txBox="1"/>
                  <p:nvPr/>
                </p:nvSpPr>
                <p:spPr>
                  <a:xfrm>
                    <a:off x="1594783" y="3490964"/>
                    <a:ext cx="1389739" cy="369332"/>
                  </a:xfrm>
                  <a:prstGeom prst="rect">
                    <a:avLst/>
                  </a:prstGeom>
                  <a:noFill/>
                </p:spPr>
                <p:txBody>
                  <a:bodyPr wrap="none" rtlCol="0">
                    <a:spAutoFit/>
                  </a:bodyPr>
                  <a:lstStyle/>
                  <a:p>
                    <a:r>
                      <a:rPr lang="en-US">
                        <a:solidFill>
                          <a:schemeClr val="bg2"/>
                        </a:solidFill>
                      </a:rPr>
                      <a:t>metadata.txt</a:t>
                    </a:r>
                  </a:p>
                </p:txBody>
              </p:sp>
              <p:sp>
                <p:nvSpPr>
                  <p:cNvPr id="46" name="Google Shape;1124;p74">
                    <a:extLst>
                      <a:ext uri="{FF2B5EF4-FFF2-40B4-BE49-F238E27FC236}">
                        <a16:creationId xmlns:a16="http://schemas.microsoft.com/office/drawing/2014/main" id="{29E414F2-D67D-4300-B81A-3B53386311A9}"/>
                      </a:ext>
                    </a:extLst>
                  </p:cNvPr>
                  <p:cNvSpPr/>
                  <p:nvPr/>
                </p:nvSpPr>
                <p:spPr>
                  <a:xfrm>
                    <a:off x="1326495" y="3512218"/>
                    <a:ext cx="240030" cy="296545"/>
                  </a:xfrm>
                  <a:custGeom>
                    <a:avLst/>
                    <a:gdLst/>
                    <a:ahLst/>
                    <a:cxnLst/>
                    <a:rect l="l" t="t" r="r" b="b"/>
                    <a:pathLst>
                      <a:path w="120000" h="120000" extrusionOk="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grpSp>
            <p:grpSp>
              <p:nvGrpSpPr>
                <p:cNvPr id="47" name="Group 46">
                  <a:extLst>
                    <a:ext uri="{FF2B5EF4-FFF2-40B4-BE49-F238E27FC236}">
                      <a16:creationId xmlns:a16="http://schemas.microsoft.com/office/drawing/2014/main" id="{8DFCE983-4AD4-4D0A-8FFF-523B8C287CB4}"/>
                    </a:ext>
                  </a:extLst>
                </p:cNvPr>
                <p:cNvGrpSpPr/>
                <p:nvPr/>
              </p:nvGrpSpPr>
              <p:grpSpPr>
                <a:xfrm>
                  <a:off x="1326495" y="4587325"/>
                  <a:ext cx="1519528" cy="369332"/>
                  <a:chOff x="1326495" y="3490964"/>
                  <a:chExt cx="1519528" cy="369332"/>
                </a:xfrm>
              </p:grpSpPr>
              <p:sp>
                <p:nvSpPr>
                  <p:cNvPr id="48" name="TextBox 47">
                    <a:extLst>
                      <a:ext uri="{FF2B5EF4-FFF2-40B4-BE49-F238E27FC236}">
                        <a16:creationId xmlns:a16="http://schemas.microsoft.com/office/drawing/2014/main" id="{5619A388-3E3B-4DD2-90F9-7D74172D849F}"/>
                      </a:ext>
                    </a:extLst>
                  </p:cNvPr>
                  <p:cNvSpPr txBox="1"/>
                  <p:nvPr/>
                </p:nvSpPr>
                <p:spPr>
                  <a:xfrm>
                    <a:off x="1594783" y="3490964"/>
                    <a:ext cx="1251240" cy="369332"/>
                  </a:xfrm>
                  <a:prstGeom prst="rect">
                    <a:avLst/>
                  </a:prstGeom>
                  <a:noFill/>
                </p:spPr>
                <p:txBody>
                  <a:bodyPr wrap="none" rtlCol="0">
                    <a:spAutoFit/>
                  </a:bodyPr>
                  <a:lstStyle/>
                  <a:p>
                    <a:r>
                      <a:rPr lang="en-US">
                        <a:solidFill>
                          <a:schemeClr val="bg2"/>
                        </a:solidFill>
                      </a:rPr>
                      <a:t>position.txt</a:t>
                    </a:r>
                  </a:p>
                </p:txBody>
              </p:sp>
              <p:sp>
                <p:nvSpPr>
                  <p:cNvPr id="49" name="Google Shape;1124;p74">
                    <a:extLst>
                      <a:ext uri="{FF2B5EF4-FFF2-40B4-BE49-F238E27FC236}">
                        <a16:creationId xmlns:a16="http://schemas.microsoft.com/office/drawing/2014/main" id="{FFF41945-BD46-44B0-AF8B-9CEBB2AFEA7F}"/>
                      </a:ext>
                    </a:extLst>
                  </p:cNvPr>
                  <p:cNvSpPr/>
                  <p:nvPr/>
                </p:nvSpPr>
                <p:spPr>
                  <a:xfrm>
                    <a:off x="1326495" y="3512218"/>
                    <a:ext cx="240030" cy="296545"/>
                  </a:xfrm>
                  <a:custGeom>
                    <a:avLst/>
                    <a:gdLst/>
                    <a:ahLst/>
                    <a:cxnLst/>
                    <a:rect l="l" t="t" r="r" b="b"/>
                    <a:pathLst>
                      <a:path w="120000" h="120000" extrusionOk="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grpSp>
            <p:grpSp>
              <p:nvGrpSpPr>
                <p:cNvPr id="50" name="Group 49">
                  <a:extLst>
                    <a:ext uri="{FF2B5EF4-FFF2-40B4-BE49-F238E27FC236}">
                      <a16:creationId xmlns:a16="http://schemas.microsoft.com/office/drawing/2014/main" id="{1E9F5D9E-F0C4-4291-9492-873A0EA41025}"/>
                    </a:ext>
                  </a:extLst>
                </p:cNvPr>
                <p:cNvGrpSpPr/>
                <p:nvPr/>
              </p:nvGrpSpPr>
              <p:grpSpPr>
                <a:xfrm>
                  <a:off x="1326495" y="5157685"/>
                  <a:ext cx="1647768" cy="369332"/>
                  <a:chOff x="1326495" y="3490964"/>
                  <a:chExt cx="1647768" cy="369332"/>
                </a:xfrm>
              </p:grpSpPr>
              <p:sp>
                <p:nvSpPr>
                  <p:cNvPr id="51" name="TextBox 50">
                    <a:extLst>
                      <a:ext uri="{FF2B5EF4-FFF2-40B4-BE49-F238E27FC236}">
                        <a16:creationId xmlns:a16="http://schemas.microsoft.com/office/drawing/2014/main" id="{730803E2-4CC1-4E6E-B61A-0B0BF9A26D83}"/>
                      </a:ext>
                    </a:extLst>
                  </p:cNvPr>
                  <p:cNvSpPr txBox="1"/>
                  <p:nvPr/>
                </p:nvSpPr>
                <p:spPr>
                  <a:xfrm>
                    <a:off x="1594783" y="3490964"/>
                    <a:ext cx="1379480" cy="369332"/>
                  </a:xfrm>
                  <a:prstGeom prst="rect">
                    <a:avLst/>
                  </a:prstGeom>
                  <a:noFill/>
                </p:spPr>
                <p:txBody>
                  <a:bodyPr wrap="none" rtlCol="0">
                    <a:spAutoFit/>
                  </a:bodyPr>
                  <a:lstStyle/>
                  <a:p>
                    <a:r>
                      <a:rPr lang="en-US">
                        <a:solidFill>
                          <a:schemeClr val="bg2"/>
                        </a:solidFill>
                      </a:rPr>
                      <a:t>stopword.txt</a:t>
                    </a:r>
                  </a:p>
                </p:txBody>
              </p:sp>
              <p:sp>
                <p:nvSpPr>
                  <p:cNvPr id="52" name="Google Shape;1124;p74">
                    <a:extLst>
                      <a:ext uri="{FF2B5EF4-FFF2-40B4-BE49-F238E27FC236}">
                        <a16:creationId xmlns:a16="http://schemas.microsoft.com/office/drawing/2014/main" id="{3B988831-E075-4309-A524-E4C509B08B7F}"/>
                      </a:ext>
                    </a:extLst>
                  </p:cNvPr>
                  <p:cNvSpPr/>
                  <p:nvPr/>
                </p:nvSpPr>
                <p:spPr>
                  <a:xfrm>
                    <a:off x="1326495" y="3512218"/>
                    <a:ext cx="240030" cy="296545"/>
                  </a:xfrm>
                  <a:custGeom>
                    <a:avLst/>
                    <a:gdLst/>
                    <a:ahLst/>
                    <a:cxnLst/>
                    <a:rect l="l" t="t" r="r" b="b"/>
                    <a:pathLst>
                      <a:path w="120000" h="120000" extrusionOk="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endParaRPr lang="en-US"/>
                  </a:p>
                </p:txBody>
              </p:sp>
            </p:grpSp>
          </p:grpSp>
          <p:cxnSp>
            <p:nvCxnSpPr>
              <p:cNvPr id="56" name="Straight Connector 55">
                <a:extLst>
                  <a:ext uri="{FF2B5EF4-FFF2-40B4-BE49-F238E27FC236}">
                    <a16:creationId xmlns:a16="http://schemas.microsoft.com/office/drawing/2014/main" id="{765CC1B0-277C-4E7A-B09C-D1D625917219}"/>
                  </a:ext>
                </a:extLst>
              </p:cNvPr>
              <p:cNvCxnSpPr/>
              <p:nvPr/>
            </p:nvCxnSpPr>
            <p:spPr>
              <a:xfrm>
                <a:off x="964504" y="2467628"/>
                <a:ext cx="5574082" cy="0"/>
              </a:xfrm>
              <a:prstGeom prst="line">
                <a:avLst/>
              </a:prstGeom>
            </p:spPr>
            <p:style>
              <a:lnRef idx="2">
                <a:schemeClr val="accent3"/>
              </a:lnRef>
              <a:fillRef idx="0">
                <a:schemeClr val="accent3"/>
              </a:fillRef>
              <a:effectRef idx="1">
                <a:schemeClr val="accent3"/>
              </a:effectRef>
              <a:fontRef idx="minor">
                <a:schemeClr val="tx1"/>
              </a:fontRef>
            </p:style>
          </p:cxnSp>
        </p:grpSp>
        <p:sp>
          <p:nvSpPr>
            <p:cNvPr id="8" name="Rectangle 7">
              <a:extLst>
                <a:ext uri="{FF2B5EF4-FFF2-40B4-BE49-F238E27FC236}">
                  <a16:creationId xmlns:a16="http://schemas.microsoft.com/office/drawing/2014/main" id="{ACE5B2D1-5766-467E-860F-43E2445401A3}"/>
                </a:ext>
              </a:extLst>
            </p:cNvPr>
            <p:cNvSpPr/>
            <p:nvPr/>
          </p:nvSpPr>
          <p:spPr>
            <a:xfrm>
              <a:off x="1210556" y="4468529"/>
              <a:ext cx="1728592" cy="621893"/>
            </a:xfrm>
            <a:custGeom>
              <a:avLst/>
              <a:gdLst>
                <a:gd name="connsiteX0" fmla="*/ 0 w 1728592"/>
                <a:gd name="connsiteY0" fmla="*/ 0 h 621893"/>
                <a:gd name="connsiteX1" fmla="*/ 558911 w 1728592"/>
                <a:gd name="connsiteY1" fmla="*/ 0 h 621893"/>
                <a:gd name="connsiteX2" fmla="*/ 1117823 w 1728592"/>
                <a:gd name="connsiteY2" fmla="*/ 0 h 621893"/>
                <a:gd name="connsiteX3" fmla="*/ 1728592 w 1728592"/>
                <a:gd name="connsiteY3" fmla="*/ 0 h 621893"/>
                <a:gd name="connsiteX4" fmla="*/ 1728592 w 1728592"/>
                <a:gd name="connsiteY4" fmla="*/ 621893 h 621893"/>
                <a:gd name="connsiteX5" fmla="*/ 1135109 w 1728592"/>
                <a:gd name="connsiteY5" fmla="*/ 621893 h 621893"/>
                <a:gd name="connsiteX6" fmla="*/ 593483 w 1728592"/>
                <a:gd name="connsiteY6" fmla="*/ 621893 h 621893"/>
                <a:gd name="connsiteX7" fmla="*/ 0 w 1728592"/>
                <a:gd name="connsiteY7" fmla="*/ 621893 h 621893"/>
                <a:gd name="connsiteX8" fmla="*/ 0 w 1728592"/>
                <a:gd name="connsiteY8" fmla="*/ 0 h 62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592" h="621893" extrusionOk="0">
                  <a:moveTo>
                    <a:pt x="0" y="0"/>
                  </a:moveTo>
                  <a:cubicBezTo>
                    <a:pt x="120414" y="15030"/>
                    <a:pt x="279971" y="-2691"/>
                    <a:pt x="558911" y="0"/>
                  </a:cubicBezTo>
                  <a:cubicBezTo>
                    <a:pt x="837851" y="2691"/>
                    <a:pt x="853216" y="-14588"/>
                    <a:pt x="1117823" y="0"/>
                  </a:cubicBezTo>
                  <a:cubicBezTo>
                    <a:pt x="1382430" y="14588"/>
                    <a:pt x="1512230" y="-28070"/>
                    <a:pt x="1728592" y="0"/>
                  </a:cubicBezTo>
                  <a:cubicBezTo>
                    <a:pt x="1701762" y="193690"/>
                    <a:pt x="1724864" y="443414"/>
                    <a:pt x="1728592" y="621893"/>
                  </a:cubicBezTo>
                  <a:cubicBezTo>
                    <a:pt x="1510406" y="640301"/>
                    <a:pt x="1396149" y="634152"/>
                    <a:pt x="1135109" y="621893"/>
                  </a:cubicBezTo>
                  <a:cubicBezTo>
                    <a:pt x="874069" y="609634"/>
                    <a:pt x="802012" y="641956"/>
                    <a:pt x="593483" y="621893"/>
                  </a:cubicBezTo>
                  <a:cubicBezTo>
                    <a:pt x="384954" y="601830"/>
                    <a:pt x="251099" y="627781"/>
                    <a:pt x="0" y="621893"/>
                  </a:cubicBezTo>
                  <a:cubicBezTo>
                    <a:pt x="27805" y="345388"/>
                    <a:pt x="-22776" y="162361"/>
                    <a:pt x="0" y="0"/>
                  </a:cubicBezTo>
                  <a:close/>
                </a:path>
              </a:pathLst>
            </a:custGeom>
            <a:noFill/>
            <a:ln w="28575">
              <a:prstDash val="dash"/>
              <a:extLst>
                <a:ext uri="{C807C97D-BFC1-408E-A445-0C87EB9F89A2}">
                  <ask:lineSketchStyleProps xmlns:ask="http://schemas.microsoft.com/office/drawing/2018/sketchyshapes" sd="198946862">
                    <a:prstGeom prst="rect">
                      <a:avLst/>
                    </a:prstGeom>
                    <ask:type>
                      <ask:lineSketchFreehand/>
                    </ask:type>
                  </ask:lineSketchStyleProps>
                </a:ext>
              </a:extLs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73394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E8922-4BAE-43B0-A01D-E87456439769}"/>
              </a:ext>
            </a:extLst>
          </p:cNvPr>
          <p:cNvSpPr txBox="1"/>
          <p:nvPr/>
        </p:nvSpPr>
        <p:spPr>
          <a:xfrm>
            <a:off x="2109973" y="473999"/>
            <a:ext cx="797205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2. Xây dựng tập tin siêu dữ liệu (metadata)</a:t>
            </a:r>
          </a:p>
        </p:txBody>
      </p:sp>
      <p:grpSp>
        <p:nvGrpSpPr>
          <p:cNvPr id="25" name="Group 24">
            <a:extLst>
              <a:ext uri="{FF2B5EF4-FFF2-40B4-BE49-F238E27FC236}">
                <a16:creationId xmlns:a16="http://schemas.microsoft.com/office/drawing/2014/main" id="{DFA5DAD6-2876-40C3-9D43-97AE0ED3BB8B}"/>
              </a:ext>
            </a:extLst>
          </p:cNvPr>
          <p:cNvGrpSpPr/>
          <p:nvPr/>
        </p:nvGrpSpPr>
        <p:grpSpPr>
          <a:xfrm>
            <a:off x="626301" y="1515649"/>
            <a:ext cx="6237962" cy="5047989"/>
            <a:chOff x="626301" y="1515649"/>
            <a:chExt cx="6237962" cy="5047989"/>
          </a:xfrm>
        </p:grpSpPr>
        <p:sp>
          <p:nvSpPr>
            <p:cNvPr id="26" name="Rectangle 25">
              <a:extLst>
                <a:ext uri="{FF2B5EF4-FFF2-40B4-BE49-F238E27FC236}">
                  <a16:creationId xmlns:a16="http://schemas.microsoft.com/office/drawing/2014/main" id="{E571CBC3-9309-4D42-9324-2CF499059C1F}"/>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3B0192-5CDB-4ED9-81A8-5997AFFD2DAF}"/>
                </a:ext>
              </a:extLst>
            </p:cNvPr>
            <p:cNvSpPr/>
            <p:nvPr/>
          </p:nvSpPr>
          <p:spPr>
            <a:xfrm>
              <a:off x="726510" y="2091847"/>
              <a:ext cx="6037545" cy="4384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478DE38-2D7C-419D-8CBF-37ECDDD799BA}"/>
                </a:ext>
              </a:extLst>
            </p:cNvPr>
            <p:cNvSpPr txBox="1"/>
            <p:nvPr/>
          </p:nvSpPr>
          <p:spPr>
            <a:xfrm>
              <a:off x="726510" y="1649860"/>
              <a:ext cx="1377300" cy="307777"/>
            </a:xfrm>
            <a:prstGeom prst="rect">
              <a:avLst/>
            </a:prstGeom>
            <a:noFill/>
          </p:spPr>
          <p:txBody>
            <a:bodyPr wrap="none" rtlCol="0">
              <a:spAutoFit/>
            </a:bodyPr>
            <a:lstStyle/>
            <a:p>
              <a:r>
                <a:rPr lang="en-US" sz="1400">
                  <a:solidFill>
                    <a:schemeClr val="bg2"/>
                  </a:solidFill>
                  <a:latin typeface="Consolas" panose="020B0609020204030204" pitchFamily="49" charset="0"/>
                </a:rPr>
                <a:t>metadata.txt</a:t>
              </a:r>
            </a:p>
          </p:txBody>
        </p:sp>
        <p:sp>
          <p:nvSpPr>
            <p:cNvPr id="29" name="TextBox 28">
              <a:extLst>
                <a:ext uri="{FF2B5EF4-FFF2-40B4-BE49-F238E27FC236}">
                  <a16:creationId xmlns:a16="http://schemas.microsoft.com/office/drawing/2014/main" id="{CF7727AA-152B-4CFF-BE62-615A0E5B98C9}"/>
                </a:ext>
              </a:extLst>
            </p:cNvPr>
            <p:cNvSpPr txBox="1"/>
            <p:nvPr/>
          </p:nvSpPr>
          <p:spPr>
            <a:xfrm>
              <a:off x="770351" y="2153294"/>
              <a:ext cx="6093912" cy="4401205"/>
            </a:xfrm>
            <a:prstGeom prst="rect">
              <a:avLst/>
            </a:prstGeom>
            <a:noFill/>
          </p:spPr>
          <p:txBody>
            <a:bodyPr wrap="square">
              <a:spAutoFit/>
            </a:bodyPr>
            <a:lstStyle/>
            <a:p>
              <a:r>
                <a:rPr lang="en-US" sz="1400" b="1">
                  <a:latin typeface="Arial" panose="020B0604020202020204" pitchFamily="34" charset="0"/>
                  <a:cs typeface="Arial" panose="020B0604020202020204" pitchFamily="34" charset="0"/>
                </a:rPr>
                <a:t>. . .</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10</a:t>
              </a:r>
            </a:p>
            <a:p>
              <a:r>
                <a:rPr lang="en-US" sz="1400">
                  <a:latin typeface="Consolas" panose="020B0609020204030204" pitchFamily="49" charset="0"/>
                  <a:cs typeface="Arial" panose="020B0604020202020204" pitchFamily="34" charset="0"/>
                </a:rPr>
                <a:t>2 000</a:t>
              </a:r>
            </a:p>
            <a:p>
              <a:r>
                <a:rPr lang="en-US" sz="1400">
                  <a:latin typeface="Consolas" panose="020B0609020204030204" pitchFamily="49" charset="0"/>
                  <a:cs typeface="Arial" panose="020B0604020202020204" pitchFamily="34" charset="0"/>
                </a:rPr>
                <a:t>2 16</a:t>
              </a:r>
            </a:p>
            <a:p>
              <a:r>
                <a:rPr lang="en-US" sz="1400">
                  <a:latin typeface="Consolas" panose="020B0609020204030204" pitchFamily="49" charset="0"/>
                  <a:cs typeface="Arial" panose="020B0604020202020204" pitchFamily="34" charset="0"/>
                </a:rPr>
                <a:t>3 den</a:t>
              </a:r>
            </a:p>
            <a:p>
              <a:r>
                <a:rPr lang="en-US" sz="1400">
                  <a:latin typeface="Consolas" panose="020B0609020204030204" pitchFamily="49" charset="0"/>
                  <a:cs typeface="Arial" panose="020B0604020202020204" pitchFamily="34" charset="0"/>
                </a:rPr>
                <a:t>4 du</a:t>
              </a:r>
            </a:p>
            <a:p>
              <a:r>
                <a:rPr lang="en-US" sz="1400">
                  <a:latin typeface="Consolas" panose="020B0609020204030204" pitchFamily="49" charset="0"/>
                  <a:cs typeface="Arial" panose="020B0604020202020204" pitchFamily="34" charset="0"/>
                </a:rPr>
                <a:t>2 hon</a:t>
              </a:r>
            </a:p>
            <a:p>
              <a:r>
                <a:rPr lang="en-US" sz="1400">
                  <a:latin typeface="Consolas" panose="020B0609020204030204" pitchFamily="49" charset="0"/>
                  <a:cs typeface="Arial" panose="020B0604020202020204" pitchFamily="34" charset="0"/>
                </a:rPr>
                <a:t>4 nha</a:t>
              </a:r>
            </a:p>
            <a:p>
              <a:r>
                <a:rPr lang="en-US" sz="1400">
                  <a:latin typeface="Consolas" panose="020B0609020204030204" pitchFamily="49" charset="0"/>
                  <a:cs typeface="Arial" panose="020B0604020202020204" pitchFamily="34" charset="0"/>
                </a:rPr>
                <a:t>2 quan</a:t>
              </a:r>
            </a:p>
            <a:p>
              <a:r>
                <a:rPr lang="en-US" sz="1400">
                  <a:latin typeface="Consolas" panose="020B0609020204030204" pitchFamily="49" charset="0"/>
                  <a:cs typeface="Arial" panose="020B0604020202020204" pitchFamily="34" charset="0"/>
                </a:rPr>
                <a:t>2 tham </a:t>
              </a:r>
            </a:p>
            <a:p>
              <a:r>
                <a:rPr lang="en-US" sz="1400">
                  <a:latin typeface="Consolas" panose="020B0609020204030204" pitchFamily="49" charset="0"/>
                  <a:cs typeface="Arial" panose="020B0604020202020204" pitchFamily="34" charset="0"/>
                </a:rPr>
                <a:t>4 trang</a:t>
              </a:r>
            </a:p>
            <a:p>
              <a:r>
                <a:rPr lang="en-US" sz="1400">
                  <a:latin typeface="Consolas" panose="020B0609020204030204" pitchFamily="49" charset="0"/>
                  <a:cs typeface="Arial" panose="020B0604020202020204" pitchFamily="34" charset="0"/>
                </a:rPr>
                <a:t>5 vinh</a:t>
              </a:r>
            </a:p>
            <a:p>
              <a:r>
                <a:rPr lang="en-US" sz="1400">
                  <a:latin typeface="Consolas" panose="020B0609020204030204" pitchFamily="49" charset="0"/>
                  <a:cs typeface="Arial" panose="020B0604020202020204" pitchFamily="34" charset="0"/>
                </a:rPr>
                <a:t>47</a:t>
              </a:r>
            </a:p>
            <a:p>
              <a:r>
                <a:rPr lang="en-US" sz="1400">
                  <a:latin typeface="Consolas" panose="020B0609020204030204" pitchFamily="49" charset="0"/>
                  <a:cs typeface="Arial" panose="020B0604020202020204" pitchFamily="34" charset="0"/>
                </a:rPr>
                <a:t>2 000 den</a:t>
              </a:r>
            </a:p>
            <a:p>
              <a:r>
                <a:rPr lang="en-US" sz="1400">
                  <a:latin typeface="Consolas" panose="020B0609020204030204" pitchFamily="49" charset="0"/>
                  <a:cs typeface="Arial" panose="020B0604020202020204" pitchFamily="34" charset="0"/>
                </a:rPr>
                <a:t>1 019 du</a:t>
              </a:r>
            </a:p>
            <a:p>
              <a:r>
                <a:rPr lang="en-US" sz="1400">
                  <a:latin typeface="Consolas" panose="020B0609020204030204" pitchFamily="49" charset="0"/>
                  <a:cs typeface="Arial" panose="020B0604020202020204" pitchFamily="34" charset="0"/>
                </a:rPr>
                <a:t>2 16 000</a:t>
              </a:r>
            </a:p>
            <a:p>
              <a:r>
                <a:rPr lang="en-US" sz="1400">
                  <a:latin typeface="Consolas" panose="020B0609020204030204" pitchFamily="49" charset="0"/>
                  <a:cs typeface="Arial" panose="020B0604020202020204" pitchFamily="34" charset="0"/>
                </a:rPr>
                <a:t>1 30 4</a:t>
              </a:r>
            </a:p>
            <a:p>
              <a:r>
                <a:rPr lang="en-US" sz="1400">
                  <a:latin typeface="Consolas" panose="020B0609020204030204" pitchFamily="49" charset="0"/>
                  <a:cs typeface="Arial" panose="020B0604020202020204" pitchFamily="34" charset="0"/>
                </a:rPr>
                <a:t>1 4 vinh</a:t>
              </a:r>
            </a:p>
            <a:p>
              <a:r>
                <a:rPr lang="en-US" sz="1400">
                  <a:latin typeface="Consolas" panose="020B0609020204030204" pitchFamily="49" charset="0"/>
                  <a:cs typeface="Arial" panose="020B0604020202020204" pitchFamily="34" charset="0"/>
                </a:rPr>
                <a:t>1 7 019</a:t>
              </a:r>
            </a:p>
            <a:p>
              <a:r>
                <a:rPr lang="en-US" sz="1400" b="1">
                  <a:latin typeface="Arial" panose="020B0604020202020204" pitchFamily="34" charset="0"/>
                  <a:cs typeface="Arial" panose="020B0604020202020204" pitchFamily="34" charset="0"/>
                </a:rPr>
                <a:t>. . .</a:t>
              </a:r>
            </a:p>
          </p:txBody>
        </p:sp>
      </p:grpSp>
      <p:sp>
        <p:nvSpPr>
          <p:cNvPr id="30" name="TextBox 29">
            <a:extLst>
              <a:ext uri="{FF2B5EF4-FFF2-40B4-BE49-F238E27FC236}">
                <a16:creationId xmlns:a16="http://schemas.microsoft.com/office/drawing/2014/main" id="{02419CF7-2D99-4FFC-8A3F-BE5720BA5D27}"/>
              </a:ext>
            </a:extLst>
          </p:cNvPr>
          <p:cNvSpPr txBox="1"/>
          <p:nvPr/>
        </p:nvSpPr>
        <p:spPr>
          <a:xfrm>
            <a:off x="7057183" y="5083629"/>
            <a:ext cx="4717284" cy="1077218"/>
          </a:xfrm>
          <a:prstGeom prst="rect">
            <a:avLst/>
          </a:prstGeom>
          <a:noFill/>
        </p:spPr>
        <p:txBody>
          <a:bodyPr wrap="square" rtlCol="0">
            <a:spAutoFit/>
          </a:bodyPr>
          <a:lstStyle/>
          <a:p>
            <a:r>
              <a:rPr lang="en-US" sz="1600" i="1" u="sng">
                <a:latin typeface="Arial" panose="020B0604020202020204" pitchFamily="34" charset="0"/>
                <a:cs typeface="Arial" panose="020B0604020202020204" pitchFamily="34" charset="0"/>
              </a:rPr>
              <a:t>Ví dụ:</a:t>
            </a:r>
            <a:r>
              <a:rPr lang="en-US" sz="1600" i="1">
                <a:latin typeface="Arial" panose="020B0604020202020204" pitchFamily="34" charset="0"/>
                <a:cs typeface="Arial" panose="020B0604020202020204" pitchFamily="34" charset="0"/>
              </a:rPr>
              <a:t> với dữ liệu trọng số của </a:t>
            </a:r>
            <a:br>
              <a:rPr lang="en-US" sz="1600" i="1">
                <a:latin typeface="Arial" panose="020B0604020202020204" pitchFamily="34" charset="0"/>
                <a:cs typeface="Arial" panose="020B0604020202020204" pitchFamily="34" charset="0"/>
              </a:rPr>
            </a:br>
            <a:r>
              <a:rPr lang="en-US" sz="1600" i="1">
                <a:latin typeface="Arial" panose="020B0604020202020204" pitchFamily="34" charset="0"/>
                <a:cs typeface="Arial" panose="020B0604020202020204" pitchFamily="34" charset="0"/>
              </a:rPr>
              <a:t>file </a:t>
            </a:r>
            <a:r>
              <a:rPr lang="en-US" sz="1600">
                <a:latin typeface="Consolas" panose="020B0609020204030204" pitchFamily="49" charset="0"/>
                <a:cs typeface="Arial" panose="020B0604020202020204" pitchFamily="34" charset="0"/>
              </a:rPr>
              <a:t>.\train\Du lich\DL_NLD_ (576).txt</a:t>
            </a:r>
            <a:r>
              <a:rPr lang="en-US" sz="1600" i="1">
                <a:latin typeface="Arial" panose="020B0604020202020204" pitchFamily="34" charset="0"/>
                <a:cs typeface="Arial" panose="020B0604020202020204" pitchFamily="34" charset="0"/>
              </a:rPr>
              <a:t>, </a:t>
            </a:r>
            <a:br>
              <a:rPr lang="en-US" sz="1600" i="1">
                <a:latin typeface="Arial" panose="020B0604020202020204" pitchFamily="34" charset="0"/>
                <a:cs typeface="Arial" panose="020B0604020202020204" pitchFamily="34" charset="0"/>
              </a:rPr>
            </a:br>
            <a:r>
              <a:rPr lang="en-US" sz="1600" i="1">
                <a:latin typeface="Arial" panose="020B0604020202020204" pitchFamily="34" charset="0"/>
                <a:cs typeface="Arial" panose="020B0604020202020204" pitchFamily="34" charset="0"/>
              </a:rPr>
              <a:t>dữ liệu của nó trong </a:t>
            </a:r>
            <a:r>
              <a:rPr lang="en-US" sz="1600" b="1">
                <a:latin typeface="Arial" panose="020B0604020202020204" pitchFamily="34" charset="0"/>
                <a:cs typeface="Arial" panose="020B0604020202020204" pitchFamily="34" charset="0"/>
              </a:rPr>
              <a:t>metadata</a:t>
            </a:r>
            <a:r>
              <a:rPr lang="en-US" sz="1600" b="1" i="1">
                <a:latin typeface="Arial" panose="020B0604020202020204" pitchFamily="34" charset="0"/>
                <a:cs typeface="Arial" panose="020B0604020202020204" pitchFamily="34" charset="0"/>
              </a:rPr>
              <a:t> </a:t>
            </a:r>
            <a:br>
              <a:rPr lang="en-US" sz="1600" i="1">
                <a:latin typeface="Arial" panose="020B0604020202020204" pitchFamily="34" charset="0"/>
                <a:cs typeface="Arial" panose="020B0604020202020204" pitchFamily="34" charset="0"/>
              </a:rPr>
            </a:br>
            <a:r>
              <a:rPr lang="en-US" sz="1600" i="1">
                <a:latin typeface="Arial" panose="020B0604020202020204" pitchFamily="34" charset="0"/>
                <a:cs typeface="Arial" panose="020B0604020202020204" pitchFamily="34" charset="0"/>
              </a:rPr>
              <a:t>có dạng được minh họa  </a:t>
            </a:r>
          </a:p>
        </p:txBody>
      </p:sp>
      <p:sp>
        <p:nvSpPr>
          <p:cNvPr id="31" name="TextBox 30">
            <a:extLst>
              <a:ext uri="{FF2B5EF4-FFF2-40B4-BE49-F238E27FC236}">
                <a16:creationId xmlns:a16="http://schemas.microsoft.com/office/drawing/2014/main" id="{3C0CAE8C-A03C-492D-ABFD-EA0EE3770282}"/>
              </a:ext>
            </a:extLst>
          </p:cNvPr>
          <p:cNvSpPr txBox="1"/>
          <p:nvPr/>
        </p:nvSpPr>
        <p:spPr>
          <a:xfrm>
            <a:off x="7057182" y="2245148"/>
            <a:ext cx="4717284" cy="823302"/>
          </a:xfrm>
          <a:prstGeom prst="rect">
            <a:avLst/>
          </a:prstGeom>
          <a:noFill/>
        </p:spPr>
        <p:txBody>
          <a:bodyPr wrap="square" rtlCol="0">
            <a:spAutoFit/>
          </a:bodyPr>
          <a:lstStyle/>
          <a:p>
            <a:pPr algn="just"/>
            <a:r>
              <a:rPr lang="en-US" sz="1600" b="1" i="1">
                <a:latin typeface="Arial" panose="020B0604020202020204" pitchFamily="34" charset="0"/>
                <a:cs typeface="Arial" panose="020B0604020202020204" pitchFamily="34" charset="0"/>
              </a:rPr>
              <a:t>1. Truyền vào địa chỉ tuyệt đối của thư mục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chứa các tập dữ liệu</a:t>
            </a:r>
          </a:p>
          <a:p>
            <a:pPr algn="just"/>
            <a:r>
              <a:rPr lang="en-US" sz="1550" u="sng">
                <a:latin typeface="Consolas" panose="020B0609020204030204" pitchFamily="49" charset="0"/>
                <a:cs typeface="Arial" panose="020B0604020202020204" pitchFamily="34" charset="0"/>
              </a:rPr>
              <a:t>VD:</a:t>
            </a:r>
            <a:r>
              <a:rPr lang="en-US" sz="1550">
                <a:latin typeface="Consolas" panose="020B0609020204030204" pitchFamily="49" charset="0"/>
                <a:cs typeface="Arial" panose="020B0604020202020204" pitchFamily="34" charset="0"/>
              </a:rPr>
              <a:t> .\train</a:t>
            </a:r>
          </a:p>
        </p:txBody>
      </p:sp>
      <p:sp>
        <p:nvSpPr>
          <p:cNvPr id="33" name="TextBox 32">
            <a:extLst>
              <a:ext uri="{FF2B5EF4-FFF2-40B4-BE49-F238E27FC236}">
                <a16:creationId xmlns:a16="http://schemas.microsoft.com/office/drawing/2014/main" id="{1261C990-1131-4582-A246-8E6E2DA87C2B}"/>
              </a:ext>
            </a:extLst>
          </p:cNvPr>
          <p:cNvSpPr txBox="1"/>
          <p:nvPr/>
        </p:nvSpPr>
        <p:spPr>
          <a:xfrm>
            <a:off x="7057182" y="3070385"/>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Tổng hợp các file text có trong thư mục vào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file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a:t>
            </a:r>
          </a:p>
        </p:txBody>
      </p:sp>
      <p:sp>
        <p:nvSpPr>
          <p:cNvPr id="34" name="TextBox 33">
            <a:extLst>
              <a:ext uri="{FF2B5EF4-FFF2-40B4-BE49-F238E27FC236}">
                <a16:creationId xmlns:a16="http://schemas.microsoft.com/office/drawing/2014/main" id="{462D455C-171A-4C9A-8C1F-E176A1697E66}"/>
              </a:ext>
            </a:extLst>
          </p:cNvPr>
          <p:cNvSpPr txBox="1"/>
          <p:nvPr/>
        </p:nvSpPr>
        <p:spPr>
          <a:xfrm>
            <a:off x="7057182" y="3726493"/>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3. Tạo file nhị phân </a:t>
            </a:r>
            <a:r>
              <a:rPr lang="en-US" sz="1600">
                <a:latin typeface="Consolas" panose="020B0609020204030204" pitchFamily="49" charset="0"/>
                <a:cs typeface="Arial" panose="020B0604020202020204" pitchFamily="34" charset="0"/>
              </a:rPr>
              <a:t>position.txt </a:t>
            </a:r>
            <a:r>
              <a:rPr lang="en-US" sz="1600" b="1" i="1">
                <a:latin typeface="Arial" panose="020B0604020202020204" pitchFamily="34" charset="0"/>
                <a:cs typeface="Arial" panose="020B0604020202020204" pitchFamily="34" charset="0"/>
              </a:rPr>
              <a:t>lưu vị trí của file văn bản trong </a:t>
            </a:r>
            <a:r>
              <a:rPr lang="en-US" sz="1600">
                <a:latin typeface="Consolas" panose="020B0609020204030204" pitchFamily="49" charset="0"/>
                <a:cs typeface="Arial" panose="020B0604020202020204" pitchFamily="34" charset="0"/>
              </a:rPr>
              <a:t>index.inp </a:t>
            </a:r>
            <a:r>
              <a:rPr lang="en-US" sz="1600" b="1" i="1">
                <a:latin typeface="Arial" panose="020B0604020202020204" pitchFamily="34" charset="0"/>
                <a:cs typeface="Arial" panose="020B0604020202020204" pitchFamily="34" charset="0"/>
              </a:rPr>
              <a:t>và </a:t>
            </a:r>
            <a:r>
              <a:rPr lang="en-US" sz="1600" b="1">
                <a:latin typeface="Arial" panose="020B0604020202020204" pitchFamily="34" charset="0"/>
                <a:cs typeface="Arial" panose="020B0604020202020204" pitchFamily="34" charset="0"/>
              </a:rPr>
              <a:t>metadata</a:t>
            </a:r>
            <a:endParaRPr lang="en-US" sz="1600" b="1" i="1">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C543A3E-9066-4635-9155-5C9A75AD5481}"/>
              </a:ext>
            </a:extLst>
          </p:cNvPr>
          <p:cNvSpPr txBox="1"/>
          <p:nvPr/>
        </p:nvSpPr>
        <p:spPr>
          <a:xfrm>
            <a:off x="7057182" y="4311268"/>
            <a:ext cx="4717284" cy="830997"/>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4. Đọc từng dòng của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rút trích đặc trưng nội dung file đó, cập nhật </a:t>
            </a:r>
            <a:r>
              <a:rPr lang="en-US" sz="1600">
                <a:latin typeface="Consolas" panose="020B0609020204030204" pitchFamily="49" charset="0"/>
                <a:cs typeface="Arial" panose="020B0604020202020204" pitchFamily="34" charset="0"/>
              </a:rPr>
              <a:t>position.txt</a:t>
            </a:r>
            <a:r>
              <a:rPr lang="en-US" sz="1600" b="1" i="1">
                <a:latin typeface="Arial" panose="020B0604020202020204" pitchFamily="34" charset="0"/>
                <a:cs typeface="Arial" panose="020B0604020202020204" pitchFamily="34" charset="0"/>
              </a:rPr>
              <a:t>, sau đó ghi vào metadata.</a:t>
            </a:r>
          </a:p>
        </p:txBody>
      </p:sp>
    </p:spTree>
    <p:extLst>
      <p:ext uri="{BB962C8B-B14F-4D97-AF65-F5344CB8AC3E}">
        <p14:creationId xmlns:p14="http://schemas.microsoft.com/office/powerpoint/2010/main" val="358048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796AE4FD-AE81-421D-9748-8015058F177F}"/>
              </a:ext>
            </a:extLst>
          </p:cNvPr>
          <p:cNvGrpSpPr/>
          <p:nvPr/>
        </p:nvGrpSpPr>
        <p:grpSpPr>
          <a:xfrm>
            <a:off x="7376580" y="1584861"/>
            <a:ext cx="671595" cy="588954"/>
            <a:chOff x="7376580" y="1584861"/>
            <a:chExt cx="2304116" cy="5053072"/>
          </a:xfrm>
          <a:noFill/>
        </p:grpSpPr>
        <p:grpSp>
          <p:nvGrpSpPr>
            <p:cNvPr id="60" name="Group 59">
              <a:extLst>
                <a:ext uri="{FF2B5EF4-FFF2-40B4-BE49-F238E27FC236}">
                  <a16:creationId xmlns:a16="http://schemas.microsoft.com/office/drawing/2014/main" id="{90506459-5225-4476-8F3F-06A230C35B15}"/>
                </a:ext>
              </a:extLst>
            </p:cNvPr>
            <p:cNvGrpSpPr/>
            <p:nvPr/>
          </p:nvGrpSpPr>
          <p:grpSpPr>
            <a:xfrm>
              <a:off x="7376580" y="1584861"/>
              <a:ext cx="2304116" cy="5053072"/>
              <a:chOff x="498633" y="1432461"/>
              <a:chExt cx="2304116" cy="5053072"/>
            </a:xfrm>
            <a:grpFill/>
          </p:grpSpPr>
          <p:sp>
            <p:nvSpPr>
              <p:cNvPr id="64" name="Rectangle: Top Corners Rounded 63">
                <a:extLst>
                  <a:ext uri="{FF2B5EF4-FFF2-40B4-BE49-F238E27FC236}">
                    <a16:creationId xmlns:a16="http://schemas.microsoft.com/office/drawing/2014/main" id="{D66CAE43-EC5D-4180-9D54-7FF67DDC1357}"/>
                  </a:ext>
                </a:extLst>
              </p:cNvPr>
              <p:cNvSpPr/>
              <p:nvPr/>
            </p:nvSpPr>
            <p:spPr>
              <a:xfrm flipV="1">
                <a:off x="498635" y="1465798"/>
                <a:ext cx="2054330" cy="5019735"/>
              </a:xfrm>
              <a:prstGeom prst="round2SameRect">
                <a:avLst>
                  <a:gd name="adj1" fmla="val 8000"/>
                  <a:gd name="adj2" fmla="val 0"/>
                </a:avLst>
              </a:prstGeom>
              <a:grpFill/>
              <a:ln>
                <a:noFill/>
              </a:ln>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5" name="Group 64">
                <a:extLst>
                  <a:ext uri="{FF2B5EF4-FFF2-40B4-BE49-F238E27FC236}">
                    <a16:creationId xmlns:a16="http://schemas.microsoft.com/office/drawing/2014/main" id="{92E16271-10D6-4530-8508-82A8EB8FBE54}"/>
                  </a:ext>
                </a:extLst>
              </p:cNvPr>
              <p:cNvGrpSpPr/>
              <p:nvPr/>
            </p:nvGrpSpPr>
            <p:grpSpPr>
              <a:xfrm flipV="1">
                <a:off x="498633" y="1465799"/>
                <a:ext cx="2054331" cy="737638"/>
                <a:chOff x="2694121" y="3567053"/>
                <a:chExt cx="2298041" cy="737638"/>
              </a:xfrm>
              <a:grpFill/>
            </p:grpSpPr>
            <p:sp>
              <p:nvSpPr>
                <p:cNvPr id="69" name="Rectangle 68">
                  <a:extLst>
                    <a:ext uri="{FF2B5EF4-FFF2-40B4-BE49-F238E27FC236}">
                      <a16:creationId xmlns:a16="http://schemas.microsoft.com/office/drawing/2014/main" id="{8DA7E2E1-1D51-40BC-9A80-7B2DECD9E99C}"/>
                    </a:ext>
                  </a:extLst>
                </p:cNvPr>
                <p:cNvSpPr/>
                <p:nvPr/>
              </p:nvSpPr>
              <p:spPr>
                <a:xfrm>
                  <a:off x="2694121" y="3567053"/>
                  <a:ext cx="2298041" cy="737638"/>
                </a:xfrm>
                <a:prstGeom prst="rect">
                  <a:avLst/>
                </a:prstGeom>
                <a:grpFill/>
                <a:ln>
                  <a:noFill/>
                </a:ln>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70" name="TextBox 69">
                  <a:extLst>
                    <a:ext uri="{FF2B5EF4-FFF2-40B4-BE49-F238E27FC236}">
                      <a16:creationId xmlns:a16="http://schemas.microsoft.com/office/drawing/2014/main" id="{08B7F4C1-DDFC-4988-A8D5-1FCF14FA268E}"/>
                    </a:ext>
                  </a:extLst>
                </p:cNvPr>
                <p:cNvSpPr txBox="1"/>
                <p:nvPr/>
              </p:nvSpPr>
              <p:spPr>
                <a:xfrm>
                  <a:off x="2694121" y="3567053"/>
                  <a:ext cx="1747876" cy="737638"/>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solidFill>
                      <a:schemeClr val="bg1"/>
                    </a:solidFill>
                    <a:latin typeface="Arial" panose="020B0604020202020204" pitchFamily="34" charset="0"/>
                    <a:cs typeface="Arial" panose="020B0604020202020204" pitchFamily="34" charset="0"/>
                  </a:endParaRPr>
                </a:p>
              </p:txBody>
            </p:sp>
          </p:grpSp>
          <p:sp>
            <p:nvSpPr>
              <p:cNvPr id="66" name="Oval 65">
                <a:extLst>
                  <a:ext uri="{FF2B5EF4-FFF2-40B4-BE49-F238E27FC236}">
                    <a16:creationId xmlns:a16="http://schemas.microsoft.com/office/drawing/2014/main" id="{D4DD5CB9-FEF0-4E90-9C87-42247874698B}"/>
                  </a:ext>
                </a:extLst>
              </p:cNvPr>
              <p:cNvSpPr/>
              <p:nvPr/>
            </p:nvSpPr>
            <p:spPr>
              <a:xfrm flipV="1">
                <a:off x="1998435" y="1432461"/>
                <a:ext cx="804314" cy="804314"/>
              </a:xfrm>
              <a:prstGeom prst="ellipse">
                <a:avLst/>
              </a:prstGeom>
              <a:grp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67" name="TextBox 66">
                <a:extLst>
                  <a:ext uri="{FF2B5EF4-FFF2-40B4-BE49-F238E27FC236}">
                    <a16:creationId xmlns:a16="http://schemas.microsoft.com/office/drawing/2014/main" id="{DFB45EAB-2201-4643-AD7B-C862ED46F8AB}"/>
                  </a:ext>
                </a:extLst>
              </p:cNvPr>
              <p:cNvSpPr txBox="1"/>
              <p:nvPr/>
            </p:nvSpPr>
            <p:spPr>
              <a:xfrm>
                <a:off x="581448" y="1624552"/>
                <a:ext cx="1348952" cy="369332"/>
              </a:xfrm>
              <a:prstGeom prst="rect">
                <a:avLst/>
              </a:prstGeom>
              <a:grpFill/>
              <a:ln>
                <a:noFill/>
              </a:ln>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Xóa file</a:t>
                </a:r>
              </a:p>
            </p:txBody>
          </p:sp>
          <p:sp>
            <p:nvSpPr>
              <p:cNvPr id="68" name="TextBox 67">
                <a:extLst>
                  <a:ext uri="{FF2B5EF4-FFF2-40B4-BE49-F238E27FC236}">
                    <a16:creationId xmlns:a16="http://schemas.microsoft.com/office/drawing/2014/main" id="{ABF6E71F-A9DC-43FA-9DF3-9DC6C2F77B0D}"/>
                  </a:ext>
                </a:extLst>
              </p:cNvPr>
              <p:cNvSpPr txBox="1"/>
              <p:nvPr/>
            </p:nvSpPr>
            <p:spPr>
              <a:xfrm>
                <a:off x="511159" y="3361375"/>
                <a:ext cx="2148471" cy="923330"/>
              </a:xfrm>
              <a:prstGeom prst="rect">
                <a:avLst/>
              </a:prstGeom>
              <a:grpFill/>
              <a:ln>
                <a:noFill/>
              </a:ln>
            </p:spPr>
            <p:txBody>
              <a:bodyPr wrap="square" rtlCol="0">
                <a:spAutoFit/>
              </a:bodyPr>
              <a:lstStyle/>
              <a:p>
                <a:r>
                  <a:rPr lang="en-US">
                    <a:solidFill>
                      <a:schemeClr val="bg1"/>
                    </a:solidFill>
                    <a:latin typeface="Arial" panose="020B0604020202020204" pitchFamily="34" charset="0"/>
                    <a:cs typeface="Arial" panose="020B0604020202020204" pitchFamily="34" charset="0"/>
                  </a:rPr>
                  <a:t>Cho phép người dùng xóa 1 file khỏi tập metadata</a:t>
                </a:r>
              </a:p>
            </p:txBody>
          </p:sp>
        </p:grpSp>
        <p:grpSp>
          <p:nvGrpSpPr>
            <p:cNvPr id="61" name="Group 60">
              <a:extLst>
                <a:ext uri="{FF2B5EF4-FFF2-40B4-BE49-F238E27FC236}">
                  <a16:creationId xmlns:a16="http://schemas.microsoft.com/office/drawing/2014/main" id="{5F5B24E8-3CD8-493A-961E-D2B150C17F64}"/>
                </a:ext>
              </a:extLst>
            </p:cNvPr>
            <p:cNvGrpSpPr/>
            <p:nvPr/>
          </p:nvGrpSpPr>
          <p:grpSpPr>
            <a:xfrm>
              <a:off x="9032051" y="1707358"/>
              <a:ext cx="546865" cy="576362"/>
              <a:chOff x="9032051" y="1707358"/>
              <a:chExt cx="546865" cy="576362"/>
            </a:xfrm>
            <a:grpFill/>
          </p:grpSpPr>
          <p:pic>
            <p:nvPicPr>
              <p:cNvPr id="62" name="Graphic 61" descr="Paper with solid fill">
                <a:extLst>
                  <a:ext uri="{FF2B5EF4-FFF2-40B4-BE49-F238E27FC236}">
                    <a16:creationId xmlns:a16="http://schemas.microsoft.com/office/drawing/2014/main" id="{DC8C2403-4161-4B94-8BF1-2E000FAB8A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2051" y="1707358"/>
                <a:ext cx="546865" cy="546865"/>
              </a:xfrm>
              <a:prstGeom prst="rect">
                <a:avLst/>
              </a:prstGeom>
            </p:spPr>
          </p:pic>
          <p:pic>
            <p:nvPicPr>
              <p:cNvPr id="63" name="Graphic 62" descr="Badge Unfollow with solid fill">
                <a:extLst>
                  <a:ext uri="{FF2B5EF4-FFF2-40B4-BE49-F238E27FC236}">
                    <a16:creationId xmlns:a16="http://schemas.microsoft.com/office/drawing/2014/main" id="{C6717631-9A06-448C-AD83-B8740B72C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6916" y="2039471"/>
                <a:ext cx="244249" cy="244249"/>
              </a:xfrm>
              <a:prstGeom prst="rect">
                <a:avLst/>
              </a:prstGeom>
            </p:spPr>
          </p:pic>
        </p:grpSp>
      </p:grpSp>
      <p:sp>
        <p:nvSpPr>
          <p:cNvPr id="2" name="TextBox 1">
            <a:extLst>
              <a:ext uri="{FF2B5EF4-FFF2-40B4-BE49-F238E27FC236}">
                <a16:creationId xmlns:a16="http://schemas.microsoft.com/office/drawing/2014/main" id="{DE3E8922-4BAE-43B0-A01D-E87456439769}"/>
              </a:ext>
            </a:extLst>
          </p:cNvPr>
          <p:cNvSpPr txBox="1"/>
          <p:nvPr/>
        </p:nvSpPr>
        <p:spPr>
          <a:xfrm>
            <a:off x="2109973" y="473999"/>
            <a:ext cx="797205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2. Xây dựng tập tin siêu dữ liệu (metadata)</a:t>
            </a:r>
          </a:p>
        </p:txBody>
      </p:sp>
      <p:sp>
        <p:nvSpPr>
          <p:cNvPr id="3" name="TextBox 2">
            <a:extLst>
              <a:ext uri="{FF2B5EF4-FFF2-40B4-BE49-F238E27FC236}">
                <a16:creationId xmlns:a16="http://schemas.microsoft.com/office/drawing/2014/main" id="{FE6A84BB-6309-4D1E-BC07-2914AA1E5024}"/>
              </a:ext>
            </a:extLst>
          </p:cNvPr>
          <p:cNvSpPr txBox="1"/>
          <p:nvPr/>
        </p:nvSpPr>
        <p:spPr>
          <a:xfrm>
            <a:off x="7057182" y="2245148"/>
            <a:ext cx="4717284" cy="823302"/>
          </a:xfrm>
          <a:prstGeom prst="rect">
            <a:avLst/>
          </a:prstGeom>
          <a:noFill/>
        </p:spPr>
        <p:txBody>
          <a:bodyPr wrap="square" rtlCol="0">
            <a:spAutoFit/>
          </a:bodyPr>
          <a:lstStyle/>
          <a:p>
            <a:pPr algn="just"/>
            <a:r>
              <a:rPr lang="en-US" sz="1600" b="1" i="1">
                <a:latin typeface="Arial" panose="020B0604020202020204" pitchFamily="34" charset="0"/>
                <a:cs typeface="Arial" panose="020B0604020202020204" pitchFamily="34" charset="0"/>
              </a:rPr>
              <a:t>1. Truyền vào địa chỉ tuyệt đối của thư mục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chứa các tập dữ liệu</a:t>
            </a:r>
          </a:p>
          <a:p>
            <a:pPr algn="just"/>
            <a:r>
              <a:rPr lang="en-US" sz="1550" u="sng">
                <a:latin typeface="Consolas" panose="020B0609020204030204" pitchFamily="49" charset="0"/>
                <a:cs typeface="Arial" panose="020B0604020202020204" pitchFamily="34" charset="0"/>
              </a:rPr>
              <a:t>VD:</a:t>
            </a:r>
            <a:r>
              <a:rPr lang="en-US" sz="1550">
                <a:latin typeface="Consolas" panose="020B0609020204030204" pitchFamily="49" charset="0"/>
                <a:cs typeface="Arial" panose="020B0604020202020204" pitchFamily="34" charset="0"/>
              </a:rPr>
              <a:t> .\train</a:t>
            </a:r>
          </a:p>
        </p:txBody>
      </p:sp>
      <p:sp>
        <p:nvSpPr>
          <p:cNvPr id="32" name="TextBox 31">
            <a:extLst>
              <a:ext uri="{FF2B5EF4-FFF2-40B4-BE49-F238E27FC236}">
                <a16:creationId xmlns:a16="http://schemas.microsoft.com/office/drawing/2014/main" id="{21F440F5-426A-435A-A000-FB90D398B4B3}"/>
              </a:ext>
            </a:extLst>
          </p:cNvPr>
          <p:cNvSpPr txBox="1"/>
          <p:nvPr/>
        </p:nvSpPr>
        <p:spPr>
          <a:xfrm>
            <a:off x="7057182" y="3070385"/>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Tổng hợp các file text có trong thư mục vào </a:t>
            </a:r>
            <a:br>
              <a:rPr lang="en-US" sz="1600" b="1" i="1">
                <a:latin typeface="Arial" panose="020B0604020202020204" pitchFamily="34" charset="0"/>
                <a:cs typeface="Arial" panose="020B0604020202020204" pitchFamily="34" charset="0"/>
              </a:rPr>
            </a:br>
            <a:r>
              <a:rPr lang="en-US" sz="1600" b="1" i="1">
                <a:latin typeface="Arial" panose="020B0604020202020204" pitchFamily="34" charset="0"/>
                <a:cs typeface="Arial" panose="020B0604020202020204" pitchFamily="34" charset="0"/>
              </a:rPr>
              <a:t>file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E5684263-3312-4C6B-AC19-0C48A130BB6F}"/>
              </a:ext>
            </a:extLst>
          </p:cNvPr>
          <p:cNvSpPr txBox="1"/>
          <p:nvPr/>
        </p:nvSpPr>
        <p:spPr>
          <a:xfrm>
            <a:off x="7057182" y="3726493"/>
            <a:ext cx="4717284" cy="584775"/>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3. Tạo file nhị phân </a:t>
            </a:r>
            <a:r>
              <a:rPr lang="en-US" sz="1600">
                <a:latin typeface="Consolas" panose="020B0609020204030204" pitchFamily="49" charset="0"/>
                <a:cs typeface="Arial" panose="020B0604020202020204" pitchFamily="34" charset="0"/>
              </a:rPr>
              <a:t>position.txt </a:t>
            </a:r>
            <a:r>
              <a:rPr lang="en-US" sz="1600" b="1" i="1">
                <a:latin typeface="Arial" panose="020B0604020202020204" pitchFamily="34" charset="0"/>
                <a:cs typeface="Arial" panose="020B0604020202020204" pitchFamily="34" charset="0"/>
              </a:rPr>
              <a:t>lưu vị trí của file văn bản trong </a:t>
            </a:r>
            <a:r>
              <a:rPr lang="en-US" sz="1600">
                <a:latin typeface="Consolas" panose="020B0609020204030204" pitchFamily="49" charset="0"/>
                <a:cs typeface="Arial" panose="020B0604020202020204" pitchFamily="34" charset="0"/>
              </a:rPr>
              <a:t>index.inp </a:t>
            </a:r>
            <a:r>
              <a:rPr lang="en-US" sz="1600" b="1" i="1">
                <a:latin typeface="Arial" panose="020B0604020202020204" pitchFamily="34" charset="0"/>
                <a:cs typeface="Arial" panose="020B0604020202020204" pitchFamily="34" charset="0"/>
              </a:rPr>
              <a:t>và </a:t>
            </a:r>
            <a:r>
              <a:rPr lang="en-US" sz="1600" b="1">
                <a:latin typeface="Arial" panose="020B0604020202020204" pitchFamily="34" charset="0"/>
                <a:cs typeface="Arial" panose="020B0604020202020204" pitchFamily="34" charset="0"/>
              </a:rPr>
              <a:t>metadata</a:t>
            </a:r>
            <a:endParaRPr lang="en-US" sz="1600" b="1" i="1">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FA5DAD6-2876-40C3-9D43-97AE0ED3BB8B}"/>
              </a:ext>
            </a:extLst>
          </p:cNvPr>
          <p:cNvGrpSpPr/>
          <p:nvPr/>
        </p:nvGrpSpPr>
        <p:grpSpPr>
          <a:xfrm>
            <a:off x="626301" y="1515649"/>
            <a:ext cx="6237962" cy="5047989"/>
            <a:chOff x="626301" y="1515649"/>
            <a:chExt cx="6237962" cy="5047989"/>
          </a:xfrm>
        </p:grpSpPr>
        <p:sp>
          <p:nvSpPr>
            <p:cNvPr id="26" name="Rectangle 25">
              <a:extLst>
                <a:ext uri="{FF2B5EF4-FFF2-40B4-BE49-F238E27FC236}">
                  <a16:creationId xmlns:a16="http://schemas.microsoft.com/office/drawing/2014/main" id="{E571CBC3-9309-4D42-9324-2CF499059C1F}"/>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3B0192-5CDB-4ED9-81A8-5997AFFD2DAF}"/>
                </a:ext>
              </a:extLst>
            </p:cNvPr>
            <p:cNvSpPr/>
            <p:nvPr/>
          </p:nvSpPr>
          <p:spPr>
            <a:xfrm>
              <a:off x="726510" y="2091847"/>
              <a:ext cx="6037545" cy="4384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478DE38-2D7C-419D-8CBF-37ECDDD799BA}"/>
                </a:ext>
              </a:extLst>
            </p:cNvPr>
            <p:cNvSpPr txBox="1"/>
            <p:nvPr/>
          </p:nvSpPr>
          <p:spPr>
            <a:xfrm>
              <a:off x="726510" y="1649860"/>
              <a:ext cx="2768707" cy="307777"/>
            </a:xfrm>
            <a:prstGeom prst="rect">
              <a:avLst/>
            </a:prstGeom>
            <a:noFill/>
          </p:spPr>
          <p:txBody>
            <a:bodyPr wrap="none" rtlCol="0">
              <a:spAutoFit/>
            </a:bodyPr>
            <a:lstStyle/>
            <a:p>
              <a:r>
                <a:rPr lang="en-US" sz="1400">
                  <a:solidFill>
                    <a:schemeClr val="bg2"/>
                  </a:solidFill>
                  <a:latin typeface="Consolas" panose="020B0609020204030204" pitchFamily="49" charset="0"/>
                </a:rPr>
                <a:t>position.txt (open in hex)</a:t>
              </a:r>
            </a:p>
          </p:txBody>
        </p:sp>
        <p:sp>
          <p:nvSpPr>
            <p:cNvPr id="29" name="TextBox 28">
              <a:extLst>
                <a:ext uri="{FF2B5EF4-FFF2-40B4-BE49-F238E27FC236}">
                  <a16:creationId xmlns:a16="http://schemas.microsoft.com/office/drawing/2014/main" id="{CF7727AA-152B-4CFF-BE62-615A0E5B98C9}"/>
                </a:ext>
              </a:extLst>
            </p:cNvPr>
            <p:cNvSpPr txBox="1"/>
            <p:nvPr/>
          </p:nvSpPr>
          <p:spPr>
            <a:xfrm>
              <a:off x="770351" y="2115716"/>
              <a:ext cx="6093912" cy="4401205"/>
            </a:xfrm>
            <a:prstGeom prst="rect">
              <a:avLst/>
            </a:prstGeom>
            <a:noFill/>
          </p:spPr>
          <p:txBody>
            <a:bodyPr wrap="square">
              <a:spAutoFit/>
            </a:bodyPr>
            <a:lstStyle/>
            <a:p>
              <a:r>
                <a:rPr lang="en-US" sz="1400" b="1">
                  <a:latin typeface="Arial" panose="020B0604020202020204" pitchFamily="34" charset="0"/>
                  <a:cs typeface="Arial" panose="020B0604020202020204" pitchFamily="34" charset="0"/>
                </a:rPr>
                <a:t>. . .</a:t>
              </a:r>
            </a:p>
            <a:p>
              <a:r>
                <a:rPr lang="pt-BR" sz="1400">
                  <a:latin typeface="Consolas" panose="020B0609020204030204" pitchFamily="49" charset="0"/>
                  <a:cs typeface="Arial" panose="020B0604020202020204" pitchFamily="34" charset="0"/>
                </a:rPr>
                <a:t>0001c010: 862e 1900 b203 3500 f72e 1900 e703 3500</a:t>
              </a:r>
            </a:p>
            <a:p>
              <a:r>
                <a:rPr lang="pt-BR" sz="1400">
                  <a:latin typeface="Consolas" panose="020B0609020204030204" pitchFamily="49" charset="0"/>
                  <a:cs typeface="Arial" panose="020B0604020202020204" pitchFamily="34" charset="0"/>
                </a:rPr>
                <a:t>0001c020: 682f 1900 f003 3500 d92f 1900 0e04 3500</a:t>
              </a:r>
            </a:p>
            <a:p>
              <a:r>
                <a:rPr lang="pt-BR" sz="1400">
                  <a:latin typeface="Consolas" panose="020B0609020204030204" pitchFamily="49" charset="0"/>
                  <a:cs typeface="Arial" panose="020B0604020202020204" pitchFamily="34" charset="0"/>
                </a:rPr>
                <a:t>0001c030: 4a30 1900 2b04 3500 ba30 1900 4a04 3500</a:t>
              </a:r>
            </a:p>
            <a:p>
              <a:r>
                <a:rPr lang="pt-BR" sz="1400">
                  <a:latin typeface="Consolas" panose="020B0609020204030204" pitchFamily="49" charset="0"/>
                  <a:cs typeface="Arial" panose="020B0604020202020204" pitchFamily="34" charset="0"/>
                </a:rPr>
                <a:t>0001c040: 2b31 1900 8b04 3500 9c31 1900 d104 3500</a:t>
              </a:r>
            </a:p>
            <a:p>
              <a:r>
                <a:rPr lang="pt-BR" sz="1400">
                  <a:latin typeface="Consolas" panose="020B0609020204030204" pitchFamily="49" charset="0"/>
                  <a:cs typeface="Arial" panose="020B0604020202020204" pitchFamily="34" charset="0"/>
                </a:rPr>
                <a:t>0001c050: 0d32 1900 2905 3500 7e32 1900 9b05 3500</a:t>
              </a:r>
              <a:br>
                <a:rPr lang="en-US" sz="1400">
                  <a:latin typeface="Consolas" panose="020B0609020204030204" pitchFamily="49" charset="0"/>
                  <a:cs typeface="Arial" panose="020B0604020202020204" pitchFamily="34" charset="0"/>
                </a:rPr>
              </a:br>
              <a:r>
                <a:rPr lang="pt-BR" sz="1400">
                  <a:latin typeface="Consolas" panose="020B0609020204030204" pitchFamily="49" charset="0"/>
                  <a:cs typeface="Arial" panose="020B0604020202020204" pitchFamily="34" charset="0"/>
                </a:rPr>
                <a:t>0001c060: ef32 1900 f50b 3500 6033 1900 150c 3500</a:t>
              </a:r>
            </a:p>
            <a:p>
              <a:r>
                <a:rPr lang="pt-BR" sz="1400">
                  <a:latin typeface="Consolas" panose="020B0609020204030204" pitchFamily="49" charset="0"/>
                  <a:cs typeface="Arial" panose="020B0604020202020204" pitchFamily="34" charset="0"/>
                </a:rPr>
                <a:t>0001c070: d133 1900 300c 3500 4234 1900 530c 3500</a:t>
              </a:r>
            </a:p>
            <a:p>
              <a:r>
                <a:rPr lang="pt-BR" sz="1400">
                  <a:latin typeface="Consolas" panose="020B0609020204030204" pitchFamily="49" charset="0"/>
                  <a:cs typeface="Arial" panose="020B0604020202020204" pitchFamily="34" charset="0"/>
                </a:rPr>
                <a:t>0001c080: b334 1900 810c 3500 2435 1900 a40c 3500</a:t>
              </a:r>
            </a:p>
            <a:p>
              <a:r>
                <a:rPr lang="pt-BR" sz="1400">
                  <a:latin typeface="Consolas" panose="020B0609020204030204" pitchFamily="49" charset="0"/>
                  <a:cs typeface="Arial" panose="020B0604020202020204" pitchFamily="34" charset="0"/>
                </a:rPr>
                <a:t>0001c090: 9435 1900 080d 3500 0536 1900 2d0d 3500</a:t>
              </a:r>
            </a:p>
            <a:p>
              <a:r>
                <a:rPr lang="pt-BR" sz="1400">
                  <a:latin typeface="Consolas" panose="020B0609020204030204" pitchFamily="49" charset="0"/>
                  <a:cs typeface="Arial" panose="020B0604020202020204" pitchFamily="34" charset="0"/>
                </a:rPr>
                <a:t>0001c0a0: 7636 1900 bc0d 3500 e736 1900 fe0d 3500</a:t>
              </a:r>
            </a:p>
            <a:p>
              <a:r>
                <a:rPr lang="pt-BR" sz="1400">
                  <a:latin typeface="Consolas" panose="020B0609020204030204" pitchFamily="49" charset="0"/>
                  <a:cs typeface="Arial" panose="020B0604020202020204" pitchFamily="34" charset="0"/>
                </a:rPr>
                <a:t>0001c0b0: 5837 1900 250e 3500 c937 1900 ca0e 3500</a:t>
              </a:r>
            </a:p>
            <a:p>
              <a:r>
                <a:rPr lang="pt-BR" sz="1400">
                  <a:latin typeface="Consolas" panose="020B0609020204030204" pitchFamily="49" charset="0"/>
                  <a:cs typeface="Arial" panose="020B0604020202020204" pitchFamily="34" charset="0"/>
                </a:rPr>
                <a:t>0001c0c0: 3a38 1900 e80e 3500 ab38 1900 4a0f 3500</a:t>
              </a:r>
            </a:p>
            <a:p>
              <a:r>
                <a:rPr lang="pt-BR" sz="1400">
                  <a:latin typeface="Consolas" panose="020B0609020204030204" pitchFamily="49" charset="0"/>
                  <a:cs typeface="Arial" panose="020B0604020202020204" pitchFamily="34" charset="0"/>
                </a:rPr>
                <a:t>0001c0d0: 1c39 1900 b50f 3500 8d39 1900 b010 3500</a:t>
              </a:r>
            </a:p>
            <a:p>
              <a:r>
                <a:rPr lang="pt-BR" sz="1400">
                  <a:latin typeface="Consolas" panose="020B0609020204030204" pitchFamily="49" charset="0"/>
                  <a:cs typeface="Arial" panose="020B0604020202020204" pitchFamily="34" charset="0"/>
                </a:rPr>
                <a:t>0001c0e0: fe39 1900 dd10 3500 6e3a 1900 4c11 3500</a:t>
              </a:r>
            </a:p>
            <a:p>
              <a:r>
                <a:rPr lang="pt-BR" sz="1400">
                  <a:latin typeface="Consolas" panose="020B0609020204030204" pitchFamily="49" charset="0"/>
                  <a:cs typeface="Arial" panose="020B0604020202020204" pitchFamily="34" charset="0"/>
                </a:rPr>
                <a:t>0001c0f0: df3a 1900 6f11 3500 503b 1900 9011 3500</a:t>
              </a:r>
            </a:p>
            <a:p>
              <a:r>
                <a:rPr lang="pt-BR" sz="1400">
                  <a:latin typeface="Consolas" panose="020B0609020204030204" pitchFamily="49" charset="0"/>
                  <a:cs typeface="Arial" panose="020B0604020202020204" pitchFamily="34" charset="0"/>
                </a:rPr>
                <a:t>0001c100: c13b 1900 ac11 3500 323c 1900 f611 3500</a:t>
              </a:r>
            </a:p>
            <a:p>
              <a:r>
                <a:rPr lang="pt-BR" sz="1400">
                  <a:latin typeface="Consolas" panose="020B0609020204030204" pitchFamily="49" charset="0"/>
                  <a:cs typeface="Arial" panose="020B0604020202020204" pitchFamily="34" charset="0"/>
                </a:rPr>
                <a:t>0001c110: a33c 1900 7312 3500 143d 1900 b712 3500</a:t>
              </a:r>
            </a:p>
            <a:p>
              <a:r>
                <a:rPr lang="pt-BR" sz="1400">
                  <a:latin typeface="Consolas" panose="020B0609020204030204" pitchFamily="49" charset="0"/>
                  <a:cs typeface="Arial" panose="020B0604020202020204" pitchFamily="34" charset="0"/>
                </a:rPr>
                <a:t>0001c120: 853d 1900 e112 3500 f63d 1900 1114 3500</a:t>
              </a:r>
            </a:p>
            <a:p>
              <a:r>
                <a:rPr lang="pt-BR" sz="1400">
                  <a:latin typeface="Consolas" panose="020B0609020204030204" pitchFamily="49" charset="0"/>
                  <a:cs typeface="Arial" panose="020B0604020202020204" pitchFamily="34" charset="0"/>
                </a:rPr>
                <a:t>0001c130: 673e 1900 4314 3500 2738 0000</a:t>
              </a:r>
              <a:endParaRPr lang="en-US" sz="1400" b="1">
                <a:latin typeface="Arial" panose="020B0604020202020204" pitchFamily="34" charset="0"/>
                <a:cs typeface="Arial" panose="020B0604020202020204" pitchFamily="34" charset="0"/>
              </a:endParaRPr>
            </a:p>
          </p:txBody>
        </p:sp>
      </p:grpSp>
      <p:sp>
        <p:nvSpPr>
          <p:cNvPr id="30" name="TextBox 29">
            <a:extLst>
              <a:ext uri="{FF2B5EF4-FFF2-40B4-BE49-F238E27FC236}">
                <a16:creationId xmlns:a16="http://schemas.microsoft.com/office/drawing/2014/main" id="{02419CF7-2D99-4FFC-8A3F-BE5720BA5D27}"/>
              </a:ext>
            </a:extLst>
          </p:cNvPr>
          <p:cNvSpPr txBox="1"/>
          <p:nvPr/>
        </p:nvSpPr>
        <p:spPr>
          <a:xfrm>
            <a:off x="7057182" y="4311268"/>
            <a:ext cx="4717284" cy="830997"/>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4. Đọc từng dòng của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rút trích đặc trưng nội dung file đó, cập nhật </a:t>
            </a:r>
            <a:r>
              <a:rPr lang="en-US" sz="1600">
                <a:latin typeface="Consolas" panose="020B0609020204030204" pitchFamily="49" charset="0"/>
                <a:cs typeface="Arial" panose="020B0604020202020204" pitchFamily="34" charset="0"/>
              </a:rPr>
              <a:t>position.txt</a:t>
            </a:r>
            <a:r>
              <a:rPr lang="en-US" sz="1600" b="1" i="1">
                <a:latin typeface="Arial" panose="020B0604020202020204" pitchFamily="34" charset="0"/>
                <a:cs typeface="Arial" panose="020B0604020202020204" pitchFamily="34" charset="0"/>
              </a:rPr>
              <a:t>, sau đó ghi vào metadata.</a:t>
            </a:r>
          </a:p>
        </p:txBody>
      </p:sp>
      <p:sp>
        <p:nvSpPr>
          <p:cNvPr id="12" name="TextBox 11">
            <a:extLst>
              <a:ext uri="{FF2B5EF4-FFF2-40B4-BE49-F238E27FC236}">
                <a16:creationId xmlns:a16="http://schemas.microsoft.com/office/drawing/2014/main" id="{AFBCF811-74D6-41CB-878C-90E677E7DFC1}"/>
              </a:ext>
            </a:extLst>
          </p:cNvPr>
          <p:cNvSpPr txBox="1"/>
          <p:nvPr/>
        </p:nvSpPr>
        <p:spPr>
          <a:xfrm>
            <a:off x="7057182" y="5142265"/>
            <a:ext cx="4717284" cy="1077218"/>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5. Ghi giá trị số file tổng hợp được trong file </a:t>
            </a:r>
            <a:r>
              <a:rPr lang="en-US" sz="1600">
                <a:latin typeface="Consolas" panose="020B0609020204030204" pitchFamily="49" charset="0"/>
                <a:cs typeface="Arial" panose="020B0604020202020204" pitchFamily="34" charset="0"/>
              </a:rPr>
              <a:t>index.inp</a:t>
            </a:r>
            <a:r>
              <a:rPr lang="en-US" sz="1600" b="1" i="1">
                <a:latin typeface="Arial" panose="020B0604020202020204" pitchFamily="34" charset="0"/>
                <a:cs typeface="Arial" panose="020B0604020202020204" pitchFamily="34" charset="0"/>
              </a:rPr>
              <a:t> vào cuối file </a:t>
            </a:r>
            <a:r>
              <a:rPr lang="en-US" sz="1600">
                <a:latin typeface="Consolas" panose="020B0609020204030204" pitchFamily="49" charset="0"/>
                <a:cs typeface="Arial" panose="020B0604020202020204" pitchFamily="34" charset="0"/>
              </a:rPr>
              <a:t>position.txt</a:t>
            </a:r>
          </a:p>
          <a:p>
            <a:r>
              <a:rPr lang="en-US" sz="1600" i="1" u="sng">
                <a:latin typeface="Arial" panose="020B0604020202020204" pitchFamily="34" charset="0"/>
                <a:cs typeface="Arial" panose="020B0604020202020204" pitchFamily="34" charset="0"/>
              </a:rPr>
              <a:t>Ví dụ:</a:t>
            </a:r>
            <a:r>
              <a:rPr lang="en-US" sz="1600" i="1">
                <a:latin typeface="Arial" panose="020B0604020202020204" pitchFamily="34" charset="0"/>
                <a:cs typeface="Arial" panose="020B0604020202020204" pitchFamily="34" charset="0"/>
              </a:rPr>
              <a:t> trong hình minh họa, tổng số file có trong tập dữ liệu là: </a:t>
            </a:r>
            <a:endParaRPr lang="en-US" sz="1600" b="1" i="1">
              <a:latin typeface="Arial" panose="020B060402020202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28121CFC-3C45-4733-9FDC-08A6728ACAE2}"/>
              </a:ext>
            </a:extLst>
          </p:cNvPr>
          <p:cNvSpPr/>
          <p:nvPr/>
        </p:nvSpPr>
        <p:spPr>
          <a:xfrm>
            <a:off x="3770334" y="6162805"/>
            <a:ext cx="513567" cy="331939"/>
          </a:xfrm>
          <a:custGeom>
            <a:avLst/>
            <a:gdLst>
              <a:gd name="connsiteX0" fmla="*/ 601249 w 739036"/>
              <a:gd name="connsiteY0" fmla="*/ 62630 h 826717"/>
              <a:gd name="connsiteX1" fmla="*/ 601249 w 739036"/>
              <a:gd name="connsiteY1" fmla="*/ 62630 h 826717"/>
              <a:gd name="connsiteX2" fmla="*/ 225468 w 739036"/>
              <a:gd name="connsiteY2" fmla="*/ 137786 h 826717"/>
              <a:gd name="connsiteX3" fmla="*/ 150312 w 739036"/>
              <a:gd name="connsiteY3" fmla="*/ 175364 h 826717"/>
              <a:gd name="connsiteX4" fmla="*/ 37578 w 739036"/>
              <a:gd name="connsiteY4" fmla="*/ 263046 h 826717"/>
              <a:gd name="connsiteX5" fmla="*/ 0 w 739036"/>
              <a:gd name="connsiteY5" fmla="*/ 325676 h 826717"/>
              <a:gd name="connsiteX6" fmla="*/ 62630 w 739036"/>
              <a:gd name="connsiteY6" fmla="*/ 651353 h 826717"/>
              <a:gd name="connsiteX7" fmla="*/ 87682 w 739036"/>
              <a:gd name="connsiteY7" fmla="*/ 713983 h 826717"/>
              <a:gd name="connsiteX8" fmla="*/ 150312 w 739036"/>
              <a:gd name="connsiteY8" fmla="*/ 776613 h 826717"/>
              <a:gd name="connsiteX9" fmla="*/ 212942 w 739036"/>
              <a:gd name="connsiteY9" fmla="*/ 801665 h 826717"/>
              <a:gd name="connsiteX10" fmla="*/ 250521 w 739036"/>
              <a:gd name="connsiteY10" fmla="*/ 826717 h 826717"/>
              <a:gd name="connsiteX11" fmla="*/ 638827 w 739036"/>
              <a:gd name="connsiteY11" fmla="*/ 751561 h 826717"/>
              <a:gd name="connsiteX12" fmla="*/ 676405 w 739036"/>
              <a:gd name="connsiteY12" fmla="*/ 726509 h 826717"/>
              <a:gd name="connsiteX13" fmla="*/ 701458 w 739036"/>
              <a:gd name="connsiteY13" fmla="*/ 676405 h 826717"/>
              <a:gd name="connsiteX14" fmla="*/ 713984 w 739036"/>
              <a:gd name="connsiteY14" fmla="*/ 626301 h 826717"/>
              <a:gd name="connsiteX15" fmla="*/ 739036 w 739036"/>
              <a:gd name="connsiteY15" fmla="*/ 551145 h 826717"/>
              <a:gd name="connsiteX16" fmla="*/ 701458 w 739036"/>
              <a:gd name="connsiteY16" fmla="*/ 313150 h 826717"/>
              <a:gd name="connsiteX17" fmla="*/ 638827 w 739036"/>
              <a:gd name="connsiteY17" fmla="*/ 187890 h 826717"/>
              <a:gd name="connsiteX18" fmla="*/ 526093 w 739036"/>
              <a:gd name="connsiteY18" fmla="*/ 100208 h 826717"/>
              <a:gd name="connsiteX19" fmla="*/ 488515 w 739036"/>
              <a:gd name="connsiteY19" fmla="*/ 62630 h 826717"/>
              <a:gd name="connsiteX20" fmla="*/ 388307 w 739036"/>
              <a:gd name="connsiteY20" fmla="*/ 25052 h 826717"/>
              <a:gd name="connsiteX21" fmla="*/ 363255 w 739036"/>
              <a:gd name="connsiteY21" fmla="*/ 12526 h 826717"/>
              <a:gd name="connsiteX22" fmla="*/ 363255 w 739036"/>
              <a:gd name="connsiteY22" fmla="*/ 0 h 82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39036" h="826717">
                <a:moveTo>
                  <a:pt x="601249" y="62630"/>
                </a:moveTo>
                <a:lnTo>
                  <a:pt x="601249" y="62630"/>
                </a:lnTo>
                <a:cubicBezTo>
                  <a:pt x="556258" y="70454"/>
                  <a:pt x="321723" y="100765"/>
                  <a:pt x="225468" y="137786"/>
                </a:cubicBezTo>
                <a:cubicBezTo>
                  <a:pt x="199326" y="147841"/>
                  <a:pt x="174506" y="161251"/>
                  <a:pt x="150312" y="175364"/>
                </a:cubicBezTo>
                <a:cubicBezTo>
                  <a:pt x="114875" y="196036"/>
                  <a:pt x="64406" y="227276"/>
                  <a:pt x="37578" y="263046"/>
                </a:cubicBezTo>
                <a:cubicBezTo>
                  <a:pt x="22970" y="282523"/>
                  <a:pt x="12526" y="304799"/>
                  <a:pt x="0" y="325676"/>
                </a:cubicBezTo>
                <a:cubicBezTo>
                  <a:pt x="20877" y="434235"/>
                  <a:pt x="38281" y="543520"/>
                  <a:pt x="62630" y="651353"/>
                </a:cubicBezTo>
                <a:cubicBezTo>
                  <a:pt x="67583" y="673286"/>
                  <a:pt x="74788" y="695563"/>
                  <a:pt x="87682" y="713983"/>
                </a:cubicBezTo>
                <a:cubicBezTo>
                  <a:pt x="104613" y="738170"/>
                  <a:pt x="126125" y="759682"/>
                  <a:pt x="150312" y="776613"/>
                </a:cubicBezTo>
                <a:cubicBezTo>
                  <a:pt x="168732" y="789507"/>
                  <a:pt x="192831" y="791610"/>
                  <a:pt x="212942" y="801665"/>
                </a:cubicBezTo>
                <a:cubicBezTo>
                  <a:pt x="226407" y="808398"/>
                  <a:pt x="237995" y="818366"/>
                  <a:pt x="250521" y="826717"/>
                </a:cubicBezTo>
                <a:cubicBezTo>
                  <a:pt x="647522" y="796178"/>
                  <a:pt x="480208" y="870525"/>
                  <a:pt x="638827" y="751561"/>
                </a:cubicBezTo>
                <a:cubicBezTo>
                  <a:pt x="650871" y="742528"/>
                  <a:pt x="663879" y="734860"/>
                  <a:pt x="676405" y="726509"/>
                </a:cubicBezTo>
                <a:cubicBezTo>
                  <a:pt x="684756" y="709808"/>
                  <a:pt x="694901" y="693889"/>
                  <a:pt x="701458" y="676405"/>
                </a:cubicBezTo>
                <a:cubicBezTo>
                  <a:pt x="707503" y="660286"/>
                  <a:pt x="709037" y="642790"/>
                  <a:pt x="713984" y="626301"/>
                </a:cubicBezTo>
                <a:cubicBezTo>
                  <a:pt x="721572" y="601008"/>
                  <a:pt x="730685" y="576197"/>
                  <a:pt x="739036" y="551145"/>
                </a:cubicBezTo>
                <a:cubicBezTo>
                  <a:pt x="726510" y="471813"/>
                  <a:pt x="715825" y="392169"/>
                  <a:pt x="701458" y="313150"/>
                </a:cubicBezTo>
                <a:cubicBezTo>
                  <a:pt x="694765" y="276339"/>
                  <a:pt x="653471" y="203661"/>
                  <a:pt x="638827" y="187890"/>
                </a:cubicBezTo>
                <a:cubicBezTo>
                  <a:pt x="606433" y="153005"/>
                  <a:pt x="559756" y="133871"/>
                  <a:pt x="526093" y="100208"/>
                </a:cubicBezTo>
                <a:cubicBezTo>
                  <a:pt x="513567" y="87682"/>
                  <a:pt x="503537" y="72019"/>
                  <a:pt x="488515" y="62630"/>
                </a:cubicBezTo>
                <a:cubicBezTo>
                  <a:pt x="458791" y="44053"/>
                  <a:pt x="420694" y="38007"/>
                  <a:pt x="388307" y="25052"/>
                </a:cubicBezTo>
                <a:cubicBezTo>
                  <a:pt x="379638" y="21585"/>
                  <a:pt x="371606" y="16701"/>
                  <a:pt x="363255" y="12526"/>
                </a:cubicBezTo>
                <a:lnTo>
                  <a:pt x="363255" y="0"/>
                </a:lnTo>
              </a:path>
            </a:pathLst>
          </a:cu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1026" name="Picture 2">
            <a:extLst>
              <a:ext uri="{FF2B5EF4-FFF2-40B4-BE49-F238E27FC236}">
                <a16:creationId xmlns:a16="http://schemas.microsoft.com/office/drawing/2014/main" id="{F59DCA57-F760-4CDA-BA01-074C3BF65D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2894" y="5947862"/>
            <a:ext cx="3222246" cy="18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12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9E44CF8D-2D8D-4383-B7F3-D557486F9CAE}"/>
              </a:ext>
            </a:extLst>
          </p:cNvPr>
          <p:cNvGrpSpPr/>
          <p:nvPr/>
        </p:nvGrpSpPr>
        <p:grpSpPr>
          <a:xfrm>
            <a:off x="199652" y="1708395"/>
            <a:ext cx="1526079" cy="563671"/>
            <a:chOff x="488515" y="1484147"/>
            <a:chExt cx="1526079" cy="563671"/>
          </a:xfrm>
          <a:noFill/>
        </p:grpSpPr>
        <p:sp>
          <p:nvSpPr>
            <p:cNvPr id="117" name="Flowchart: Off-page Connector 116">
              <a:extLst>
                <a:ext uri="{FF2B5EF4-FFF2-40B4-BE49-F238E27FC236}">
                  <a16:creationId xmlns:a16="http://schemas.microsoft.com/office/drawing/2014/main" id="{64A0F904-CCD0-4529-8DF0-01817165277B}"/>
                </a:ext>
              </a:extLst>
            </p:cNvPr>
            <p:cNvSpPr/>
            <p:nvPr/>
          </p:nvSpPr>
          <p:spPr>
            <a:xfrm rot="16200000">
              <a:off x="986916" y="1020140"/>
              <a:ext cx="563671" cy="1491685"/>
            </a:xfrm>
            <a:prstGeom prst="flowChartOffpageConnector">
              <a:avLst/>
            </a:prstGeom>
            <a:grp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bg1"/>
                </a:solidFill>
              </a:endParaRPr>
            </a:p>
          </p:txBody>
        </p:sp>
        <p:sp>
          <p:nvSpPr>
            <p:cNvPr id="118" name="TextBox 117">
              <a:extLst>
                <a:ext uri="{FF2B5EF4-FFF2-40B4-BE49-F238E27FC236}">
                  <a16:creationId xmlns:a16="http://schemas.microsoft.com/office/drawing/2014/main" id="{83AAC5E0-4F02-4B5B-898B-D56B80F2A0BA}"/>
                </a:ext>
              </a:extLst>
            </p:cNvPr>
            <p:cNvSpPr txBox="1"/>
            <p:nvPr/>
          </p:nvSpPr>
          <p:spPr>
            <a:xfrm>
              <a:off x="488515" y="1578279"/>
              <a:ext cx="1299523" cy="369332"/>
            </a:xfrm>
            <a:prstGeom prst="rect">
              <a:avLst/>
            </a:prstGeom>
            <a:grpFill/>
            <a:ln>
              <a:noFill/>
            </a:ln>
          </p:spPr>
          <p:txBody>
            <a:bodyPr wrap="none" rtlCol="0">
              <a:spAutoFit/>
            </a:bodyPr>
            <a:lstStyle/>
            <a:p>
              <a:r>
                <a:rPr lang="en-US" b="1" i="1">
                  <a:solidFill>
                    <a:schemeClr val="bg1"/>
                  </a:solidFill>
                </a:rPr>
                <a:t>1. Tìm kiếm</a:t>
              </a:r>
            </a:p>
          </p:txBody>
        </p:sp>
      </p:grpSp>
      <p:sp>
        <p:nvSpPr>
          <p:cNvPr id="2" name="TextBox 1">
            <a:extLst>
              <a:ext uri="{FF2B5EF4-FFF2-40B4-BE49-F238E27FC236}">
                <a16:creationId xmlns:a16="http://schemas.microsoft.com/office/drawing/2014/main" id="{6374B8FD-14A5-4104-BB30-30566CDF1383}"/>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3" name="Group 52">
            <a:extLst>
              <a:ext uri="{FF2B5EF4-FFF2-40B4-BE49-F238E27FC236}">
                <a16:creationId xmlns:a16="http://schemas.microsoft.com/office/drawing/2014/main" id="{AD080E00-211A-4B3A-B3F2-2F21EF235CB7}"/>
              </a:ext>
            </a:extLst>
          </p:cNvPr>
          <p:cNvGrpSpPr/>
          <p:nvPr/>
        </p:nvGrpSpPr>
        <p:grpSpPr>
          <a:xfrm>
            <a:off x="155733" y="1584861"/>
            <a:ext cx="2304116" cy="5053072"/>
            <a:chOff x="498633" y="1432461"/>
            <a:chExt cx="2304116" cy="5053072"/>
          </a:xfrm>
        </p:grpSpPr>
        <p:sp>
          <p:nvSpPr>
            <p:cNvPr id="7" name="Rectangle: Top Corners Rounded 6">
              <a:extLst>
                <a:ext uri="{FF2B5EF4-FFF2-40B4-BE49-F238E27FC236}">
                  <a16:creationId xmlns:a16="http://schemas.microsoft.com/office/drawing/2014/main" id="{CC186647-D945-4748-B78C-E4F2AB3BB73E}"/>
                </a:ext>
              </a:extLst>
            </p:cNvPr>
            <p:cNvSpPr/>
            <p:nvPr/>
          </p:nvSpPr>
          <p:spPr>
            <a:xfrm flipV="1">
              <a:off x="498635" y="1465798"/>
              <a:ext cx="2054330" cy="5019735"/>
            </a:xfrm>
            <a:prstGeom prst="round2SameRect">
              <a:avLst>
                <a:gd name="adj1" fmla="val 8000"/>
                <a:gd name="adj2" fmla="val 0"/>
              </a:avLst>
            </a:prstGeom>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0" name="Group 9">
              <a:extLst>
                <a:ext uri="{FF2B5EF4-FFF2-40B4-BE49-F238E27FC236}">
                  <a16:creationId xmlns:a16="http://schemas.microsoft.com/office/drawing/2014/main" id="{B68A53FD-3FB9-4AEE-B060-ED92EA92A7C9}"/>
                </a:ext>
              </a:extLst>
            </p:cNvPr>
            <p:cNvGrpSpPr/>
            <p:nvPr/>
          </p:nvGrpSpPr>
          <p:grpSpPr>
            <a:xfrm flipV="1">
              <a:off x="498633" y="1465799"/>
              <a:ext cx="2054331" cy="737638"/>
              <a:chOff x="2694121" y="3567053"/>
              <a:chExt cx="2298041" cy="737638"/>
            </a:xfrm>
            <a:solidFill>
              <a:schemeClr val="bg1">
                <a:lumMod val="75000"/>
              </a:schemeClr>
            </a:solidFill>
          </p:grpSpPr>
          <p:sp>
            <p:nvSpPr>
              <p:cNvPr id="11" name="Rectangle 10">
                <a:extLst>
                  <a:ext uri="{FF2B5EF4-FFF2-40B4-BE49-F238E27FC236}">
                    <a16:creationId xmlns:a16="http://schemas.microsoft.com/office/drawing/2014/main" id="{31D3FA18-4D00-4903-A8AD-EF2FEC02B7B5}"/>
                  </a:ext>
                </a:extLst>
              </p:cNvPr>
              <p:cNvSpPr/>
              <p:nvPr/>
            </p:nvSpPr>
            <p:spPr>
              <a:xfrm>
                <a:off x="2694121" y="3567053"/>
                <a:ext cx="2298041" cy="737638"/>
              </a:xfrm>
              <a:prstGeom prst="rect">
                <a:avLst/>
              </a:prstGeom>
              <a:grpFill/>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12" name="TextBox 11">
                <a:extLst>
                  <a:ext uri="{FF2B5EF4-FFF2-40B4-BE49-F238E27FC236}">
                    <a16:creationId xmlns:a16="http://schemas.microsoft.com/office/drawing/2014/main" id="{8F58940F-F884-442E-A51D-87D8AF56F654}"/>
                  </a:ext>
                </a:extLst>
              </p:cNvPr>
              <p:cNvSpPr txBox="1"/>
              <p:nvPr/>
            </p:nvSpPr>
            <p:spPr>
              <a:xfrm>
                <a:off x="2694121" y="3567053"/>
                <a:ext cx="1747876" cy="7376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p:txBody>
          </p:sp>
        </p:grpSp>
        <p:sp>
          <p:nvSpPr>
            <p:cNvPr id="9" name="Oval 8">
              <a:extLst>
                <a:ext uri="{FF2B5EF4-FFF2-40B4-BE49-F238E27FC236}">
                  <a16:creationId xmlns:a16="http://schemas.microsoft.com/office/drawing/2014/main" id="{3CCF6E20-3D6C-488E-B84C-C41BC4FB8C3A}"/>
                </a:ext>
              </a:extLst>
            </p:cNvPr>
            <p:cNvSpPr/>
            <p:nvPr/>
          </p:nvSpPr>
          <p:spPr>
            <a:xfrm flipV="1">
              <a:off x="1998435" y="1432461"/>
              <a:ext cx="804314" cy="804314"/>
            </a:xfrm>
            <a:prstGeom prst="ellipse">
              <a:avLst/>
            </a:prstGeom>
            <a:solidFill>
              <a:schemeClr val="tx1">
                <a:lumMod val="50000"/>
                <a:lumOff val="50000"/>
              </a:schemeClr>
            </a:solid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090DCA05-78F6-4654-BC1F-701184597545}"/>
                </a:ext>
              </a:extLst>
            </p:cNvPr>
            <p:cNvSpPr txBox="1"/>
            <p:nvPr/>
          </p:nvSpPr>
          <p:spPr>
            <a:xfrm>
              <a:off x="581448" y="1624552"/>
              <a:ext cx="1348952"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Tìm kiếm</a:t>
              </a:r>
            </a:p>
          </p:txBody>
        </p:sp>
        <p:sp>
          <p:nvSpPr>
            <p:cNvPr id="15" name="TextBox 14">
              <a:extLst>
                <a:ext uri="{FF2B5EF4-FFF2-40B4-BE49-F238E27FC236}">
                  <a16:creationId xmlns:a16="http://schemas.microsoft.com/office/drawing/2014/main" id="{50938A68-5AAC-430A-9340-134923EA9AF4}"/>
                </a:ext>
              </a:extLst>
            </p:cNvPr>
            <p:cNvSpPr txBox="1"/>
            <p:nvPr/>
          </p:nvSpPr>
          <p:spPr>
            <a:xfrm>
              <a:off x="498633" y="3085803"/>
              <a:ext cx="2025619" cy="2031325"/>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Cho phép người dùng nhập vào một chuỗi từ rồi thực hiện thao tác tìm kiếm các văn bản liên quan đến chuỗi từ đó</a:t>
              </a:r>
            </a:p>
          </p:txBody>
        </p:sp>
        <p:pic>
          <p:nvPicPr>
            <p:cNvPr id="17" name="Graphic 16" descr="Magnifying glass with solid fill">
              <a:extLst>
                <a:ext uri="{FF2B5EF4-FFF2-40B4-BE49-F238E27FC236}">
                  <a16:creationId xmlns:a16="http://schemas.microsoft.com/office/drawing/2014/main" id="{9886BECF-C444-4396-80D4-7F6D98D601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7611" y="1526237"/>
              <a:ext cx="591361" cy="591361"/>
            </a:xfrm>
            <a:prstGeom prst="rect">
              <a:avLst/>
            </a:prstGeom>
          </p:spPr>
        </p:pic>
      </p:grpSp>
      <p:grpSp>
        <p:nvGrpSpPr>
          <p:cNvPr id="3" name="Group 2">
            <a:extLst>
              <a:ext uri="{FF2B5EF4-FFF2-40B4-BE49-F238E27FC236}">
                <a16:creationId xmlns:a16="http://schemas.microsoft.com/office/drawing/2014/main" id="{7D358D7B-6975-4203-83AC-ACB50705F16D}"/>
              </a:ext>
            </a:extLst>
          </p:cNvPr>
          <p:cNvGrpSpPr/>
          <p:nvPr/>
        </p:nvGrpSpPr>
        <p:grpSpPr>
          <a:xfrm>
            <a:off x="2557806" y="1584861"/>
            <a:ext cx="2304116" cy="5053072"/>
            <a:chOff x="2557806" y="1584861"/>
            <a:chExt cx="2304116" cy="5053072"/>
          </a:xfrm>
        </p:grpSpPr>
        <p:grpSp>
          <p:nvGrpSpPr>
            <p:cNvPr id="109" name="Group 108">
              <a:extLst>
                <a:ext uri="{FF2B5EF4-FFF2-40B4-BE49-F238E27FC236}">
                  <a16:creationId xmlns:a16="http://schemas.microsoft.com/office/drawing/2014/main" id="{31CD4EE4-EE49-4483-A417-7943953B08BF}"/>
                </a:ext>
              </a:extLst>
            </p:cNvPr>
            <p:cNvGrpSpPr/>
            <p:nvPr/>
          </p:nvGrpSpPr>
          <p:grpSpPr>
            <a:xfrm>
              <a:off x="2557806" y="1618198"/>
              <a:ext cx="2054332" cy="5019735"/>
              <a:chOff x="2557806" y="1618198"/>
              <a:chExt cx="2054332" cy="5019735"/>
            </a:xfrm>
          </p:grpSpPr>
          <p:sp>
            <p:nvSpPr>
              <p:cNvPr id="55" name="Rectangle: Top Corners Rounded 54">
                <a:extLst>
                  <a:ext uri="{FF2B5EF4-FFF2-40B4-BE49-F238E27FC236}">
                    <a16:creationId xmlns:a16="http://schemas.microsoft.com/office/drawing/2014/main" id="{53149469-4C20-4222-A478-F69326350D9E}"/>
                  </a:ext>
                </a:extLst>
              </p:cNvPr>
              <p:cNvSpPr/>
              <p:nvPr/>
            </p:nvSpPr>
            <p:spPr>
              <a:xfrm flipV="1">
                <a:off x="2557808" y="1618198"/>
                <a:ext cx="2054330" cy="5019735"/>
              </a:xfrm>
              <a:prstGeom prst="round2SameRect">
                <a:avLst>
                  <a:gd name="adj1" fmla="val 8000"/>
                  <a:gd name="adj2" fmla="val 0"/>
                </a:avLst>
              </a:prstGeom>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6" name="Group 55">
                <a:extLst>
                  <a:ext uri="{FF2B5EF4-FFF2-40B4-BE49-F238E27FC236}">
                    <a16:creationId xmlns:a16="http://schemas.microsoft.com/office/drawing/2014/main" id="{D71BD945-EB03-4505-AE3E-3FEAFCB2F2D4}"/>
                  </a:ext>
                </a:extLst>
              </p:cNvPr>
              <p:cNvGrpSpPr/>
              <p:nvPr/>
            </p:nvGrpSpPr>
            <p:grpSpPr>
              <a:xfrm flipV="1">
                <a:off x="2557806" y="1618199"/>
                <a:ext cx="2054331" cy="737638"/>
                <a:chOff x="2694121" y="3567053"/>
                <a:chExt cx="2298041" cy="737638"/>
              </a:xfrm>
              <a:solidFill>
                <a:schemeClr val="bg1">
                  <a:lumMod val="75000"/>
                </a:schemeClr>
              </a:solidFill>
            </p:grpSpPr>
            <p:sp>
              <p:nvSpPr>
                <p:cNvPr id="61" name="Rectangle 60">
                  <a:extLst>
                    <a:ext uri="{FF2B5EF4-FFF2-40B4-BE49-F238E27FC236}">
                      <a16:creationId xmlns:a16="http://schemas.microsoft.com/office/drawing/2014/main" id="{21FCD36D-CC3E-4C7D-9949-7E435F00DE94}"/>
                    </a:ext>
                  </a:extLst>
                </p:cNvPr>
                <p:cNvSpPr/>
                <p:nvPr/>
              </p:nvSpPr>
              <p:spPr>
                <a:xfrm>
                  <a:off x="2694121" y="3567053"/>
                  <a:ext cx="2298041" cy="737638"/>
                </a:xfrm>
                <a:prstGeom prst="rect">
                  <a:avLst/>
                </a:prstGeom>
                <a:grpFill/>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62" name="TextBox 61">
                  <a:extLst>
                    <a:ext uri="{FF2B5EF4-FFF2-40B4-BE49-F238E27FC236}">
                      <a16:creationId xmlns:a16="http://schemas.microsoft.com/office/drawing/2014/main" id="{70CAA702-979F-4DC9-9519-B6D23F1722A9}"/>
                    </a:ext>
                  </a:extLst>
                </p:cNvPr>
                <p:cNvSpPr txBox="1"/>
                <p:nvPr/>
              </p:nvSpPr>
              <p:spPr>
                <a:xfrm>
                  <a:off x="2694121" y="3567053"/>
                  <a:ext cx="1747876" cy="7376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p:txBody>
            </p:sp>
          </p:grpSp>
          <p:sp>
            <p:nvSpPr>
              <p:cNvPr id="58" name="TextBox 57">
                <a:extLst>
                  <a:ext uri="{FF2B5EF4-FFF2-40B4-BE49-F238E27FC236}">
                    <a16:creationId xmlns:a16="http://schemas.microsoft.com/office/drawing/2014/main" id="{E9D5B7C2-88EB-490E-A8E3-55E2C1831686}"/>
                  </a:ext>
                </a:extLst>
              </p:cNvPr>
              <p:cNvSpPr txBox="1"/>
              <p:nvPr/>
            </p:nvSpPr>
            <p:spPr>
              <a:xfrm>
                <a:off x="2640621" y="1776952"/>
                <a:ext cx="1348952"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Thêm file</a:t>
                </a:r>
              </a:p>
            </p:txBody>
          </p:sp>
          <p:sp>
            <p:nvSpPr>
              <p:cNvPr id="59" name="TextBox 58">
                <a:extLst>
                  <a:ext uri="{FF2B5EF4-FFF2-40B4-BE49-F238E27FC236}">
                    <a16:creationId xmlns:a16="http://schemas.microsoft.com/office/drawing/2014/main" id="{07C7837D-16B7-438E-8005-C299FF825653}"/>
                  </a:ext>
                </a:extLst>
              </p:cNvPr>
              <p:cNvSpPr txBox="1"/>
              <p:nvPr/>
            </p:nvSpPr>
            <p:spPr>
              <a:xfrm>
                <a:off x="2606611" y="3516682"/>
                <a:ext cx="1967948"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Cho phép người dùng thêm 1 file text vào tập metadata</a:t>
                </a:r>
              </a:p>
            </p:txBody>
          </p:sp>
        </p:grpSp>
        <p:grpSp>
          <p:nvGrpSpPr>
            <p:cNvPr id="108" name="Group 107">
              <a:extLst>
                <a:ext uri="{FF2B5EF4-FFF2-40B4-BE49-F238E27FC236}">
                  <a16:creationId xmlns:a16="http://schemas.microsoft.com/office/drawing/2014/main" id="{1800F59E-933C-452B-8A46-1DF5F7F6C47D}"/>
                </a:ext>
              </a:extLst>
            </p:cNvPr>
            <p:cNvGrpSpPr/>
            <p:nvPr/>
          </p:nvGrpSpPr>
          <p:grpSpPr>
            <a:xfrm>
              <a:off x="4057608" y="1584861"/>
              <a:ext cx="804314" cy="804314"/>
              <a:chOff x="4057608" y="1584861"/>
              <a:chExt cx="804314" cy="804314"/>
            </a:xfrm>
          </p:grpSpPr>
          <p:sp>
            <p:nvSpPr>
              <p:cNvPr id="57" name="Oval 56">
                <a:extLst>
                  <a:ext uri="{FF2B5EF4-FFF2-40B4-BE49-F238E27FC236}">
                    <a16:creationId xmlns:a16="http://schemas.microsoft.com/office/drawing/2014/main" id="{2AD06798-13A4-4E87-87D6-F67CBEF7945D}"/>
                  </a:ext>
                </a:extLst>
              </p:cNvPr>
              <p:cNvSpPr/>
              <p:nvPr/>
            </p:nvSpPr>
            <p:spPr>
              <a:xfrm flipV="1">
                <a:off x="4057608" y="1584861"/>
                <a:ext cx="804314" cy="804314"/>
              </a:xfrm>
              <a:prstGeom prst="ellipse">
                <a:avLst/>
              </a:prstGeom>
              <a:solidFill>
                <a:schemeClr val="tx1">
                  <a:lumMod val="50000"/>
                  <a:lumOff val="50000"/>
                </a:schemeClr>
              </a:solid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pic>
            <p:nvPicPr>
              <p:cNvPr id="91" name="Graphic 90" descr="Badge Follow with solid fill">
                <a:extLst>
                  <a:ext uri="{FF2B5EF4-FFF2-40B4-BE49-F238E27FC236}">
                    <a16:creationId xmlns:a16="http://schemas.microsoft.com/office/drawing/2014/main" id="{4166E81E-B4A2-4D8F-9959-E546CB8306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7199" y="1972462"/>
                <a:ext cx="271666" cy="271666"/>
              </a:xfrm>
              <a:prstGeom prst="rect">
                <a:avLst/>
              </a:prstGeom>
            </p:spPr>
          </p:pic>
          <p:pic>
            <p:nvPicPr>
              <p:cNvPr id="93" name="Graphic 92" descr="Paper with solid fill">
                <a:extLst>
                  <a:ext uri="{FF2B5EF4-FFF2-40B4-BE49-F238E27FC236}">
                    <a16:creationId xmlns:a16="http://schemas.microsoft.com/office/drawing/2014/main" id="{76FD3736-1337-42CB-AB9C-1E747425CA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94628" y="1690818"/>
                <a:ext cx="546865" cy="546865"/>
              </a:xfrm>
              <a:prstGeom prst="rect">
                <a:avLst/>
              </a:prstGeom>
            </p:spPr>
          </p:pic>
        </p:grpSp>
      </p:grpSp>
      <p:grpSp>
        <p:nvGrpSpPr>
          <p:cNvPr id="100" name="Group 99">
            <a:extLst>
              <a:ext uri="{FF2B5EF4-FFF2-40B4-BE49-F238E27FC236}">
                <a16:creationId xmlns:a16="http://schemas.microsoft.com/office/drawing/2014/main" id="{96F58F5E-5C53-477B-909F-581C7E59DAD5}"/>
              </a:ext>
            </a:extLst>
          </p:cNvPr>
          <p:cNvGrpSpPr/>
          <p:nvPr/>
        </p:nvGrpSpPr>
        <p:grpSpPr>
          <a:xfrm>
            <a:off x="4977632" y="1584861"/>
            <a:ext cx="2304810" cy="5053072"/>
            <a:chOff x="4977632" y="1584861"/>
            <a:chExt cx="2304810" cy="5053072"/>
          </a:xfrm>
        </p:grpSpPr>
        <p:grpSp>
          <p:nvGrpSpPr>
            <p:cNvPr id="63" name="Group 62">
              <a:extLst>
                <a:ext uri="{FF2B5EF4-FFF2-40B4-BE49-F238E27FC236}">
                  <a16:creationId xmlns:a16="http://schemas.microsoft.com/office/drawing/2014/main" id="{955A90CF-1716-4229-89AF-9FEDBFBE8C1D}"/>
                </a:ext>
              </a:extLst>
            </p:cNvPr>
            <p:cNvGrpSpPr/>
            <p:nvPr/>
          </p:nvGrpSpPr>
          <p:grpSpPr>
            <a:xfrm>
              <a:off x="4977632" y="1584861"/>
              <a:ext cx="2304810" cy="5053072"/>
              <a:chOff x="497939" y="1432461"/>
              <a:chExt cx="2304810" cy="5053072"/>
            </a:xfrm>
          </p:grpSpPr>
          <p:sp>
            <p:nvSpPr>
              <p:cNvPr id="64" name="Rectangle: Top Corners Rounded 63">
                <a:extLst>
                  <a:ext uri="{FF2B5EF4-FFF2-40B4-BE49-F238E27FC236}">
                    <a16:creationId xmlns:a16="http://schemas.microsoft.com/office/drawing/2014/main" id="{53E6191D-FEE8-4EFA-95D5-2E47A7C2A6B5}"/>
                  </a:ext>
                </a:extLst>
              </p:cNvPr>
              <p:cNvSpPr/>
              <p:nvPr/>
            </p:nvSpPr>
            <p:spPr>
              <a:xfrm flipV="1">
                <a:off x="498635" y="1465798"/>
                <a:ext cx="2054330" cy="5019735"/>
              </a:xfrm>
              <a:prstGeom prst="round2SameRect">
                <a:avLst>
                  <a:gd name="adj1" fmla="val 8000"/>
                  <a:gd name="adj2" fmla="val 0"/>
                </a:avLst>
              </a:prstGeom>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5" name="Group 64">
                <a:extLst>
                  <a:ext uri="{FF2B5EF4-FFF2-40B4-BE49-F238E27FC236}">
                    <a16:creationId xmlns:a16="http://schemas.microsoft.com/office/drawing/2014/main" id="{7AB4B149-D914-40D0-9A77-1E6C02744409}"/>
                  </a:ext>
                </a:extLst>
              </p:cNvPr>
              <p:cNvGrpSpPr/>
              <p:nvPr/>
            </p:nvGrpSpPr>
            <p:grpSpPr>
              <a:xfrm flipV="1">
                <a:off x="498633" y="1465799"/>
                <a:ext cx="2054331" cy="737638"/>
                <a:chOff x="2694121" y="3567053"/>
                <a:chExt cx="2298041" cy="737638"/>
              </a:xfrm>
              <a:solidFill>
                <a:schemeClr val="bg1">
                  <a:lumMod val="75000"/>
                </a:schemeClr>
              </a:solidFill>
            </p:grpSpPr>
            <p:sp>
              <p:nvSpPr>
                <p:cNvPr id="70" name="Rectangle 69">
                  <a:extLst>
                    <a:ext uri="{FF2B5EF4-FFF2-40B4-BE49-F238E27FC236}">
                      <a16:creationId xmlns:a16="http://schemas.microsoft.com/office/drawing/2014/main" id="{55C4C1DF-0238-4858-8C33-E2489C180BB5}"/>
                    </a:ext>
                  </a:extLst>
                </p:cNvPr>
                <p:cNvSpPr/>
                <p:nvPr/>
              </p:nvSpPr>
              <p:spPr>
                <a:xfrm>
                  <a:off x="2694121" y="3567053"/>
                  <a:ext cx="2298041" cy="737638"/>
                </a:xfrm>
                <a:prstGeom prst="rect">
                  <a:avLst/>
                </a:prstGeom>
                <a:grpFill/>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71" name="TextBox 70">
                  <a:extLst>
                    <a:ext uri="{FF2B5EF4-FFF2-40B4-BE49-F238E27FC236}">
                      <a16:creationId xmlns:a16="http://schemas.microsoft.com/office/drawing/2014/main" id="{D08145B9-3A9C-4532-BA98-C5936C4440F5}"/>
                    </a:ext>
                  </a:extLst>
                </p:cNvPr>
                <p:cNvSpPr txBox="1"/>
                <p:nvPr/>
              </p:nvSpPr>
              <p:spPr>
                <a:xfrm>
                  <a:off x="2694121" y="3567053"/>
                  <a:ext cx="1747876" cy="7376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p:txBody>
            </p:sp>
          </p:grpSp>
          <p:sp>
            <p:nvSpPr>
              <p:cNvPr id="66" name="Oval 65">
                <a:extLst>
                  <a:ext uri="{FF2B5EF4-FFF2-40B4-BE49-F238E27FC236}">
                    <a16:creationId xmlns:a16="http://schemas.microsoft.com/office/drawing/2014/main" id="{20CA97BB-DDD2-4EC4-9FEF-13D9267A8C1C}"/>
                  </a:ext>
                </a:extLst>
              </p:cNvPr>
              <p:cNvSpPr/>
              <p:nvPr/>
            </p:nvSpPr>
            <p:spPr>
              <a:xfrm flipV="1">
                <a:off x="1998435" y="1432461"/>
                <a:ext cx="804314" cy="804314"/>
              </a:xfrm>
              <a:prstGeom prst="ellipse">
                <a:avLst/>
              </a:prstGeom>
              <a:solidFill>
                <a:schemeClr val="tx1">
                  <a:lumMod val="50000"/>
                  <a:lumOff val="50000"/>
                </a:schemeClr>
              </a:solid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67" name="TextBox 66">
                <a:extLst>
                  <a:ext uri="{FF2B5EF4-FFF2-40B4-BE49-F238E27FC236}">
                    <a16:creationId xmlns:a16="http://schemas.microsoft.com/office/drawing/2014/main" id="{0D4FD43B-4197-467E-8458-2BA8B320F4D5}"/>
                  </a:ext>
                </a:extLst>
              </p:cNvPr>
              <p:cNvSpPr txBox="1"/>
              <p:nvPr/>
            </p:nvSpPr>
            <p:spPr>
              <a:xfrm>
                <a:off x="497939" y="1624552"/>
                <a:ext cx="1499802"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Thêm folder</a:t>
                </a:r>
              </a:p>
            </p:txBody>
          </p:sp>
          <p:sp>
            <p:nvSpPr>
              <p:cNvPr id="68" name="TextBox 67">
                <a:extLst>
                  <a:ext uri="{FF2B5EF4-FFF2-40B4-BE49-F238E27FC236}">
                    <a16:creationId xmlns:a16="http://schemas.microsoft.com/office/drawing/2014/main" id="{B1B3F72E-A8B1-4F9F-8405-8A5E5390E5BD}"/>
                  </a:ext>
                </a:extLst>
              </p:cNvPr>
              <p:cNvSpPr txBox="1"/>
              <p:nvPr/>
            </p:nvSpPr>
            <p:spPr>
              <a:xfrm>
                <a:off x="536211" y="3160959"/>
                <a:ext cx="2032758" cy="175432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Cho phép người dùng nhập vào 1 folder rồi thêm tất cả các file text trong folder đó vào tập metadata</a:t>
                </a:r>
              </a:p>
            </p:txBody>
          </p:sp>
        </p:grpSp>
        <p:grpSp>
          <p:nvGrpSpPr>
            <p:cNvPr id="97" name="Group 96">
              <a:extLst>
                <a:ext uri="{FF2B5EF4-FFF2-40B4-BE49-F238E27FC236}">
                  <a16:creationId xmlns:a16="http://schemas.microsoft.com/office/drawing/2014/main" id="{0F47A6BE-1B44-4BF1-A67B-A253DE513157}"/>
                </a:ext>
              </a:extLst>
            </p:cNvPr>
            <p:cNvGrpSpPr/>
            <p:nvPr/>
          </p:nvGrpSpPr>
          <p:grpSpPr>
            <a:xfrm>
              <a:off x="6604442" y="1669013"/>
              <a:ext cx="585210" cy="585210"/>
              <a:chOff x="6604442" y="1669013"/>
              <a:chExt cx="585210" cy="585210"/>
            </a:xfrm>
          </p:grpSpPr>
          <p:pic>
            <p:nvPicPr>
              <p:cNvPr id="94" name="Graphic 93" descr="Badge Follow with solid fill">
                <a:extLst>
                  <a:ext uri="{FF2B5EF4-FFF2-40B4-BE49-F238E27FC236}">
                    <a16:creationId xmlns:a16="http://schemas.microsoft.com/office/drawing/2014/main" id="{4868E2B0-190D-44E8-A534-C5C41B117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13914" y="1923287"/>
                <a:ext cx="271666" cy="271666"/>
              </a:xfrm>
              <a:prstGeom prst="rect">
                <a:avLst/>
              </a:prstGeom>
            </p:spPr>
          </p:pic>
          <p:pic>
            <p:nvPicPr>
              <p:cNvPr id="96" name="Graphic 95" descr="Folder outline">
                <a:extLst>
                  <a:ext uri="{FF2B5EF4-FFF2-40B4-BE49-F238E27FC236}">
                    <a16:creationId xmlns:a16="http://schemas.microsoft.com/office/drawing/2014/main" id="{48ED5884-CE02-4EDF-BF29-556B927C22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04442" y="1669013"/>
                <a:ext cx="585210" cy="585210"/>
              </a:xfrm>
              <a:prstGeom prst="rect">
                <a:avLst/>
              </a:prstGeom>
            </p:spPr>
          </p:pic>
        </p:grpSp>
      </p:grpSp>
      <p:grpSp>
        <p:nvGrpSpPr>
          <p:cNvPr id="111" name="Group 110">
            <a:extLst>
              <a:ext uri="{FF2B5EF4-FFF2-40B4-BE49-F238E27FC236}">
                <a16:creationId xmlns:a16="http://schemas.microsoft.com/office/drawing/2014/main" id="{F57B6901-2C55-4905-8FFB-0FE7FEF56E90}"/>
              </a:ext>
            </a:extLst>
          </p:cNvPr>
          <p:cNvGrpSpPr/>
          <p:nvPr/>
        </p:nvGrpSpPr>
        <p:grpSpPr>
          <a:xfrm>
            <a:off x="7376580" y="1584861"/>
            <a:ext cx="2304116" cy="5053072"/>
            <a:chOff x="7376580" y="1584861"/>
            <a:chExt cx="2304116" cy="5053072"/>
          </a:xfrm>
        </p:grpSpPr>
        <p:grpSp>
          <p:nvGrpSpPr>
            <p:cNvPr id="72" name="Group 71">
              <a:extLst>
                <a:ext uri="{FF2B5EF4-FFF2-40B4-BE49-F238E27FC236}">
                  <a16:creationId xmlns:a16="http://schemas.microsoft.com/office/drawing/2014/main" id="{3392D704-14B9-4A7D-8667-46CCFA5224AE}"/>
                </a:ext>
              </a:extLst>
            </p:cNvPr>
            <p:cNvGrpSpPr/>
            <p:nvPr/>
          </p:nvGrpSpPr>
          <p:grpSpPr>
            <a:xfrm>
              <a:off x="7376580" y="1584861"/>
              <a:ext cx="2304116" cy="5053072"/>
              <a:chOff x="498633" y="1432461"/>
              <a:chExt cx="2304116" cy="5053072"/>
            </a:xfrm>
          </p:grpSpPr>
          <p:sp>
            <p:nvSpPr>
              <p:cNvPr id="73" name="Rectangle: Top Corners Rounded 72">
                <a:extLst>
                  <a:ext uri="{FF2B5EF4-FFF2-40B4-BE49-F238E27FC236}">
                    <a16:creationId xmlns:a16="http://schemas.microsoft.com/office/drawing/2014/main" id="{0DFB8EFF-1663-44EB-BC82-7A6870A4E3E7}"/>
                  </a:ext>
                </a:extLst>
              </p:cNvPr>
              <p:cNvSpPr/>
              <p:nvPr/>
            </p:nvSpPr>
            <p:spPr>
              <a:xfrm flipV="1">
                <a:off x="498635" y="1465798"/>
                <a:ext cx="2054330" cy="5019735"/>
              </a:xfrm>
              <a:prstGeom prst="round2SameRect">
                <a:avLst>
                  <a:gd name="adj1" fmla="val 8000"/>
                  <a:gd name="adj2" fmla="val 0"/>
                </a:avLst>
              </a:prstGeom>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74" name="Group 73">
                <a:extLst>
                  <a:ext uri="{FF2B5EF4-FFF2-40B4-BE49-F238E27FC236}">
                    <a16:creationId xmlns:a16="http://schemas.microsoft.com/office/drawing/2014/main" id="{58034544-E307-4752-9D43-249036D70662}"/>
                  </a:ext>
                </a:extLst>
              </p:cNvPr>
              <p:cNvGrpSpPr/>
              <p:nvPr/>
            </p:nvGrpSpPr>
            <p:grpSpPr>
              <a:xfrm flipV="1">
                <a:off x="498633" y="1465799"/>
                <a:ext cx="2054331" cy="737638"/>
                <a:chOff x="2694121" y="3567053"/>
                <a:chExt cx="2298041" cy="737638"/>
              </a:xfrm>
              <a:solidFill>
                <a:schemeClr val="bg1">
                  <a:lumMod val="75000"/>
                </a:schemeClr>
              </a:solidFill>
            </p:grpSpPr>
            <p:sp>
              <p:nvSpPr>
                <p:cNvPr id="79" name="Rectangle 78">
                  <a:extLst>
                    <a:ext uri="{FF2B5EF4-FFF2-40B4-BE49-F238E27FC236}">
                      <a16:creationId xmlns:a16="http://schemas.microsoft.com/office/drawing/2014/main" id="{3E68E32B-3231-488C-A8CB-6974B63110D3}"/>
                    </a:ext>
                  </a:extLst>
                </p:cNvPr>
                <p:cNvSpPr/>
                <p:nvPr/>
              </p:nvSpPr>
              <p:spPr>
                <a:xfrm>
                  <a:off x="2694121" y="3567053"/>
                  <a:ext cx="2298041" cy="737638"/>
                </a:xfrm>
                <a:prstGeom prst="rect">
                  <a:avLst/>
                </a:prstGeom>
                <a:grpFill/>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80" name="TextBox 79">
                  <a:extLst>
                    <a:ext uri="{FF2B5EF4-FFF2-40B4-BE49-F238E27FC236}">
                      <a16:creationId xmlns:a16="http://schemas.microsoft.com/office/drawing/2014/main" id="{754AC830-D71F-45C6-B4DE-965C48488833}"/>
                    </a:ext>
                  </a:extLst>
                </p:cNvPr>
                <p:cNvSpPr txBox="1"/>
                <p:nvPr/>
              </p:nvSpPr>
              <p:spPr>
                <a:xfrm>
                  <a:off x="2694121" y="3567053"/>
                  <a:ext cx="1747876" cy="7376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p:txBody>
            </p:sp>
          </p:grpSp>
          <p:sp>
            <p:nvSpPr>
              <p:cNvPr id="75" name="Oval 74">
                <a:extLst>
                  <a:ext uri="{FF2B5EF4-FFF2-40B4-BE49-F238E27FC236}">
                    <a16:creationId xmlns:a16="http://schemas.microsoft.com/office/drawing/2014/main" id="{010BC160-4FAC-4A97-B371-EB60A2E39546}"/>
                  </a:ext>
                </a:extLst>
              </p:cNvPr>
              <p:cNvSpPr/>
              <p:nvPr/>
            </p:nvSpPr>
            <p:spPr>
              <a:xfrm flipV="1">
                <a:off x="1998435" y="1432461"/>
                <a:ext cx="804314" cy="804314"/>
              </a:xfrm>
              <a:prstGeom prst="ellipse">
                <a:avLst/>
              </a:prstGeom>
              <a:solidFill>
                <a:schemeClr val="tx1">
                  <a:lumMod val="50000"/>
                  <a:lumOff val="50000"/>
                </a:schemeClr>
              </a:solid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76" name="TextBox 75">
                <a:extLst>
                  <a:ext uri="{FF2B5EF4-FFF2-40B4-BE49-F238E27FC236}">
                    <a16:creationId xmlns:a16="http://schemas.microsoft.com/office/drawing/2014/main" id="{5443E232-6E5B-4184-AF2A-ECA253DFB561}"/>
                  </a:ext>
                </a:extLst>
              </p:cNvPr>
              <p:cNvSpPr txBox="1"/>
              <p:nvPr/>
            </p:nvSpPr>
            <p:spPr>
              <a:xfrm>
                <a:off x="581448" y="1624552"/>
                <a:ext cx="1348952"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Xóa file</a:t>
                </a:r>
              </a:p>
            </p:txBody>
          </p:sp>
          <p:sp>
            <p:nvSpPr>
              <p:cNvPr id="77" name="TextBox 76">
                <a:extLst>
                  <a:ext uri="{FF2B5EF4-FFF2-40B4-BE49-F238E27FC236}">
                    <a16:creationId xmlns:a16="http://schemas.microsoft.com/office/drawing/2014/main" id="{88DE8BD3-E82E-4705-A9FB-20641E4EA994}"/>
                  </a:ext>
                </a:extLst>
              </p:cNvPr>
              <p:cNvSpPr txBox="1"/>
              <p:nvPr/>
            </p:nvSpPr>
            <p:spPr>
              <a:xfrm>
                <a:off x="511159" y="3361375"/>
                <a:ext cx="2148471" cy="92333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Cho phép người dùng xóa 1 file khỏi tập metadata</a:t>
                </a:r>
              </a:p>
            </p:txBody>
          </p:sp>
        </p:grpSp>
        <p:grpSp>
          <p:nvGrpSpPr>
            <p:cNvPr id="110" name="Group 109">
              <a:extLst>
                <a:ext uri="{FF2B5EF4-FFF2-40B4-BE49-F238E27FC236}">
                  <a16:creationId xmlns:a16="http://schemas.microsoft.com/office/drawing/2014/main" id="{E811D592-C656-41B4-8BE9-D7CAB7A53DCA}"/>
                </a:ext>
              </a:extLst>
            </p:cNvPr>
            <p:cNvGrpSpPr/>
            <p:nvPr/>
          </p:nvGrpSpPr>
          <p:grpSpPr>
            <a:xfrm>
              <a:off x="9032051" y="1707358"/>
              <a:ext cx="546865" cy="576362"/>
              <a:chOff x="9032051" y="1707358"/>
              <a:chExt cx="546865" cy="576362"/>
            </a:xfrm>
          </p:grpSpPr>
          <p:pic>
            <p:nvPicPr>
              <p:cNvPr id="101" name="Graphic 100" descr="Paper with solid fill">
                <a:extLst>
                  <a:ext uri="{FF2B5EF4-FFF2-40B4-BE49-F238E27FC236}">
                    <a16:creationId xmlns:a16="http://schemas.microsoft.com/office/drawing/2014/main" id="{7FC6604A-60C6-484D-9E61-28CB36553B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32051" y="1707358"/>
                <a:ext cx="546865" cy="546865"/>
              </a:xfrm>
              <a:prstGeom prst="rect">
                <a:avLst/>
              </a:prstGeom>
            </p:spPr>
          </p:pic>
          <p:pic>
            <p:nvPicPr>
              <p:cNvPr id="103" name="Graphic 102" descr="Badge Unfollow with solid fill">
                <a:extLst>
                  <a:ext uri="{FF2B5EF4-FFF2-40B4-BE49-F238E27FC236}">
                    <a16:creationId xmlns:a16="http://schemas.microsoft.com/office/drawing/2014/main" id="{3AE6294B-5935-4CB2-95B4-664D0688D4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86916" y="2039471"/>
                <a:ext cx="244249" cy="244249"/>
              </a:xfrm>
              <a:prstGeom prst="rect">
                <a:avLst/>
              </a:prstGeom>
            </p:spPr>
          </p:pic>
        </p:grpSp>
      </p:grpSp>
      <p:grpSp>
        <p:nvGrpSpPr>
          <p:cNvPr id="115" name="Group 114">
            <a:extLst>
              <a:ext uri="{FF2B5EF4-FFF2-40B4-BE49-F238E27FC236}">
                <a16:creationId xmlns:a16="http://schemas.microsoft.com/office/drawing/2014/main" id="{4C80B97A-3095-4452-B189-79FF864AF875}"/>
              </a:ext>
            </a:extLst>
          </p:cNvPr>
          <p:cNvGrpSpPr/>
          <p:nvPr/>
        </p:nvGrpSpPr>
        <p:grpSpPr>
          <a:xfrm>
            <a:off x="9796406" y="1584861"/>
            <a:ext cx="2304116" cy="5053072"/>
            <a:chOff x="9796406" y="1584861"/>
            <a:chExt cx="2304116" cy="5053072"/>
          </a:xfrm>
        </p:grpSpPr>
        <p:grpSp>
          <p:nvGrpSpPr>
            <p:cNvPr id="81" name="Group 80">
              <a:extLst>
                <a:ext uri="{FF2B5EF4-FFF2-40B4-BE49-F238E27FC236}">
                  <a16:creationId xmlns:a16="http://schemas.microsoft.com/office/drawing/2014/main" id="{2903A2F6-19D0-46C3-BE34-1888AC233083}"/>
                </a:ext>
              </a:extLst>
            </p:cNvPr>
            <p:cNvGrpSpPr/>
            <p:nvPr/>
          </p:nvGrpSpPr>
          <p:grpSpPr>
            <a:xfrm>
              <a:off x="9796406" y="1584861"/>
              <a:ext cx="2304116" cy="5053072"/>
              <a:chOff x="498633" y="1432461"/>
              <a:chExt cx="2304116" cy="5053072"/>
            </a:xfrm>
          </p:grpSpPr>
          <p:sp>
            <p:nvSpPr>
              <p:cNvPr id="82" name="Rectangle: Top Corners Rounded 81">
                <a:extLst>
                  <a:ext uri="{FF2B5EF4-FFF2-40B4-BE49-F238E27FC236}">
                    <a16:creationId xmlns:a16="http://schemas.microsoft.com/office/drawing/2014/main" id="{D27BF4F9-E21F-424E-8E7E-FF23FA4E7BC6}"/>
                  </a:ext>
                </a:extLst>
              </p:cNvPr>
              <p:cNvSpPr/>
              <p:nvPr/>
            </p:nvSpPr>
            <p:spPr>
              <a:xfrm flipV="1">
                <a:off x="498635" y="1465798"/>
                <a:ext cx="2054330" cy="5019735"/>
              </a:xfrm>
              <a:prstGeom prst="round2SameRect">
                <a:avLst>
                  <a:gd name="adj1" fmla="val 8000"/>
                  <a:gd name="adj2" fmla="val 0"/>
                </a:avLst>
              </a:prstGeom>
            </p:spPr>
            <p:style>
              <a:lnRef idx="2">
                <a:schemeClr val="accent3">
                  <a:shade val="50000"/>
                  <a:hueOff val="0"/>
                  <a:satOff val="0"/>
                  <a:lumOff val="2877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83" name="Group 82">
                <a:extLst>
                  <a:ext uri="{FF2B5EF4-FFF2-40B4-BE49-F238E27FC236}">
                    <a16:creationId xmlns:a16="http://schemas.microsoft.com/office/drawing/2014/main" id="{B2D951C8-A195-497B-9BFA-859E3A649448}"/>
                  </a:ext>
                </a:extLst>
              </p:cNvPr>
              <p:cNvGrpSpPr/>
              <p:nvPr/>
            </p:nvGrpSpPr>
            <p:grpSpPr>
              <a:xfrm flipV="1">
                <a:off x="498633" y="1465799"/>
                <a:ext cx="2054331" cy="737638"/>
                <a:chOff x="2694121" y="3567053"/>
                <a:chExt cx="2298041" cy="737638"/>
              </a:xfrm>
              <a:solidFill>
                <a:schemeClr val="bg1">
                  <a:lumMod val="75000"/>
                </a:schemeClr>
              </a:solidFill>
            </p:grpSpPr>
            <p:sp>
              <p:nvSpPr>
                <p:cNvPr id="88" name="Rectangle 87">
                  <a:extLst>
                    <a:ext uri="{FF2B5EF4-FFF2-40B4-BE49-F238E27FC236}">
                      <a16:creationId xmlns:a16="http://schemas.microsoft.com/office/drawing/2014/main" id="{8CDC16ED-4AFF-4B36-859B-5D064631D0BF}"/>
                    </a:ext>
                  </a:extLst>
                </p:cNvPr>
                <p:cNvSpPr/>
                <p:nvPr/>
              </p:nvSpPr>
              <p:spPr>
                <a:xfrm>
                  <a:off x="2694121" y="3567053"/>
                  <a:ext cx="2298041" cy="737638"/>
                </a:xfrm>
                <a:prstGeom prst="rect">
                  <a:avLst/>
                </a:prstGeom>
                <a:grpFill/>
              </p:spPr>
              <p:style>
                <a:lnRef idx="2">
                  <a:schemeClr val="accent3">
                    <a:shade val="50000"/>
                    <a:hueOff val="0"/>
                    <a:satOff val="0"/>
                    <a:lumOff val="14385"/>
                    <a:alphaOff val="0"/>
                  </a:schemeClr>
                </a:lnRef>
                <a:fillRef idx="1">
                  <a:schemeClr val="accent3">
                    <a:shade val="50000"/>
                    <a:hueOff val="0"/>
                    <a:satOff val="0"/>
                    <a:lumOff val="14385"/>
                    <a:alphaOff val="0"/>
                  </a:schemeClr>
                </a:fillRef>
                <a:effectRef idx="0">
                  <a:schemeClr val="accent3">
                    <a:shade val="50000"/>
                    <a:hueOff val="0"/>
                    <a:satOff val="0"/>
                    <a:lumOff val="14385"/>
                    <a:alphaOff val="0"/>
                  </a:schemeClr>
                </a:effectRef>
                <a:fontRef idx="minor">
                  <a:schemeClr val="lt1"/>
                </a:fontRef>
              </p:style>
            </p:sp>
            <p:sp>
              <p:nvSpPr>
                <p:cNvPr id="89" name="TextBox 88">
                  <a:extLst>
                    <a:ext uri="{FF2B5EF4-FFF2-40B4-BE49-F238E27FC236}">
                      <a16:creationId xmlns:a16="http://schemas.microsoft.com/office/drawing/2014/main" id="{D0C300DA-F8D4-4372-937F-6692BD94CEAB}"/>
                    </a:ext>
                  </a:extLst>
                </p:cNvPr>
                <p:cNvSpPr txBox="1"/>
                <p:nvPr/>
              </p:nvSpPr>
              <p:spPr>
                <a:xfrm>
                  <a:off x="2694121" y="3567053"/>
                  <a:ext cx="1747876" cy="7376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endParaRPr lang="en-US" sz="1600" kern="1200">
                    <a:latin typeface="Arial" panose="020B0604020202020204" pitchFamily="34" charset="0"/>
                    <a:cs typeface="Arial" panose="020B0604020202020204" pitchFamily="34" charset="0"/>
                  </a:endParaRPr>
                </a:p>
              </p:txBody>
            </p:sp>
          </p:grpSp>
          <p:sp>
            <p:nvSpPr>
              <p:cNvPr id="84" name="Oval 83">
                <a:extLst>
                  <a:ext uri="{FF2B5EF4-FFF2-40B4-BE49-F238E27FC236}">
                    <a16:creationId xmlns:a16="http://schemas.microsoft.com/office/drawing/2014/main" id="{358CFE03-F662-4BF3-8EE0-99B44F232E34}"/>
                  </a:ext>
                </a:extLst>
              </p:cNvPr>
              <p:cNvSpPr/>
              <p:nvPr/>
            </p:nvSpPr>
            <p:spPr>
              <a:xfrm flipV="1">
                <a:off x="1998435" y="1432461"/>
                <a:ext cx="804314" cy="804314"/>
              </a:xfrm>
              <a:prstGeom prst="ellipse">
                <a:avLst/>
              </a:prstGeom>
              <a:solidFill>
                <a:schemeClr val="tx1">
                  <a:lumMod val="50000"/>
                  <a:lumOff val="50000"/>
                </a:schemeClr>
              </a:solidFill>
              <a:ln>
                <a:noFill/>
              </a:ln>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85" name="TextBox 84">
                <a:extLst>
                  <a:ext uri="{FF2B5EF4-FFF2-40B4-BE49-F238E27FC236}">
                    <a16:creationId xmlns:a16="http://schemas.microsoft.com/office/drawing/2014/main" id="{C5519A9B-070A-4812-A148-47DC5D9F67B2}"/>
                  </a:ext>
                </a:extLst>
              </p:cNvPr>
              <p:cNvSpPr txBox="1"/>
              <p:nvPr/>
            </p:nvSpPr>
            <p:spPr>
              <a:xfrm>
                <a:off x="581448" y="1624552"/>
                <a:ext cx="1348952"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Sửa file</a:t>
                </a:r>
              </a:p>
            </p:txBody>
          </p:sp>
          <p:sp>
            <p:nvSpPr>
              <p:cNvPr id="86" name="TextBox 85">
                <a:extLst>
                  <a:ext uri="{FF2B5EF4-FFF2-40B4-BE49-F238E27FC236}">
                    <a16:creationId xmlns:a16="http://schemas.microsoft.com/office/drawing/2014/main" id="{52EE66F1-091B-42A4-84C2-5EE07852775A}"/>
                  </a:ext>
                </a:extLst>
              </p:cNvPr>
              <p:cNvSpPr txBox="1"/>
              <p:nvPr/>
            </p:nvSpPr>
            <p:spPr>
              <a:xfrm>
                <a:off x="548738" y="3211063"/>
                <a:ext cx="1927956"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Cho phép người dùng chỉnh sửa 1 file có trong metadata</a:t>
                </a:r>
              </a:p>
            </p:txBody>
          </p:sp>
        </p:grpSp>
        <p:grpSp>
          <p:nvGrpSpPr>
            <p:cNvPr id="114" name="Group 113">
              <a:extLst>
                <a:ext uri="{FF2B5EF4-FFF2-40B4-BE49-F238E27FC236}">
                  <a16:creationId xmlns:a16="http://schemas.microsoft.com/office/drawing/2014/main" id="{F309CA29-83A8-495C-AAC1-10D21C667B60}"/>
                </a:ext>
              </a:extLst>
            </p:cNvPr>
            <p:cNvGrpSpPr/>
            <p:nvPr/>
          </p:nvGrpSpPr>
          <p:grpSpPr>
            <a:xfrm>
              <a:off x="11452005" y="1700711"/>
              <a:ext cx="584260" cy="637296"/>
              <a:chOff x="11452005" y="1700711"/>
              <a:chExt cx="584260" cy="637296"/>
            </a:xfrm>
          </p:grpSpPr>
          <p:pic>
            <p:nvPicPr>
              <p:cNvPr id="104" name="Graphic 103" descr="Paper with solid fill">
                <a:extLst>
                  <a:ext uri="{FF2B5EF4-FFF2-40B4-BE49-F238E27FC236}">
                    <a16:creationId xmlns:a16="http://schemas.microsoft.com/office/drawing/2014/main" id="{F0387CEA-3F11-410E-BA22-B1D1E88002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52005" y="1700711"/>
                <a:ext cx="546865" cy="546865"/>
              </a:xfrm>
              <a:prstGeom prst="rect">
                <a:avLst/>
              </a:prstGeom>
            </p:spPr>
          </p:pic>
          <p:pic>
            <p:nvPicPr>
              <p:cNvPr id="113" name="Graphic 112" descr="Pencil with solid fill">
                <a:extLst>
                  <a:ext uri="{FF2B5EF4-FFF2-40B4-BE49-F238E27FC236}">
                    <a16:creationId xmlns:a16="http://schemas.microsoft.com/office/drawing/2014/main" id="{32AA8777-B011-4518-9F78-C748B36DF5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627767" y="1929509"/>
                <a:ext cx="408498" cy="408498"/>
              </a:xfrm>
              <a:prstGeom prst="rect">
                <a:avLst/>
              </a:prstGeom>
            </p:spPr>
          </p:pic>
        </p:grpSp>
      </p:grpSp>
    </p:spTree>
    <p:extLst>
      <p:ext uri="{BB962C8B-B14F-4D97-AF65-F5344CB8AC3E}">
        <p14:creationId xmlns:p14="http://schemas.microsoft.com/office/powerpoint/2010/main" val="14104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1000"/>
                                        <p:tgtEl>
                                          <p:spTgt spid="53"/>
                                        </p:tgtEl>
                                      </p:cBhvr>
                                    </p:animEffect>
                                  </p:childTnLst>
                                </p:cTn>
                              </p:par>
                              <p:par>
                                <p:cTn id="8" presetID="22" presetClass="entr" presetSubtype="1"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up)">
                                      <p:cBhvr>
                                        <p:cTn id="10" dur="1000"/>
                                        <p:tgtEl>
                                          <p:spTgt spid="100"/>
                                        </p:tgtEl>
                                      </p:cBhvr>
                                    </p:animEffect>
                                  </p:childTnLst>
                                </p:cTn>
                              </p:par>
                              <p:par>
                                <p:cTn id="11" presetID="22" presetClass="entr" presetSubtype="1"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wipe(up)">
                                      <p:cBhvr>
                                        <p:cTn id="13" dur="1000"/>
                                        <p:tgtEl>
                                          <p:spTgt spid="111"/>
                                        </p:tgtEl>
                                      </p:cBhvr>
                                    </p:animEffect>
                                  </p:childTnLst>
                                </p:cTn>
                              </p:par>
                              <p:par>
                                <p:cTn id="14" presetID="22" presetClass="entr" presetSubtype="1"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wipe(up)">
                                      <p:cBhvr>
                                        <p:cTn id="16" dur="1000"/>
                                        <p:tgtEl>
                                          <p:spTgt spid="115"/>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88515" y="1484147"/>
            <a:ext cx="1526079" cy="563671"/>
            <a:chOff x="488515" y="1484147"/>
            <a:chExt cx="1526079"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88515" y="1578279"/>
              <a:ext cx="1305165"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1. Tìm kiếm</a:t>
              </a:r>
            </a:p>
          </p:txBody>
        </p:sp>
      </p:grpSp>
      <p:sp>
        <p:nvSpPr>
          <p:cNvPr id="6" name="TextBox 5">
            <a:extLst>
              <a:ext uri="{FF2B5EF4-FFF2-40B4-BE49-F238E27FC236}">
                <a16:creationId xmlns:a16="http://schemas.microsoft.com/office/drawing/2014/main" id="{B248C441-CBD4-4F39-86C4-4BE81E2059DB}"/>
              </a:ext>
            </a:extLst>
          </p:cNvPr>
          <p:cNvSpPr txBox="1"/>
          <p:nvPr/>
        </p:nvSpPr>
        <p:spPr>
          <a:xfrm>
            <a:off x="488515" y="2466389"/>
            <a:ext cx="3539752"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nhập chuỗi từ “đội tuyển italia”</a:t>
            </a:r>
          </a:p>
        </p:txBody>
      </p:sp>
      <p:grpSp>
        <p:nvGrpSpPr>
          <p:cNvPr id="10" name="Group 9">
            <a:extLst>
              <a:ext uri="{FF2B5EF4-FFF2-40B4-BE49-F238E27FC236}">
                <a16:creationId xmlns:a16="http://schemas.microsoft.com/office/drawing/2014/main" id="{18495193-361F-406E-94DC-BAF457600B9B}"/>
              </a:ext>
            </a:extLst>
          </p:cNvPr>
          <p:cNvGrpSpPr/>
          <p:nvPr/>
        </p:nvGrpSpPr>
        <p:grpSpPr>
          <a:xfrm>
            <a:off x="325677" y="4233797"/>
            <a:ext cx="2066794" cy="676593"/>
            <a:chOff x="325677" y="4233797"/>
            <a:chExt cx="2066794" cy="676593"/>
          </a:xfrm>
        </p:grpSpPr>
        <p:sp>
          <p:nvSpPr>
            <p:cNvPr id="9" name="Arrow: Right 8">
              <a:extLst>
                <a:ext uri="{FF2B5EF4-FFF2-40B4-BE49-F238E27FC236}">
                  <a16:creationId xmlns:a16="http://schemas.microsoft.com/office/drawing/2014/main" id="{3BEBF234-1BC6-4C3A-BD51-AB878F712393}"/>
                </a:ext>
              </a:extLst>
            </p:cNvPr>
            <p:cNvSpPr/>
            <p:nvPr/>
          </p:nvSpPr>
          <p:spPr>
            <a:xfrm>
              <a:off x="325677" y="4233797"/>
              <a:ext cx="2066794"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B40A3B2-B70B-4223-9816-47EB574B165A}"/>
                </a:ext>
              </a:extLst>
            </p:cNvPr>
            <p:cNvSpPr txBox="1"/>
            <p:nvPr/>
          </p:nvSpPr>
          <p:spPr>
            <a:xfrm>
              <a:off x="522909" y="4387334"/>
              <a:ext cx="1606516" cy="338554"/>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đội tuyển italia</a:t>
              </a:r>
            </a:p>
          </p:txBody>
        </p:sp>
      </p:grpSp>
      <p:sp>
        <p:nvSpPr>
          <p:cNvPr id="11" name="Flowchart: Magnetic Disk 10">
            <a:extLst>
              <a:ext uri="{FF2B5EF4-FFF2-40B4-BE49-F238E27FC236}">
                <a16:creationId xmlns:a16="http://schemas.microsoft.com/office/drawing/2014/main" id="{199EF56E-F89E-40E5-9EBE-66418CDDF394}"/>
              </a:ext>
            </a:extLst>
          </p:cNvPr>
          <p:cNvSpPr/>
          <p:nvPr/>
        </p:nvSpPr>
        <p:spPr>
          <a:xfrm rot="5400000">
            <a:off x="1453729" y="4107829"/>
            <a:ext cx="3114707" cy="1212173"/>
          </a:xfrm>
          <a:prstGeom prst="flowChartMagneticDisk">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Tiền xử lý văn bản</a:t>
            </a:r>
          </a:p>
        </p:txBody>
      </p:sp>
      <p:grpSp>
        <p:nvGrpSpPr>
          <p:cNvPr id="12" name="Group 11">
            <a:extLst>
              <a:ext uri="{FF2B5EF4-FFF2-40B4-BE49-F238E27FC236}">
                <a16:creationId xmlns:a16="http://schemas.microsoft.com/office/drawing/2014/main" id="{B2AFA41C-AFF0-4371-BFBC-5EAF8AD9AB08}"/>
              </a:ext>
            </a:extLst>
          </p:cNvPr>
          <p:cNvGrpSpPr/>
          <p:nvPr/>
        </p:nvGrpSpPr>
        <p:grpSpPr>
          <a:xfrm>
            <a:off x="3747370" y="4233703"/>
            <a:ext cx="2066794" cy="676593"/>
            <a:chOff x="325677" y="4233797"/>
            <a:chExt cx="2066794" cy="676593"/>
          </a:xfrm>
        </p:grpSpPr>
        <p:sp>
          <p:nvSpPr>
            <p:cNvPr id="13" name="Arrow: Right 12">
              <a:extLst>
                <a:ext uri="{FF2B5EF4-FFF2-40B4-BE49-F238E27FC236}">
                  <a16:creationId xmlns:a16="http://schemas.microsoft.com/office/drawing/2014/main" id="{38B2BCA3-4D41-483B-BA27-1F6E1B988694}"/>
                </a:ext>
              </a:extLst>
            </p:cNvPr>
            <p:cNvSpPr/>
            <p:nvPr/>
          </p:nvSpPr>
          <p:spPr>
            <a:xfrm>
              <a:off x="325677" y="4233797"/>
              <a:ext cx="2066794"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5B933CC-90B8-4296-95C2-2E843EB2E60A}"/>
                </a:ext>
              </a:extLst>
            </p:cNvPr>
            <p:cNvSpPr txBox="1"/>
            <p:nvPr/>
          </p:nvSpPr>
          <p:spPr>
            <a:xfrm>
              <a:off x="522909" y="4387334"/>
              <a:ext cx="1606516" cy="338554"/>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sp>
        <p:nvSpPr>
          <p:cNvPr id="15" name="Flowchart: Magnetic Disk 14">
            <a:extLst>
              <a:ext uri="{FF2B5EF4-FFF2-40B4-BE49-F238E27FC236}">
                <a16:creationId xmlns:a16="http://schemas.microsoft.com/office/drawing/2014/main" id="{A8209651-BDAC-4400-B53B-A34C5030C4F1}"/>
              </a:ext>
            </a:extLst>
          </p:cNvPr>
          <p:cNvSpPr/>
          <p:nvPr/>
        </p:nvSpPr>
        <p:spPr>
          <a:xfrm rot="5400000">
            <a:off x="4887949" y="4107828"/>
            <a:ext cx="3114707" cy="1212173"/>
          </a:xfrm>
          <a:prstGeom prst="flowChartMagneticDisk">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Phân tách chuỗi từ</a:t>
            </a:r>
          </a:p>
        </p:txBody>
      </p:sp>
      <p:grpSp>
        <p:nvGrpSpPr>
          <p:cNvPr id="16" name="Group 15">
            <a:extLst>
              <a:ext uri="{FF2B5EF4-FFF2-40B4-BE49-F238E27FC236}">
                <a16:creationId xmlns:a16="http://schemas.microsoft.com/office/drawing/2014/main" id="{D8BD0F37-4B34-4DE6-A9D2-88D7427AE49F}"/>
              </a:ext>
            </a:extLst>
          </p:cNvPr>
          <p:cNvGrpSpPr/>
          <p:nvPr/>
        </p:nvGrpSpPr>
        <p:grpSpPr>
          <a:xfrm>
            <a:off x="7356952" y="3015642"/>
            <a:ext cx="2601239" cy="1083500"/>
            <a:chOff x="325676" y="4233797"/>
            <a:chExt cx="2601239" cy="676593"/>
          </a:xfrm>
        </p:grpSpPr>
        <p:sp>
          <p:nvSpPr>
            <p:cNvPr id="17" name="Arrow: Right 16">
              <a:extLst>
                <a:ext uri="{FF2B5EF4-FFF2-40B4-BE49-F238E27FC236}">
                  <a16:creationId xmlns:a16="http://schemas.microsoft.com/office/drawing/2014/main" id="{426F2561-6F5A-4659-B937-7FE963DA6DAB}"/>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ADE1465-72D8-4169-9894-A196F040218C}"/>
                </a:ext>
              </a:extLst>
            </p:cNvPr>
            <p:cNvSpPr txBox="1"/>
            <p:nvPr/>
          </p:nvSpPr>
          <p:spPr>
            <a:xfrm>
              <a:off x="497856" y="4449909"/>
              <a:ext cx="223281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grpSp>
        <p:nvGrpSpPr>
          <p:cNvPr id="19" name="Group 18">
            <a:extLst>
              <a:ext uri="{FF2B5EF4-FFF2-40B4-BE49-F238E27FC236}">
                <a16:creationId xmlns:a16="http://schemas.microsoft.com/office/drawing/2014/main" id="{A3901E0C-6D5F-4BC1-B469-DD9747A760EC}"/>
              </a:ext>
            </a:extLst>
          </p:cNvPr>
          <p:cNvGrpSpPr/>
          <p:nvPr/>
        </p:nvGrpSpPr>
        <p:grpSpPr>
          <a:xfrm>
            <a:off x="7356952" y="4166117"/>
            <a:ext cx="2635633" cy="1083500"/>
            <a:chOff x="325676" y="4233797"/>
            <a:chExt cx="2635633" cy="676593"/>
          </a:xfrm>
        </p:grpSpPr>
        <p:sp>
          <p:nvSpPr>
            <p:cNvPr id="20" name="Arrow: Right 19">
              <a:extLst>
                <a:ext uri="{FF2B5EF4-FFF2-40B4-BE49-F238E27FC236}">
                  <a16:creationId xmlns:a16="http://schemas.microsoft.com/office/drawing/2014/main" id="{DA225516-25B8-441A-A2D7-FCAAE0B1DE55}"/>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4AF0A24-503A-4AD8-858C-786017465C15}"/>
                </a:ext>
              </a:extLst>
            </p:cNvPr>
            <p:cNvSpPr txBox="1"/>
            <p:nvPr/>
          </p:nvSpPr>
          <p:spPr>
            <a:xfrm>
              <a:off x="360070"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‘tuyen italia’</a:t>
              </a:r>
            </a:p>
          </p:txBody>
        </p:sp>
      </p:grpSp>
      <p:grpSp>
        <p:nvGrpSpPr>
          <p:cNvPr id="22" name="Group 21">
            <a:extLst>
              <a:ext uri="{FF2B5EF4-FFF2-40B4-BE49-F238E27FC236}">
                <a16:creationId xmlns:a16="http://schemas.microsoft.com/office/drawing/2014/main" id="{333F9B90-878E-48D3-A523-3B8AC52DA6BD}"/>
              </a:ext>
            </a:extLst>
          </p:cNvPr>
          <p:cNvGrpSpPr/>
          <p:nvPr/>
        </p:nvGrpSpPr>
        <p:grpSpPr>
          <a:xfrm>
            <a:off x="7360136" y="5316592"/>
            <a:ext cx="3036465" cy="1083500"/>
            <a:chOff x="325676" y="4233797"/>
            <a:chExt cx="3036465" cy="676593"/>
          </a:xfrm>
        </p:grpSpPr>
        <p:sp>
          <p:nvSpPr>
            <p:cNvPr id="23" name="Arrow: Right 22">
              <a:extLst>
                <a:ext uri="{FF2B5EF4-FFF2-40B4-BE49-F238E27FC236}">
                  <a16:creationId xmlns:a16="http://schemas.microsoft.com/office/drawing/2014/main" id="{E1DC3F33-CA2A-4931-865F-EFA8C68EB85E}"/>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BF87A73-B7F6-4500-95B0-7732BE326DAB}"/>
                </a:ext>
              </a:extLst>
            </p:cNvPr>
            <p:cNvSpPr txBox="1"/>
            <p:nvPr/>
          </p:nvSpPr>
          <p:spPr>
            <a:xfrm>
              <a:off x="760902"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spTree>
    <p:extLst>
      <p:ext uri="{BB962C8B-B14F-4D97-AF65-F5344CB8AC3E}">
        <p14:creationId xmlns:p14="http://schemas.microsoft.com/office/powerpoint/2010/main" val="372828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88515" y="1484147"/>
            <a:ext cx="1526079" cy="563671"/>
            <a:chOff x="488515" y="1484147"/>
            <a:chExt cx="1526079"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88515" y="1578279"/>
              <a:ext cx="1305165"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1. Tìm kiếm</a:t>
              </a:r>
            </a:p>
          </p:txBody>
        </p:sp>
      </p:grpSp>
      <p:sp>
        <p:nvSpPr>
          <p:cNvPr id="6" name="TextBox 5">
            <a:extLst>
              <a:ext uri="{FF2B5EF4-FFF2-40B4-BE49-F238E27FC236}">
                <a16:creationId xmlns:a16="http://schemas.microsoft.com/office/drawing/2014/main" id="{B248C441-CBD4-4F39-86C4-4BE81E2059DB}"/>
              </a:ext>
            </a:extLst>
          </p:cNvPr>
          <p:cNvSpPr txBox="1"/>
          <p:nvPr/>
        </p:nvSpPr>
        <p:spPr>
          <a:xfrm>
            <a:off x="488515" y="2466389"/>
            <a:ext cx="3539752"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nhập chuỗi từ “đội tuyển italia”</a:t>
            </a:r>
          </a:p>
        </p:txBody>
      </p:sp>
      <p:grpSp>
        <p:nvGrpSpPr>
          <p:cNvPr id="16" name="Group 15">
            <a:extLst>
              <a:ext uri="{FF2B5EF4-FFF2-40B4-BE49-F238E27FC236}">
                <a16:creationId xmlns:a16="http://schemas.microsoft.com/office/drawing/2014/main" id="{D8BD0F37-4B34-4DE6-A9D2-88D7427AE49F}"/>
              </a:ext>
            </a:extLst>
          </p:cNvPr>
          <p:cNvGrpSpPr/>
          <p:nvPr/>
        </p:nvGrpSpPr>
        <p:grpSpPr>
          <a:xfrm>
            <a:off x="522909" y="3122257"/>
            <a:ext cx="2601239" cy="1083500"/>
            <a:chOff x="325676" y="4233797"/>
            <a:chExt cx="2601239" cy="676593"/>
          </a:xfrm>
        </p:grpSpPr>
        <p:sp>
          <p:nvSpPr>
            <p:cNvPr id="17" name="Arrow: Right 16">
              <a:extLst>
                <a:ext uri="{FF2B5EF4-FFF2-40B4-BE49-F238E27FC236}">
                  <a16:creationId xmlns:a16="http://schemas.microsoft.com/office/drawing/2014/main" id="{426F2561-6F5A-4659-B937-7FE963DA6DAB}"/>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ADE1465-72D8-4169-9894-A196F040218C}"/>
                </a:ext>
              </a:extLst>
            </p:cNvPr>
            <p:cNvSpPr txBox="1"/>
            <p:nvPr/>
          </p:nvSpPr>
          <p:spPr>
            <a:xfrm>
              <a:off x="497856" y="4449909"/>
              <a:ext cx="223281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grpSp>
        <p:nvGrpSpPr>
          <p:cNvPr id="19" name="Group 18">
            <a:extLst>
              <a:ext uri="{FF2B5EF4-FFF2-40B4-BE49-F238E27FC236}">
                <a16:creationId xmlns:a16="http://schemas.microsoft.com/office/drawing/2014/main" id="{A3901E0C-6D5F-4BC1-B469-DD9747A760EC}"/>
              </a:ext>
            </a:extLst>
          </p:cNvPr>
          <p:cNvGrpSpPr/>
          <p:nvPr/>
        </p:nvGrpSpPr>
        <p:grpSpPr>
          <a:xfrm>
            <a:off x="522909" y="4272732"/>
            <a:ext cx="2635633" cy="1083500"/>
            <a:chOff x="325676" y="4233797"/>
            <a:chExt cx="2635633" cy="676593"/>
          </a:xfrm>
        </p:grpSpPr>
        <p:sp>
          <p:nvSpPr>
            <p:cNvPr id="20" name="Arrow: Right 19">
              <a:extLst>
                <a:ext uri="{FF2B5EF4-FFF2-40B4-BE49-F238E27FC236}">
                  <a16:creationId xmlns:a16="http://schemas.microsoft.com/office/drawing/2014/main" id="{DA225516-25B8-441A-A2D7-FCAAE0B1DE55}"/>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4AF0A24-503A-4AD8-858C-786017465C15}"/>
                </a:ext>
              </a:extLst>
            </p:cNvPr>
            <p:cNvSpPr txBox="1"/>
            <p:nvPr/>
          </p:nvSpPr>
          <p:spPr>
            <a:xfrm>
              <a:off x="360070"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‘tuyen italia’</a:t>
              </a:r>
            </a:p>
          </p:txBody>
        </p:sp>
      </p:grpSp>
      <p:grpSp>
        <p:nvGrpSpPr>
          <p:cNvPr id="22" name="Group 21">
            <a:extLst>
              <a:ext uri="{FF2B5EF4-FFF2-40B4-BE49-F238E27FC236}">
                <a16:creationId xmlns:a16="http://schemas.microsoft.com/office/drawing/2014/main" id="{333F9B90-878E-48D3-A523-3B8AC52DA6BD}"/>
              </a:ext>
            </a:extLst>
          </p:cNvPr>
          <p:cNvGrpSpPr/>
          <p:nvPr/>
        </p:nvGrpSpPr>
        <p:grpSpPr>
          <a:xfrm>
            <a:off x="526093" y="5423207"/>
            <a:ext cx="3036465" cy="1083500"/>
            <a:chOff x="325676" y="4233797"/>
            <a:chExt cx="3036465" cy="676593"/>
          </a:xfrm>
        </p:grpSpPr>
        <p:sp>
          <p:nvSpPr>
            <p:cNvPr id="23" name="Arrow: Right 22">
              <a:extLst>
                <a:ext uri="{FF2B5EF4-FFF2-40B4-BE49-F238E27FC236}">
                  <a16:creationId xmlns:a16="http://schemas.microsoft.com/office/drawing/2014/main" id="{E1DC3F33-CA2A-4931-865F-EFA8C68EB85E}"/>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BF87A73-B7F6-4500-95B0-7732BE326DAB}"/>
                </a:ext>
              </a:extLst>
            </p:cNvPr>
            <p:cNvSpPr txBox="1"/>
            <p:nvPr/>
          </p:nvSpPr>
          <p:spPr>
            <a:xfrm>
              <a:off x="760902"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sp>
        <p:nvSpPr>
          <p:cNvPr id="7" name="Flowchart: Magnetic Disk 6">
            <a:extLst>
              <a:ext uri="{FF2B5EF4-FFF2-40B4-BE49-F238E27FC236}">
                <a16:creationId xmlns:a16="http://schemas.microsoft.com/office/drawing/2014/main" id="{0677F8D6-B5BA-4CB7-BA9F-562D11D91FD1}"/>
              </a:ext>
            </a:extLst>
          </p:cNvPr>
          <p:cNvSpPr/>
          <p:nvPr/>
        </p:nvSpPr>
        <p:spPr>
          <a:xfrm rot="5400000">
            <a:off x="2351190" y="4081158"/>
            <a:ext cx="3363609" cy="1339721"/>
          </a:xfrm>
          <a:prstGeom prst="flowChartMagneticDisk">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Duyệt trong metadata</a:t>
            </a:r>
          </a:p>
        </p:txBody>
      </p:sp>
      <p:sp>
        <p:nvSpPr>
          <p:cNvPr id="25" name="TextBox 24">
            <a:extLst>
              <a:ext uri="{FF2B5EF4-FFF2-40B4-BE49-F238E27FC236}">
                <a16:creationId xmlns:a16="http://schemas.microsoft.com/office/drawing/2014/main" id="{2175E198-29B3-410C-8F0D-FF8968015430}"/>
              </a:ext>
            </a:extLst>
          </p:cNvPr>
          <p:cNvSpPr txBox="1"/>
          <p:nvPr/>
        </p:nvSpPr>
        <p:spPr>
          <a:xfrm>
            <a:off x="4702856" y="2647485"/>
            <a:ext cx="6794056"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Mỗi file thứ </a:t>
            </a:r>
            <a:r>
              <a:rPr lang="en-US" sz="1600">
                <a:latin typeface="Consolas" panose="020B0609020204030204" pitchFamily="49" charset="0"/>
                <a:cs typeface="Arial" panose="020B0604020202020204" pitchFamily="34" charset="0"/>
              </a:rPr>
              <a:t>i</a:t>
            </a:r>
            <a:r>
              <a:rPr lang="en-US" sz="1600">
                <a:latin typeface="Arial" panose="020B0604020202020204" pitchFamily="34" charset="0"/>
                <a:cs typeface="Arial" panose="020B0604020202020204" pitchFamily="34" charset="0"/>
              </a:rPr>
              <a:t> sẽ có điểm đánh giá </a:t>
            </a:r>
            <a:r>
              <a:rPr lang="en-US" sz="1600">
                <a:latin typeface="Consolas" panose="020B0609020204030204" pitchFamily="49" charset="0"/>
                <a:cs typeface="Arial" panose="020B0604020202020204" pitchFamily="34" charset="0"/>
              </a:rPr>
              <a:t>score[i]</a:t>
            </a:r>
            <a:r>
              <a:rPr lang="en-US" sz="1600">
                <a:latin typeface="Arial" panose="020B0604020202020204" pitchFamily="34" charset="0"/>
                <a:cs typeface="Arial" panose="020B0604020202020204" pitchFamily="34" charset="0"/>
              </a:rPr>
              <a:t> và số lần xuất hiện từ khóa </a:t>
            </a:r>
            <a:r>
              <a:rPr lang="en-US" sz="1600">
                <a:latin typeface="Consolas" panose="020B0609020204030204" pitchFamily="49" charset="0"/>
                <a:cs typeface="Arial" panose="020B0604020202020204" pitchFamily="34" charset="0"/>
              </a:rPr>
              <a:t>occur[i]</a:t>
            </a:r>
            <a:r>
              <a:rPr lang="en-US" sz="1600">
                <a:latin typeface="Arial" panose="020B0604020202020204" pitchFamily="34" charset="0"/>
                <a:cs typeface="Arial" panose="020B0604020202020204" pitchFamily="34" charset="0"/>
              </a:rPr>
              <a:t> được tính như sau:</a:t>
            </a:r>
          </a:p>
        </p:txBody>
      </p:sp>
      <p:pic>
        <p:nvPicPr>
          <p:cNvPr id="27" name="Picture 26">
            <a:extLst>
              <a:ext uri="{FF2B5EF4-FFF2-40B4-BE49-F238E27FC236}">
                <a16:creationId xmlns:a16="http://schemas.microsoft.com/office/drawing/2014/main" id="{6D8E7DE6-AAE3-436F-A740-0EF292792791}"/>
              </a:ext>
            </a:extLst>
          </p:cNvPr>
          <p:cNvPicPr>
            <a:picLocks noChangeAspect="1"/>
          </p:cNvPicPr>
          <p:nvPr/>
        </p:nvPicPr>
        <p:blipFill>
          <a:blip r:embed="rId2"/>
          <a:stretch>
            <a:fillRect/>
          </a:stretch>
        </p:blipFill>
        <p:spPr>
          <a:xfrm>
            <a:off x="5206090" y="3244110"/>
            <a:ext cx="6290821" cy="1828644"/>
          </a:xfrm>
          <a:prstGeom prst="rect">
            <a:avLst/>
          </a:prstGeom>
        </p:spPr>
      </p:pic>
      <p:sp>
        <p:nvSpPr>
          <p:cNvPr id="28" name="Flowchart: Process 27">
            <a:extLst>
              <a:ext uri="{FF2B5EF4-FFF2-40B4-BE49-F238E27FC236}">
                <a16:creationId xmlns:a16="http://schemas.microsoft.com/office/drawing/2014/main" id="{F7F8A989-112C-4223-83EE-B2DD43D9372A}"/>
              </a:ext>
            </a:extLst>
          </p:cNvPr>
          <p:cNvSpPr/>
          <p:nvPr/>
        </p:nvSpPr>
        <p:spPr>
          <a:xfrm>
            <a:off x="961319" y="3791534"/>
            <a:ext cx="1394849"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1</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count[1] = 3</a:t>
            </a:r>
          </a:p>
        </p:txBody>
      </p:sp>
      <p:sp>
        <p:nvSpPr>
          <p:cNvPr id="29" name="Flowchart: Process 28">
            <a:extLst>
              <a:ext uri="{FF2B5EF4-FFF2-40B4-BE49-F238E27FC236}">
                <a16:creationId xmlns:a16="http://schemas.microsoft.com/office/drawing/2014/main" id="{E36031DD-8FF1-4BBD-A2DD-C21590FEA7E9}"/>
              </a:ext>
            </a:extLst>
          </p:cNvPr>
          <p:cNvSpPr/>
          <p:nvPr/>
        </p:nvSpPr>
        <p:spPr>
          <a:xfrm>
            <a:off x="961319" y="4969894"/>
            <a:ext cx="1381048"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2</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count[2] = 2</a:t>
            </a:r>
          </a:p>
        </p:txBody>
      </p:sp>
      <p:sp>
        <p:nvSpPr>
          <p:cNvPr id="30" name="Flowchart: Process 29">
            <a:extLst>
              <a:ext uri="{FF2B5EF4-FFF2-40B4-BE49-F238E27FC236}">
                <a16:creationId xmlns:a16="http://schemas.microsoft.com/office/drawing/2014/main" id="{D25CF6E6-0461-4FD7-B219-414785BB62AD}"/>
              </a:ext>
            </a:extLst>
          </p:cNvPr>
          <p:cNvSpPr/>
          <p:nvPr/>
        </p:nvSpPr>
        <p:spPr>
          <a:xfrm>
            <a:off x="961319" y="6148254"/>
            <a:ext cx="1381048"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3</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count[3] = 1</a:t>
            </a:r>
          </a:p>
        </p:txBody>
      </p:sp>
      <p:sp>
        <p:nvSpPr>
          <p:cNvPr id="31" name="TextBox 30">
            <a:extLst>
              <a:ext uri="{FF2B5EF4-FFF2-40B4-BE49-F238E27FC236}">
                <a16:creationId xmlns:a16="http://schemas.microsoft.com/office/drawing/2014/main" id="{06930BED-1D5F-4FF6-B8C0-C8FE11908022}"/>
              </a:ext>
            </a:extLst>
          </p:cNvPr>
          <p:cNvSpPr txBox="1"/>
          <p:nvPr/>
        </p:nvSpPr>
        <p:spPr>
          <a:xfrm>
            <a:off x="4907447" y="5204230"/>
            <a:ext cx="6758460" cy="584775"/>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Sắp xếp các file theo thứ tự độ liên quan giảm dần (dùng </a:t>
            </a:r>
            <a:r>
              <a:rPr lang="en-US" sz="1600" i="1">
                <a:latin typeface="Arial" panose="020B0604020202020204" pitchFamily="34" charset="0"/>
                <a:cs typeface="Arial" panose="020B0604020202020204" pitchFamily="34" charset="0"/>
              </a:rPr>
              <a:t>merge sort</a:t>
            </a:r>
            <a:r>
              <a:rPr lang="en-US" sz="1600">
                <a:latin typeface="Arial" panose="020B0604020202020204" pitchFamily="34" charset="0"/>
                <a:cs typeface="Arial" panose="020B0604020202020204" pitchFamily="34" charset="0"/>
              </a:rPr>
              <a:t>), với quy ước rằng văn bản thứ </a:t>
            </a:r>
            <a:r>
              <a:rPr lang="en-US" sz="1600">
                <a:latin typeface="Consolas" panose="020B0609020204030204" pitchFamily="49" charset="0"/>
                <a:cs typeface="Arial" panose="020B0604020202020204" pitchFamily="34" charset="0"/>
              </a:rPr>
              <a:t>i</a:t>
            </a:r>
            <a:r>
              <a:rPr lang="en-US" sz="1600">
                <a:latin typeface="Arial" panose="020B0604020202020204" pitchFamily="34" charset="0"/>
                <a:cs typeface="Arial" panose="020B0604020202020204" pitchFamily="34" charset="0"/>
              </a:rPr>
              <a:t> có độ liên quan cao hơn văn thứ </a:t>
            </a:r>
            <a:r>
              <a:rPr lang="en-US" sz="1600">
                <a:latin typeface="Consolas" panose="020B0609020204030204" pitchFamily="49" charset="0"/>
                <a:cs typeface="Arial" panose="020B0604020202020204" pitchFamily="34" charset="0"/>
              </a:rPr>
              <a:t>j</a:t>
            </a:r>
            <a:r>
              <a:rPr lang="en-US" sz="1600">
                <a:latin typeface="Arial" panose="020B0604020202020204" pitchFamily="34" charset="0"/>
                <a:cs typeface="Arial" panose="020B0604020202020204" pitchFamily="34" charset="0"/>
              </a:rPr>
              <a:t> nếu:</a:t>
            </a:r>
          </a:p>
        </p:txBody>
      </p:sp>
      <p:pic>
        <p:nvPicPr>
          <p:cNvPr id="32" name="Picture 31">
            <a:extLst>
              <a:ext uri="{FF2B5EF4-FFF2-40B4-BE49-F238E27FC236}">
                <a16:creationId xmlns:a16="http://schemas.microsoft.com/office/drawing/2014/main" id="{63B1C2AE-3EB8-4B9A-8B63-C69921E26326}"/>
              </a:ext>
            </a:extLst>
          </p:cNvPr>
          <p:cNvPicPr>
            <a:picLocks noChangeAspect="1"/>
          </p:cNvPicPr>
          <p:nvPr/>
        </p:nvPicPr>
        <p:blipFill>
          <a:blip r:embed="rId3"/>
          <a:stretch>
            <a:fillRect/>
          </a:stretch>
        </p:blipFill>
        <p:spPr>
          <a:xfrm>
            <a:off x="4734652" y="5771681"/>
            <a:ext cx="7233695" cy="414143"/>
          </a:xfrm>
          <a:prstGeom prst="rect">
            <a:avLst/>
          </a:prstGeom>
        </p:spPr>
      </p:pic>
    </p:spTree>
    <p:extLst>
      <p:ext uri="{BB962C8B-B14F-4D97-AF65-F5344CB8AC3E}">
        <p14:creationId xmlns:p14="http://schemas.microsoft.com/office/powerpoint/2010/main" val="3443110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AABA7-7259-45FA-920A-5339E39A0235}"/>
              </a:ext>
            </a:extLst>
          </p:cNvPr>
          <p:cNvSpPr txBox="1"/>
          <p:nvPr/>
        </p:nvSpPr>
        <p:spPr>
          <a:xfrm>
            <a:off x="3543859" y="524103"/>
            <a:ext cx="5104282"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Mô tả đồ án Search Engine</a:t>
            </a:r>
          </a:p>
        </p:txBody>
      </p:sp>
      <p:sp>
        <p:nvSpPr>
          <p:cNvPr id="4" name="TextBox 3">
            <a:extLst>
              <a:ext uri="{FF2B5EF4-FFF2-40B4-BE49-F238E27FC236}">
                <a16:creationId xmlns:a16="http://schemas.microsoft.com/office/drawing/2014/main" id="{2D1E9A0E-2191-4346-9836-20822A1D1184}"/>
              </a:ext>
            </a:extLst>
          </p:cNvPr>
          <p:cNvSpPr txBox="1"/>
          <p:nvPr/>
        </p:nvSpPr>
        <p:spPr>
          <a:xfrm>
            <a:off x="613776" y="1365337"/>
            <a:ext cx="10847539" cy="46612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000" b="0" i="0">
                <a:solidFill>
                  <a:srgbClr val="000000"/>
                </a:solidFill>
                <a:effectLst/>
              </a:rPr>
              <a:t>Rút trích đơn giản nội dung chính của văn bản tiếng Việt. Tìm kiếm những văn bản có nội dung</a:t>
            </a:r>
            <a:r>
              <a:rPr lang="en-US" sz="2000" b="0" i="0">
                <a:solidFill>
                  <a:srgbClr val="000000"/>
                </a:solidFill>
                <a:effectLst/>
              </a:rPr>
              <a:t> </a:t>
            </a:r>
            <a:r>
              <a:rPr lang="vi-VN" sz="2000" b="0" i="0">
                <a:solidFill>
                  <a:srgbClr val="000000"/>
                </a:solidFill>
                <a:effectLst/>
              </a:rPr>
              <a:t>tương ứng với từ khóa do người dùng nhập vào, xếp hạng kết quả tìm kiếm theo mức độ liên</a:t>
            </a:r>
            <a:r>
              <a:rPr lang="en-US" sz="2000" b="0" i="0">
                <a:solidFill>
                  <a:srgbClr val="000000"/>
                </a:solidFill>
                <a:effectLst/>
              </a:rPr>
              <a:t> </a:t>
            </a:r>
            <a:r>
              <a:rPr lang="vi-VN" sz="2000" b="0" i="0">
                <a:solidFill>
                  <a:srgbClr val="000000"/>
                </a:solidFill>
                <a:effectLst/>
              </a:rPr>
              <a:t>quan đến từ khóa từ cao đến thấp.</a:t>
            </a:r>
            <a:r>
              <a:rPr lang="vi-VN" sz="2000"/>
              <a:t> </a:t>
            </a:r>
            <a:br>
              <a:rPr lang="en-US" sz="2000" b="0" i="0">
                <a:solidFill>
                  <a:srgbClr val="000000"/>
                </a:solidFill>
                <a:effectLst/>
              </a:rPr>
            </a:br>
            <a:endParaRPr lang="en-US" sz="2000" b="0" i="0">
              <a:solidFill>
                <a:srgbClr val="000000"/>
              </a:solidFill>
              <a:effectLst/>
            </a:endParaRPr>
          </a:p>
          <a:p>
            <a:pPr marL="342900" indent="-342900">
              <a:lnSpc>
                <a:spcPct val="150000"/>
              </a:lnSpc>
              <a:buFont typeface="Arial" panose="020B0604020202020204" pitchFamily="34" charset="0"/>
              <a:buChar char="•"/>
            </a:pPr>
            <a:r>
              <a:rPr lang="vi-VN" sz="2000" b="0" i="0">
                <a:solidFill>
                  <a:srgbClr val="000000"/>
                </a:solidFill>
                <a:effectLst/>
              </a:rPr>
              <a:t>Các tập</a:t>
            </a:r>
            <a:r>
              <a:rPr lang="en-US" sz="2000" b="0" i="0">
                <a:solidFill>
                  <a:srgbClr val="000000"/>
                </a:solidFill>
                <a:effectLst/>
              </a:rPr>
              <a:t> </a:t>
            </a:r>
            <a:r>
              <a:rPr lang="vi-VN" sz="2000" b="0" i="0">
                <a:solidFill>
                  <a:srgbClr val="000000"/>
                </a:solidFill>
                <a:effectLst/>
              </a:rPr>
              <a:t>tin văn bản được đặt trong cùng một thư mục với tên tập tin tương ứng với tựa đề và phần mở</a:t>
            </a:r>
            <a:r>
              <a:rPr lang="en-US" sz="2000" b="0" i="0">
                <a:solidFill>
                  <a:srgbClr val="000000"/>
                </a:solidFill>
                <a:effectLst/>
              </a:rPr>
              <a:t> </a:t>
            </a:r>
            <a:r>
              <a:rPr lang="vi-VN" sz="2000" b="0" i="0">
                <a:solidFill>
                  <a:srgbClr val="000000"/>
                </a:solidFill>
                <a:effectLst/>
              </a:rPr>
              <a:t>rộng </a:t>
            </a:r>
            <a:r>
              <a:rPr lang="vi-VN" sz="2000" b="0" i="0">
                <a:solidFill>
                  <a:srgbClr val="000000"/>
                </a:solidFill>
                <a:effectLst/>
                <a:latin typeface="Consolas" panose="020B0609020204030204" pitchFamily="49" charset="0"/>
              </a:rPr>
              <a:t>.txt</a:t>
            </a:r>
            <a:r>
              <a:rPr lang="vi-VN" sz="2000" b="0" i="0">
                <a:solidFill>
                  <a:srgbClr val="000000"/>
                </a:solidFill>
                <a:effectLst/>
              </a:rPr>
              <a:t>. Dựa trên các văn bản nguồn</a:t>
            </a:r>
            <a:r>
              <a:rPr lang="en-US" sz="2000" b="0" i="0">
                <a:solidFill>
                  <a:srgbClr val="000000"/>
                </a:solidFill>
                <a:effectLst/>
              </a:rPr>
              <a:t> </a:t>
            </a:r>
            <a:r>
              <a:rPr lang="vi-VN" sz="2000" b="0" i="0">
                <a:solidFill>
                  <a:srgbClr val="000000"/>
                </a:solidFill>
                <a:effectLst/>
              </a:rPr>
              <a:t>tự tạo ra tập tin siêu dữ liệu (metadata) ở dạng</a:t>
            </a:r>
            <a:r>
              <a:rPr lang="en-US" sz="2000" b="0" i="0">
                <a:solidFill>
                  <a:srgbClr val="000000"/>
                </a:solidFill>
                <a:effectLst/>
              </a:rPr>
              <a:t> </a:t>
            </a:r>
            <a:r>
              <a:rPr lang="vi-VN" sz="2000" b="0" i="0">
                <a:solidFill>
                  <a:srgbClr val="000000"/>
                </a:solidFill>
                <a:effectLst/>
              </a:rPr>
              <a:t>nhị phân hoặc văn bản: thông tin về các văn bản đã tiền xử lý và nội dung chính của từng văn</a:t>
            </a:r>
            <a:r>
              <a:rPr lang="en-US" sz="2000" b="0" i="0">
                <a:solidFill>
                  <a:srgbClr val="000000"/>
                </a:solidFill>
                <a:effectLst/>
              </a:rPr>
              <a:t> </a:t>
            </a:r>
            <a:r>
              <a:rPr lang="vi-VN" sz="2000" b="0" i="0">
                <a:solidFill>
                  <a:srgbClr val="000000"/>
                </a:solidFill>
                <a:effectLst/>
              </a:rPr>
              <a:t>bản theo cấu trúc tự định nghĩa. Khi thêm/xóa tập tin văn bản, chương trình tự động cập nhật</a:t>
            </a:r>
            <a:r>
              <a:rPr lang="en-US" sz="2000" b="0" i="0">
                <a:solidFill>
                  <a:srgbClr val="000000"/>
                </a:solidFill>
                <a:effectLst/>
              </a:rPr>
              <a:t> </a:t>
            </a:r>
            <a:r>
              <a:rPr lang="vi-VN" sz="2000" b="0" i="0">
                <a:solidFill>
                  <a:srgbClr val="000000"/>
                </a:solidFill>
                <a:effectLst/>
              </a:rPr>
              <a:t>dữ liệu của tập tin siêu dữ liệu</a:t>
            </a:r>
            <a:r>
              <a:rPr lang="en-US" sz="2000" b="0" i="0">
                <a:solidFill>
                  <a:srgbClr val="000000"/>
                </a:solidFill>
                <a:effectLst/>
              </a:rPr>
              <a:t>.</a:t>
            </a:r>
            <a:br>
              <a:rPr lang="vi-VN" sz="2000"/>
            </a:br>
            <a:endParaRPr lang="en-US" sz="2000"/>
          </a:p>
        </p:txBody>
      </p:sp>
    </p:spTree>
    <p:extLst>
      <p:ext uri="{BB962C8B-B14F-4D97-AF65-F5344CB8AC3E}">
        <p14:creationId xmlns:p14="http://schemas.microsoft.com/office/powerpoint/2010/main" val="1221971250"/>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88515" y="1484147"/>
            <a:ext cx="1526079" cy="563671"/>
            <a:chOff x="488515" y="1484147"/>
            <a:chExt cx="1526079"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88515" y="1578279"/>
              <a:ext cx="1305165"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1. Tìm kiếm</a:t>
              </a:r>
            </a:p>
          </p:txBody>
        </p:sp>
      </p:grpSp>
      <p:sp>
        <p:nvSpPr>
          <p:cNvPr id="6" name="TextBox 5">
            <a:extLst>
              <a:ext uri="{FF2B5EF4-FFF2-40B4-BE49-F238E27FC236}">
                <a16:creationId xmlns:a16="http://schemas.microsoft.com/office/drawing/2014/main" id="{B248C441-CBD4-4F39-86C4-4BE81E2059DB}"/>
              </a:ext>
            </a:extLst>
          </p:cNvPr>
          <p:cNvSpPr txBox="1"/>
          <p:nvPr/>
        </p:nvSpPr>
        <p:spPr>
          <a:xfrm>
            <a:off x="488515" y="2466389"/>
            <a:ext cx="3539752"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nhập chuỗi từ “đội tuyển italia”</a:t>
            </a:r>
          </a:p>
        </p:txBody>
      </p:sp>
      <p:grpSp>
        <p:nvGrpSpPr>
          <p:cNvPr id="16" name="Group 15">
            <a:extLst>
              <a:ext uri="{FF2B5EF4-FFF2-40B4-BE49-F238E27FC236}">
                <a16:creationId xmlns:a16="http://schemas.microsoft.com/office/drawing/2014/main" id="{D8BD0F37-4B34-4DE6-A9D2-88D7427AE49F}"/>
              </a:ext>
            </a:extLst>
          </p:cNvPr>
          <p:cNvGrpSpPr/>
          <p:nvPr/>
        </p:nvGrpSpPr>
        <p:grpSpPr>
          <a:xfrm>
            <a:off x="522909" y="3122257"/>
            <a:ext cx="2601239" cy="1083500"/>
            <a:chOff x="325676" y="4233797"/>
            <a:chExt cx="2601239" cy="676593"/>
          </a:xfrm>
        </p:grpSpPr>
        <p:sp>
          <p:nvSpPr>
            <p:cNvPr id="17" name="Arrow: Right 16">
              <a:extLst>
                <a:ext uri="{FF2B5EF4-FFF2-40B4-BE49-F238E27FC236}">
                  <a16:creationId xmlns:a16="http://schemas.microsoft.com/office/drawing/2014/main" id="{426F2561-6F5A-4659-B937-7FE963DA6DAB}"/>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ADE1465-72D8-4169-9894-A196F040218C}"/>
                </a:ext>
              </a:extLst>
            </p:cNvPr>
            <p:cNvSpPr txBox="1"/>
            <p:nvPr/>
          </p:nvSpPr>
          <p:spPr>
            <a:xfrm>
              <a:off x="497856" y="4449909"/>
              <a:ext cx="223281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grpSp>
        <p:nvGrpSpPr>
          <p:cNvPr id="19" name="Group 18">
            <a:extLst>
              <a:ext uri="{FF2B5EF4-FFF2-40B4-BE49-F238E27FC236}">
                <a16:creationId xmlns:a16="http://schemas.microsoft.com/office/drawing/2014/main" id="{A3901E0C-6D5F-4BC1-B469-DD9747A760EC}"/>
              </a:ext>
            </a:extLst>
          </p:cNvPr>
          <p:cNvGrpSpPr/>
          <p:nvPr/>
        </p:nvGrpSpPr>
        <p:grpSpPr>
          <a:xfrm>
            <a:off x="522909" y="4272732"/>
            <a:ext cx="2635633" cy="1083500"/>
            <a:chOff x="325676" y="4233797"/>
            <a:chExt cx="2635633" cy="676593"/>
          </a:xfrm>
        </p:grpSpPr>
        <p:sp>
          <p:nvSpPr>
            <p:cNvPr id="20" name="Arrow: Right 19">
              <a:extLst>
                <a:ext uri="{FF2B5EF4-FFF2-40B4-BE49-F238E27FC236}">
                  <a16:creationId xmlns:a16="http://schemas.microsoft.com/office/drawing/2014/main" id="{DA225516-25B8-441A-A2D7-FCAAE0B1DE55}"/>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4AF0A24-503A-4AD8-858C-786017465C15}"/>
                </a:ext>
              </a:extLst>
            </p:cNvPr>
            <p:cNvSpPr txBox="1"/>
            <p:nvPr/>
          </p:nvSpPr>
          <p:spPr>
            <a:xfrm>
              <a:off x="360070"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‘tuyen italia’</a:t>
              </a:r>
            </a:p>
          </p:txBody>
        </p:sp>
      </p:grpSp>
      <p:grpSp>
        <p:nvGrpSpPr>
          <p:cNvPr id="22" name="Group 21">
            <a:extLst>
              <a:ext uri="{FF2B5EF4-FFF2-40B4-BE49-F238E27FC236}">
                <a16:creationId xmlns:a16="http://schemas.microsoft.com/office/drawing/2014/main" id="{333F9B90-878E-48D3-A523-3B8AC52DA6BD}"/>
              </a:ext>
            </a:extLst>
          </p:cNvPr>
          <p:cNvGrpSpPr/>
          <p:nvPr/>
        </p:nvGrpSpPr>
        <p:grpSpPr>
          <a:xfrm>
            <a:off x="526093" y="5423207"/>
            <a:ext cx="3036465" cy="1083500"/>
            <a:chOff x="325676" y="4233797"/>
            <a:chExt cx="3036465" cy="676593"/>
          </a:xfrm>
        </p:grpSpPr>
        <p:sp>
          <p:nvSpPr>
            <p:cNvPr id="23" name="Arrow: Right 22">
              <a:extLst>
                <a:ext uri="{FF2B5EF4-FFF2-40B4-BE49-F238E27FC236}">
                  <a16:creationId xmlns:a16="http://schemas.microsoft.com/office/drawing/2014/main" id="{E1DC3F33-CA2A-4931-865F-EFA8C68EB85E}"/>
                </a:ext>
              </a:extLst>
            </p:cNvPr>
            <p:cNvSpPr/>
            <p:nvPr/>
          </p:nvSpPr>
          <p:spPr>
            <a:xfrm>
              <a:off x="325676" y="4233797"/>
              <a:ext cx="2601239" cy="676593"/>
            </a:xfrm>
            <a:prstGeom prst="rightArrow">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BF87A73-B7F6-4500-95B0-7732BE326DAB}"/>
                </a:ext>
              </a:extLst>
            </p:cNvPr>
            <p:cNvSpPr txBox="1"/>
            <p:nvPr/>
          </p:nvSpPr>
          <p:spPr>
            <a:xfrm>
              <a:off x="760902" y="4457731"/>
              <a:ext cx="2601239" cy="211410"/>
            </a:xfrm>
            <a:prstGeom prst="rect">
              <a:avLst/>
            </a:prstGeom>
            <a:noFill/>
          </p:spPr>
          <p:txBody>
            <a:bodyPr wrap="square">
              <a:spAutoFit/>
            </a:bodyPr>
            <a:lstStyle/>
            <a:p>
              <a:r>
                <a:rPr lang="en-US" sz="1600">
                  <a:latin typeface="Arial" panose="020B0604020202020204" pitchFamily="34" charset="0"/>
                  <a:cs typeface="Arial" panose="020B0604020202020204" pitchFamily="34" charset="0"/>
                </a:rPr>
                <a:t>‘doi tuyen italia’</a:t>
              </a:r>
            </a:p>
          </p:txBody>
        </p:sp>
      </p:grpSp>
      <p:sp>
        <p:nvSpPr>
          <p:cNvPr id="7" name="Flowchart: Magnetic Disk 6">
            <a:extLst>
              <a:ext uri="{FF2B5EF4-FFF2-40B4-BE49-F238E27FC236}">
                <a16:creationId xmlns:a16="http://schemas.microsoft.com/office/drawing/2014/main" id="{0677F8D6-B5BA-4CB7-BA9F-562D11D91FD1}"/>
              </a:ext>
            </a:extLst>
          </p:cNvPr>
          <p:cNvSpPr/>
          <p:nvPr/>
        </p:nvSpPr>
        <p:spPr>
          <a:xfrm rot="5400000">
            <a:off x="2351190" y="4081158"/>
            <a:ext cx="3363609" cy="1339721"/>
          </a:xfrm>
          <a:prstGeom prst="flowChartMagneticDisk">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Duyệt trong metadata</a:t>
            </a:r>
          </a:p>
        </p:txBody>
      </p:sp>
      <p:sp>
        <p:nvSpPr>
          <p:cNvPr id="28" name="Flowchart: Process 27">
            <a:extLst>
              <a:ext uri="{FF2B5EF4-FFF2-40B4-BE49-F238E27FC236}">
                <a16:creationId xmlns:a16="http://schemas.microsoft.com/office/drawing/2014/main" id="{F7F8A989-112C-4223-83EE-B2DD43D9372A}"/>
              </a:ext>
            </a:extLst>
          </p:cNvPr>
          <p:cNvSpPr/>
          <p:nvPr/>
        </p:nvSpPr>
        <p:spPr>
          <a:xfrm>
            <a:off x="961319" y="3791534"/>
            <a:ext cx="1394849"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1</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count[1] = 3</a:t>
            </a:r>
          </a:p>
        </p:txBody>
      </p:sp>
      <p:sp>
        <p:nvSpPr>
          <p:cNvPr id="29" name="Flowchart: Process 28">
            <a:extLst>
              <a:ext uri="{FF2B5EF4-FFF2-40B4-BE49-F238E27FC236}">
                <a16:creationId xmlns:a16="http://schemas.microsoft.com/office/drawing/2014/main" id="{E36031DD-8FF1-4BBD-A2DD-C21590FEA7E9}"/>
              </a:ext>
            </a:extLst>
          </p:cNvPr>
          <p:cNvSpPr/>
          <p:nvPr/>
        </p:nvSpPr>
        <p:spPr>
          <a:xfrm>
            <a:off x="961319" y="4969894"/>
            <a:ext cx="1381048"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2</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count[2] = 2</a:t>
            </a:r>
          </a:p>
        </p:txBody>
      </p:sp>
      <p:sp>
        <p:nvSpPr>
          <p:cNvPr id="30" name="Flowchart: Process 29">
            <a:extLst>
              <a:ext uri="{FF2B5EF4-FFF2-40B4-BE49-F238E27FC236}">
                <a16:creationId xmlns:a16="http://schemas.microsoft.com/office/drawing/2014/main" id="{D25CF6E6-0461-4FD7-B219-414785BB62AD}"/>
              </a:ext>
            </a:extLst>
          </p:cNvPr>
          <p:cNvSpPr/>
          <p:nvPr/>
        </p:nvSpPr>
        <p:spPr>
          <a:xfrm>
            <a:off x="961319" y="6148254"/>
            <a:ext cx="1381048" cy="468672"/>
          </a:xfrm>
          <a:prstGeom prst="flowChartProcess">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a:latin typeface="Consolas" panose="020B0609020204030204" pitchFamily="49" charset="0"/>
                <a:cs typeface="Arial" panose="020B0604020202020204" pitchFamily="34" charset="0"/>
              </a:rPr>
              <a:t>len = 3</a:t>
            </a:r>
            <a:br>
              <a:rPr lang="en-US" sz="1400">
                <a:latin typeface="Consolas" panose="020B0609020204030204" pitchFamily="49" charset="0"/>
                <a:cs typeface="Arial" panose="020B0604020202020204" pitchFamily="34" charset="0"/>
              </a:rPr>
            </a:br>
            <a:r>
              <a:rPr lang="en-US" sz="1400">
                <a:latin typeface="Consolas" panose="020B0609020204030204" pitchFamily="49" charset="0"/>
                <a:cs typeface="Arial" panose="020B0604020202020204" pitchFamily="34" charset="0"/>
              </a:rPr>
              <a:t>count[3] = 1</a:t>
            </a:r>
          </a:p>
        </p:txBody>
      </p:sp>
      <p:sp>
        <p:nvSpPr>
          <p:cNvPr id="26" name="Arrow: Right 25">
            <a:extLst>
              <a:ext uri="{FF2B5EF4-FFF2-40B4-BE49-F238E27FC236}">
                <a16:creationId xmlns:a16="http://schemas.microsoft.com/office/drawing/2014/main" id="{BBF96720-73C9-4237-A4E1-7338C39A9716}"/>
              </a:ext>
            </a:extLst>
          </p:cNvPr>
          <p:cNvSpPr/>
          <p:nvPr/>
        </p:nvSpPr>
        <p:spPr>
          <a:xfrm>
            <a:off x="4795381" y="4577583"/>
            <a:ext cx="1567319" cy="346870"/>
          </a:xfrm>
          <a:prstGeom prst="rightArrow">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FAAC619A-7119-436A-B788-B04C442BCC87}"/>
              </a:ext>
            </a:extLst>
          </p:cNvPr>
          <p:cNvGrpSpPr/>
          <p:nvPr/>
        </p:nvGrpSpPr>
        <p:grpSpPr>
          <a:xfrm>
            <a:off x="6455226" y="1103153"/>
            <a:ext cx="5005453" cy="5648376"/>
            <a:chOff x="626301" y="1515649"/>
            <a:chExt cx="6237962" cy="5047989"/>
          </a:xfrm>
        </p:grpSpPr>
        <p:sp>
          <p:nvSpPr>
            <p:cNvPr id="34" name="Rectangle 33">
              <a:extLst>
                <a:ext uri="{FF2B5EF4-FFF2-40B4-BE49-F238E27FC236}">
                  <a16:creationId xmlns:a16="http://schemas.microsoft.com/office/drawing/2014/main" id="{601FBBAA-5071-452C-B650-BCE0B61C07DA}"/>
                </a:ext>
              </a:extLst>
            </p:cNvPr>
            <p:cNvSpPr/>
            <p:nvPr/>
          </p:nvSpPr>
          <p:spPr>
            <a:xfrm>
              <a:off x="626301" y="1515649"/>
              <a:ext cx="6237962" cy="5047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5C1BEB3-B636-4D2E-8897-41E95F8FA186}"/>
                </a:ext>
              </a:extLst>
            </p:cNvPr>
            <p:cNvSpPr/>
            <p:nvPr/>
          </p:nvSpPr>
          <p:spPr>
            <a:xfrm>
              <a:off x="726510" y="2091847"/>
              <a:ext cx="6037545" cy="4384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DEFA142-E208-4B46-AB1F-EE7E9F8EF633}"/>
                </a:ext>
              </a:extLst>
            </p:cNvPr>
            <p:cNvSpPr txBox="1"/>
            <p:nvPr/>
          </p:nvSpPr>
          <p:spPr>
            <a:xfrm>
              <a:off x="726511" y="1649859"/>
              <a:ext cx="1845699" cy="38399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7" name="TextBox 36">
              <a:extLst>
                <a:ext uri="{FF2B5EF4-FFF2-40B4-BE49-F238E27FC236}">
                  <a16:creationId xmlns:a16="http://schemas.microsoft.com/office/drawing/2014/main" id="{08C9FBA7-EE74-4ED6-9381-3D88798B6BE1}"/>
                </a:ext>
              </a:extLst>
            </p:cNvPr>
            <p:cNvSpPr txBox="1"/>
            <p:nvPr/>
          </p:nvSpPr>
          <p:spPr>
            <a:xfrm>
              <a:off x="770351" y="2153294"/>
              <a:ext cx="6093912" cy="3933384"/>
            </a:xfrm>
            <a:prstGeom prst="rect">
              <a:avLst/>
            </a:prstGeom>
            <a:noFill/>
          </p:spPr>
          <p:txBody>
            <a:bodyPr wrap="square">
              <a:spAutoFit/>
            </a:bodyPr>
            <a:lstStyle/>
            <a:p>
              <a:r>
                <a:rPr lang="en-US" sz="1400">
                  <a:latin typeface="Consolas" panose="020B0609020204030204" pitchFamily="49" charset="0"/>
                  <a:cs typeface="Arial" panose="020B0604020202020204" pitchFamily="34" charset="0"/>
                </a:rPr>
                <a:t>Tìm thấy 755 kết quả trong 1.153000 giây</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Top 5 văn bản có từ khóa liên quan:</a:t>
              </a:r>
            </a:p>
            <a:p>
              <a:r>
                <a:rPr lang="en-US" sz="1400">
                  <a:latin typeface="Consolas" panose="020B0609020204030204" pitchFamily="49" charset="0"/>
                  <a:cs typeface="Arial" panose="020B0604020202020204" pitchFamily="34" charset="0"/>
                </a:rPr>
                <a:t>1. .\train\Bong da\BD_TT_T_ (1788).txt</a:t>
              </a:r>
            </a:p>
            <a:p>
              <a:r>
                <a:rPr lang="en-US" sz="1400">
                  <a:latin typeface="Consolas" panose="020B0609020204030204" pitchFamily="49" charset="0"/>
                  <a:cs typeface="Arial" panose="020B0604020202020204" pitchFamily="34" charset="0"/>
                </a:rPr>
                <a:t>Số điểm: 5, số lần xuất hiện từ khóa: 57</a:t>
              </a:r>
            </a:p>
            <a:p>
              <a:r>
                <a:rPr lang="en-US" sz="1400">
                  <a:latin typeface="Consolas" panose="020B0609020204030204" pitchFamily="49" charset="0"/>
                  <a:cs typeface="Arial" panose="020B0604020202020204" pitchFamily="34" charset="0"/>
                </a:rPr>
                <a:t>2. .\train\Bong da\BD_TT_T_ (1750).txt</a:t>
              </a:r>
            </a:p>
            <a:p>
              <a:r>
                <a:rPr lang="en-US" sz="1400">
                  <a:latin typeface="Consolas" panose="020B0609020204030204" pitchFamily="49" charset="0"/>
                  <a:cs typeface="Arial" panose="020B0604020202020204" pitchFamily="34" charset="0"/>
                </a:rPr>
                <a:t>Số điểm: 5, số lần xuất hiện từ khóa: 46</a:t>
              </a:r>
            </a:p>
            <a:p>
              <a:r>
                <a:rPr lang="en-US" sz="1400">
                  <a:latin typeface="Consolas" panose="020B0609020204030204" pitchFamily="49" charset="0"/>
                  <a:cs typeface="Arial" panose="020B0604020202020204" pitchFamily="34" charset="0"/>
                </a:rPr>
                <a:t>3. .\train\Bong da\BD_VNE_ (179).txt</a:t>
              </a:r>
            </a:p>
            <a:p>
              <a:r>
                <a:rPr lang="en-US" sz="1400">
                  <a:latin typeface="Consolas" panose="020B0609020204030204" pitchFamily="49" charset="0"/>
                  <a:cs typeface="Arial" panose="020B0604020202020204" pitchFamily="34" charset="0"/>
                </a:rPr>
                <a:t>Số điểm: 5, số lần xuất hiện từ khóa: 38</a:t>
              </a:r>
            </a:p>
            <a:p>
              <a:r>
                <a:rPr lang="en-US" sz="1400">
                  <a:latin typeface="Consolas" panose="020B0609020204030204" pitchFamily="49" charset="0"/>
                  <a:cs typeface="Arial" panose="020B0604020202020204" pitchFamily="34" charset="0"/>
                </a:rPr>
                <a:t>4. .\train\Bong da\BD_TT_T_ (1732).txt</a:t>
              </a:r>
            </a:p>
            <a:p>
              <a:r>
                <a:rPr lang="en-US" sz="1400">
                  <a:latin typeface="Consolas" panose="020B0609020204030204" pitchFamily="49" charset="0"/>
                  <a:cs typeface="Arial" panose="020B0604020202020204" pitchFamily="34" charset="0"/>
                </a:rPr>
                <a:t>Số điểm: 5, số lần xuất hiện từ khóa: 31</a:t>
              </a:r>
            </a:p>
            <a:p>
              <a:r>
                <a:rPr lang="en-US" sz="1400">
                  <a:latin typeface="Consolas" panose="020B0609020204030204" pitchFamily="49" charset="0"/>
                  <a:cs typeface="Arial" panose="020B0604020202020204" pitchFamily="34" charset="0"/>
                </a:rPr>
                <a:t>5. .\train\Bong da\BD_TT_T_ (1754).txt</a:t>
              </a:r>
            </a:p>
            <a:p>
              <a:r>
                <a:rPr lang="en-US" sz="1400">
                  <a:latin typeface="Consolas" panose="020B0609020204030204" pitchFamily="49" charset="0"/>
                  <a:cs typeface="Arial" panose="020B0604020202020204" pitchFamily="34" charset="0"/>
                </a:rPr>
                <a:t>Số điểm: 5, số lần xuất hiện từ khóa: 31</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Các chức năng trong phần tìm kiếm:</a:t>
              </a:r>
            </a:p>
            <a:p>
              <a:r>
                <a:rPr lang="en-US" sz="1400">
                  <a:latin typeface="Consolas" panose="020B0609020204030204" pitchFamily="49" charset="0"/>
                  <a:cs typeface="Arial" panose="020B0604020202020204" pitchFamily="34" charset="0"/>
                </a:rPr>
                <a:t>1. In ra thêm 5 văn bản liên quan</a:t>
              </a:r>
            </a:p>
            <a:p>
              <a:r>
                <a:rPr lang="en-US" sz="1400">
                  <a:latin typeface="Consolas" panose="020B0609020204030204" pitchFamily="49" charset="0"/>
                  <a:cs typeface="Arial" panose="020B0604020202020204" pitchFamily="34" charset="0"/>
                </a:rPr>
                <a:t>2. In văn bản ra console</a:t>
              </a:r>
            </a:p>
            <a:p>
              <a:r>
                <a:rPr lang="en-US" sz="1400">
                  <a:latin typeface="Consolas" panose="020B0609020204030204" pitchFamily="49" charset="0"/>
                  <a:cs typeface="Arial" panose="020B0604020202020204" pitchFamily="34" charset="0"/>
                </a:rPr>
                <a:t>3. Trở về menu chính.</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Nhập sự lựa chọn của bạn: </a:t>
              </a:r>
            </a:p>
          </p:txBody>
        </p:sp>
      </p:grpSp>
    </p:spTree>
    <p:extLst>
      <p:ext uri="{BB962C8B-B14F-4D97-AF65-F5344CB8AC3E}">
        <p14:creationId xmlns:p14="http://schemas.microsoft.com/office/powerpoint/2010/main" val="1874712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88515" y="1484147"/>
            <a:ext cx="1526079" cy="563671"/>
            <a:chOff x="488515" y="1484147"/>
            <a:chExt cx="1526079"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88515" y="1578279"/>
              <a:ext cx="1316386"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2. Thêm file</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3593273"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3673683"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3673683"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3708861" y="1779059"/>
            <a:ext cx="4889865" cy="4401205"/>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2</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file muốn thêm vào:</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D:\test.txt</a:t>
            </a:r>
          </a:p>
          <a:p>
            <a:r>
              <a:rPr lang="en-US" sz="1400">
                <a:latin typeface="Consolas" panose="020B0609020204030204" pitchFamily="49" charset="0"/>
                <a:cs typeface="Arial" panose="020B0604020202020204" pitchFamily="34" charset="0"/>
              </a:rPr>
              <a:t>Thêm file thành công</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0.007s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p:txBody>
      </p:sp>
    </p:spTree>
    <p:extLst>
      <p:ext uri="{BB962C8B-B14F-4D97-AF65-F5344CB8AC3E}">
        <p14:creationId xmlns:p14="http://schemas.microsoft.com/office/powerpoint/2010/main" val="15214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xEl>
                                              <p:pRg st="15" end="1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xEl>
                                              <p:pRg st="16" end="1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
                                            <p:txEl>
                                              <p:pRg st="17" end="1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
                                            <p:txEl>
                                              <p:pRg st="18" end="1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88515" y="1484147"/>
            <a:ext cx="1526079" cy="563671"/>
            <a:chOff x="488515" y="1484147"/>
            <a:chExt cx="1526079"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88515" y="1578279"/>
              <a:ext cx="1316386"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2. Thêm file</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3593273"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3673683"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3673683"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3708861" y="1779059"/>
            <a:ext cx="4889865" cy="4401205"/>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2</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file muốn thêm vào:</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D:\test.txt</a:t>
            </a:r>
          </a:p>
          <a:p>
            <a:r>
              <a:rPr lang="en-US" sz="1400">
                <a:latin typeface="Consolas" panose="020B0609020204030204" pitchFamily="49" charset="0"/>
                <a:cs typeface="Arial" panose="020B0604020202020204" pitchFamily="34" charset="0"/>
              </a:rPr>
              <a:t>File đã được thêm vào trước đó.</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0.008s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p:txBody>
      </p:sp>
    </p:spTree>
    <p:extLst>
      <p:ext uri="{BB962C8B-B14F-4D97-AF65-F5344CB8AC3E}">
        <p14:creationId xmlns:p14="http://schemas.microsoft.com/office/powerpoint/2010/main" val="3886049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xEl>
                                              <p:pRg st="15" end="1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xEl>
                                              <p:pRg st="16" end="1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
                                            <p:txEl>
                                              <p:pRg st="17" end="1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
                                            <p:txEl>
                                              <p:pRg st="18" end="1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50937" y="1484147"/>
            <a:ext cx="1588897" cy="563671"/>
            <a:chOff x="450937" y="1484147"/>
            <a:chExt cx="1588897"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50937" y="1578279"/>
              <a:ext cx="1588897"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3. Thêm folder</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3593273"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3673683"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3673683"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3708861" y="1779059"/>
            <a:ext cx="4889865" cy="4616648"/>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a:t>
            </a:r>
            <a:r>
              <a:rPr lang="en-US" sz="1400">
                <a:latin typeface="Consolas" panose="020B0609020204030204" pitchFamily="49" charset="0"/>
                <a:cs typeface="Arial" panose="020B0604020202020204" pitchFamily="34" charset="0"/>
              </a:rPr>
              <a:t>3</a:t>
            </a:r>
            <a:endParaRPr lang="vi-VN" sz="1400">
              <a:latin typeface="Consolas" panose="020B0609020204030204" pitchFamily="49" charset="0"/>
              <a:cs typeface="Arial" panose="020B0604020202020204" pitchFamily="34" charset="0"/>
            </a:endParaRP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a:t>
            </a:r>
            <a:r>
              <a:rPr lang="en-US" sz="1400">
                <a:latin typeface="Consolas" panose="020B0609020204030204" pitchFamily="49" charset="0"/>
                <a:cs typeface="Arial" panose="020B0604020202020204" pitchFamily="34" charset="0"/>
              </a:rPr>
              <a:t>older</a:t>
            </a:r>
            <a:r>
              <a:rPr lang="vi-VN" sz="1400">
                <a:latin typeface="Consolas" panose="020B0609020204030204" pitchFamily="49" charset="0"/>
                <a:cs typeface="Arial" panose="020B0604020202020204" pitchFamily="34" charset="0"/>
              </a:rPr>
              <a:t> muốn thêm vào:</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D:\test_folder</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Đã thêm 50 file thành công từ folder.</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6.021s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p:txBody>
      </p:sp>
    </p:spTree>
    <p:extLst>
      <p:ext uri="{BB962C8B-B14F-4D97-AF65-F5344CB8AC3E}">
        <p14:creationId xmlns:p14="http://schemas.microsoft.com/office/powerpoint/2010/main" val="798740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xEl>
                                              <p:pRg st="16" end="16"/>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xEl>
                                              <p:pRg st="17" end="17"/>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
                                            <p:txEl>
                                              <p:pRg st="18" end="18"/>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
                                            <p:txEl>
                                              <p:pRg st="19" end="19"/>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xEl>
                                              <p:pRg st="20" end="2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50937" y="1484147"/>
            <a:ext cx="1563657" cy="563671"/>
            <a:chOff x="450937" y="1484147"/>
            <a:chExt cx="1563657"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50937" y="1578279"/>
              <a:ext cx="1144865"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4. Xóa file</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3593273"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3673683"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3673683"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3708861" y="1779059"/>
            <a:ext cx="4889865" cy="4401205"/>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a:t>
            </a:r>
            <a:r>
              <a:rPr lang="en-US" sz="1400">
                <a:latin typeface="Consolas" panose="020B0609020204030204" pitchFamily="49" charset="0"/>
                <a:cs typeface="Arial" panose="020B0604020202020204" pitchFamily="34" charset="0"/>
              </a:rPr>
              <a:t>5</a:t>
            </a:r>
            <a:endParaRPr lang="vi-VN" sz="1400">
              <a:latin typeface="Consolas" panose="020B0609020204030204" pitchFamily="49" charset="0"/>
              <a:cs typeface="Arial" panose="020B0604020202020204" pitchFamily="34" charset="0"/>
            </a:endParaRP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file muốn </a:t>
            </a:r>
            <a:r>
              <a:rPr lang="en-US" sz="1400">
                <a:latin typeface="Consolas" panose="020B0609020204030204" pitchFamily="49" charset="0"/>
                <a:cs typeface="Arial" panose="020B0604020202020204" pitchFamily="34" charset="0"/>
              </a:rPr>
              <a:t>xóa</a:t>
            </a:r>
            <a:r>
              <a:rPr lang="vi-VN" sz="1400">
                <a:latin typeface="Consolas" panose="020B0609020204030204" pitchFamily="49" charset="0"/>
                <a:cs typeface="Arial" panose="020B0604020202020204" pitchFamily="34" charset="0"/>
              </a:rPr>
              <a:t>:</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D:\test.txt</a:t>
            </a:r>
          </a:p>
          <a:p>
            <a:r>
              <a:rPr lang="en-US" sz="1400">
                <a:latin typeface="Consolas" panose="020B0609020204030204" pitchFamily="49" charset="0"/>
                <a:cs typeface="Arial" panose="020B0604020202020204" pitchFamily="34" charset="0"/>
              </a:rPr>
              <a:t>Xóa file thành công.</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0.020s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p:txBody>
      </p:sp>
    </p:spTree>
    <p:extLst>
      <p:ext uri="{BB962C8B-B14F-4D97-AF65-F5344CB8AC3E}">
        <p14:creationId xmlns:p14="http://schemas.microsoft.com/office/powerpoint/2010/main" val="228758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xEl>
                                              <p:pRg st="15" end="1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xEl>
                                              <p:pRg st="16" end="1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
                                            <p:txEl>
                                              <p:pRg st="17" end="1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
                                            <p:txEl>
                                              <p:pRg st="18" end="1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50937" y="1484147"/>
            <a:ext cx="1563657" cy="563671"/>
            <a:chOff x="450937" y="1484147"/>
            <a:chExt cx="1563657"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50937" y="1578279"/>
              <a:ext cx="1144865"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4. Xóa file</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3593273"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3673683"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3673683"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3708861" y="1779059"/>
            <a:ext cx="4889865" cy="4401204"/>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a:t>
            </a:r>
            <a:r>
              <a:rPr lang="en-US" sz="1400">
                <a:latin typeface="Consolas" panose="020B0609020204030204" pitchFamily="49" charset="0"/>
                <a:cs typeface="Arial" panose="020B0604020202020204" pitchFamily="34" charset="0"/>
              </a:rPr>
              <a:t>5</a:t>
            </a:r>
            <a:endParaRPr lang="vi-VN" sz="1400">
              <a:latin typeface="Consolas" panose="020B0609020204030204" pitchFamily="49" charset="0"/>
              <a:cs typeface="Arial" panose="020B0604020202020204" pitchFamily="34" charset="0"/>
            </a:endParaRP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file muốn </a:t>
            </a:r>
            <a:r>
              <a:rPr lang="en-US" sz="1400">
                <a:latin typeface="Consolas" panose="020B0609020204030204" pitchFamily="49" charset="0"/>
                <a:cs typeface="Arial" panose="020B0604020202020204" pitchFamily="34" charset="0"/>
              </a:rPr>
              <a:t>xóa</a:t>
            </a:r>
            <a:r>
              <a:rPr lang="vi-VN" sz="1400">
                <a:latin typeface="Consolas" panose="020B0609020204030204" pitchFamily="49" charset="0"/>
                <a:cs typeface="Arial" panose="020B0604020202020204" pitchFamily="34" charset="0"/>
              </a:rPr>
              <a:t>:</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D:\test.txt</a:t>
            </a:r>
          </a:p>
          <a:p>
            <a:r>
              <a:rPr lang="en-US" sz="1400">
                <a:latin typeface="Consolas" panose="020B0609020204030204" pitchFamily="49" charset="0"/>
                <a:cs typeface="Arial" panose="020B0604020202020204" pitchFamily="34" charset="0"/>
              </a:rPr>
              <a:t>File muốn xóa chưa được thêm vào trước đó.</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0.020s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p:txBody>
      </p:sp>
    </p:spTree>
    <p:extLst>
      <p:ext uri="{BB962C8B-B14F-4D97-AF65-F5344CB8AC3E}">
        <p14:creationId xmlns:p14="http://schemas.microsoft.com/office/powerpoint/2010/main" val="912521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xEl>
                                              <p:pRg st="15" end="1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xEl>
                                              <p:pRg st="16" end="1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
                                            <p:txEl>
                                              <p:pRg st="17" end="1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
                                            <p:txEl>
                                              <p:pRg st="18" end="1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5EC20-8A1E-4D09-9759-5D5CEE68B8A5}"/>
              </a:ext>
            </a:extLst>
          </p:cNvPr>
          <p:cNvSpPr txBox="1"/>
          <p:nvPr/>
        </p:nvSpPr>
        <p:spPr>
          <a:xfrm>
            <a:off x="2014594" y="511577"/>
            <a:ext cx="8376011"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3. Các chức năng chính trong chương trình</a:t>
            </a:r>
          </a:p>
        </p:txBody>
      </p:sp>
      <p:grpSp>
        <p:nvGrpSpPr>
          <p:cNvPr id="5" name="Group 4">
            <a:extLst>
              <a:ext uri="{FF2B5EF4-FFF2-40B4-BE49-F238E27FC236}">
                <a16:creationId xmlns:a16="http://schemas.microsoft.com/office/drawing/2014/main" id="{49A50CEC-F625-4317-AD22-7EC0337986AE}"/>
              </a:ext>
            </a:extLst>
          </p:cNvPr>
          <p:cNvGrpSpPr/>
          <p:nvPr/>
        </p:nvGrpSpPr>
        <p:grpSpPr>
          <a:xfrm>
            <a:off x="450937" y="1484147"/>
            <a:ext cx="1563657" cy="563671"/>
            <a:chOff x="450937" y="1484147"/>
            <a:chExt cx="1563657" cy="563671"/>
          </a:xfrm>
        </p:grpSpPr>
        <p:sp>
          <p:nvSpPr>
            <p:cNvPr id="4" name="Flowchart: Off-page Connector 3">
              <a:extLst>
                <a:ext uri="{FF2B5EF4-FFF2-40B4-BE49-F238E27FC236}">
                  <a16:creationId xmlns:a16="http://schemas.microsoft.com/office/drawing/2014/main" id="{BD881E01-0385-4400-8A25-7F33CDAB544F}"/>
                </a:ext>
              </a:extLst>
            </p:cNvPr>
            <p:cNvSpPr/>
            <p:nvPr/>
          </p:nvSpPr>
          <p:spPr>
            <a:xfrm rot="16200000">
              <a:off x="986916" y="1020140"/>
              <a:ext cx="563671" cy="1491685"/>
            </a:xfrm>
            <a:prstGeom prst="flowChartOffpageConnector">
              <a:avLst/>
            </a:prstGeom>
            <a:solidFill>
              <a:schemeClr val="bg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881972-B439-4BBA-B092-A3DBFC755D31}"/>
                </a:ext>
              </a:extLst>
            </p:cNvPr>
            <p:cNvSpPr txBox="1"/>
            <p:nvPr/>
          </p:nvSpPr>
          <p:spPr>
            <a:xfrm>
              <a:off x="450937" y="1578279"/>
              <a:ext cx="1165704" cy="338554"/>
            </a:xfrm>
            <a:prstGeom prst="rect">
              <a:avLst/>
            </a:prstGeom>
            <a:noFill/>
          </p:spPr>
          <p:txBody>
            <a:bodyPr wrap="none" rtlCol="0">
              <a:spAutoFit/>
            </a:bodyPr>
            <a:lstStyle/>
            <a:p>
              <a:r>
                <a:rPr lang="en-US" sz="1600" b="1" i="1">
                  <a:latin typeface="Arial" panose="020B0604020202020204" pitchFamily="34" charset="0"/>
                  <a:cs typeface="Arial" panose="020B0604020202020204" pitchFamily="34" charset="0"/>
                </a:rPr>
                <a:t>5. Sửa file</a:t>
              </a:r>
            </a:p>
          </p:txBody>
        </p:sp>
      </p:grpSp>
      <p:sp>
        <p:nvSpPr>
          <p:cNvPr id="31" name="Rectangle 30">
            <a:extLst>
              <a:ext uri="{FF2B5EF4-FFF2-40B4-BE49-F238E27FC236}">
                <a16:creationId xmlns:a16="http://schemas.microsoft.com/office/drawing/2014/main" id="{201619D8-9A39-49B9-B8EE-F1442BB711E3}"/>
              </a:ext>
            </a:extLst>
          </p:cNvPr>
          <p:cNvSpPr/>
          <p:nvPr/>
        </p:nvSpPr>
        <p:spPr>
          <a:xfrm>
            <a:off x="2170074" y="1065575"/>
            <a:ext cx="5005453" cy="56483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EB61AB-7C5C-445D-9F38-431A8B360755}"/>
              </a:ext>
            </a:extLst>
          </p:cNvPr>
          <p:cNvSpPr/>
          <p:nvPr/>
        </p:nvSpPr>
        <p:spPr>
          <a:xfrm>
            <a:off x="2250484" y="1710304"/>
            <a:ext cx="4844635" cy="4905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002B5D-EA17-4027-AA7C-26425FE2224D}"/>
              </a:ext>
            </a:extLst>
          </p:cNvPr>
          <p:cNvSpPr txBox="1"/>
          <p:nvPr/>
        </p:nvSpPr>
        <p:spPr>
          <a:xfrm>
            <a:off x="2250484" y="1215747"/>
            <a:ext cx="1481022" cy="429661"/>
          </a:xfrm>
          <a:prstGeom prst="rect">
            <a:avLst/>
          </a:prstGeom>
          <a:noFill/>
        </p:spPr>
        <p:txBody>
          <a:bodyPr wrap="square" rtlCol="0">
            <a:spAutoFit/>
          </a:bodyPr>
          <a:lstStyle/>
          <a:p>
            <a:r>
              <a:rPr lang="en-US" sz="1400">
                <a:solidFill>
                  <a:schemeClr val="bg2"/>
                </a:solidFill>
                <a:latin typeface="Consolas" panose="020B0609020204030204" pitchFamily="49" charset="0"/>
              </a:rPr>
              <a:t>cmd</a:t>
            </a:r>
          </a:p>
        </p:txBody>
      </p:sp>
      <p:sp>
        <p:nvSpPr>
          <p:cNvPr id="39" name="TextBox 38">
            <a:extLst>
              <a:ext uri="{FF2B5EF4-FFF2-40B4-BE49-F238E27FC236}">
                <a16:creationId xmlns:a16="http://schemas.microsoft.com/office/drawing/2014/main" id="{8F5E79B6-7BBF-4AE6-A4B1-83D1DA83B70F}"/>
              </a:ext>
            </a:extLst>
          </p:cNvPr>
          <p:cNvSpPr txBox="1"/>
          <p:nvPr/>
        </p:nvSpPr>
        <p:spPr>
          <a:xfrm>
            <a:off x="2329223" y="1732950"/>
            <a:ext cx="4889865" cy="4616648"/>
          </a:xfrm>
          <a:prstGeom prst="rect">
            <a:avLst/>
          </a:prstGeom>
          <a:noFill/>
        </p:spPr>
        <p:txBody>
          <a:bodyPr wrap="square">
            <a:spAutoFit/>
          </a:bodyPr>
          <a:lstStyle/>
          <a:p>
            <a:r>
              <a:rPr lang="vi-VN" sz="1400">
                <a:latin typeface="Consolas" panose="020B0609020204030204" pitchFamily="49" charset="0"/>
                <a:cs typeface="Arial" panose="020B0604020202020204" pitchFamily="34" charset="0"/>
              </a:rPr>
              <a:t>Đồ án: SEARCH ENGINE</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Các chức năng chính của chương trình:</a:t>
            </a:r>
          </a:p>
          <a:p>
            <a:r>
              <a:rPr lang="vi-VN" sz="1400">
                <a:latin typeface="Consolas" panose="020B0609020204030204" pitchFamily="49" charset="0"/>
                <a:cs typeface="Arial" panose="020B0604020202020204" pitchFamily="34" charset="0"/>
              </a:rPr>
              <a:t>1. Tìm kiếm bằng chuỗi từ.</a:t>
            </a:r>
          </a:p>
          <a:p>
            <a:r>
              <a:rPr lang="vi-VN" sz="1400">
                <a:latin typeface="Consolas" panose="020B0609020204030204" pitchFamily="49" charset="0"/>
                <a:cs typeface="Arial" panose="020B0604020202020204" pitchFamily="34" charset="0"/>
              </a:rPr>
              <a:t>2. Thêm file vào file metadata.</a:t>
            </a:r>
          </a:p>
          <a:p>
            <a:r>
              <a:rPr lang="vi-VN" sz="1400">
                <a:latin typeface="Consolas" panose="020B0609020204030204" pitchFamily="49" charset="0"/>
                <a:cs typeface="Arial" panose="020B0604020202020204" pitchFamily="34" charset="0"/>
              </a:rPr>
              <a:t>3. Thêm các file text từ 1 folder vào metadata.</a:t>
            </a:r>
          </a:p>
          <a:p>
            <a:r>
              <a:rPr lang="vi-VN" sz="1400">
                <a:latin typeface="Consolas" panose="020B0609020204030204" pitchFamily="49" charset="0"/>
                <a:cs typeface="Arial" panose="020B0604020202020204" pitchFamily="34" charset="0"/>
              </a:rPr>
              <a:t>4. Chỉnh sửa file từ file metadata.</a:t>
            </a:r>
          </a:p>
          <a:p>
            <a:r>
              <a:rPr lang="vi-VN" sz="1400">
                <a:latin typeface="Consolas" panose="020B0609020204030204" pitchFamily="49" charset="0"/>
                <a:cs typeface="Arial" panose="020B0604020202020204" pitchFamily="34" charset="0"/>
              </a:rPr>
              <a:t>5. Xóa file từ file metadata.</a:t>
            </a:r>
          </a:p>
          <a:p>
            <a:r>
              <a:rPr lang="vi-VN" sz="1400">
                <a:latin typeface="Consolas" panose="020B0609020204030204" pitchFamily="49" charset="0"/>
                <a:cs typeface="Arial" panose="020B0604020202020204" pitchFamily="34" charset="0"/>
              </a:rPr>
              <a:t>6. Xây dựng lại file metadata.</a:t>
            </a:r>
          </a:p>
          <a:p>
            <a:r>
              <a:rPr lang="vi-VN" sz="1400">
                <a:latin typeface="Consolas" panose="020B0609020204030204" pitchFamily="49" charset="0"/>
                <a:cs typeface="Arial" panose="020B0604020202020204" pitchFamily="34" charset="0"/>
              </a:rPr>
              <a:t>7. Thoát chương trình.</a:t>
            </a: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sự lựa chọn của bạn: </a:t>
            </a:r>
            <a:r>
              <a:rPr lang="en-US" sz="1400">
                <a:latin typeface="Consolas" panose="020B0609020204030204" pitchFamily="49" charset="0"/>
                <a:cs typeface="Arial" panose="020B0604020202020204" pitchFamily="34" charset="0"/>
              </a:rPr>
              <a:t>4</a:t>
            </a:r>
            <a:endParaRPr lang="vi-VN" sz="1400">
              <a:latin typeface="Consolas" panose="020B0609020204030204" pitchFamily="49" charset="0"/>
              <a:cs typeface="Arial" panose="020B0604020202020204" pitchFamily="34" charset="0"/>
            </a:endParaRPr>
          </a:p>
          <a:p>
            <a:r>
              <a:rPr lang="vi-VN" sz="1400">
                <a:latin typeface="Consolas" panose="020B0609020204030204" pitchFamily="49" charset="0"/>
                <a:cs typeface="Arial" panose="020B0604020202020204" pitchFamily="34" charset="0"/>
              </a:rPr>
              <a:t>-------------------------------------</a:t>
            </a:r>
          </a:p>
          <a:p>
            <a:r>
              <a:rPr lang="vi-VN" sz="1400">
                <a:latin typeface="Consolas" panose="020B0609020204030204" pitchFamily="49" charset="0"/>
                <a:cs typeface="Arial" panose="020B0604020202020204" pitchFamily="34" charset="0"/>
              </a:rPr>
              <a:t>Nhập đường dẫn tuyệt đối file muốn </a:t>
            </a:r>
            <a:r>
              <a:rPr lang="en-US" sz="1400">
                <a:latin typeface="Consolas" panose="020B0609020204030204" pitchFamily="49" charset="0"/>
                <a:cs typeface="Arial" panose="020B0604020202020204" pitchFamily="34" charset="0"/>
              </a:rPr>
              <a:t>chỉnh sửa</a:t>
            </a:r>
            <a:r>
              <a:rPr lang="vi-VN" sz="1400">
                <a:latin typeface="Consolas" panose="020B0609020204030204" pitchFamily="49" charset="0"/>
                <a:cs typeface="Arial" panose="020B0604020202020204" pitchFamily="34" charset="0"/>
              </a:rPr>
              <a:t>:</a:t>
            </a:r>
            <a:endParaRPr lang="en-US" sz="1400">
              <a:latin typeface="Consolas" panose="020B0609020204030204" pitchFamily="49" charset="0"/>
              <a:cs typeface="Arial" panose="020B0604020202020204" pitchFamily="34" charset="0"/>
            </a:endParaRPr>
          </a:p>
          <a:p>
            <a:r>
              <a:rPr lang="en-US" sz="1400">
                <a:latin typeface="Consolas" panose="020B0609020204030204" pitchFamily="49" charset="0"/>
                <a:cs typeface="Arial" panose="020B0604020202020204" pitchFamily="34" charset="0"/>
              </a:rPr>
              <a:t>D:\test_edit.txt</a:t>
            </a:r>
          </a:p>
          <a:p>
            <a:r>
              <a:rPr lang="en-US" sz="1400">
                <a:latin typeface="Consolas" panose="020B0609020204030204" pitchFamily="49" charset="0"/>
                <a:cs typeface="Arial" panose="020B0604020202020204" pitchFamily="34" charset="0"/>
              </a:rPr>
              <a:t>Chỉnh sửa file thành công.</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Thời gian thực hiện: 10.105s</a:t>
            </a:r>
          </a:p>
          <a:p>
            <a:r>
              <a:rPr lang="en-US" sz="1400">
                <a:latin typeface="Consolas" panose="020B0609020204030204" pitchFamily="49" charset="0"/>
                <a:cs typeface="Arial" panose="020B0604020202020204" pitchFamily="34" charset="0"/>
              </a:rPr>
              <a:t>-------------------------------------</a:t>
            </a:r>
          </a:p>
          <a:p>
            <a:r>
              <a:rPr lang="en-US" sz="1400">
                <a:latin typeface="Consolas" panose="020B0609020204030204" pitchFamily="49" charset="0"/>
                <a:cs typeface="Arial" panose="020B0604020202020204" pitchFamily="34" charset="0"/>
              </a:rPr>
              <a:t>Nhấn enter để tiếp tục</a:t>
            </a:r>
          </a:p>
          <a:p>
            <a:endParaRPr lang="en-US" sz="1400">
              <a:latin typeface="Consolas" panose="020B0609020204030204" pitchFamily="49" charset="0"/>
              <a:cs typeface="Arial" panose="020B0604020202020204" pitchFamily="34" charset="0"/>
            </a:endParaRPr>
          </a:p>
        </p:txBody>
      </p:sp>
      <p:sp>
        <p:nvSpPr>
          <p:cNvPr id="12" name="Rectangle 11">
            <a:extLst>
              <a:ext uri="{FF2B5EF4-FFF2-40B4-BE49-F238E27FC236}">
                <a16:creationId xmlns:a16="http://schemas.microsoft.com/office/drawing/2014/main" id="{110F554C-CE47-45BD-BDCE-6A97C8FF3157}"/>
              </a:ext>
            </a:extLst>
          </p:cNvPr>
          <p:cNvSpPr/>
          <p:nvPr/>
        </p:nvSpPr>
        <p:spPr>
          <a:xfrm>
            <a:off x="8120057" y="1830451"/>
            <a:ext cx="3803737" cy="31970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B09A91-E846-41E5-A601-FB66103283C2}"/>
              </a:ext>
            </a:extLst>
          </p:cNvPr>
          <p:cNvSpPr/>
          <p:nvPr/>
        </p:nvSpPr>
        <p:spPr>
          <a:xfrm>
            <a:off x="8181162" y="2195381"/>
            <a:ext cx="3681528" cy="27766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8F0F4D-73D2-476A-AFBF-1206EE1F3F4D}"/>
              </a:ext>
            </a:extLst>
          </p:cNvPr>
          <p:cNvSpPr txBox="1"/>
          <p:nvPr/>
        </p:nvSpPr>
        <p:spPr>
          <a:xfrm>
            <a:off x="8181162" y="1915451"/>
            <a:ext cx="1663312" cy="307777"/>
          </a:xfrm>
          <a:prstGeom prst="rect">
            <a:avLst/>
          </a:prstGeom>
          <a:noFill/>
        </p:spPr>
        <p:txBody>
          <a:bodyPr wrap="square" rtlCol="0">
            <a:spAutoFit/>
          </a:bodyPr>
          <a:lstStyle/>
          <a:p>
            <a:r>
              <a:rPr lang="en-US" sz="1400">
                <a:solidFill>
                  <a:schemeClr val="bg2"/>
                </a:solidFill>
                <a:latin typeface="Consolas" panose="020B0609020204030204" pitchFamily="49" charset="0"/>
              </a:rPr>
              <a:t>test_edit.txt</a:t>
            </a:r>
          </a:p>
        </p:txBody>
      </p:sp>
      <p:sp>
        <p:nvSpPr>
          <p:cNvPr id="15" name="TextBox 14">
            <a:extLst>
              <a:ext uri="{FF2B5EF4-FFF2-40B4-BE49-F238E27FC236}">
                <a16:creationId xmlns:a16="http://schemas.microsoft.com/office/drawing/2014/main" id="{0056FBB9-99A2-4088-A041-4DEE12146ACE}"/>
              </a:ext>
            </a:extLst>
          </p:cNvPr>
          <p:cNvSpPr txBox="1"/>
          <p:nvPr/>
        </p:nvSpPr>
        <p:spPr>
          <a:xfrm>
            <a:off x="8207895" y="2234298"/>
            <a:ext cx="3715899" cy="307777"/>
          </a:xfrm>
          <a:prstGeom prst="rect">
            <a:avLst/>
          </a:prstGeom>
          <a:noFill/>
        </p:spPr>
        <p:txBody>
          <a:bodyPr wrap="square">
            <a:spAutoFit/>
          </a:bodyPr>
          <a:lstStyle/>
          <a:p>
            <a:r>
              <a:rPr lang="en-US" sz="1400">
                <a:latin typeface="Consolas" panose="020B0609020204030204" pitchFamily="49" charset="0"/>
                <a:cs typeface="Arial" panose="020B0604020202020204" pitchFamily="34" charset="0"/>
              </a:rPr>
              <a:t>Edit me!</a:t>
            </a:r>
          </a:p>
        </p:txBody>
      </p:sp>
      <p:sp>
        <p:nvSpPr>
          <p:cNvPr id="16" name="TextBox 15">
            <a:extLst>
              <a:ext uri="{FF2B5EF4-FFF2-40B4-BE49-F238E27FC236}">
                <a16:creationId xmlns:a16="http://schemas.microsoft.com/office/drawing/2014/main" id="{5D24E729-BBB7-4CE4-B639-4E3CF424E693}"/>
              </a:ext>
            </a:extLst>
          </p:cNvPr>
          <p:cNvSpPr txBox="1"/>
          <p:nvPr/>
        </p:nvSpPr>
        <p:spPr>
          <a:xfrm>
            <a:off x="8207894" y="2227391"/>
            <a:ext cx="3715899" cy="307777"/>
          </a:xfrm>
          <a:prstGeom prst="rect">
            <a:avLst/>
          </a:prstGeom>
          <a:noFill/>
        </p:spPr>
        <p:txBody>
          <a:bodyPr wrap="square">
            <a:spAutoFit/>
          </a:bodyPr>
          <a:lstStyle/>
          <a:p>
            <a:r>
              <a:rPr lang="en-US" sz="1400">
                <a:latin typeface="Consolas" panose="020B0609020204030204" pitchFamily="49" charset="0"/>
                <a:cs typeface="Arial" panose="020B0604020202020204" pitchFamily="34" charset="0"/>
              </a:rPr>
              <a:t>Being edited.</a:t>
            </a:r>
          </a:p>
        </p:txBody>
      </p:sp>
    </p:spTree>
    <p:extLst>
      <p:ext uri="{BB962C8B-B14F-4D97-AF65-F5344CB8AC3E}">
        <p14:creationId xmlns:p14="http://schemas.microsoft.com/office/powerpoint/2010/main" val="2398026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14" end="14"/>
                                            </p:txEl>
                                          </p:spTgt>
                                        </p:tgtEl>
                                        <p:attrNameLst>
                                          <p:attrName>style.visibility</p:attrName>
                                        </p:attrNameLst>
                                      </p:cBhvr>
                                      <p:to>
                                        <p:strVal val="visible"/>
                                      </p:to>
                                    </p:set>
                                    <p:animEffect transition="in" filter="wipe(left)">
                                      <p:cBhvr>
                                        <p:cTn id="7" dur="500"/>
                                        <p:tgtEl>
                                          <p:spTgt spid="3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9">
                                            <p:txEl>
                                              <p:pRg st="15" end="1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9">
                                            <p:txEl>
                                              <p:pRg st="16" end="16"/>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xEl>
                                              <p:pRg st="17" end="17"/>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9">
                                            <p:txEl>
                                              <p:pRg st="18" end="18"/>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4" grpId="1"/>
      <p:bldP spid="15" grpId="0"/>
      <p:bldP spid="15" grpId="1"/>
      <p:bldP spid="16" grpId="0"/>
      <p:bldP spid="1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board PowerPoint Template for Company Profile Presentation">
            <a:extLst>
              <a:ext uri="{FF2B5EF4-FFF2-40B4-BE49-F238E27FC236}">
                <a16:creationId xmlns:a16="http://schemas.microsoft.com/office/drawing/2014/main" id="{C3120362-5DBC-4086-965A-4508A48A7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5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917488"/>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73CCE0D3-1BE2-423C-8C9B-D0B73F6BECFC}"/>
              </a:ext>
            </a:extLst>
          </p:cNvPr>
          <p:cNvSpPr txBox="1"/>
          <p:nvPr/>
        </p:nvSpPr>
        <p:spPr>
          <a:xfrm>
            <a:off x="1840394" y="2104289"/>
            <a:ext cx="3256020" cy="246221"/>
          </a:xfrm>
          <a:prstGeom prst="rect">
            <a:avLst/>
          </a:prstGeom>
          <a:noFill/>
        </p:spPr>
        <p:txBody>
          <a:bodyPr wrap="none" rtlCol="0">
            <a:spAutoFit/>
          </a:bodyPr>
          <a:lstStyle/>
          <a:p>
            <a:r>
              <a:rPr lang="en-US" sz="1000" b="1">
                <a:solidFill>
                  <a:schemeClr val="bg1"/>
                </a:solidFill>
                <a:latin typeface="Arial" panose="020B0604020202020204" pitchFamily="34" charset="0"/>
                <a:cs typeface="Arial" panose="020B0604020202020204" pitchFamily="34" charset="0"/>
              </a:rPr>
              <a:t>1. Rút trích đặc trưng nội dung của tập tin văn bản</a:t>
            </a:r>
          </a:p>
        </p:txBody>
      </p:sp>
      <p:sp>
        <p:nvSpPr>
          <p:cNvPr id="4" name="TextBox 3">
            <a:extLst>
              <a:ext uri="{FF2B5EF4-FFF2-40B4-BE49-F238E27FC236}">
                <a16:creationId xmlns:a16="http://schemas.microsoft.com/office/drawing/2014/main" id="{419D19BA-FA51-4412-BA9E-3E90ED630A74}"/>
              </a:ext>
            </a:extLst>
          </p:cNvPr>
          <p:cNvSpPr txBox="1"/>
          <p:nvPr/>
        </p:nvSpPr>
        <p:spPr>
          <a:xfrm>
            <a:off x="4302079" y="524103"/>
            <a:ext cx="3587842"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Nội dung trình bày</a:t>
            </a:r>
          </a:p>
        </p:txBody>
      </p:sp>
      <p:grpSp>
        <p:nvGrpSpPr>
          <p:cNvPr id="10" name="Group 9">
            <a:extLst>
              <a:ext uri="{FF2B5EF4-FFF2-40B4-BE49-F238E27FC236}">
                <a16:creationId xmlns:a16="http://schemas.microsoft.com/office/drawing/2014/main" id="{83F7CD16-E52F-467B-90AD-8A05D7242603}"/>
              </a:ext>
            </a:extLst>
          </p:cNvPr>
          <p:cNvGrpSpPr/>
          <p:nvPr/>
        </p:nvGrpSpPr>
        <p:grpSpPr>
          <a:xfrm>
            <a:off x="1215024" y="1872715"/>
            <a:ext cx="5226213" cy="696001"/>
            <a:chOff x="1027134" y="1897767"/>
            <a:chExt cx="5226213" cy="696001"/>
          </a:xfrm>
        </p:grpSpPr>
        <p:sp>
          <p:nvSpPr>
            <p:cNvPr id="8" name="Rectangle 7">
              <a:extLst>
                <a:ext uri="{FF2B5EF4-FFF2-40B4-BE49-F238E27FC236}">
                  <a16:creationId xmlns:a16="http://schemas.microsoft.com/office/drawing/2014/main" id="{8504C156-F6EE-4AE5-8762-BC16C9661A55}"/>
                </a:ext>
              </a:extLst>
            </p:cNvPr>
            <p:cNvSpPr/>
            <p:nvPr/>
          </p:nvSpPr>
          <p:spPr>
            <a:xfrm>
              <a:off x="1027134" y="1897767"/>
              <a:ext cx="5226213" cy="696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9F2B4D19-F925-4E78-9472-CBD048710A53}"/>
                </a:ext>
              </a:extLst>
            </p:cNvPr>
            <p:cNvSpPr txBox="1"/>
            <p:nvPr/>
          </p:nvSpPr>
          <p:spPr>
            <a:xfrm>
              <a:off x="1145150" y="2067786"/>
              <a:ext cx="50706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Rút trích đặc trưng nội dung của tập tin văn bản</a:t>
              </a:r>
            </a:p>
          </p:txBody>
        </p:sp>
      </p:grpSp>
      <p:grpSp>
        <p:nvGrpSpPr>
          <p:cNvPr id="36" name="Group 35">
            <a:extLst>
              <a:ext uri="{FF2B5EF4-FFF2-40B4-BE49-F238E27FC236}">
                <a16:creationId xmlns:a16="http://schemas.microsoft.com/office/drawing/2014/main" id="{909A8A18-9CFA-49C7-8A3B-BC568A2EE8A9}"/>
              </a:ext>
            </a:extLst>
          </p:cNvPr>
          <p:cNvGrpSpPr/>
          <p:nvPr/>
        </p:nvGrpSpPr>
        <p:grpSpPr>
          <a:xfrm>
            <a:off x="7252569" y="1515650"/>
            <a:ext cx="4570482" cy="544956"/>
            <a:chOff x="7064679" y="1352812"/>
            <a:chExt cx="4570482" cy="544956"/>
          </a:xfrm>
        </p:grpSpPr>
        <p:sp>
          <p:nvSpPr>
            <p:cNvPr id="15" name="TextBox 14">
              <a:extLst>
                <a:ext uri="{FF2B5EF4-FFF2-40B4-BE49-F238E27FC236}">
                  <a16:creationId xmlns:a16="http://schemas.microsoft.com/office/drawing/2014/main" id="{F4CC0E49-0230-4C5D-B55C-F8F75ADC5E80}"/>
                </a:ext>
              </a:extLst>
            </p:cNvPr>
            <p:cNvSpPr txBox="1"/>
            <p:nvPr/>
          </p:nvSpPr>
          <p:spPr>
            <a:xfrm>
              <a:off x="8409502" y="1440624"/>
              <a:ext cx="207402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Tiền xử lý văn bản</a:t>
              </a:r>
            </a:p>
          </p:txBody>
        </p:sp>
        <p:sp>
          <p:nvSpPr>
            <p:cNvPr id="29" name="Rectangle: Rounded Corners 28">
              <a:extLst>
                <a:ext uri="{FF2B5EF4-FFF2-40B4-BE49-F238E27FC236}">
                  <a16:creationId xmlns:a16="http://schemas.microsoft.com/office/drawing/2014/main" id="{01F17037-70A1-429F-A4B3-06AB61E1E84D}"/>
                </a:ext>
              </a:extLst>
            </p:cNvPr>
            <p:cNvSpPr/>
            <p:nvPr/>
          </p:nvSpPr>
          <p:spPr>
            <a:xfrm>
              <a:off x="7064679" y="1352812"/>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40B883F-7C9F-4E14-B37C-BE7B2629FD37}"/>
              </a:ext>
            </a:extLst>
          </p:cNvPr>
          <p:cNvGrpSpPr/>
          <p:nvPr/>
        </p:nvGrpSpPr>
        <p:grpSpPr>
          <a:xfrm>
            <a:off x="7252569" y="2335317"/>
            <a:ext cx="4570482" cy="544956"/>
            <a:chOff x="7064679" y="2172479"/>
            <a:chExt cx="4570482" cy="544956"/>
          </a:xfrm>
        </p:grpSpPr>
        <p:sp>
          <p:nvSpPr>
            <p:cNvPr id="13" name="TextBox 12">
              <a:extLst>
                <a:ext uri="{FF2B5EF4-FFF2-40B4-BE49-F238E27FC236}">
                  <a16:creationId xmlns:a16="http://schemas.microsoft.com/office/drawing/2014/main" id="{EB1D6D5A-CB28-4353-9A89-479877A39B4D}"/>
                </a:ext>
              </a:extLst>
            </p:cNvPr>
            <p:cNvSpPr txBox="1"/>
            <p:nvPr/>
          </p:nvSpPr>
          <p:spPr>
            <a:xfrm>
              <a:off x="7725116" y="2260291"/>
              <a:ext cx="3249608"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Tìm các keyword của văn bản</a:t>
              </a:r>
            </a:p>
          </p:txBody>
        </p:sp>
        <p:sp>
          <p:nvSpPr>
            <p:cNvPr id="30" name="Rectangle: Rounded Corners 29">
              <a:extLst>
                <a:ext uri="{FF2B5EF4-FFF2-40B4-BE49-F238E27FC236}">
                  <a16:creationId xmlns:a16="http://schemas.microsoft.com/office/drawing/2014/main" id="{C58A6A69-5C7A-4620-9545-DB53DE138EAD}"/>
                </a:ext>
              </a:extLst>
            </p:cNvPr>
            <p:cNvSpPr/>
            <p:nvPr/>
          </p:nvSpPr>
          <p:spPr>
            <a:xfrm>
              <a:off x="7064679" y="2172479"/>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4" name="Connector: Curved 43">
            <a:extLst>
              <a:ext uri="{FF2B5EF4-FFF2-40B4-BE49-F238E27FC236}">
                <a16:creationId xmlns:a16="http://schemas.microsoft.com/office/drawing/2014/main" id="{3B6A0CB8-F72C-48B3-886D-73826638FD57}"/>
              </a:ext>
            </a:extLst>
          </p:cNvPr>
          <p:cNvCxnSpPr>
            <a:stCxn id="8" idx="3"/>
            <a:endCxn id="29" idx="1"/>
          </p:cNvCxnSpPr>
          <p:nvPr/>
        </p:nvCxnSpPr>
        <p:spPr>
          <a:xfrm flipV="1">
            <a:off x="6441237" y="1788128"/>
            <a:ext cx="811332" cy="43258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3468FF64-A257-4EB4-9E09-D896485A5DD9}"/>
              </a:ext>
            </a:extLst>
          </p:cNvPr>
          <p:cNvCxnSpPr>
            <a:stCxn id="8" idx="3"/>
            <a:endCxn id="30" idx="1"/>
          </p:cNvCxnSpPr>
          <p:nvPr/>
        </p:nvCxnSpPr>
        <p:spPr>
          <a:xfrm>
            <a:off x="6441237" y="2220716"/>
            <a:ext cx="811332" cy="38707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D8B3C2D0-6D58-42CA-A0DB-ED29DB011969}"/>
              </a:ext>
            </a:extLst>
          </p:cNvPr>
          <p:cNvSpPr/>
          <p:nvPr/>
        </p:nvSpPr>
        <p:spPr>
          <a:xfrm>
            <a:off x="475989" y="1872715"/>
            <a:ext cx="696001" cy="696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grpSp>
        <p:nvGrpSpPr>
          <p:cNvPr id="65" name="Group 64">
            <a:extLst>
              <a:ext uri="{FF2B5EF4-FFF2-40B4-BE49-F238E27FC236}">
                <a16:creationId xmlns:a16="http://schemas.microsoft.com/office/drawing/2014/main" id="{1E7585FE-A188-4286-A3DE-E2EFC883DE23}"/>
              </a:ext>
            </a:extLst>
          </p:cNvPr>
          <p:cNvGrpSpPr/>
          <p:nvPr/>
        </p:nvGrpSpPr>
        <p:grpSpPr>
          <a:xfrm>
            <a:off x="484780" y="3150326"/>
            <a:ext cx="5956457" cy="706678"/>
            <a:chOff x="484780" y="3150326"/>
            <a:chExt cx="5956457" cy="706678"/>
          </a:xfrm>
        </p:grpSpPr>
        <p:grpSp>
          <p:nvGrpSpPr>
            <p:cNvPr id="26" name="Group 25">
              <a:extLst>
                <a:ext uri="{FF2B5EF4-FFF2-40B4-BE49-F238E27FC236}">
                  <a16:creationId xmlns:a16="http://schemas.microsoft.com/office/drawing/2014/main" id="{6B5F4FC8-F3EC-4361-BE86-1A041B301BD3}"/>
                </a:ext>
              </a:extLst>
            </p:cNvPr>
            <p:cNvGrpSpPr/>
            <p:nvPr/>
          </p:nvGrpSpPr>
          <p:grpSpPr>
            <a:xfrm>
              <a:off x="1215024" y="3150326"/>
              <a:ext cx="5226213" cy="696001"/>
              <a:chOff x="1027134" y="2912332"/>
              <a:chExt cx="5226213" cy="696001"/>
            </a:xfrm>
          </p:grpSpPr>
          <p:sp>
            <p:nvSpPr>
              <p:cNvPr id="24" name="Rectangle 23">
                <a:extLst>
                  <a:ext uri="{FF2B5EF4-FFF2-40B4-BE49-F238E27FC236}">
                    <a16:creationId xmlns:a16="http://schemas.microsoft.com/office/drawing/2014/main" id="{F22948D3-3904-4D00-AA62-3FFBC5754653}"/>
                  </a:ext>
                </a:extLst>
              </p:cNvPr>
              <p:cNvSpPr/>
              <p:nvPr/>
            </p:nvSpPr>
            <p:spPr>
              <a:xfrm>
                <a:off x="1027134" y="2912332"/>
                <a:ext cx="5226213" cy="696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1560CCB-1F35-4050-A49E-2CE624A38936}"/>
                  </a:ext>
                </a:extLst>
              </p:cNvPr>
              <p:cNvSpPr txBox="1"/>
              <p:nvPr/>
            </p:nvSpPr>
            <p:spPr>
              <a:xfrm>
                <a:off x="1458300" y="3061292"/>
                <a:ext cx="4314001"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Xây dựng tập tin siêu dữ liệu (metadata)</a:t>
                </a:r>
              </a:p>
            </p:txBody>
          </p:sp>
        </p:grpSp>
        <p:sp>
          <p:nvSpPr>
            <p:cNvPr id="62" name="Rectangle 61">
              <a:extLst>
                <a:ext uri="{FF2B5EF4-FFF2-40B4-BE49-F238E27FC236}">
                  <a16:creationId xmlns:a16="http://schemas.microsoft.com/office/drawing/2014/main" id="{7B543A51-C7A5-41B1-8B5E-48F21BDA2DD0}"/>
                </a:ext>
              </a:extLst>
            </p:cNvPr>
            <p:cNvSpPr/>
            <p:nvPr/>
          </p:nvSpPr>
          <p:spPr>
            <a:xfrm>
              <a:off x="484780" y="3161003"/>
              <a:ext cx="696001" cy="696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grpSp>
      <p:grpSp>
        <p:nvGrpSpPr>
          <p:cNvPr id="27" name="Group 26">
            <a:extLst>
              <a:ext uri="{FF2B5EF4-FFF2-40B4-BE49-F238E27FC236}">
                <a16:creationId xmlns:a16="http://schemas.microsoft.com/office/drawing/2014/main" id="{B61B4BE0-37DE-4DB1-83FC-9C41008FDFF4}"/>
              </a:ext>
            </a:extLst>
          </p:cNvPr>
          <p:cNvGrpSpPr/>
          <p:nvPr/>
        </p:nvGrpSpPr>
        <p:grpSpPr>
          <a:xfrm>
            <a:off x="1215024" y="4640359"/>
            <a:ext cx="5226213" cy="696001"/>
            <a:chOff x="1027134" y="4620118"/>
            <a:chExt cx="5226213" cy="696001"/>
          </a:xfrm>
        </p:grpSpPr>
        <p:sp>
          <p:nvSpPr>
            <p:cNvPr id="25" name="Rectangle 24">
              <a:extLst>
                <a:ext uri="{FF2B5EF4-FFF2-40B4-BE49-F238E27FC236}">
                  <a16:creationId xmlns:a16="http://schemas.microsoft.com/office/drawing/2014/main" id="{0A7A4341-28ED-4052-A5D6-6CC44D2E10A4}"/>
                </a:ext>
              </a:extLst>
            </p:cNvPr>
            <p:cNvSpPr/>
            <p:nvPr/>
          </p:nvSpPr>
          <p:spPr>
            <a:xfrm>
              <a:off x="1027134" y="4620118"/>
              <a:ext cx="5226213" cy="696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6879BD61-4FD0-4B7D-A7C4-FCA37FD783BE}"/>
                </a:ext>
              </a:extLst>
            </p:cNvPr>
            <p:cNvSpPr txBox="1"/>
            <p:nvPr/>
          </p:nvSpPr>
          <p:spPr>
            <a:xfrm>
              <a:off x="1368171" y="4783453"/>
              <a:ext cx="436209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Các chức năng chính trong chương trình</a:t>
              </a:r>
            </a:p>
          </p:txBody>
        </p:sp>
      </p:grpSp>
      <p:grpSp>
        <p:nvGrpSpPr>
          <p:cNvPr id="38" name="Group 37">
            <a:extLst>
              <a:ext uri="{FF2B5EF4-FFF2-40B4-BE49-F238E27FC236}">
                <a16:creationId xmlns:a16="http://schemas.microsoft.com/office/drawing/2014/main" id="{6C569D7E-2FBA-4C36-A1A4-D4ED60B3227D}"/>
              </a:ext>
            </a:extLst>
          </p:cNvPr>
          <p:cNvGrpSpPr/>
          <p:nvPr/>
        </p:nvGrpSpPr>
        <p:grpSpPr>
          <a:xfrm>
            <a:off x="7252569" y="3428458"/>
            <a:ext cx="4570482" cy="544956"/>
            <a:chOff x="7064679" y="3290672"/>
            <a:chExt cx="4570482" cy="544956"/>
          </a:xfrm>
        </p:grpSpPr>
        <p:sp>
          <p:nvSpPr>
            <p:cNvPr id="17" name="TextBox 16">
              <a:extLst>
                <a:ext uri="{FF2B5EF4-FFF2-40B4-BE49-F238E27FC236}">
                  <a16:creationId xmlns:a16="http://schemas.microsoft.com/office/drawing/2014/main" id="{7C84116A-DFF2-4E9C-943C-1EA446860FEF}"/>
                </a:ext>
              </a:extLst>
            </p:cNvPr>
            <p:cNvSpPr txBox="1"/>
            <p:nvPr/>
          </p:nvSpPr>
          <p:spPr>
            <a:xfrm>
              <a:off x="7958055" y="3388430"/>
              <a:ext cx="278794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Tìm kiếm 1 chuỗi từ khóa</a:t>
              </a:r>
            </a:p>
          </p:txBody>
        </p:sp>
        <p:sp>
          <p:nvSpPr>
            <p:cNvPr id="31" name="Rectangle: Rounded Corners 30">
              <a:extLst>
                <a:ext uri="{FF2B5EF4-FFF2-40B4-BE49-F238E27FC236}">
                  <a16:creationId xmlns:a16="http://schemas.microsoft.com/office/drawing/2014/main" id="{3C53A699-C8E6-4FC6-8656-142E09DD3DFF}"/>
                </a:ext>
              </a:extLst>
            </p:cNvPr>
            <p:cNvSpPr/>
            <p:nvPr/>
          </p:nvSpPr>
          <p:spPr>
            <a:xfrm>
              <a:off x="7064679" y="3290672"/>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8A2ED9B-11FC-4F66-A787-1E0981ADD899}"/>
              </a:ext>
            </a:extLst>
          </p:cNvPr>
          <p:cNvGrpSpPr/>
          <p:nvPr/>
        </p:nvGrpSpPr>
        <p:grpSpPr>
          <a:xfrm>
            <a:off x="7252569" y="4712173"/>
            <a:ext cx="4633685" cy="544956"/>
            <a:chOff x="7064679" y="4774803"/>
            <a:chExt cx="4633685" cy="544956"/>
          </a:xfrm>
        </p:grpSpPr>
        <p:sp>
          <p:nvSpPr>
            <p:cNvPr id="21" name="TextBox 20">
              <a:extLst>
                <a:ext uri="{FF2B5EF4-FFF2-40B4-BE49-F238E27FC236}">
                  <a16:creationId xmlns:a16="http://schemas.microsoft.com/office/drawing/2014/main" id="{28FD33C7-F49B-4730-8352-025EE6B3083E}"/>
                </a:ext>
              </a:extLst>
            </p:cNvPr>
            <p:cNvSpPr txBox="1"/>
            <p:nvPr/>
          </p:nvSpPr>
          <p:spPr>
            <a:xfrm>
              <a:off x="7127882" y="4874602"/>
              <a:ext cx="457048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Thêm các file text từ 1 folder vào metadata</a:t>
              </a:r>
            </a:p>
          </p:txBody>
        </p:sp>
        <p:sp>
          <p:nvSpPr>
            <p:cNvPr id="32" name="Rectangle: Rounded Corners 31">
              <a:extLst>
                <a:ext uri="{FF2B5EF4-FFF2-40B4-BE49-F238E27FC236}">
                  <a16:creationId xmlns:a16="http://schemas.microsoft.com/office/drawing/2014/main" id="{050D0BFF-6E12-440F-913B-F04392B9464F}"/>
                </a:ext>
              </a:extLst>
            </p:cNvPr>
            <p:cNvSpPr/>
            <p:nvPr/>
          </p:nvSpPr>
          <p:spPr>
            <a:xfrm>
              <a:off x="7064679" y="4774803"/>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790EFE2-E418-4A97-BAEC-0BA59BDDBD81}"/>
              </a:ext>
            </a:extLst>
          </p:cNvPr>
          <p:cNvGrpSpPr/>
          <p:nvPr/>
        </p:nvGrpSpPr>
        <p:grpSpPr>
          <a:xfrm>
            <a:off x="7252569" y="4066381"/>
            <a:ext cx="4570482" cy="544956"/>
            <a:chOff x="7064679" y="3978699"/>
            <a:chExt cx="4570482" cy="544956"/>
          </a:xfrm>
        </p:grpSpPr>
        <p:sp>
          <p:nvSpPr>
            <p:cNvPr id="19" name="TextBox 18">
              <a:extLst>
                <a:ext uri="{FF2B5EF4-FFF2-40B4-BE49-F238E27FC236}">
                  <a16:creationId xmlns:a16="http://schemas.microsoft.com/office/drawing/2014/main" id="{52D62204-C4B5-46F8-82D5-B460F606C966}"/>
                </a:ext>
              </a:extLst>
            </p:cNvPr>
            <p:cNvSpPr txBox="1"/>
            <p:nvPr/>
          </p:nvSpPr>
          <p:spPr>
            <a:xfrm>
              <a:off x="7955948" y="4066511"/>
              <a:ext cx="278794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Thêm 1 file vào metadata</a:t>
              </a:r>
            </a:p>
          </p:txBody>
        </p:sp>
        <p:sp>
          <p:nvSpPr>
            <p:cNvPr id="33" name="Rectangle: Rounded Corners 32">
              <a:extLst>
                <a:ext uri="{FF2B5EF4-FFF2-40B4-BE49-F238E27FC236}">
                  <a16:creationId xmlns:a16="http://schemas.microsoft.com/office/drawing/2014/main" id="{7C0AB8C6-7A11-450C-BB32-B102EE25B8F5}"/>
                </a:ext>
              </a:extLst>
            </p:cNvPr>
            <p:cNvSpPr/>
            <p:nvPr/>
          </p:nvSpPr>
          <p:spPr>
            <a:xfrm>
              <a:off x="7064679" y="3978699"/>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4B8B89B1-34B1-4ED6-A749-94CA3FF18B91}"/>
              </a:ext>
            </a:extLst>
          </p:cNvPr>
          <p:cNvGrpSpPr/>
          <p:nvPr/>
        </p:nvGrpSpPr>
        <p:grpSpPr>
          <a:xfrm>
            <a:off x="7252569" y="5373938"/>
            <a:ext cx="4570482" cy="544956"/>
            <a:chOff x="7064679" y="5436568"/>
            <a:chExt cx="4570482" cy="544956"/>
          </a:xfrm>
        </p:grpSpPr>
        <p:sp>
          <p:nvSpPr>
            <p:cNvPr id="22" name="TextBox 21">
              <a:extLst>
                <a:ext uri="{FF2B5EF4-FFF2-40B4-BE49-F238E27FC236}">
                  <a16:creationId xmlns:a16="http://schemas.microsoft.com/office/drawing/2014/main" id="{689CD94F-BC7E-432F-A67F-F9B8FD185490}"/>
                </a:ext>
              </a:extLst>
            </p:cNvPr>
            <p:cNvSpPr txBox="1"/>
            <p:nvPr/>
          </p:nvSpPr>
          <p:spPr>
            <a:xfrm>
              <a:off x="8064640" y="5542706"/>
              <a:ext cx="265970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Xóa 1 file khỏi metadata</a:t>
              </a:r>
            </a:p>
          </p:txBody>
        </p:sp>
        <p:sp>
          <p:nvSpPr>
            <p:cNvPr id="34" name="Rectangle: Rounded Corners 33">
              <a:extLst>
                <a:ext uri="{FF2B5EF4-FFF2-40B4-BE49-F238E27FC236}">
                  <a16:creationId xmlns:a16="http://schemas.microsoft.com/office/drawing/2014/main" id="{D3E09930-36DF-46B6-A21D-7E94E3C108E6}"/>
                </a:ext>
              </a:extLst>
            </p:cNvPr>
            <p:cNvSpPr/>
            <p:nvPr/>
          </p:nvSpPr>
          <p:spPr>
            <a:xfrm>
              <a:off x="7064679" y="5436568"/>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50F5039D-0140-41E6-977A-9A16034B941B}"/>
              </a:ext>
            </a:extLst>
          </p:cNvPr>
          <p:cNvGrpSpPr/>
          <p:nvPr/>
        </p:nvGrpSpPr>
        <p:grpSpPr>
          <a:xfrm>
            <a:off x="7252569" y="6054838"/>
            <a:ext cx="4570482" cy="544956"/>
            <a:chOff x="7064679" y="6117468"/>
            <a:chExt cx="4570482" cy="544956"/>
          </a:xfrm>
        </p:grpSpPr>
        <p:sp>
          <p:nvSpPr>
            <p:cNvPr id="23" name="TextBox 22">
              <a:extLst>
                <a:ext uri="{FF2B5EF4-FFF2-40B4-BE49-F238E27FC236}">
                  <a16:creationId xmlns:a16="http://schemas.microsoft.com/office/drawing/2014/main" id="{1175CE32-C806-4D12-9730-D8B925F75ABB}"/>
                </a:ext>
              </a:extLst>
            </p:cNvPr>
            <p:cNvSpPr txBox="1"/>
            <p:nvPr/>
          </p:nvSpPr>
          <p:spPr>
            <a:xfrm>
              <a:off x="8019151" y="6199992"/>
              <a:ext cx="2787943"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Sửa 1 file trong metadata</a:t>
              </a:r>
            </a:p>
          </p:txBody>
        </p:sp>
        <p:sp>
          <p:nvSpPr>
            <p:cNvPr id="35" name="Rectangle: Rounded Corners 34">
              <a:extLst>
                <a:ext uri="{FF2B5EF4-FFF2-40B4-BE49-F238E27FC236}">
                  <a16:creationId xmlns:a16="http://schemas.microsoft.com/office/drawing/2014/main" id="{8F39310E-53AC-4F8E-9D54-11C35AEFC5B7}"/>
                </a:ext>
              </a:extLst>
            </p:cNvPr>
            <p:cNvSpPr/>
            <p:nvPr/>
          </p:nvSpPr>
          <p:spPr>
            <a:xfrm>
              <a:off x="7064679" y="6117468"/>
              <a:ext cx="4570482" cy="54495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8" name="Connector: Curved 47">
            <a:extLst>
              <a:ext uri="{FF2B5EF4-FFF2-40B4-BE49-F238E27FC236}">
                <a16:creationId xmlns:a16="http://schemas.microsoft.com/office/drawing/2014/main" id="{BA73F9E6-E4F4-4496-B7FF-CC557F00198C}"/>
              </a:ext>
            </a:extLst>
          </p:cNvPr>
          <p:cNvCxnSpPr>
            <a:stCxn id="25" idx="3"/>
            <a:endCxn id="31" idx="1"/>
          </p:cNvCxnSpPr>
          <p:nvPr/>
        </p:nvCxnSpPr>
        <p:spPr>
          <a:xfrm flipV="1">
            <a:off x="6441237" y="3700936"/>
            <a:ext cx="811332" cy="12874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Curved 49">
            <a:extLst>
              <a:ext uri="{FF2B5EF4-FFF2-40B4-BE49-F238E27FC236}">
                <a16:creationId xmlns:a16="http://schemas.microsoft.com/office/drawing/2014/main" id="{A5A7DA7C-8218-403B-A215-0FCC289E9D14}"/>
              </a:ext>
            </a:extLst>
          </p:cNvPr>
          <p:cNvCxnSpPr>
            <a:stCxn id="25" idx="3"/>
            <a:endCxn id="33" idx="1"/>
          </p:cNvCxnSpPr>
          <p:nvPr/>
        </p:nvCxnSpPr>
        <p:spPr>
          <a:xfrm flipV="1">
            <a:off x="6441237" y="4338859"/>
            <a:ext cx="811332" cy="64950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BCC43F51-596E-4918-B9B3-4F389E435D80}"/>
              </a:ext>
            </a:extLst>
          </p:cNvPr>
          <p:cNvCxnSpPr>
            <a:stCxn id="25" idx="3"/>
            <a:endCxn id="32" idx="1"/>
          </p:cNvCxnSpPr>
          <p:nvPr/>
        </p:nvCxnSpPr>
        <p:spPr>
          <a:xfrm flipV="1">
            <a:off x="6441237" y="4984651"/>
            <a:ext cx="811332" cy="370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Curved 53">
            <a:extLst>
              <a:ext uri="{FF2B5EF4-FFF2-40B4-BE49-F238E27FC236}">
                <a16:creationId xmlns:a16="http://schemas.microsoft.com/office/drawing/2014/main" id="{7D518B10-3333-4EE5-94D7-28EC81080EF1}"/>
              </a:ext>
            </a:extLst>
          </p:cNvPr>
          <p:cNvCxnSpPr>
            <a:stCxn id="25" idx="3"/>
            <a:endCxn id="34" idx="1"/>
          </p:cNvCxnSpPr>
          <p:nvPr/>
        </p:nvCxnSpPr>
        <p:spPr>
          <a:xfrm>
            <a:off x="6441237" y="4988360"/>
            <a:ext cx="811332" cy="65805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84F8D671-D403-4998-85EC-DBF7FB398A6D}"/>
              </a:ext>
            </a:extLst>
          </p:cNvPr>
          <p:cNvCxnSpPr>
            <a:stCxn id="25" idx="3"/>
            <a:endCxn id="35" idx="1"/>
          </p:cNvCxnSpPr>
          <p:nvPr/>
        </p:nvCxnSpPr>
        <p:spPr>
          <a:xfrm>
            <a:off x="6441237" y="4988360"/>
            <a:ext cx="811332" cy="133895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48838BA1-FA73-42CE-9250-15B4DEBDFD1C}"/>
              </a:ext>
            </a:extLst>
          </p:cNvPr>
          <p:cNvSpPr/>
          <p:nvPr/>
        </p:nvSpPr>
        <p:spPr>
          <a:xfrm>
            <a:off x="486868" y="4628633"/>
            <a:ext cx="696001" cy="707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221320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0-#ppt_w/2"/>
                                          </p:val>
                                        </p:tav>
                                        <p:tav tm="100000">
                                          <p:val>
                                            <p:strVal val="#ppt_x"/>
                                          </p:val>
                                        </p:tav>
                                      </p:tavLst>
                                    </p:anim>
                                    <p:anim calcmode="lin" valueType="num">
                                      <p:cBhvr additive="base">
                                        <p:cTn id="20" dur="500" fill="hold"/>
                                        <p:tgtEl>
                                          <p:spTgt spid="6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0-#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0" grpId="0" animBg="1"/>
      <p:bldP spid="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extLst>
              <p:ext uri="{D42A27DB-BD31-4B8C-83A1-F6EECF244321}">
                <p14:modId xmlns:p14="http://schemas.microsoft.com/office/powerpoint/2010/main" val="2552929366"/>
              </p:ext>
            </p:extLst>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vi-VN" sz="1600">
                <a:latin typeface="Arial" panose="020B0604020202020204" pitchFamily="34" charset="0"/>
                <a:cs typeface="Arial" panose="020B0604020202020204" pitchFamily="34" charset="0"/>
              </a:rPr>
              <a:t> Hơn 16.000 khách đến vịnh Nha Trang Theo trực ban bộ đội biên phòng tại cảng du lịch Cầu Đá (Vĩnh Nguyên), trong những ngày lễ vừa qua có hơn 16.000 người đến tham quan vịnh Nha Trang, trong đó có 734 du khách nước ngoài.</a:t>
            </a:r>
          </a:p>
          <a:p>
            <a:pPr algn="just"/>
            <a:r>
              <a:rPr lang="vi-VN" sz="1600">
                <a:latin typeface="Arial" panose="020B0604020202020204" pitchFamily="34" charset="0"/>
                <a:cs typeface="Arial" panose="020B0604020202020204" pitchFamily="34" charset="0"/>
              </a:rPr>
              <a:t>Đông nhất là vào ngày 30-4, vịnh Nha Trang đã đón tới 7.019 du khách. Những địa chỉ trong vịnh Nha Trang thu hút được số lượng du khách đến tham quan, nghỉ ngơi, vui chơi nhiều nhất vẫn là các đảo Hòn Tằm và Hòn Mun. </a:t>
            </a:r>
          </a:p>
          <a:p>
            <a:pPr algn="just"/>
            <a:endParaRPr lang="vi-VN" sz="160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9888A413-59B9-4125-9647-E42ACCE618DA}"/>
              </a:ext>
            </a:extLst>
          </p:cNvPr>
          <p:cNvSpPr txBox="1"/>
          <p:nvPr/>
        </p:nvSpPr>
        <p:spPr>
          <a:xfrm>
            <a:off x="2132668" y="3397539"/>
            <a:ext cx="1864998" cy="338554"/>
          </a:xfrm>
          <a:prstGeom prst="rect">
            <a:avLst/>
          </a:prstGeom>
          <a:noFill/>
        </p:spPr>
        <p:txBody>
          <a:bodyPr wrap="none" rtlCol="0">
            <a:spAutoFit/>
          </a:bodyPr>
          <a:lstStyle/>
          <a:p>
            <a:r>
              <a:rPr lang="en-US" sz="1600">
                <a:latin typeface="Arial" panose="020B0604020202020204" pitchFamily="34" charset="0"/>
                <a:cs typeface="Arial" panose="020B0604020202020204" pitchFamily="34" charset="0"/>
              </a:rPr>
              <a:t>Tiền xử lý văn bản</a:t>
            </a:r>
          </a:p>
        </p:txBody>
      </p:sp>
      <p:sp>
        <p:nvSpPr>
          <p:cNvPr id="29" name="Left Brace 28">
            <a:extLst>
              <a:ext uri="{FF2B5EF4-FFF2-40B4-BE49-F238E27FC236}">
                <a16:creationId xmlns:a16="http://schemas.microsoft.com/office/drawing/2014/main" id="{C620525D-52C4-4C4D-9C77-AC0C14A06690}"/>
              </a:ext>
            </a:extLst>
          </p:cNvPr>
          <p:cNvSpPr/>
          <p:nvPr/>
        </p:nvSpPr>
        <p:spPr>
          <a:xfrm rot="16200000">
            <a:off x="2760651" y="346465"/>
            <a:ext cx="629846" cy="529764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6749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righ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animBg="1"/>
      <p:bldP spid="28"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extLst>
              <p:ext uri="{D42A27DB-BD31-4B8C-83A1-F6EECF244321}">
                <p14:modId xmlns:p14="http://schemas.microsoft.com/office/powerpoint/2010/main" val="1365593720"/>
              </p:ext>
            </p:extLst>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vi-VN" sz="1600"/>
              <a:t>hơn 16 000 khách đến vịnh nha trang theo trực ban bộ đội biên phòng tại cảng du lịch cầu đá vĩnh nguyên trong những ngày lễ vừa qua có hơn 16 000 người đến tham quan vịnh nha trang trong đó có 734 du khách nước ngoài đông nhất là vào ngày 30 4 vịnh nha trang đã đón tới 7 019 du khách những địa chỉ trong vịnh nha trang thu hút được số lượng du khách đến tham quan nghỉ ngơi vui chơi nhiều nhất vẫn là các đảo hòn tằm và hòn mun</a:t>
            </a:r>
            <a:endParaRPr lang="en-US" sz="1600"/>
          </a:p>
        </p:txBody>
      </p:sp>
      <p:grpSp>
        <p:nvGrpSpPr>
          <p:cNvPr id="6" name="Group 5">
            <a:extLst>
              <a:ext uri="{FF2B5EF4-FFF2-40B4-BE49-F238E27FC236}">
                <a16:creationId xmlns:a16="http://schemas.microsoft.com/office/drawing/2014/main" id="{F7874151-FF79-46CB-BDBC-FDAFDC3C7F60}"/>
              </a:ext>
            </a:extLst>
          </p:cNvPr>
          <p:cNvGrpSpPr/>
          <p:nvPr/>
        </p:nvGrpSpPr>
        <p:grpSpPr>
          <a:xfrm>
            <a:off x="426754" y="3152650"/>
            <a:ext cx="2940071" cy="1844084"/>
            <a:chOff x="1381408" y="3539890"/>
            <a:chExt cx="3842077" cy="2399833"/>
          </a:xfrm>
        </p:grpSpPr>
        <p:sp>
          <p:nvSpPr>
            <p:cNvPr id="7" name="Speech Bubble: Rectangle 6">
              <a:extLst>
                <a:ext uri="{FF2B5EF4-FFF2-40B4-BE49-F238E27FC236}">
                  <a16:creationId xmlns:a16="http://schemas.microsoft.com/office/drawing/2014/main" id="{9838468F-5A30-470A-A007-F4CB511F5FFB}"/>
                </a:ext>
              </a:extLst>
            </p:cNvPr>
            <p:cNvSpPr/>
            <p:nvPr/>
          </p:nvSpPr>
          <p:spPr>
            <a:xfrm rot="10800000" flipH="1">
              <a:off x="1381408" y="3539890"/>
              <a:ext cx="3842077" cy="2091614"/>
            </a:xfrm>
            <a:prstGeom prst="wedgeRectCallou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8B31FFE-1B7B-4B0E-9E25-C981A0A8B5C1}"/>
                </a:ext>
              </a:extLst>
            </p:cNvPr>
            <p:cNvSpPr txBox="1"/>
            <p:nvPr/>
          </p:nvSpPr>
          <p:spPr>
            <a:xfrm>
              <a:off x="1469721" y="3716778"/>
              <a:ext cx="3753764" cy="2222945"/>
            </a:xfrm>
            <a:prstGeom prst="rect">
              <a:avLst/>
            </a:prstGeom>
            <a:noFill/>
            <a:ln>
              <a:noFill/>
            </a:ln>
          </p:spPr>
          <p:txBody>
            <a:bodyPr wrap="square" rtlCol="0">
              <a:spAutoFit/>
            </a:bodyPr>
            <a:lstStyle/>
            <a:p>
              <a:pPr marL="285750" indent="-285750">
                <a:spcBef>
                  <a:spcPts val="600"/>
                </a:spcBef>
                <a:spcAft>
                  <a:spcPts val="600"/>
                </a:spcAft>
                <a:buFont typeface="Arial" panose="020B0604020202020204" pitchFamily="34" charset="0"/>
                <a:buChar char="•"/>
              </a:pPr>
              <a:r>
                <a:rPr lang="en-US" sz="1600">
                  <a:latin typeface="Arial" panose="020B0604020202020204" pitchFamily="34" charset="0"/>
                  <a:cs typeface="Arial" panose="020B0604020202020204" pitchFamily="34" charset="0"/>
                </a:rPr>
                <a:t>Giữ lại ký tự là chữ cái</a:t>
              </a:r>
            </a:p>
            <a:p>
              <a:pPr marL="285750" indent="-285750">
                <a:spcBef>
                  <a:spcPts val="600"/>
                </a:spcBef>
                <a:spcAft>
                  <a:spcPts val="600"/>
                </a:spcAft>
                <a:buFont typeface="Arial" panose="020B0604020202020204" pitchFamily="34" charset="0"/>
                <a:buChar char="•"/>
              </a:pPr>
              <a:r>
                <a:rPr lang="en-US" sz="1600">
                  <a:latin typeface="Arial" panose="020B0604020202020204" pitchFamily="34" charset="0"/>
                  <a:cs typeface="Arial" panose="020B0604020202020204" pitchFamily="34" charset="0"/>
                </a:rPr>
                <a:t>Đưa tất cả về chữ thường</a:t>
              </a:r>
            </a:p>
            <a:p>
              <a:pPr marL="285750" indent="-285750">
                <a:spcBef>
                  <a:spcPts val="600"/>
                </a:spcBef>
                <a:spcAft>
                  <a:spcPts val="600"/>
                </a:spcAft>
                <a:buFont typeface="Arial" panose="020B0604020202020204" pitchFamily="34" charset="0"/>
                <a:buChar char="•"/>
              </a:pPr>
              <a:r>
                <a:rPr lang="en-US" sz="1600">
                  <a:latin typeface="Arial" panose="020B0604020202020204" pitchFamily="34" charset="0"/>
                  <a:cs typeface="Arial" panose="020B0604020202020204" pitchFamily="34" charset="0"/>
                </a:rPr>
                <a:t>2 từ cách nhau bởi 1 dấu khoảng trắng</a:t>
              </a:r>
            </a:p>
            <a:p>
              <a:endParaRPr lang="en-US" sz="160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7BAC2E90-3E16-4AEC-88CC-392CAE50F68C}"/>
              </a:ext>
            </a:extLst>
          </p:cNvPr>
          <p:cNvGrpSpPr/>
          <p:nvPr/>
        </p:nvGrpSpPr>
        <p:grpSpPr>
          <a:xfrm>
            <a:off x="2379945" y="3820438"/>
            <a:ext cx="3331923" cy="2693096"/>
            <a:chOff x="2379945" y="3820438"/>
            <a:chExt cx="3331923" cy="2693096"/>
          </a:xfrm>
        </p:grpSpPr>
        <p:sp>
          <p:nvSpPr>
            <p:cNvPr id="3" name="Rectangle 2">
              <a:extLst>
                <a:ext uri="{FF2B5EF4-FFF2-40B4-BE49-F238E27FC236}">
                  <a16:creationId xmlns:a16="http://schemas.microsoft.com/office/drawing/2014/main" id="{9BD138CA-9F90-4E12-B5FB-CBFE23563FC1}"/>
                </a:ext>
              </a:extLst>
            </p:cNvPr>
            <p:cNvSpPr/>
            <p:nvPr/>
          </p:nvSpPr>
          <p:spPr>
            <a:xfrm>
              <a:off x="2379945" y="5298509"/>
              <a:ext cx="3331923" cy="1215025"/>
            </a:xfrm>
            <a:prstGeom prst="rect">
              <a:avLst/>
            </a:prstGeom>
            <a:ln w="28575">
              <a:prstDash val="dashDot"/>
            </a:ln>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panose="020B0604020202020204" pitchFamily="34" charset="0"/>
                  <a:cs typeface="Arial" panose="020B0604020202020204" pitchFamily="34" charset="0"/>
                </a:rPr>
                <a:t>Tạo một </a:t>
              </a:r>
              <a:r>
                <a:rPr lang="en-US" sz="1600" i="1">
                  <a:latin typeface="Arial" panose="020B0604020202020204" pitchFamily="34" charset="0"/>
                  <a:cs typeface="Arial" panose="020B0604020202020204" pitchFamily="34" charset="0"/>
                </a:rPr>
                <a:t>ánh xạ </a:t>
              </a:r>
              <a:r>
                <a:rPr lang="en-US" sz="1600">
                  <a:latin typeface="Arial" panose="020B0604020202020204" pitchFamily="34" charset="0"/>
                  <a:cs typeface="Arial" panose="020B0604020202020204" pitchFamily="34" charset="0"/>
                </a:rPr>
                <a:t>từ chữ hoa thành chữ thường tương ứng.</a:t>
              </a:r>
            </a:p>
            <a:p>
              <a:pPr algn="ctr"/>
              <a:r>
                <a:rPr lang="en-US" sz="1600" i="1">
                  <a:latin typeface="Arial" panose="020B0604020202020204" pitchFamily="34" charset="0"/>
                  <a:cs typeface="Arial" panose="020B0604020202020204" pitchFamily="34" charset="0"/>
                </a:rPr>
                <a:t>VD</a:t>
              </a:r>
              <a:r>
                <a:rPr lang="en-US" sz="1600">
                  <a:latin typeface="Arial" panose="020B0604020202020204" pitchFamily="34" charset="0"/>
                  <a:cs typeface="Arial" panose="020B0604020202020204" pitchFamily="34" charset="0"/>
                </a:rPr>
                <a:t>: </a:t>
              </a:r>
              <a:r>
                <a:rPr lang="en-US" sz="1600">
                  <a:latin typeface="Consolas" panose="020B0609020204030204" pitchFamily="49" charset="0"/>
                  <a:cs typeface="Arial" panose="020B0604020202020204" pitchFamily="34" charset="0"/>
                </a:rPr>
                <a:t>‘A’ → </a:t>
              </a:r>
              <a:r>
                <a:rPr lang="en-US" sz="1600">
                  <a:latin typeface="Consolas" panose="020B0609020204030204" pitchFamily="49" charset="0"/>
                  <a:cs typeface="Arial" panose="020B0604020202020204" pitchFamily="34" charset="0"/>
                  <a:sym typeface="Wingdings" panose="05000000000000000000" pitchFamily="2" charset="2"/>
                </a:rPr>
                <a:t>‘a’, ‘Ê’ </a:t>
              </a:r>
              <a:r>
                <a:rPr lang="en-US" sz="1600">
                  <a:latin typeface="Consolas" panose="020B0609020204030204" pitchFamily="49" charset="0"/>
                  <a:cs typeface="Arial" panose="020B0604020202020204" pitchFamily="34" charset="0"/>
                </a:rPr>
                <a:t>→</a:t>
              </a:r>
              <a:r>
                <a:rPr lang="en-US" sz="1600">
                  <a:latin typeface="Consolas" panose="020B0609020204030204" pitchFamily="49" charset="0"/>
                  <a:cs typeface="Arial" panose="020B0604020202020204" pitchFamily="34" charset="0"/>
                  <a:sym typeface="Wingdings" panose="05000000000000000000" pitchFamily="2" charset="2"/>
                </a:rPr>
                <a:t> ‘ê’</a:t>
              </a:r>
              <a:endParaRPr lang="en-US" sz="1600">
                <a:latin typeface="Consolas" panose="020B0609020204030204" pitchFamily="49" charset="0"/>
                <a:cs typeface="Arial" panose="020B0604020202020204" pitchFamily="34" charset="0"/>
              </a:endParaRPr>
            </a:p>
          </p:txBody>
        </p:sp>
        <p:cxnSp>
          <p:nvCxnSpPr>
            <p:cNvPr id="9" name="Straight Connector 8">
              <a:extLst>
                <a:ext uri="{FF2B5EF4-FFF2-40B4-BE49-F238E27FC236}">
                  <a16:creationId xmlns:a16="http://schemas.microsoft.com/office/drawing/2014/main" id="{8078B38C-E0E9-4E9E-8AD2-E6263290BFB3}"/>
                </a:ext>
              </a:extLst>
            </p:cNvPr>
            <p:cNvCxnSpPr>
              <a:cxnSpLocks/>
            </p:cNvCxnSpPr>
            <p:nvPr/>
          </p:nvCxnSpPr>
          <p:spPr>
            <a:xfrm>
              <a:off x="4722312" y="4234374"/>
              <a:ext cx="0" cy="1051035"/>
            </a:xfrm>
            <a:prstGeom prst="line">
              <a:avLst/>
            </a:prstGeom>
            <a:ln w="28575">
              <a:prstDash val="dash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7E0447B-DE92-42AE-B354-071D8ADD103C}"/>
                </a:ext>
              </a:extLst>
            </p:cNvPr>
            <p:cNvCxnSpPr>
              <a:cxnSpLocks/>
            </p:cNvCxnSpPr>
            <p:nvPr/>
          </p:nvCxnSpPr>
          <p:spPr>
            <a:xfrm flipH="1" flipV="1">
              <a:off x="3256767" y="3820438"/>
              <a:ext cx="1465546" cy="413936"/>
            </a:xfrm>
            <a:prstGeom prst="line">
              <a:avLst/>
            </a:prstGeom>
            <a:ln w="28575">
              <a:prstDash val="dashDot"/>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6194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extLst>
              <p:ext uri="{D42A27DB-BD31-4B8C-83A1-F6EECF244321}">
                <p14:modId xmlns:p14="http://schemas.microsoft.com/office/powerpoint/2010/main" val="1045570580"/>
              </p:ext>
            </p:extLst>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vi-VN" sz="1600"/>
              <a:t>16 000 đến vịnh nha trang trực ban đội biên phòng cảng du lịch cầu đá vĩnh nguyên lễ 16 000 đến tham quan vịnh nha trang 734 du đông 30 4 vịnh nha trang đón 7 019 du địa vịnh nha trang thu hút du đến tham quan nghỉ ngơi vui nhất đảo hòn tằm hòn mun</a:t>
            </a:r>
            <a:endParaRPr lang="en-US" sz="1600"/>
          </a:p>
        </p:txBody>
      </p:sp>
      <p:grpSp>
        <p:nvGrpSpPr>
          <p:cNvPr id="9" name="Group 8">
            <a:extLst>
              <a:ext uri="{FF2B5EF4-FFF2-40B4-BE49-F238E27FC236}">
                <a16:creationId xmlns:a16="http://schemas.microsoft.com/office/drawing/2014/main" id="{03B211F8-AF2D-4898-8844-07BB48080155}"/>
              </a:ext>
            </a:extLst>
          </p:cNvPr>
          <p:cNvGrpSpPr/>
          <p:nvPr/>
        </p:nvGrpSpPr>
        <p:grpSpPr>
          <a:xfrm>
            <a:off x="2261219" y="3140935"/>
            <a:ext cx="2776508" cy="1775358"/>
            <a:chOff x="1381408" y="3507287"/>
            <a:chExt cx="3842077" cy="3372037"/>
          </a:xfrm>
        </p:grpSpPr>
        <p:sp>
          <p:nvSpPr>
            <p:cNvPr id="10" name="Speech Bubble: Rectangle 9">
              <a:extLst>
                <a:ext uri="{FF2B5EF4-FFF2-40B4-BE49-F238E27FC236}">
                  <a16:creationId xmlns:a16="http://schemas.microsoft.com/office/drawing/2014/main" id="{723FF611-DEDA-47CE-9541-C05B1E219838}"/>
                </a:ext>
              </a:extLst>
            </p:cNvPr>
            <p:cNvSpPr/>
            <p:nvPr/>
          </p:nvSpPr>
          <p:spPr>
            <a:xfrm rot="10800000" flipH="1">
              <a:off x="1381408" y="3507287"/>
              <a:ext cx="3842077" cy="3372037"/>
            </a:xfrm>
            <a:prstGeom prst="wedgeRectCallou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88760E2-88DF-4323-96B5-A1D712DCFC8E}"/>
                </a:ext>
              </a:extLst>
            </p:cNvPr>
            <p:cNvSpPr txBox="1"/>
            <p:nvPr/>
          </p:nvSpPr>
          <p:spPr>
            <a:xfrm>
              <a:off x="1628013" y="3740982"/>
              <a:ext cx="3418199" cy="2981343"/>
            </a:xfrm>
            <a:prstGeom prst="rect">
              <a:avLst/>
            </a:prstGeom>
            <a:noFill/>
            <a:ln>
              <a:noFill/>
            </a:ln>
          </p:spPr>
          <p:txBody>
            <a:bodyPr wrap="square" rtlCol="0">
              <a:spAutoFit/>
            </a:bodyPr>
            <a:lstStyle/>
            <a:p>
              <a:r>
                <a:rPr lang="en-US" sz="1600">
                  <a:latin typeface="Arial" panose="020B0604020202020204" pitchFamily="34" charset="0"/>
                  <a:cs typeface="Arial" panose="020B0604020202020204" pitchFamily="34" charset="0"/>
                </a:rPr>
                <a:t>Đưa các stopword được sắp xếp tăng dần trong file </a:t>
              </a:r>
              <a:r>
                <a:rPr lang="en-US" sz="1600">
                  <a:latin typeface="Consolas" panose="020B0609020204030204" pitchFamily="49" charset="0"/>
                  <a:cs typeface="Arial" panose="020B0604020202020204" pitchFamily="34" charset="0"/>
                </a:rPr>
                <a:t>stopword.txt</a:t>
              </a:r>
              <a:r>
                <a:rPr lang="en-US" sz="1600">
                  <a:latin typeface="Arial" panose="020B0604020202020204" pitchFamily="34" charset="0"/>
                  <a:cs typeface="Arial" panose="020B0604020202020204" pitchFamily="34" charset="0"/>
                </a:rPr>
                <a:t> vào mảng, rồi xác định bằng cách </a:t>
              </a:r>
              <a:r>
                <a:rPr lang="en-US" sz="1600" i="1">
                  <a:latin typeface="Arial" panose="020B0604020202020204" pitchFamily="34" charset="0"/>
                  <a:cs typeface="Arial" panose="020B0604020202020204" pitchFamily="34" charset="0"/>
                </a:rPr>
                <a:t>tìm kiếm nhị phân </a:t>
              </a:r>
              <a:r>
                <a:rPr lang="en-US" sz="1600">
                  <a:latin typeface="Arial" panose="020B0604020202020204" pitchFamily="34" charset="0"/>
                  <a:cs typeface="Arial" panose="020B0604020202020204" pitchFamily="34" charset="0"/>
                </a:rPr>
                <a:t>trên mảng đó.</a:t>
              </a:r>
              <a:endParaRPr lang="en-US" sz="1550">
                <a:latin typeface="Consolas" panose="020B0609020204030204" pitchFamily="49" charset="0"/>
              </a:endParaRPr>
            </a:p>
          </p:txBody>
        </p:sp>
      </p:grpSp>
    </p:spTree>
    <p:extLst>
      <p:ext uri="{BB962C8B-B14F-4D97-AF65-F5344CB8AC3E}">
        <p14:creationId xmlns:p14="http://schemas.microsoft.com/office/powerpoint/2010/main" val="2251682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extLst>
              <p:ext uri="{D42A27DB-BD31-4B8C-83A1-F6EECF244321}">
                <p14:modId xmlns:p14="http://schemas.microsoft.com/office/powerpoint/2010/main" val="448232473"/>
              </p:ext>
            </p:extLst>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Arial" panose="020B0604020202020204" pitchFamily="34" charset="0"/>
                <a:cs typeface="Arial" panose="020B0604020202020204" pitchFamily="34" charset="0"/>
              </a:rPr>
              <a:t>16 000 den vinh nha trang truc ban doi bien phong cang du lich cau da vinh nguyen le 16 000 den tham quan vinh nha trang 734 du dong 30 4 vinh nha trang don 7 019 du dia vinh nha trang thu hut du den tham quan nghi ngoi vui nhat dao hon tam hon mun</a:t>
            </a:r>
          </a:p>
        </p:txBody>
      </p:sp>
      <p:grpSp>
        <p:nvGrpSpPr>
          <p:cNvPr id="12" name="Group 11">
            <a:extLst>
              <a:ext uri="{FF2B5EF4-FFF2-40B4-BE49-F238E27FC236}">
                <a16:creationId xmlns:a16="http://schemas.microsoft.com/office/drawing/2014/main" id="{1E85CC65-4292-4BA5-8C87-C53B5CDC9758}"/>
              </a:ext>
            </a:extLst>
          </p:cNvPr>
          <p:cNvGrpSpPr/>
          <p:nvPr/>
        </p:nvGrpSpPr>
        <p:grpSpPr>
          <a:xfrm>
            <a:off x="3246851" y="2999809"/>
            <a:ext cx="2014079" cy="1323439"/>
            <a:chOff x="1187924" y="3247345"/>
            <a:chExt cx="3842077" cy="2091614"/>
          </a:xfrm>
        </p:grpSpPr>
        <p:sp>
          <p:nvSpPr>
            <p:cNvPr id="13" name="Speech Bubble: Rectangle 12">
              <a:extLst>
                <a:ext uri="{FF2B5EF4-FFF2-40B4-BE49-F238E27FC236}">
                  <a16:creationId xmlns:a16="http://schemas.microsoft.com/office/drawing/2014/main" id="{8ABC83C5-5D61-40A1-BDFB-00A162A23EDB}"/>
                </a:ext>
              </a:extLst>
            </p:cNvPr>
            <p:cNvSpPr/>
            <p:nvPr/>
          </p:nvSpPr>
          <p:spPr>
            <a:xfrm rot="10800000">
              <a:off x="1187924" y="3247345"/>
              <a:ext cx="3842077" cy="2091614"/>
            </a:xfrm>
            <a:prstGeom prst="wedgeRectCallou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0F4B60F-5BEC-4597-91A7-68C4AC15F624}"/>
                </a:ext>
              </a:extLst>
            </p:cNvPr>
            <p:cNvSpPr txBox="1"/>
            <p:nvPr/>
          </p:nvSpPr>
          <p:spPr>
            <a:xfrm>
              <a:off x="1728337" y="3695347"/>
              <a:ext cx="2971696" cy="901046"/>
            </a:xfrm>
            <a:prstGeom prst="rect">
              <a:avLst/>
            </a:prstGeom>
            <a:noFill/>
            <a:ln>
              <a:noFill/>
            </a:ln>
          </p:spPr>
          <p:txBody>
            <a:bodyPr wrap="square" rtlCol="0">
              <a:spAutoFit/>
            </a:bodyPr>
            <a:lstStyle/>
            <a:p>
              <a:r>
                <a:rPr lang="en-US" sz="1600">
                  <a:latin typeface="Arial" panose="020B0604020202020204" pitchFamily="34" charset="0"/>
                  <a:cs typeface="Arial" panose="020B0604020202020204" pitchFamily="34" charset="0"/>
                </a:rPr>
                <a:t>Xóa các dấu câu tiếng Việt trong văn bản.</a:t>
              </a:r>
            </a:p>
          </p:txBody>
        </p:sp>
      </p:grpSp>
      <p:grpSp>
        <p:nvGrpSpPr>
          <p:cNvPr id="5" name="Group 4">
            <a:extLst>
              <a:ext uri="{FF2B5EF4-FFF2-40B4-BE49-F238E27FC236}">
                <a16:creationId xmlns:a16="http://schemas.microsoft.com/office/drawing/2014/main" id="{C13E8898-928E-45DB-BC07-40CCE481C352}"/>
              </a:ext>
            </a:extLst>
          </p:cNvPr>
          <p:cNvGrpSpPr/>
          <p:nvPr/>
        </p:nvGrpSpPr>
        <p:grpSpPr>
          <a:xfrm>
            <a:off x="426754" y="3661528"/>
            <a:ext cx="3994932" cy="2832919"/>
            <a:chOff x="426754" y="3661528"/>
            <a:chExt cx="3994932" cy="2832919"/>
          </a:xfrm>
        </p:grpSpPr>
        <p:sp>
          <p:nvSpPr>
            <p:cNvPr id="10" name="Rectangle 9">
              <a:extLst>
                <a:ext uri="{FF2B5EF4-FFF2-40B4-BE49-F238E27FC236}">
                  <a16:creationId xmlns:a16="http://schemas.microsoft.com/office/drawing/2014/main" id="{309C299C-1664-4DBD-8087-5B5D950E9EE5}"/>
                </a:ext>
              </a:extLst>
            </p:cNvPr>
            <p:cNvSpPr/>
            <p:nvPr/>
          </p:nvSpPr>
          <p:spPr>
            <a:xfrm>
              <a:off x="426754" y="5279422"/>
              <a:ext cx="3994932" cy="1215025"/>
            </a:xfrm>
            <a:prstGeom prst="rect">
              <a:avLst/>
            </a:prstGeom>
            <a:ln w="28575">
              <a:prstDash val="dashDot"/>
            </a:ln>
          </p:spPr>
          <p:style>
            <a:lnRef idx="2">
              <a:schemeClr val="dk1"/>
            </a:lnRef>
            <a:fillRef idx="1">
              <a:schemeClr val="lt1"/>
            </a:fillRef>
            <a:effectRef idx="0">
              <a:schemeClr val="dk1"/>
            </a:effectRef>
            <a:fontRef idx="minor">
              <a:schemeClr val="dk1"/>
            </a:fontRef>
          </p:style>
          <p:txBody>
            <a:bodyPr rtlCol="0" anchor="ctr"/>
            <a:lstStyle/>
            <a:p>
              <a:pPr algn="ctr"/>
              <a:r>
                <a:rPr lang="en-US" sz="1600">
                  <a:latin typeface="Arial" panose="020B0604020202020204" pitchFamily="34" charset="0"/>
                  <a:cs typeface="Arial" panose="020B0604020202020204" pitchFamily="34" charset="0"/>
                </a:rPr>
                <a:t>Tạo một </a:t>
              </a:r>
              <a:r>
                <a:rPr lang="en-US" sz="1600" i="1">
                  <a:latin typeface="Arial" panose="020B0604020202020204" pitchFamily="34" charset="0"/>
                  <a:cs typeface="Arial" panose="020B0604020202020204" pitchFamily="34" charset="0"/>
                </a:rPr>
                <a:t>ánh xạ </a:t>
              </a:r>
              <a:r>
                <a:rPr lang="en-US" sz="1600">
                  <a:latin typeface="Arial" panose="020B0604020202020204" pitchFamily="34" charset="0"/>
                  <a:cs typeface="Arial" panose="020B0604020202020204" pitchFamily="34" charset="0"/>
                </a:rPr>
                <a:t>từ chữ thường có dấu thành chữ thường không dấu tương ứng.</a:t>
              </a:r>
            </a:p>
            <a:p>
              <a:pPr algn="ctr"/>
              <a:r>
                <a:rPr lang="en-US" sz="1600" i="1">
                  <a:latin typeface="Arial" panose="020B0604020202020204" pitchFamily="34" charset="0"/>
                  <a:cs typeface="Arial" panose="020B0604020202020204" pitchFamily="34" charset="0"/>
                </a:rPr>
                <a:t>VD</a:t>
              </a:r>
              <a:r>
                <a:rPr lang="en-US" sz="1600">
                  <a:latin typeface="Arial" panose="020B0604020202020204" pitchFamily="34" charset="0"/>
                  <a:cs typeface="Arial" panose="020B0604020202020204" pitchFamily="34" charset="0"/>
                </a:rPr>
                <a:t>: </a:t>
              </a:r>
              <a:r>
                <a:rPr lang="en-US" sz="1600">
                  <a:latin typeface="Consolas" panose="020B0609020204030204" pitchFamily="49" charset="0"/>
                  <a:cs typeface="Arial" panose="020B0604020202020204" pitchFamily="34" charset="0"/>
                </a:rPr>
                <a:t>‘ă’ → </a:t>
              </a:r>
              <a:r>
                <a:rPr lang="en-US" sz="1600">
                  <a:latin typeface="Consolas" panose="020B0609020204030204" pitchFamily="49" charset="0"/>
                  <a:cs typeface="Arial" panose="020B0604020202020204" pitchFamily="34" charset="0"/>
                  <a:sym typeface="Wingdings" panose="05000000000000000000" pitchFamily="2" charset="2"/>
                </a:rPr>
                <a:t>‘a’, ‘ế’ </a:t>
              </a:r>
              <a:r>
                <a:rPr lang="en-US" sz="1600">
                  <a:latin typeface="Consolas" panose="020B0609020204030204" pitchFamily="49" charset="0"/>
                  <a:cs typeface="Arial" panose="020B0604020202020204" pitchFamily="34" charset="0"/>
                </a:rPr>
                <a:t>→</a:t>
              </a:r>
              <a:r>
                <a:rPr lang="en-US" sz="1600">
                  <a:latin typeface="Consolas" panose="020B0609020204030204" pitchFamily="49" charset="0"/>
                  <a:cs typeface="Arial" panose="020B0604020202020204" pitchFamily="34" charset="0"/>
                  <a:sym typeface="Wingdings" panose="05000000000000000000" pitchFamily="2" charset="2"/>
                </a:rPr>
                <a:t> ‘e’</a:t>
              </a:r>
              <a:endParaRPr lang="en-US" sz="1600">
                <a:latin typeface="Consolas" panose="020B0609020204030204" pitchFamily="49" charset="0"/>
                <a:cs typeface="Arial" panose="020B0604020202020204" pitchFamily="34" charset="0"/>
              </a:endParaRPr>
            </a:p>
          </p:txBody>
        </p:sp>
        <p:cxnSp>
          <p:nvCxnSpPr>
            <p:cNvPr id="11" name="Straight Connector 10">
              <a:extLst>
                <a:ext uri="{FF2B5EF4-FFF2-40B4-BE49-F238E27FC236}">
                  <a16:creationId xmlns:a16="http://schemas.microsoft.com/office/drawing/2014/main" id="{FB7F192D-7E30-4A6C-AB35-BBEB84E84F6B}"/>
                </a:ext>
              </a:extLst>
            </p:cNvPr>
            <p:cNvCxnSpPr>
              <a:cxnSpLocks/>
            </p:cNvCxnSpPr>
            <p:nvPr/>
          </p:nvCxnSpPr>
          <p:spPr>
            <a:xfrm>
              <a:off x="2769121" y="4215287"/>
              <a:ext cx="0" cy="1051035"/>
            </a:xfrm>
            <a:prstGeom prst="line">
              <a:avLst/>
            </a:prstGeom>
            <a:ln w="28575">
              <a:prstDash val="dash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B7E97F9-0D78-4BBB-9C9F-DC9A7ED4724B}"/>
                </a:ext>
              </a:extLst>
            </p:cNvPr>
            <p:cNvCxnSpPr>
              <a:cxnSpLocks/>
            </p:cNvCxnSpPr>
            <p:nvPr/>
          </p:nvCxnSpPr>
          <p:spPr>
            <a:xfrm flipV="1">
              <a:off x="2769122" y="3661528"/>
              <a:ext cx="761022" cy="553760"/>
            </a:xfrm>
            <a:prstGeom prst="line">
              <a:avLst/>
            </a:prstGeom>
            <a:ln w="28575">
              <a:prstDash val="dashDot"/>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67983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extLst>
              <p:ext uri="{D42A27DB-BD31-4B8C-83A1-F6EECF244321}">
                <p14:modId xmlns:p14="http://schemas.microsoft.com/office/powerpoint/2010/main" val="3743589460"/>
              </p:ext>
            </p:extLst>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Arial" panose="020B0604020202020204" pitchFamily="34" charset="0"/>
                <a:cs typeface="Arial" panose="020B0604020202020204" pitchFamily="34" charset="0"/>
              </a:rPr>
              <a:t>16 000 den vinh nha trang truc ban doi bien phong cang du lich cau da vinh nguyen le 16 000 den tham quan vinh nha trang 734 du dong 30 4 vinh nha trang don 7 019 du dia vinh nha trang thu hut du den tham quan nghi ngoi vui nhat dao hon tam hon mun</a:t>
            </a:r>
          </a:p>
        </p:txBody>
      </p:sp>
      <p:graphicFrame>
        <p:nvGraphicFramePr>
          <p:cNvPr id="2" name="Table 2">
            <a:extLst>
              <a:ext uri="{FF2B5EF4-FFF2-40B4-BE49-F238E27FC236}">
                <a16:creationId xmlns:a16="http://schemas.microsoft.com/office/drawing/2014/main" id="{03044765-A5E2-4512-8417-BABE3EADB876}"/>
              </a:ext>
            </a:extLst>
          </p:cNvPr>
          <p:cNvGraphicFramePr>
            <a:graphicFrameLocks noGrp="1"/>
          </p:cNvGraphicFramePr>
          <p:nvPr>
            <p:extLst>
              <p:ext uri="{D42A27DB-BD31-4B8C-83A1-F6EECF244321}">
                <p14:modId xmlns:p14="http://schemas.microsoft.com/office/powerpoint/2010/main" val="55211849"/>
              </p:ext>
            </p:extLst>
          </p:nvPr>
        </p:nvGraphicFramePr>
        <p:xfrm>
          <a:off x="82691" y="2984182"/>
          <a:ext cx="6126480" cy="3690438"/>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4071006872"/>
                    </a:ext>
                  </a:extLst>
                </a:gridCol>
                <a:gridCol w="1188720">
                  <a:extLst>
                    <a:ext uri="{9D8B030D-6E8A-4147-A177-3AD203B41FA5}">
                      <a16:colId xmlns:a16="http://schemas.microsoft.com/office/drawing/2014/main" val="1518369411"/>
                    </a:ext>
                  </a:extLst>
                </a:gridCol>
                <a:gridCol w="1371600">
                  <a:extLst>
                    <a:ext uri="{9D8B030D-6E8A-4147-A177-3AD203B41FA5}">
                      <a16:colId xmlns:a16="http://schemas.microsoft.com/office/drawing/2014/main" val="1716490378"/>
                    </a:ext>
                  </a:extLst>
                </a:gridCol>
                <a:gridCol w="1645920">
                  <a:extLst>
                    <a:ext uri="{9D8B030D-6E8A-4147-A177-3AD203B41FA5}">
                      <a16:colId xmlns:a16="http://schemas.microsoft.com/office/drawing/2014/main" val="3205901085"/>
                    </a:ext>
                  </a:extLst>
                </a:gridCol>
              </a:tblGrid>
              <a:tr h="548640">
                <a:tc>
                  <a:txBody>
                    <a:bodyPr/>
                    <a:lstStyle/>
                    <a:p>
                      <a:pPr algn="ctr"/>
                      <a:r>
                        <a:rPr lang="en-US" sz="1500">
                          <a:latin typeface="Arial" panose="020B0604020202020204" pitchFamily="34" charset="0"/>
                          <a:cs typeface="Arial" panose="020B0604020202020204" pitchFamily="34" charset="0"/>
                        </a:rPr>
                        <a:t>len</a:t>
                      </a:r>
                    </a:p>
                  </a:txBody>
                  <a:tcPr anchor="ctr"/>
                </a:tc>
                <a:tc>
                  <a:txBody>
                    <a:bodyPr/>
                    <a:lstStyle/>
                    <a:p>
                      <a:pPr algn="ctr"/>
                      <a:r>
                        <a:rPr lang="en-US" sz="1500">
                          <a:latin typeface="Arial" panose="020B0604020202020204" pitchFamily="34" charset="0"/>
                          <a:cs typeface="Arial" panose="020B0604020202020204" pitchFamily="34" charset="0"/>
                        </a:rPr>
                        <a:t>1</a:t>
                      </a:r>
                    </a:p>
                  </a:txBody>
                  <a:tcPr anchor="ctr"/>
                </a:tc>
                <a:tc>
                  <a:txBody>
                    <a:bodyPr/>
                    <a:lstStyle/>
                    <a:p>
                      <a:pPr algn="ct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94409129"/>
                  </a:ext>
                </a:extLst>
              </a:tr>
              <a:tr h="523633">
                <a:tc>
                  <a:txBody>
                    <a:bodyPr/>
                    <a:lstStyle/>
                    <a:p>
                      <a:pPr algn="ctr"/>
                      <a:r>
                        <a:rPr lang="en-US" sz="1500">
                          <a:latin typeface="Arial" panose="020B0604020202020204" pitchFamily="34" charset="0"/>
                          <a:cs typeface="Arial" panose="020B0604020202020204" pitchFamily="34" charset="0"/>
                        </a:rPr>
                        <a:t>total_words[len]</a:t>
                      </a:r>
                    </a:p>
                  </a:txBody>
                  <a:tcPr anchor="ctr"/>
                </a:tc>
                <a:tc>
                  <a:txBody>
                    <a:bodyPr/>
                    <a:lstStyle/>
                    <a:p>
                      <a:pPr algn="ctr"/>
                      <a:r>
                        <a:rPr lang="en-US" sz="1500">
                          <a:latin typeface="Arial" panose="020B0604020202020204" pitchFamily="34" charset="0"/>
                          <a:cs typeface="Arial" panose="020B0604020202020204" pitchFamily="34" charset="0"/>
                        </a:rPr>
                        <a:t>58</a:t>
                      </a:r>
                    </a:p>
                  </a:txBody>
                  <a:tcPr anchor="ctr"/>
                </a:tc>
                <a:tc>
                  <a:txBody>
                    <a:bodyPr/>
                    <a:lstStyle/>
                    <a:p>
                      <a:pPr algn="ctr"/>
                      <a:r>
                        <a:rPr lang="en-US" sz="1500">
                          <a:latin typeface="Arial" panose="020B0604020202020204" pitchFamily="34" charset="0"/>
                          <a:cs typeface="Arial" panose="020B0604020202020204" pitchFamily="34" charset="0"/>
                        </a:rPr>
                        <a:t>57</a:t>
                      </a:r>
                    </a:p>
                  </a:txBody>
                  <a:tcPr anchor="ctr"/>
                </a:tc>
                <a:tc>
                  <a:txBody>
                    <a:bodyPr/>
                    <a:lstStyle/>
                    <a:p>
                      <a:pPr algn="ctr"/>
                      <a:r>
                        <a:rPr lang="en-US" sz="1500">
                          <a:latin typeface="Arial" panose="020B0604020202020204" pitchFamily="34" charset="0"/>
                          <a:cs typeface="Arial" panose="020B0604020202020204" pitchFamily="34" charset="0"/>
                        </a:rPr>
                        <a:t>56</a:t>
                      </a:r>
                    </a:p>
                  </a:txBody>
                  <a:tcPr anchor="ctr"/>
                </a:tc>
                <a:extLst>
                  <a:ext uri="{0D108BD9-81ED-4DB2-BD59-A6C34878D82A}">
                    <a16:rowId xmlns:a16="http://schemas.microsoft.com/office/drawing/2014/main" val="3540997530"/>
                  </a:ext>
                </a:extLst>
              </a:tr>
              <a:tr h="523633">
                <a:tc>
                  <a:txBody>
                    <a:bodyPr/>
                    <a:lstStyle/>
                    <a:p>
                      <a:pPr algn="ctr"/>
                      <a:r>
                        <a:rPr lang="en-US" sz="1500">
                          <a:latin typeface="Arial" panose="020B0604020202020204" pitchFamily="34" charset="0"/>
                          <a:cs typeface="Arial" panose="020B0604020202020204" pitchFamily="34" charset="0"/>
                        </a:rPr>
                        <a:t>word[len][0]</a:t>
                      </a:r>
                    </a:p>
                  </a:txBody>
                  <a:tcPr anchor="ctr"/>
                </a:tc>
                <a:tc>
                  <a:txBody>
                    <a:bodyPr/>
                    <a:lstStyle/>
                    <a:p>
                      <a:pPr algn="ctr"/>
                      <a:r>
                        <a:rPr lang="en-US" sz="1500">
                          <a:latin typeface="Arial" panose="020B0604020202020204" pitchFamily="34" charset="0"/>
                          <a:cs typeface="Arial" panose="020B0604020202020204" pitchFamily="34" charset="0"/>
                        </a:rPr>
                        <a:t>16</a:t>
                      </a:r>
                    </a:p>
                  </a:txBody>
                  <a:tcPr anchor="ctr"/>
                </a:tc>
                <a:tc>
                  <a:txBody>
                    <a:bodyPr/>
                    <a:lstStyle/>
                    <a:p>
                      <a:pPr algn="ctr"/>
                      <a:r>
                        <a:rPr lang="en-US" sz="1500">
                          <a:latin typeface="Arial" panose="020B0604020202020204" pitchFamily="34" charset="0"/>
                          <a:cs typeface="Arial" panose="020B0604020202020204" pitchFamily="34" charset="0"/>
                        </a:rPr>
                        <a:t>16 000</a:t>
                      </a:r>
                    </a:p>
                  </a:txBody>
                  <a:tcPr anchor="ctr"/>
                </a:tc>
                <a:tc>
                  <a:txBody>
                    <a:bodyPr/>
                    <a:lstStyle/>
                    <a:p>
                      <a:pPr algn="ctr"/>
                      <a:r>
                        <a:rPr lang="en-US" sz="1500">
                          <a:latin typeface="Arial" panose="020B0604020202020204" pitchFamily="34" charset="0"/>
                          <a:cs typeface="Arial" panose="020B0604020202020204" pitchFamily="34" charset="0"/>
                        </a:rPr>
                        <a:t>16 000 den</a:t>
                      </a:r>
                    </a:p>
                  </a:txBody>
                  <a:tcPr anchor="ctr"/>
                </a:tc>
                <a:extLst>
                  <a:ext uri="{0D108BD9-81ED-4DB2-BD59-A6C34878D82A}">
                    <a16:rowId xmlns:a16="http://schemas.microsoft.com/office/drawing/2014/main" val="3852623995"/>
                  </a:ext>
                </a:extLst>
              </a:tr>
              <a:tr h="523633">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798724470"/>
                  </a:ext>
                </a:extLst>
              </a:tr>
              <a:tr h="523633">
                <a:tc>
                  <a:txBody>
                    <a:bodyPr/>
                    <a:lstStyle/>
                    <a:p>
                      <a:pPr algn="ctr"/>
                      <a:r>
                        <a:rPr lang="en-US" sz="1500">
                          <a:latin typeface="Arial" panose="020B0604020202020204" pitchFamily="34" charset="0"/>
                          <a:cs typeface="Arial" panose="020B0604020202020204" pitchFamily="34" charset="0"/>
                        </a:rPr>
                        <a:t>word[len][55]</a:t>
                      </a:r>
                    </a:p>
                  </a:txBody>
                  <a:tcPr anchor="ctr"/>
                </a:tc>
                <a:tc>
                  <a:txBody>
                    <a:bodyPr/>
                    <a:lstStyle/>
                    <a:p>
                      <a:pPr algn="ctr"/>
                      <a:r>
                        <a:rPr lang="en-US" sz="1500">
                          <a:latin typeface="Arial" panose="020B0604020202020204" pitchFamily="34" charset="0"/>
                          <a:cs typeface="Arial" panose="020B0604020202020204" pitchFamily="34" charset="0"/>
                        </a:rPr>
                        <a:t>tam</a:t>
                      </a:r>
                    </a:p>
                  </a:txBody>
                  <a:tcPr anchor="ctr"/>
                </a:tc>
                <a:tc>
                  <a:txBody>
                    <a:bodyPr/>
                    <a:lstStyle/>
                    <a:p>
                      <a:pPr algn="ctr"/>
                      <a:r>
                        <a:rPr lang="en-US" sz="1500">
                          <a:latin typeface="Arial" panose="020B0604020202020204" pitchFamily="34" charset="0"/>
                          <a:cs typeface="Arial" panose="020B0604020202020204" pitchFamily="34" charset="0"/>
                        </a:rPr>
                        <a:t>tam hon</a:t>
                      </a:r>
                    </a:p>
                  </a:txBody>
                  <a:tcPr anchor="ctr"/>
                </a:tc>
                <a:tc>
                  <a:txBody>
                    <a:bodyPr/>
                    <a:lstStyle/>
                    <a:p>
                      <a:pPr algn="ctr"/>
                      <a:r>
                        <a:rPr lang="en-US" sz="1500">
                          <a:latin typeface="Arial" panose="020B0604020202020204" pitchFamily="34" charset="0"/>
                          <a:cs typeface="Arial" panose="020B0604020202020204" pitchFamily="34" charset="0"/>
                        </a:rPr>
                        <a:t>tam hon mun</a:t>
                      </a:r>
                    </a:p>
                  </a:txBody>
                  <a:tcPr anchor="ctr"/>
                </a:tc>
                <a:extLst>
                  <a:ext uri="{0D108BD9-81ED-4DB2-BD59-A6C34878D82A}">
                    <a16:rowId xmlns:a16="http://schemas.microsoft.com/office/drawing/2014/main" val="4190975012"/>
                  </a:ext>
                </a:extLst>
              </a:tr>
              <a:tr h="523633">
                <a:tc>
                  <a:txBody>
                    <a:bodyPr/>
                    <a:lstStyle/>
                    <a:p>
                      <a:pPr algn="ctr"/>
                      <a:r>
                        <a:rPr lang="en-US" sz="1500">
                          <a:latin typeface="Arial" panose="020B0604020202020204" pitchFamily="34" charset="0"/>
                          <a:cs typeface="Arial" panose="020B0604020202020204" pitchFamily="34" charset="0"/>
                        </a:rPr>
                        <a:t>word[len][56]</a:t>
                      </a:r>
                    </a:p>
                  </a:txBody>
                  <a:tcPr anchor="ctr"/>
                </a:tc>
                <a:tc>
                  <a:txBody>
                    <a:bodyPr/>
                    <a:lstStyle/>
                    <a:p>
                      <a:pPr algn="ctr"/>
                      <a:r>
                        <a:rPr lang="en-US" sz="1500">
                          <a:latin typeface="Arial" panose="020B0604020202020204" pitchFamily="34" charset="0"/>
                          <a:cs typeface="Arial" panose="020B0604020202020204" pitchFamily="34" charset="0"/>
                        </a:rPr>
                        <a:t>hon</a:t>
                      </a:r>
                    </a:p>
                  </a:txBody>
                  <a:tcPr anchor="ctr"/>
                </a:tc>
                <a:tc>
                  <a:txBody>
                    <a:bodyPr/>
                    <a:lstStyle/>
                    <a:p>
                      <a:pPr algn="ctr"/>
                      <a:r>
                        <a:rPr lang="en-US" sz="1500">
                          <a:latin typeface="Arial" panose="020B0604020202020204" pitchFamily="34" charset="0"/>
                          <a:cs typeface="Arial" panose="020B0604020202020204" pitchFamily="34" charset="0"/>
                        </a:rPr>
                        <a:t>hon mun</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238421986"/>
                  </a:ext>
                </a:extLst>
              </a:tr>
              <a:tr h="523633">
                <a:tc>
                  <a:txBody>
                    <a:bodyPr/>
                    <a:lstStyle/>
                    <a:p>
                      <a:pPr algn="ctr"/>
                      <a:r>
                        <a:rPr lang="en-US" sz="1500">
                          <a:latin typeface="Arial" panose="020B0604020202020204" pitchFamily="34" charset="0"/>
                          <a:cs typeface="Arial" panose="020B0604020202020204" pitchFamily="34" charset="0"/>
                        </a:rPr>
                        <a:t>word[len][57]</a:t>
                      </a:r>
                    </a:p>
                  </a:txBody>
                  <a:tcPr anchor="ctr"/>
                </a:tc>
                <a:tc>
                  <a:txBody>
                    <a:bodyPr/>
                    <a:lstStyle/>
                    <a:p>
                      <a:pPr algn="ctr"/>
                      <a:r>
                        <a:rPr lang="en-US" sz="1500">
                          <a:latin typeface="Arial" panose="020B0604020202020204" pitchFamily="34" charset="0"/>
                          <a:cs typeface="Arial" panose="020B0604020202020204" pitchFamily="34" charset="0"/>
                        </a:rPr>
                        <a:t>mun</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183746565"/>
                  </a:ext>
                </a:extLst>
              </a:tr>
            </a:tbl>
          </a:graphicData>
        </a:graphic>
      </p:graphicFrame>
      <p:sp>
        <p:nvSpPr>
          <p:cNvPr id="3" name="TextBox 2">
            <a:extLst>
              <a:ext uri="{FF2B5EF4-FFF2-40B4-BE49-F238E27FC236}">
                <a16:creationId xmlns:a16="http://schemas.microsoft.com/office/drawing/2014/main" id="{05218CAF-5CF3-4069-A6BB-E25BC3C59FE5}"/>
              </a:ext>
            </a:extLst>
          </p:cNvPr>
          <p:cNvSpPr txBox="1"/>
          <p:nvPr/>
        </p:nvSpPr>
        <p:spPr>
          <a:xfrm>
            <a:off x="6236727" y="496505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1. Tách văn bản thành các chuỗi từ có độ dài 1, 2 và 3.</a:t>
            </a:r>
          </a:p>
        </p:txBody>
      </p:sp>
    </p:spTree>
    <p:extLst>
      <p:ext uri="{BB962C8B-B14F-4D97-AF65-F5344CB8AC3E}">
        <p14:creationId xmlns:p14="http://schemas.microsoft.com/office/powerpoint/2010/main" val="84723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CAAB9-9F7D-4159-8C66-758FE997FD36}"/>
              </a:ext>
            </a:extLst>
          </p:cNvPr>
          <p:cNvSpPr txBox="1"/>
          <p:nvPr/>
        </p:nvSpPr>
        <p:spPr>
          <a:xfrm>
            <a:off x="1381408" y="473999"/>
            <a:ext cx="9429184" cy="553998"/>
          </a:xfrm>
          <a:prstGeom prst="rect">
            <a:avLst/>
          </a:prstGeom>
          <a:noFill/>
        </p:spPr>
        <p:txBody>
          <a:bodyPr wrap="none" rtlCol="0">
            <a:spAutoFit/>
          </a:bodyPr>
          <a:lstStyle/>
          <a:p>
            <a:r>
              <a:rPr lang="en-US" sz="3000" b="1">
                <a:latin typeface="Arial" panose="020B0604020202020204" pitchFamily="34" charset="0"/>
                <a:cs typeface="Arial" panose="020B0604020202020204" pitchFamily="34" charset="0"/>
              </a:rPr>
              <a:t>1. Rút trích đặc trưng nội dung của tập tin văn bản</a:t>
            </a:r>
          </a:p>
        </p:txBody>
      </p:sp>
      <p:graphicFrame>
        <p:nvGraphicFramePr>
          <p:cNvPr id="22" name="Diagram 21">
            <a:extLst>
              <a:ext uri="{FF2B5EF4-FFF2-40B4-BE49-F238E27FC236}">
                <a16:creationId xmlns:a16="http://schemas.microsoft.com/office/drawing/2014/main" id="{CD2768AC-3B43-4B3D-9897-9CFE2A4283B3}"/>
              </a:ext>
            </a:extLst>
          </p:cNvPr>
          <p:cNvGraphicFramePr/>
          <p:nvPr/>
        </p:nvGraphicFramePr>
        <p:xfrm>
          <a:off x="203833" y="-953965"/>
          <a:ext cx="8063345" cy="6039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9A1AD909-CA73-42C4-A047-6589B906B449}"/>
              </a:ext>
            </a:extLst>
          </p:cNvPr>
          <p:cNvSpPr txBox="1"/>
          <p:nvPr/>
        </p:nvSpPr>
        <p:spPr>
          <a:xfrm>
            <a:off x="6192887" y="2971656"/>
            <a:ext cx="5572359" cy="338554"/>
          </a:xfrm>
          <a:prstGeom prst="rect">
            <a:avLst/>
          </a:prstGeom>
          <a:noFill/>
        </p:spPr>
        <p:txBody>
          <a:bodyPr wrap="none" rtlCol="0">
            <a:spAutoFit/>
          </a:bodyPr>
          <a:lstStyle/>
          <a:p>
            <a:r>
              <a:rPr lang="en-US" sz="1600" u="sng">
                <a:latin typeface="Arial" panose="020B0604020202020204" pitchFamily="34" charset="0"/>
                <a:cs typeface="Arial" panose="020B0604020202020204" pitchFamily="34" charset="0"/>
              </a:rPr>
              <a:t>Ví dụ:</a:t>
            </a:r>
            <a:r>
              <a:rPr lang="en-US" sz="1600">
                <a:latin typeface="Arial" panose="020B0604020202020204" pitchFamily="34" charset="0"/>
                <a:cs typeface="Arial" panose="020B0604020202020204" pitchFamily="34" charset="0"/>
              </a:rPr>
              <a:t> Nội dung file </a:t>
            </a:r>
            <a:r>
              <a:rPr lang="en-US" sz="1550">
                <a:latin typeface="Consolas" panose="020B0609020204030204" pitchFamily="49" charset="0"/>
                <a:cs typeface="Arial" panose="020B0604020202020204" pitchFamily="34" charset="0"/>
              </a:rPr>
              <a:t>.\train\Du lich\DL_NLD_ (576).txt</a:t>
            </a:r>
          </a:p>
        </p:txBody>
      </p:sp>
      <p:sp>
        <p:nvSpPr>
          <p:cNvPr id="24" name="TextBox 23">
            <a:extLst>
              <a:ext uri="{FF2B5EF4-FFF2-40B4-BE49-F238E27FC236}">
                <a16:creationId xmlns:a16="http://schemas.microsoft.com/office/drawing/2014/main" id="{1EBCFBE9-4A97-4C18-AE6C-57FE3099A21F}"/>
              </a:ext>
            </a:extLst>
          </p:cNvPr>
          <p:cNvSpPr txBox="1"/>
          <p:nvPr/>
        </p:nvSpPr>
        <p:spPr>
          <a:xfrm>
            <a:off x="6280569" y="3592853"/>
            <a:ext cx="5484677"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Arial" panose="020B0604020202020204" pitchFamily="34" charset="0"/>
                <a:cs typeface="Arial" panose="020B0604020202020204" pitchFamily="34" charset="0"/>
              </a:rPr>
              <a:t>16 000 den vinh nha trang truc ban doi bien phong cang du lich cau da vinh nguyen le 16 000 den tham quan vinh nha trang 734 du dong 30 4 vinh nha trang don 7 019 du dia vinh nha trang thu hut du den tham quan nghi ngoi vui nhat dao hon tam hon mun</a:t>
            </a:r>
          </a:p>
        </p:txBody>
      </p:sp>
      <p:graphicFrame>
        <p:nvGraphicFramePr>
          <p:cNvPr id="2" name="Table 2">
            <a:extLst>
              <a:ext uri="{FF2B5EF4-FFF2-40B4-BE49-F238E27FC236}">
                <a16:creationId xmlns:a16="http://schemas.microsoft.com/office/drawing/2014/main" id="{03044765-A5E2-4512-8417-BABE3EADB876}"/>
              </a:ext>
            </a:extLst>
          </p:cNvPr>
          <p:cNvGraphicFramePr>
            <a:graphicFrameLocks noGrp="1"/>
          </p:cNvGraphicFramePr>
          <p:nvPr>
            <p:extLst>
              <p:ext uri="{D42A27DB-BD31-4B8C-83A1-F6EECF244321}">
                <p14:modId xmlns:p14="http://schemas.microsoft.com/office/powerpoint/2010/main" val="508354078"/>
              </p:ext>
            </p:extLst>
          </p:nvPr>
        </p:nvGraphicFramePr>
        <p:xfrm>
          <a:off x="82691" y="2996708"/>
          <a:ext cx="6126480" cy="3690438"/>
        </p:xfrm>
        <a:graphic>
          <a:graphicData uri="http://schemas.openxmlformats.org/drawingml/2006/table">
            <a:tbl>
              <a:tblPr firstRow="1" bandRow="1">
                <a:tableStyleId>{5940675A-B579-460E-94D1-54222C63F5DA}</a:tableStyleId>
              </a:tblPr>
              <a:tblGrid>
                <a:gridCol w="1920240">
                  <a:extLst>
                    <a:ext uri="{9D8B030D-6E8A-4147-A177-3AD203B41FA5}">
                      <a16:colId xmlns:a16="http://schemas.microsoft.com/office/drawing/2014/main" val="4071006872"/>
                    </a:ext>
                  </a:extLst>
                </a:gridCol>
                <a:gridCol w="1188720">
                  <a:extLst>
                    <a:ext uri="{9D8B030D-6E8A-4147-A177-3AD203B41FA5}">
                      <a16:colId xmlns:a16="http://schemas.microsoft.com/office/drawing/2014/main" val="1518369411"/>
                    </a:ext>
                  </a:extLst>
                </a:gridCol>
                <a:gridCol w="1371600">
                  <a:extLst>
                    <a:ext uri="{9D8B030D-6E8A-4147-A177-3AD203B41FA5}">
                      <a16:colId xmlns:a16="http://schemas.microsoft.com/office/drawing/2014/main" val="1716490378"/>
                    </a:ext>
                  </a:extLst>
                </a:gridCol>
                <a:gridCol w="1645920">
                  <a:extLst>
                    <a:ext uri="{9D8B030D-6E8A-4147-A177-3AD203B41FA5}">
                      <a16:colId xmlns:a16="http://schemas.microsoft.com/office/drawing/2014/main" val="3205901085"/>
                    </a:ext>
                  </a:extLst>
                </a:gridCol>
              </a:tblGrid>
              <a:tr h="548640">
                <a:tc>
                  <a:txBody>
                    <a:bodyPr/>
                    <a:lstStyle/>
                    <a:p>
                      <a:pPr algn="ctr"/>
                      <a:r>
                        <a:rPr lang="en-US" sz="1500">
                          <a:latin typeface="Arial" panose="020B0604020202020204" pitchFamily="34" charset="0"/>
                          <a:cs typeface="Arial" panose="020B0604020202020204" pitchFamily="34" charset="0"/>
                        </a:rPr>
                        <a:t>len</a:t>
                      </a:r>
                    </a:p>
                  </a:txBody>
                  <a:tcPr anchor="ctr"/>
                </a:tc>
                <a:tc>
                  <a:txBody>
                    <a:bodyPr/>
                    <a:lstStyle/>
                    <a:p>
                      <a:pPr algn="ctr"/>
                      <a:r>
                        <a:rPr lang="en-US" sz="1500">
                          <a:latin typeface="Arial" panose="020B0604020202020204" pitchFamily="34" charset="0"/>
                          <a:cs typeface="Arial" panose="020B0604020202020204" pitchFamily="34" charset="0"/>
                        </a:rPr>
                        <a:t>1</a:t>
                      </a:r>
                    </a:p>
                  </a:txBody>
                  <a:tcPr anchor="ctr"/>
                </a:tc>
                <a:tc>
                  <a:txBody>
                    <a:bodyPr/>
                    <a:lstStyle/>
                    <a:p>
                      <a:pPr algn="ctr"/>
                      <a:r>
                        <a:rPr lang="en-US" sz="1500">
                          <a:latin typeface="Arial" panose="020B0604020202020204" pitchFamily="34" charset="0"/>
                          <a:cs typeface="Arial" panose="020B0604020202020204" pitchFamily="34" charset="0"/>
                        </a:rPr>
                        <a:t>2</a:t>
                      </a:r>
                    </a:p>
                  </a:txBody>
                  <a:tcPr anchor="ctr"/>
                </a:tc>
                <a:tc>
                  <a:txBody>
                    <a:bodyPr/>
                    <a:lstStyle/>
                    <a:p>
                      <a:pPr algn="ctr"/>
                      <a:r>
                        <a:rPr lang="en-US" sz="150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94409129"/>
                  </a:ext>
                </a:extLst>
              </a:tr>
              <a:tr h="523633">
                <a:tc>
                  <a:txBody>
                    <a:bodyPr/>
                    <a:lstStyle/>
                    <a:p>
                      <a:pPr algn="ctr"/>
                      <a:r>
                        <a:rPr lang="en-US" sz="1500">
                          <a:latin typeface="Arial" panose="020B0604020202020204" pitchFamily="34" charset="0"/>
                          <a:cs typeface="Arial" panose="020B0604020202020204" pitchFamily="34" charset="0"/>
                        </a:rPr>
                        <a:t>total_words[len]</a:t>
                      </a:r>
                    </a:p>
                  </a:txBody>
                  <a:tcPr anchor="ctr"/>
                </a:tc>
                <a:tc>
                  <a:txBody>
                    <a:bodyPr/>
                    <a:lstStyle/>
                    <a:p>
                      <a:pPr algn="ctr"/>
                      <a:r>
                        <a:rPr lang="en-US" sz="1500">
                          <a:latin typeface="Arial" panose="020B0604020202020204" pitchFamily="34" charset="0"/>
                          <a:cs typeface="Arial" panose="020B0604020202020204" pitchFamily="34" charset="0"/>
                        </a:rPr>
                        <a:t>58</a:t>
                      </a:r>
                    </a:p>
                  </a:txBody>
                  <a:tcPr anchor="ctr"/>
                </a:tc>
                <a:tc>
                  <a:txBody>
                    <a:bodyPr/>
                    <a:lstStyle/>
                    <a:p>
                      <a:pPr algn="ctr"/>
                      <a:r>
                        <a:rPr lang="en-US" sz="1500">
                          <a:latin typeface="Arial" panose="020B0604020202020204" pitchFamily="34" charset="0"/>
                          <a:cs typeface="Arial" panose="020B0604020202020204" pitchFamily="34" charset="0"/>
                        </a:rPr>
                        <a:t>57</a:t>
                      </a:r>
                    </a:p>
                  </a:txBody>
                  <a:tcPr anchor="ctr"/>
                </a:tc>
                <a:tc>
                  <a:txBody>
                    <a:bodyPr/>
                    <a:lstStyle/>
                    <a:p>
                      <a:pPr algn="ctr"/>
                      <a:r>
                        <a:rPr lang="en-US" sz="1500">
                          <a:latin typeface="Arial" panose="020B0604020202020204" pitchFamily="34" charset="0"/>
                          <a:cs typeface="Arial" panose="020B0604020202020204" pitchFamily="34" charset="0"/>
                        </a:rPr>
                        <a:t>56</a:t>
                      </a:r>
                    </a:p>
                  </a:txBody>
                  <a:tcPr anchor="ctr"/>
                </a:tc>
                <a:extLst>
                  <a:ext uri="{0D108BD9-81ED-4DB2-BD59-A6C34878D82A}">
                    <a16:rowId xmlns:a16="http://schemas.microsoft.com/office/drawing/2014/main" val="3540997530"/>
                  </a:ext>
                </a:extLst>
              </a:tr>
              <a:tr h="523633">
                <a:tc>
                  <a:txBody>
                    <a:bodyPr/>
                    <a:lstStyle/>
                    <a:p>
                      <a:pPr algn="ctr"/>
                      <a:r>
                        <a:rPr lang="en-US" sz="1500">
                          <a:latin typeface="Arial" panose="020B0604020202020204" pitchFamily="34" charset="0"/>
                          <a:cs typeface="Arial" panose="020B0604020202020204" pitchFamily="34" charset="0"/>
                        </a:rPr>
                        <a:t>word[len][0]</a:t>
                      </a:r>
                    </a:p>
                  </a:txBody>
                  <a:tcPr anchor="ctr"/>
                </a:tc>
                <a:tc>
                  <a:txBody>
                    <a:bodyPr/>
                    <a:lstStyle/>
                    <a:p>
                      <a:pPr algn="ctr"/>
                      <a:r>
                        <a:rPr lang="en-US" sz="1500">
                          <a:latin typeface="Arial" panose="020B0604020202020204" pitchFamily="34" charset="0"/>
                          <a:cs typeface="Arial" panose="020B0604020202020204" pitchFamily="34" charset="0"/>
                        </a:rPr>
                        <a:t>000</a:t>
                      </a:r>
                    </a:p>
                  </a:txBody>
                  <a:tcPr anchor="ctr"/>
                </a:tc>
                <a:tc>
                  <a:txBody>
                    <a:bodyPr/>
                    <a:lstStyle/>
                    <a:p>
                      <a:pPr algn="ctr"/>
                      <a:r>
                        <a:rPr lang="en-US" sz="1500">
                          <a:latin typeface="Arial" panose="020B0604020202020204" pitchFamily="34" charset="0"/>
                          <a:cs typeface="Arial" panose="020B0604020202020204" pitchFamily="34" charset="0"/>
                        </a:rPr>
                        <a:t>000 den</a:t>
                      </a:r>
                    </a:p>
                  </a:txBody>
                  <a:tcPr anchor="ctr"/>
                </a:tc>
                <a:tc>
                  <a:txBody>
                    <a:bodyPr/>
                    <a:lstStyle/>
                    <a:p>
                      <a:pPr algn="ctr"/>
                      <a:r>
                        <a:rPr lang="en-US" sz="1500">
                          <a:latin typeface="Arial" panose="020B0604020202020204" pitchFamily="34" charset="0"/>
                          <a:cs typeface="Arial" panose="020B0604020202020204" pitchFamily="34" charset="0"/>
                        </a:rPr>
                        <a:t>000 den tham</a:t>
                      </a:r>
                    </a:p>
                  </a:txBody>
                  <a:tcPr anchor="ctr"/>
                </a:tc>
                <a:extLst>
                  <a:ext uri="{0D108BD9-81ED-4DB2-BD59-A6C34878D82A}">
                    <a16:rowId xmlns:a16="http://schemas.microsoft.com/office/drawing/2014/main" val="3852623995"/>
                  </a:ext>
                </a:extLst>
              </a:tr>
              <a:tr h="523633">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798724470"/>
                  </a:ext>
                </a:extLst>
              </a:tr>
              <a:tr h="523633">
                <a:tc>
                  <a:txBody>
                    <a:bodyPr/>
                    <a:lstStyle/>
                    <a:p>
                      <a:pPr algn="ctr"/>
                      <a:r>
                        <a:rPr lang="en-US" sz="1500">
                          <a:latin typeface="Arial" panose="020B0604020202020204" pitchFamily="34" charset="0"/>
                          <a:cs typeface="Arial" panose="020B0604020202020204" pitchFamily="34" charset="0"/>
                        </a:rPr>
                        <a:t>word[len][55]</a:t>
                      </a:r>
                    </a:p>
                  </a:txBody>
                  <a:tcPr anchor="ctr"/>
                </a:tc>
                <a:tc>
                  <a:txBody>
                    <a:bodyPr/>
                    <a:lstStyle/>
                    <a:p>
                      <a:pPr algn="ctr"/>
                      <a:r>
                        <a:rPr lang="en-US" sz="1500">
                          <a:latin typeface="Arial" panose="020B0604020202020204" pitchFamily="34" charset="0"/>
                          <a:cs typeface="Arial" panose="020B0604020202020204" pitchFamily="34" charset="0"/>
                        </a:rPr>
                        <a:t>vinh</a:t>
                      </a:r>
                    </a:p>
                  </a:txBody>
                  <a:tcPr anchor="ctr"/>
                </a:tc>
                <a:tc>
                  <a:txBody>
                    <a:bodyPr/>
                    <a:lstStyle/>
                    <a:p>
                      <a:pPr algn="ctr"/>
                      <a:r>
                        <a:rPr lang="en-US" sz="1500">
                          <a:latin typeface="Arial" panose="020B0604020202020204" pitchFamily="34" charset="0"/>
                          <a:cs typeface="Arial" panose="020B0604020202020204" pitchFamily="34" charset="0"/>
                        </a:rPr>
                        <a:t>vinh nha</a:t>
                      </a:r>
                    </a:p>
                  </a:txBody>
                  <a:tcPr anchor="ctr"/>
                </a:tc>
                <a:tc>
                  <a:txBody>
                    <a:bodyPr/>
                    <a:lstStyle/>
                    <a:p>
                      <a:pPr algn="ctr"/>
                      <a:r>
                        <a:rPr lang="en-US" sz="1500">
                          <a:latin typeface="Arial" panose="020B0604020202020204" pitchFamily="34" charset="0"/>
                          <a:cs typeface="Arial" panose="020B0604020202020204" pitchFamily="34" charset="0"/>
                        </a:rPr>
                        <a:t>vui nhat dao</a:t>
                      </a:r>
                    </a:p>
                  </a:txBody>
                  <a:tcPr anchor="ctr"/>
                </a:tc>
                <a:extLst>
                  <a:ext uri="{0D108BD9-81ED-4DB2-BD59-A6C34878D82A}">
                    <a16:rowId xmlns:a16="http://schemas.microsoft.com/office/drawing/2014/main" val="4190975012"/>
                  </a:ext>
                </a:extLst>
              </a:tr>
              <a:tr h="523633">
                <a:tc>
                  <a:txBody>
                    <a:bodyPr/>
                    <a:lstStyle/>
                    <a:p>
                      <a:pPr algn="ctr"/>
                      <a:r>
                        <a:rPr lang="en-US" sz="1500">
                          <a:latin typeface="Arial" panose="020B0604020202020204" pitchFamily="34" charset="0"/>
                          <a:cs typeface="Arial" panose="020B0604020202020204" pitchFamily="34" charset="0"/>
                        </a:rPr>
                        <a:t>word[len][56]</a:t>
                      </a:r>
                    </a:p>
                  </a:txBody>
                  <a:tcPr anchor="ctr"/>
                </a:tc>
                <a:tc>
                  <a:txBody>
                    <a:bodyPr/>
                    <a:lstStyle/>
                    <a:p>
                      <a:pPr algn="ctr"/>
                      <a:r>
                        <a:rPr lang="en-US" sz="1500">
                          <a:latin typeface="Arial" panose="020B0604020202020204" pitchFamily="34" charset="0"/>
                          <a:cs typeface="Arial" panose="020B0604020202020204" pitchFamily="34" charset="0"/>
                        </a:rPr>
                        <a:t>vinh</a:t>
                      </a:r>
                    </a:p>
                  </a:txBody>
                  <a:tcPr anchor="ctr"/>
                </a:tc>
                <a:tc>
                  <a:txBody>
                    <a:bodyPr/>
                    <a:lstStyle/>
                    <a:p>
                      <a:pPr algn="ctr"/>
                      <a:r>
                        <a:rPr lang="en-US" sz="1500">
                          <a:latin typeface="Arial" panose="020B0604020202020204" pitchFamily="34" charset="0"/>
                          <a:cs typeface="Arial" panose="020B0604020202020204" pitchFamily="34" charset="0"/>
                        </a:rPr>
                        <a:t>vui nhat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238421986"/>
                  </a:ext>
                </a:extLst>
              </a:tr>
              <a:tr h="523633">
                <a:tc>
                  <a:txBody>
                    <a:bodyPr/>
                    <a:lstStyle/>
                    <a:p>
                      <a:pPr algn="ctr"/>
                      <a:r>
                        <a:rPr lang="en-US" sz="1500">
                          <a:latin typeface="Arial" panose="020B0604020202020204" pitchFamily="34" charset="0"/>
                          <a:cs typeface="Arial" panose="020B0604020202020204" pitchFamily="34" charset="0"/>
                        </a:rPr>
                        <a:t>word[len][57]</a:t>
                      </a:r>
                    </a:p>
                  </a:txBody>
                  <a:tcPr anchor="ctr"/>
                </a:tc>
                <a:tc>
                  <a:txBody>
                    <a:bodyPr/>
                    <a:lstStyle/>
                    <a:p>
                      <a:pPr algn="ctr"/>
                      <a:r>
                        <a:rPr lang="en-US" sz="1500">
                          <a:latin typeface="Arial" panose="020B0604020202020204" pitchFamily="34" charset="0"/>
                          <a:cs typeface="Arial" panose="020B0604020202020204" pitchFamily="34" charset="0"/>
                        </a:rPr>
                        <a:t>vui</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tc>
                  <a:txBody>
                    <a:bodyPr/>
                    <a:lstStyle/>
                    <a:p>
                      <a:pPr algn="ctr"/>
                      <a:r>
                        <a:rPr lang="en-US" sz="150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4183746565"/>
                  </a:ext>
                </a:extLst>
              </a:tr>
            </a:tbl>
          </a:graphicData>
        </a:graphic>
      </p:graphicFrame>
      <p:sp>
        <p:nvSpPr>
          <p:cNvPr id="3" name="TextBox 2">
            <a:extLst>
              <a:ext uri="{FF2B5EF4-FFF2-40B4-BE49-F238E27FC236}">
                <a16:creationId xmlns:a16="http://schemas.microsoft.com/office/drawing/2014/main" id="{05218CAF-5CF3-4069-A6BB-E25BC3C59FE5}"/>
              </a:ext>
            </a:extLst>
          </p:cNvPr>
          <p:cNvSpPr txBox="1"/>
          <p:nvPr/>
        </p:nvSpPr>
        <p:spPr>
          <a:xfrm>
            <a:off x="6236727" y="521557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2. Sắp xếp mỗi dãy theo thứ tự từ điển</a:t>
            </a:r>
          </a:p>
        </p:txBody>
      </p:sp>
      <p:sp>
        <p:nvSpPr>
          <p:cNvPr id="8" name="TextBox 7">
            <a:extLst>
              <a:ext uri="{FF2B5EF4-FFF2-40B4-BE49-F238E27FC236}">
                <a16:creationId xmlns:a16="http://schemas.microsoft.com/office/drawing/2014/main" id="{C24BBFC9-8490-4D2C-AD11-0409881A8EB6}"/>
              </a:ext>
            </a:extLst>
          </p:cNvPr>
          <p:cNvSpPr txBox="1"/>
          <p:nvPr/>
        </p:nvSpPr>
        <p:spPr>
          <a:xfrm>
            <a:off x="6236727" y="4965051"/>
            <a:ext cx="5484677" cy="338554"/>
          </a:xfrm>
          <a:prstGeom prst="rect">
            <a:avLst/>
          </a:prstGeom>
          <a:noFill/>
        </p:spPr>
        <p:txBody>
          <a:bodyPr wrap="square" rtlCol="0">
            <a:spAutoFit/>
          </a:bodyPr>
          <a:lstStyle/>
          <a:p>
            <a:r>
              <a:rPr lang="en-US" sz="1600" b="1" i="1">
                <a:latin typeface="Arial" panose="020B0604020202020204" pitchFamily="34" charset="0"/>
                <a:cs typeface="Arial" panose="020B0604020202020204" pitchFamily="34" charset="0"/>
              </a:rPr>
              <a:t>1. Tách văn bản thành các chuỗi từ có độ dài 1, 2 và 3.</a:t>
            </a:r>
          </a:p>
        </p:txBody>
      </p:sp>
      <p:sp>
        <p:nvSpPr>
          <p:cNvPr id="5" name="TextBox 4">
            <a:extLst>
              <a:ext uri="{FF2B5EF4-FFF2-40B4-BE49-F238E27FC236}">
                <a16:creationId xmlns:a16="http://schemas.microsoft.com/office/drawing/2014/main" id="{F4B2E2D9-6B76-49EA-84A1-7F8B100FB262}"/>
              </a:ext>
            </a:extLst>
          </p:cNvPr>
          <p:cNvSpPr txBox="1"/>
          <p:nvPr/>
        </p:nvSpPr>
        <p:spPr>
          <a:xfrm>
            <a:off x="6268043" y="5591703"/>
            <a:ext cx="5753584"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Dùng </a:t>
            </a:r>
            <a:r>
              <a:rPr lang="en-US" sz="1600" i="1">
                <a:latin typeface="Arial" panose="020B0604020202020204" pitchFamily="34" charset="0"/>
                <a:cs typeface="Arial" panose="020B0604020202020204" pitchFamily="34" charset="0"/>
              </a:rPr>
              <a:t>merge sort</a:t>
            </a:r>
            <a:r>
              <a:rPr lang="en-US" sz="1600">
                <a:latin typeface="Arial" panose="020B0604020202020204" pitchFamily="34" charset="0"/>
                <a:cs typeface="Arial" panose="020B0604020202020204" pitchFamily="34" charset="0"/>
              </a:rPr>
              <a:t> tốn không gian O(</a:t>
            </a:r>
            <a:r>
              <a:rPr lang="en-US" sz="1600" i="1">
                <a:latin typeface="Arial" panose="020B0604020202020204" pitchFamily="34" charset="0"/>
                <a:cs typeface="Arial" panose="020B0604020202020204" pitchFamily="34" charset="0"/>
              </a:rPr>
              <a:t>n</a:t>
            </a:r>
            <a:r>
              <a:rPr lang="en-US" sz="1600">
                <a:latin typeface="Arial" panose="020B0604020202020204" pitchFamily="34" charset="0"/>
                <a:cs typeface="Arial" panose="020B0604020202020204" pitchFamily="34" charset="0"/>
              </a:rPr>
              <a:t>) và thời gian là O(</a:t>
            </a:r>
            <a:r>
              <a:rPr lang="en-US" sz="1600" i="1">
                <a:latin typeface="Arial" panose="020B0604020202020204" pitchFamily="34" charset="0"/>
                <a:cs typeface="Arial" panose="020B0604020202020204" pitchFamily="34" charset="0"/>
              </a:rPr>
              <a:t>n</a:t>
            </a:r>
            <a:r>
              <a:rPr lang="en-US" sz="1600">
                <a:latin typeface="Arial" panose="020B0604020202020204" pitchFamily="34" charset="0"/>
                <a:cs typeface="Arial" panose="020B0604020202020204" pitchFamily="34" charset="0"/>
              </a:rPr>
              <a:t>log</a:t>
            </a:r>
            <a:r>
              <a:rPr lang="en-US" sz="1600" i="1">
                <a:latin typeface="Arial" panose="020B0604020202020204" pitchFamily="34" charset="0"/>
                <a:cs typeface="Arial" panose="020B0604020202020204" pitchFamily="34" charset="0"/>
              </a:rPr>
              <a:t>n</a:t>
            </a:r>
            <a:r>
              <a:rPr lang="en-US" sz="16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18125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4330</Words>
  <Application>Microsoft Office PowerPoint</Application>
  <PresentationFormat>Widescreen</PresentationFormat>
  <Paragraphs>532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Candara</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Thiên Trần</dc:creator>
  <cp:lastModifiedBy>Thiên Trần</cp:lastModifiedBy>
  <cp:revision>101</cp:revision>
  <dcterms:created xsi:type="dcterms:W3CDTF">2021-07-12T08:06:44Z</dcterms:created>
  <dcterms:modified xsi:type="dcterms:W3CDTF">2021-07-14T04:31:09Z</dcterms:modified>
</cp:coreProperties>
</file>