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05C07-214E-429B-9D99-1FE2768B7772}" type="datetimeFigureOut">
              <a:rPr lang="en-IN" smtClean="0"/>
              <a:t>29-07-2022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2414E-2FD3-43AA-970A-DED9AB05E411}" type="slidenum">
              <a:rPr lang="en-IN" smtClean="0"/>
              <a:t>‹#›</a:t>
            </a:fld>
            <a:endParaRPr lang="en-IN"/>
          </a:p>
        </p:txBody>
      </p:sp>
    </p:spTree>
    <p:extLst>
      <p:ext uri="{BB962C8B-B14F-4D97-AF65-F5344CB8AC3E}">
        <p14:creationId xmlns:p14="http://schemas.microsoft.com/office/powerpoint/2010/main" val="145735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3D2414E-2FD3-43AA-970A-DED9AB05E411}" type="slidenum">
              <a:rPr lang="en-IN" smtClean="0"/>
              <a:t>1</a:t>
            </a:fld>
            <a:endParaRPr lang="en-IN"/>
          </a:p>
        </p:txBody>
      </p:sp>
    </p:spTree>
    <p:extLst>
      <p:ext uri="{BB962C8B-B14F-4D97-AF65-F5344CB8AC3E}">
        <p14:creationId xmlns:p14="http://schemas.microsoft.com/office/powerpoint/2010/main" val="87028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77EECD-D3C3-4E67-A0E6-0A41429430D8}"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77EECD-D3C3-4E67-A0E6-0A41429430D8}"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77EECD-D3C3-4E67-A0E6-0A41429430D8}"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77EECD-D3C3-4E67-A0E6-0A41429430D8}"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77EECD-D3C3-4E67-A0E6-0A41429430D8}"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77EECD-D3C3-4E67-A0E6-0A41429430D8}"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7EECD-D3C3-4E67-A0E6-0A41429430D8}"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7EECD-D3C3-4E67-A0E6-0A41429430D8}"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77EECD-D3C3-4E67-A0E6-0A41429430D8}"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D4A7B-CFD5-44B3-9E15-376EAA0A74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7EECD-D3C3-4E67-A0E6-0A41429430D8}" type="datetimeFigureOut">
              <a:rPr lang="en-US" smtClean="0"/>
              <a:t>7/29/2022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D4A7B-CFD5-44B3-9E15-376EAA0A74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1948"/>
          </a:xfrm>
          <a:solidFill>
            <a:srgbClr val="FFC000"/>
          </a:solidFill>
        </p:spPr>
        <p:txBody>
          <a:bodyPr>
            <a:normAutofit/>
          </a:bodyPr>
          <a:lstStyle/>
          <a:p>
            <a:r>
              <a:rPr lang="en-US" sz="3200" b="1" dirty="0"/>
              <a:t>SMART FIRE DETECTION SYSTEM</a:t>
            </a:r>
          </a:p>
        </p:txBody>
      </p:sp>
      <p:sp>
        <p:nvSpPr>
          <p:cNvPr id="3" name="Subtitle 2"/>
          <p:cNvSpPr>
            <a:spLocks noGrp="1"/>
          </p:cNvSpPr>
          <p:nvPr>
            <p:ph type="subTitle" idx="1"/>
          </p:nvPr>
        </p:nvSpPr>
        <p:spPr>
          <a:xfrm>
            <a:off x="0" y="831948"/>
            <a:ext cx="9143976" cy="3430568"/>
          </a:xfrm>
          <a:noFill/>
          <a:ln w="19050">
            <a:solidFill>
              <a:srgbClr val="002060"/>
            </a:solidFill>
          </a:ln>
        </p:spPr>
        <p:txBody>
          <a:bodyPr>
            <a:normAutofit fontScale="77500" lnSpcReduction="20000"/>
          </a:bodyPr>
          <a:lstStyle/>
          <a:p>
            <a:r>
              <a:rPr lang="en-US" sz="1800" b="1" u="sng" dirty="0">
                <a:solidFill>
                  <a:schemeClr val="tx1">
                    <a:lumMod val="75000"/>
                    <a:lumOff val="25000"/>
                  </a:schemeClr>
                </a:solidFill>
              </a:rPr>
              <a:t>IMPLEMENTATION</a:t>
            </a:r>
          </a:p>
          <a:p>
            <a:pPr algn="l"/>
            <a:r>
              <a:rPr lang="en-US" sz="1800" dirty="0">
                <a:solidFill>
                  <a:schemeClr val="tx1">
                    <a:lumMod val="75000"/>
                    <a:lumOff val="25000"/>
                  </a:schemeClr>
                </a:solidFill>
              </a:rPr>
              <a:t>We have successfully created a smart wireless network which provides real time data about the conditions surrounding a localized fire. This implementation covers detecting high smoke levels and high levels of toxic gases (which are the main causes of death in a building fire). Data collected is parsed at the coordinator.</a:t>
            </a:r>
          </a:p>
          <a:p>
            <a:r>
              <a:rPr lang="en-US" sz="1800" b="1" u="sng" dirty="0">
                <a:solidFill>
                  <a:schemeClr val="tx1">
                    <a:lumMod val="75000"/>
                    <a:lumOff val="25000"/>
                  </a:schemeClr>
                </a:solidFill>
              </a:rPr>
              <a:t>FUTURE SCOPE:</a:t>
            </a:r>
          </a:p>
          <a:p>
            <a:pPr algn="l"/>
            <a:r>
              <a:rPr lang="en-US" sz="1800" dirty="0">
                <a:solidFill>
                  <a:schemeClr val="tx1">
                    <a:lumMod val="75000"/>
                    <a:lumOff val="25000"/>
                  </a:schemeClr>
                </a:solidFill>
              </a:rPr>
              <a:t>Data received from this mesh network can be uploaded to cloud for analysis. Safe routes to fire exits can be determined and shared with residents of the building leading them to safety till help arrives. Fire fighting crew can also be alerted and guided to the hazardous zones. Furthermore the spread of fire and smoke can also be </a:t>
            </a:r>
            <a:r>
              <a:rPr lang="en-US" sz="1800">
                <a:solidFill>
                  <a:schemeClr val="tx1">
                    <a:lumMod val="75000"/>
                    <a:lumOff val="25000"/>
                  </a:schemeClr>
                </a:solidFill>
              </a:rPr>
              <a:t>estimated with the help of AI and ML.</a:t>
            </a:r>
            <a:endParaRPr lang="en-US" sz="1800" dirty="0">
              <a:solidFill>
                <a:schemeClr val="tx1">
                  <a:lumMod val="75000"/>
                  <a:lumOff val="25000"/>
                </a:schemeClr>
              </a:solidFill>
            </a:endParaRPr>
          </a:p>
          <a:p>
            <a:r>
              <a:rPr lang="en-US" sz="1800" b="1" u="sng" dirty="0">
                <a:solidFill>
                  <a:schemeClr val="tx1">
                    <a:lumMod val="75000"/>
                    <a:lumOff val="25000"/>
                  </a:schemeClr>
                </a:solidFill>
              </a:rPr>
              <a:t>COMPONENTS USED</a:t>
            </a:r>
          </a:p>
          <a:p>
            <a:pPr marL="342900" indent="-342900" algn="l">
              <a:buFont typeface="Wingdings" panose="05000000000000000000" pitchFamily="2" charset="2"/>
              <a:buChar char="Ø"/>
            </a:pPr>
            <a:r>
              <a:rPr lang="en-US" sz="1800" b="1" dirty="0">
                <a:solidFill>
                  <a:schemeClr val="tx1">
                    <a:lumMod val="75000"/>
                    <a:lumOff val="25000"/>
                  </a:schemeClr>
                </a:solidFill>
              </a:rPr>
              <a:t>DHT22 : </a:t>
            </a:r>
            <a:r>
              <a:rPr lang="en-US" sz="1800" dirty="0">
                <a:solidFill>
                  <a:schemeClr val="tx1">
                    <a:lumMod val="75000"/>
                    <a:lumOff val="25000"/>
                  </a:schemeClr>
                </a:solidFill>
              </a:rPr>
              <a:t>Record Temperature and humidity of a room which are vital elements to figure out if it’s a fire or a 	  false alarm</a:t>
            </a:r>
          </a:p>
          <a:p>
            <a:pPr marL="342900" indent="-342900" algn="l">
              <a:buFont typeface="Wingdings" panose="05000000000000000000" pitchFamily="2" charset="2"/>
              <a:buChar char="Ø"/>
            </a:pPr>
            <a:r>
              <a:rPr lang="en-US" sz="1800" b="1" dirty="0">
                <a:solidFill>
                  <a:schemeClr val="tx1">
                    <a:lumMod val="75000"/>
                    <a:lumOff val="25000"/>
                  </a:schemeClr>
                </a:solidFill>
              </a:rPr>
              <a:t>MQ135: </a:t>
            </a:r>
            <a:r>
              <a:rPr lang="en-US" sz="1800" dirty="0">
                <a:solidFill>
                  <a:schemeClr val="tx1">
                    <a:lumMod val="75000"/>
                    <a:lumOff val="25000"/>
                  </a:schemeClr>
                </a:solidFill>
              </a:rPr>
              <a:t>Air Quality of a room to alert if a place is highly susceptible to fire outbreak</a:t>
            </a:r>
          </a:p>
          <a:p>
            <a:pPr marL="342900" indent="-342900" algn="l">
              <a:buFont typeface="Wingdings" panose="05000000000000000000" pitchFamily="2" charset="2"/>
              <a:buChar char="Ø"/>
            </a:pPr>
            <a:r>
              <a:rPr lang="en-US" sz="1800" b="1" dirty="0">
                <a:solidFill>
                  <a:schemeClr val="tx1">
                    <a:lumMod val="75000"/>
                    <a:lumOff val="25000"/>
                  </a:schemeClr>
                </a:solidFill>
              </a:rPr>
              <a:t>MQ2: </a:t>
            </a:r>
            <a:r>
              <a:rPr lang="en-US" sz="1800" dirty="0">
                <a:solidFill>
                  <a:schemeClr val="tx1">
                    <a:lumMod val="75000"/>
                    <a:lumOff val="25000"/>
                  </a:schemeClr>
                </a:solidFill>
              </a:rPr>
              <a:t>Smoke detection to prevent fatality due to large amount of smoke</a:t>
            </a:r>
          </a:p>
          <a:p>
            <a:pPr marL="342900" indent="-342900" algn="l">
              <a:buFont typeface="Wingdings" panose="05000000000000000000" pitchFamily="2" charset="2"/>
              <a:buChar char="Ø"/>
            </a:pPr>
            <a:r>
              <a:rPr lang="en-US" sz="1800" b="1" dirty="0">
                <a:solidFill>
                  <a:schemeClr val="tx1">
                    <a:lumMod val="75000"/>
                    <a:lumOff val="25000"/>
                  </a:schemeClr>
                </a:solidFill>
              </a:rPr>
              <a:t>FLAME SENSOR: </a:t>
            </a:r>
            <a:r>
              <a:rPr lang="en-US" sz="1800" dirty="0">
                <a:solidFill>
                  <a:schemeClr val="tx1">
                    <a:lumMod val="75000"/>
                    <a:lumOff val="25000"/>
                  </a:schemeClr>
                </a:solidFill>
              </a:rPr>
              <a:t>To detect flame through IR radiation</a:t>
            </a:r>
          </a:p>
          <a:p>
            <a:pPr marL="342900" indent="-342900" algn="l">
              <a:buFont typeface="Wingdings" panose="05000000000000000000" pitchFamily="2" charset="2"/>
              <a:buChar char="Ø"/>
            </a:pPr>
            <a:r>
              <a:rPr lang="en-US" sz="1800" b="1" dirty="0">
                <a:solidFill>
                  <a:schemeClr val="tx1">
                    <a:lumMod val="75000"/>
                    <a:lumOff val="25000"/>
                  </a:schemeClr>
                </a:solidFill>
              </a:rPr>
              <a:t>XBEE S2C: </a:t>
            </a:r>
            <a:r>
              <a:rPr lang="en-US" sz="1800" dirty="0">
                <a:solidFill>
                  <a:schemeClr val="tx1">
                    <a:lumMod val="75000"/>
                    <a:lumOff val="25000"/>
                  </a:schemeClr>
                </a:solidFill>
              </a:rPr>
              <a:t>Create a mesh network for communication (relaying information from one end system to coordinator</a:t>
            </a:r>
          </a:p>
          <a:p>
            <a:pPr marL="342900" indent="-342900" algn="l">
              <a:buFont typeface="Wingdings" panose="05000000000000000000" pitchFamily="2" charset="2"/>
              <a:buChar char="Ø"/>
            </a:pPr>
            <a:r>
              <a:rPr lang="en-US" sz="1800" b="1" dirty="0">
                <a:solidFill>
                  <a:schemeClr val="tx1">
                    <a:lumMod val="75000"/>
                    <a:lumOff val="25000"/>
                  </a:schemeClr>
                </a:solidFill>
              </a:rPr>
              <a:t>ARDUINO UNO and RASPBERRY PI : </a:t>
            </a:r>
            <a:r>
              <a:rPr lang="en-US" sz="1800" dirty="0">
                <a:solidFill>
                  <a:schemeClr val="tx1">
                    <a:lumMod val="75000"/>
                    <a:lumOff val="25000"/>
                  </a:schemeClr>
                </a:solidFill>
              </a:rPr>
              <a:t>Provide computational properties to end systems and coordinator.</a:t>
            </a:r>
          </a:p>
        </p:txBody>
      </p:sp>
      <p:cxnSp>
        <p:nvCxnSpPr>
          <p:cNvPr id="12" name="Straight Connector 11"/>
          <p:cNvCxnSpPr/>
          <p:nvPr/>
        </p:nvCxnSpPr>
        <p:spPr>
          <a:xfrm>
            <a:off x="0" y="838274"/>
            <a:ext cx="91440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0" y="4278344"/>
            <a:ext cx="4857752" cy="257176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20" name="Rectangle 19"/>
          <p:cNvSpPr/>
          <p:nvPr/>
        </p:nvSpPr>
        <p:spPr>
          <a:xfrm>
            <a:off x="4211959" y="4286232"/>
            <a:ext cx="4932017" cy="257176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pic>
        <p:nvPicPr>
          <p:cNvPr id="8" name="Picture 7">
            <a:extLst>
              <a:ext uri="{FF2B5EF4-FFF2-40B4-BE49-F238E27FC236}">
                <a16:creationId xmlns:a16="http://schemas.microsoft.com/office/drawing/2014/main" id="{67E15F4F-5F20-1643-5DA5-271551CF340F}"/>
              </a:ext>
            </a:extLst>
          </p:cNvPr>
          <p:cNvPicPr>
            <a:picLocks noChangeAspect="1"/>
          </p:cNvPicPr>
          <p:nvPr/>
        </p:nvPicPr>
        <p:blipFill rotWithShape="1">
          <a:blip r:embed="rId3"/>
          <a:srcRect l="6240" r="18238"/>
          <a:stretch/>
        </p:blipFill>
        <p:spPr>
          <a:xfrm>
            <a:off x="0" y="4262196"/>
            <a:ext cx="4211935" cy="2567824"/>
          </a:xfrm>
          <a:prstGeom prst="rect">
            <a:avLst/>
          </a:prstGeom>
        </p:spPr>
      </p:pic>
      <p:pic>
        <p:nvPicPr>
          <p:cNvPr id="5" name="Picture 4">
            <a:extLst>
              <a:ext uri="{FF2B5EF4-FFF2-40B4-BE49-F238E27FC236}">
                <a16:creationId xmlns:a16="http://schemas.microsoft.com/office/drawing/2014/main" id="{EDBE1261-66C4-7D06-089E-28C12D085D9E}"/>
              </a:ext>
            </a:extLst>
          </p:cNvPr>
          <p:cNvPicPr>
            <a:picLocks noChangeAspect="1"/>
          </p:cNvPicPr>
          <p:nvPr/>
        </p:nvPicPr>
        <p:blipFill rotWithShape="1">
          <a:blip r:embed="rId4"/>
          <a:srcRect t="7826"/>
          <a:stretch/>
        </p:blipFill>
        <p:spPr>
          <a:xfrm rot="5400000">
            <a:off x="5296964" y="3011918"/>
            <a:ext cx="2753166" cy="49232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235</Words>
  <Application>Microsoft Office PowerPoint</Application>
  <PresentationFormat>On-screen Show (4:3)</PresentationFormat>
  <Paragraphs>13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SMART FIRE DETECTION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dc:title>
  <dc:creator>Windows User</dc:creator>
  <cp:lastModifiedBy>Yash Vardhan Soni</cp:lastModifiedBy>
  <cp:revision>15</cp:revision>
  <dcterms:created xsi:type="dcterms:W3CDTF">2022-04-15T06:06:07Z</dcterms:created>
  <dcterms:modified xsi:type="dcterms:W3CDTF">2022-07-29T03:15:27Z</dcterms:modified>
</cp:coreProperties>
</file>