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5" r:id="rId7"/>
    <p:sldId id="259" r:id="rId8"/>
    <p:sldId id="260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76" r:id="rId17"/>
    <p:sldId id="268" r:id="rId18"/>
    <p:sldId id="269" r:id="rId19"/>
    <p:sldId id="270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DF6"/>
    <a:srgbClr val="66CCFF"/>
    <a:srgbClr val="F9E867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D7696-AF84-4900-B09D-D4BDDF428B11}" type="doc">
      <dgm:prSet loTypeId="urn:microsoft.com/office/officeart/2018/5/layout/IconLeaf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CF9DD7-6B79-4BD4-AD64-6CFC6A7D5C5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>
              <a:latin typeface="Helvetica" panose="020B0604020202020204" pitchFamily="34" charset="0"/>
              <a:cs typeface="Helvetica" panose="020B0604020202020204" pitchFamily="34" charset="0"/>
            </a:rPr>
            <a:t>rotate the sample</a:t>
          </a:r>
        </a:p>
      </dgm:t>
    </dgm:pt>
    <dgm:pt modelId="{D9902CBC-59D4-47C8-80D6-69D03719C27B}" type="parTrans" cxnId="{7A67B087-A499-4161-9060-C7864B007EBA}">
      <dgm:prSet/>
      <dgm:spPr/>
      <dgm:t>
        <a:bodyPr/>
        <a:lstStyle/>
        <a:p>
          <a:endParaRPr lang="en-US"/>
        </a:p>
      </dgm:t>
    </dgm:pt>
    <dgm:pt modelId="{0C96E2F1-2050-4456-A48A-B21B3E728673}" type="sibTrans" cxnId="{7A67B087-A499-4161-9060-C7864B007EBA}">
      <dgm:prSet/>
      <dgm:spPr/>
      <dgm:t>
        <a:bodyPr/>
        <a:lstStyle/>
        <a:p>
          <a:endParaRPr lang="en-US"/>
        </a:p>
      </dgm:t>
    </dgm:pt>
    <dgm:pt modelId="{E9BF1BBF-57E6-4EC0-A555-5B5849B01D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>
              <a:latin typeface="Helvetica" panose="020B0604020202020204" pitchFamily="34" charset="0"/>
              <a:cs typeface="Helvetica" panose="020B0604020202020204" pitchFamily="34" charset="0"/>
            </a:rPr>
            <a:t>use software</a:t>
          </a:r>
        </a:p>
      </dgm:t>
    </dgm:pt>
    <dgm:pt modelId="{EDAE3EA0-CD1F-4998-A052-C8BB124F2482}" type="parTrans" cxnId="{A63692D6-B72A-418D-AB67-7F8FF6ED770A}">
      <dgm:prSet/>
      <dgm:spPr/>
      <dgm:t>
        <a:bodyPr/>
        <a:lstStyle/>
        <a:p>
          <a:endParaRPr lang="en-US"/>
        </a:p>
      </dgm:t>
    </dgm:pt>
    <dgm:pt modelId="{E463CFA7-E9AF-447C-8EE0-EFEE76C8475D}" type="sibTrans" cxnId="{A63692D6-B72A-418D-AB67-7F8FF6ED770A}">
      <dgm:prSet/>
      <dgm:spPr/>
      <dgm:t>
        <a:bodyPr/>
        <a:lstStyle/>
        <a:p>
          <a:endParaRPr lang="en-US"/>
        </a:p>
      </dgm:t>
    </dgm:pt>
    <dgm:pt modelId="{0904E404-2C28-4217-A7A8-0CEBD086250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800" cap="none" dirty="0">
              <a:latin typeface="Helvetica" panose="020B0604020202020204" pitchFamily="34" charset="0"/>
              <a:cs typeface="Helvetica" panose="020B0604020202020204" pitchFamily="34" charset="0"/>
            </a:rPr>
            <a:t>apply filters</a:t>
          </a:r>
        </a:p>
      </dgm:t>
    </dgm:pt>
    <dgm:pt modelId="{C07D7E20-A35F-4E0F-9572-9404A7D4BE99}" type="sibTrans" cxnId="{F7745201-C363-465D-A873-3961A8200DEA}">
      <dgm:prSet/>
      <dgm:spPr/>
      <dgm:t>
        <a:bodyPr/>
        <a:lstStyle/>
        <a:p>
          <a:endParaRPr lang="en-US"/>
        </a:p>
      </dgm:t>
    </dgm:pt>
    <dgm:pt modelId="{EE4116D4-88A0-4B93-BC6A-3AE528619711}" type="parTrans" cxnId="{F7745201-C363-465D-A873-3961A8200DEA}">
      <dgm:prSet/>
      <dgm:spPr/>
      <dgm:t>
        <a:bodyPr/>
        <a:lstStyle/>
        <a:p>
          <a:endParaRPr lang="en-US"/>
        </a:p>
      </dgm:t>
    </dgm:pt>
    <dgm:pt modelId="{320D5C88-70B5-4BF1-A465-437B6AEE5B33}" type="pres">
      <dgm:prSet presAssocID="{51BD7696-AF84-4900-B09D-D4BDDF428B11}" presName="root" presStyleCnt="0">
        <dgm:presLayoutVars>
          <dgm:dir/>
          <dgm:resizeHandles val="exact"/>
        </dgm:presLayoutVars>
      </dgm:prSet>
      <dgm:spPr/>
    </dgm:pt>
    <dgm:pt modelId="{C3AE9CEA-4949-46BC-A1F7-8CF51B3D10AA}" type="pres">
      <dgm:prSet presAssocID="{0904E404-2C28-4217-A7A8-0CEBD0862503}" presName="compNode" presStyleCnt="0"/>
      <dgm:spPr/>
    </dgm:pt>
    <dgm:pt modelId="{37E22FCF-D2F5-4668-912F-5CBF3A652359}" type="pres">
      <dgm:prSet presAssocID="{0904E404-2C28-4217-A7A8-0CEBD08625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4BD3F5-4B72-4338-8906-C82C7145E401}" type="pres">
      <dgm:prSet presAssocID="{0904E404-2C28-4217-A7A8-0CEBD0862503}" presName="iconRect" presStyleLbl="node1" presStyleIdx="0" presStyleCnt="3" custScaleX="154081" custScaleY="689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E7AF2D-71EB-4DC1-8F71-17B10F6ABF2F}" type="pres">
      <dgm:prSet presAssocID="{0904E404-2C28-4217-A7A8-0CEBD0862503}" presName="spaceRect" presStyleCnt="0"/>
      <dgm:spPr/>
    </dgm:pt>
    <dgm:pt modelId="{DC0DA3F4-4D35-4E08-9548-12F636D13211}" type="pres">
      <dgm:prSet presAssocID="{0904E404-2C28-4217-A7A8-0CEBD0862503}" presName="textRect" presStyleLbl="revTx" presStyleIdx="0" presStyleCnt="3">
        <dgm:presLayoutVars>
          <dgm:chMax val="1"/>
          <dgm:chPref val="1"/>
        </dgm:presLayoutVars>
      </dgm:prSet>
      <dgm:spPr/>
    </dgm:pt>
    <dgm:pt modelId="{8E111709-9A8B-48AF-9644-1CBA47F0EC1B}" type="pres">
      <dgm:prSet presAssocID="{C07D7E20-A35F-4E0F-9572-9404A7D4BE99}" presName="sibTrans" presStyleCnt="0"/>
      <dgm:spPr/>
    </dgm:pt>
    <dgm:pt modelId="{4DF9F805-283F-423C-9425-D216C1F7AEDE}" type="pres">
      <dgm:prSet presAssocID="{2CCF9DD7-6B79-4BD4-AD64-6CFC6A7D5C57}" presName="compNode" presStyleCnt="0"/>
      <dgm:spPr/>
    </dgm:pt>
    <dgm:pt modelId="{F285AD77-6B1B-407B-B3D8-3259597DB321}" type="pres">
      <dgm:prSet presAssocID="{2CCF9DD7-6B79-4BD4-AD64-6CFC6A7D5C5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3AE5F0-352F-4880-896C-153916B45E18}" type="pres">
      <dgm:prSet presAssocID="{2CCF9DD7-6B79-4BD4-AD64-6CFC6A7D5C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4668D4B1-DB7B-49F1-AA3A-3B4C93D56202}" type="pres">
      <dgm:prSet presAssocID="{2CCF9DD7-6B79-4BD4-AD64-6CFC6A7D5C57}" presName="spaceRect" presStyleCnt="0"/>
      <dgm:spPr/>
    </dgm:pt>
    <dgm:pt modelId="{96E875D9-1071-4D65-AE7F-A3C3D247D889}" type="pres">
      <dgm:prSet presAssocID="{2CCF9DD7-6B79-4BD4-AD64-6CFC6A7D5C57}" presName="textRect" presStyleLbl="revTx" presStyleIdx="1" presStyleCnt="3">
        <dgm:presLayoutVars>
          <dgm:chMax val="1"/>
          <dgm:chPref val="1"/>
        </dgm:presLayoutVars>
      </dgm:prSet>
      <dgm:spPr/>
    </dgm:pt>
    <dgm:pt modelId="{B2AA00A7-E6A3-4FD9-954B-90C2744B2639}" type="pres">
      <dgm:prSet presAssocID="{0C96E2F1-2050-4456-A48A-B21B3E728673}" presName="sibTrans" presStyleCnt="0"/>
      <dgm:spPr/>
    </dgm:pt>
    <dgm:pt modelId="{1B8E4669-5E3A-4D34-B28D-5673703A9944}" type="pres">
      <dgm:prSet presAssocID="{E9BF1BBF-57E6-4EC0-A555-5B5849B01D6B}" presName="compNode" presStyleCnt="0"/>
      <dgm:spPr/>
    </dgm:pt>
    <dgm:pt modelId="{4832B881-1B5B-4F2A-86A6-43D35279C224}" type="pres">
      <dgm:prSet presAssocID="{E9BF1BBF-57E6-4EC0-A555-5B5849B01D6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48DF4B-A8E0-4781-B663-1F1BF892BD82}" type="pres">
      <dgm:prSet presAssocID="{E9BF1BBF-57E6-4EC0-A555-5B5849B01D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2EE32096-D608-4460-BA61-97BA3656CD5B}" type="pres">
      <dgm:prSet presAssocID="{E9BF1BBF-57E6-4EC0-A555-5B5849B01D6B}" presName="spaceRect" presStyleCnt="0"/>
      <dgm:spPr/>
    </dgm:pt>
    <dgm:pt modelId="{AFB04A1D-9E00-444B-AEE0-36FD2C1FAF96}" type="pres">
      <dgm:prSet presAssocID="{E9BF1BBF-57E6-4EC0-A555-5B5849B01D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45201-C363-465D-A873-3961A8200DEA}" srcId="{51BD7696-AF84-4900-B09D-D4BDDF428B11}" destId="{0904E404-2C28-4217-A7A8-0CEBD0862503}" srcOrd="0" destOrd="0" parTransId="{EE4116D4-88A0-4B93-BC6A-3AE528619711}" sibTransId="{C07D7E20-A35F-4E0F-9572-9404A7D4BE99}"/>
    <dgm:cxn modelId="{7A67B087-A499-4161-9060-C7864B007EBA}" srcId="{51BD7696-AF84-4900-B09D-D4BDDF428B11}" destId="{2CCF9DD7-6B79-4BD4-AD64-6CFC6A7D5C57}" srcOrd="1" destOrd="0" parTransId="{D9902CBC-59D4-47C8-80D6-69D03719C27B}" sibTransId="{0C96E2F1-2050-4456-A48A-B21B3E728673}"/>
    <dgm:cxn modelId="{424DEACA-801A-4227-918A-C197CD6281EE}" type="presOf" srcId="{0904E404-2C28-4217-A7A8-0CEBD0862503}" destId="{DC0DA3F4-4D35-4E08-9548-12F636D13211}" srcOrd="0" destOrd="0" presId="urn:microsoft.com/office/officeart/2018/5/layout/IconLeafLabelList"/>
    <dgm:cxn modelId="{33F8DCD5-22DF-4406-A8BB-F0FEE6ECE5F2}" type="presOf" srcId="{2CCF9DD7-6B79-4BD4-AD64-6CFC6A7D5C57}" destId="{96E875D9-1071-4D65-AE7F-A3C3D247D889}" srcOrd="0" destOrd="0" presId="urn:microsoft.com/office/officeart/2018/5/layout/IconLeafLabelList"/>
    <dgm:cxn modelId="{A63692D6-B72A-418D-AB67-7F8FF6ED770A}" srcId="{51BD7696-AF84-4900-B09D-D4BDDF428B11}" destId="{E9BF1BBF-57E6-4EC0-A555-5B5849B01D6B}" srcOrd="2" destOrd="0" parTransId="{EDAE3EA0-CD1F-4998-A052-C8BB124F2482}" sibTransId="{E463CFA7-E9AF-447C-8EE0-EFEE76C8475D}"/>
    <dgm:cxn modelId="{EFCC7CEC-1AC8-4A15-93B3-00AA756816AA}" type="presOf" srcId="{E9BF1BBF-57E6-4EC0-A555-5B5849B01D6B}" destId="{AFB04A1D-9E00-444B-AEE0-36FD2C1FAF96}" srcOrd="0" destOrd="0" presId="urn:microsoft.com/office/officeart/2018/5/layout/IconLeafLabelList"/>
    <dgm:cxn modelId="{F41BA1FA-CE8B-4A79-B87B-C1F0A0BDE0E6}" type="presOf" srcId="{51BD7696-AF84-4900-B09D-D4BDDF428B11}" destId="{320D5C88-70B5-4BF1-A465-437B6AEE5B33}" srcOrd="0" destOrd="0" presId="urn:microsoft.com/office/officeart/2018/5/layout/IconLeafLabelList"/>
    <dgm:cxn modelId="{881249C0-D755-474C-A790-65866F40AC8E}" type="presParOf" srcId="{320D5C88-70B5-4BF1-A465-437B6AEE5B33}" destId="{C3AE9CEA-4949-46BC-A1F7-8CF51B3D10AA}" srcOrd="0" destOrd="0" presId="urn:microsoft.com/office/officeart/2018/5/layout/IconLeafLabelList"/>
    <dgm:cxn modelId="{864877C9-3CB8-409E-AEC9-AC7F88F396AC}" type="presParOf" srcId="{C3AE9CEA-4949-46BC-A1F7-8CF51B3D10AA}" destId="{37E22FCF-D2F5-4668-912F-5CBF3A652359}" srcOrd="0" destOrd="0" presId="urn:microsoft.com/office/officeart/2018/5/layout/IconLeafLabelList"/>
    <dgm:cxn modelId="{1E15510C-C826-4C97-9A11-16AA8B2C2A84}" type="presParOf" srcId="{C3AE9CEA-4949-46BC-A1F7-8CF51B3D10AA}" destId="{5E4BD3F5-4B72-4338-8906-C82C7145E401}" srcOrd="1" destOrd="0" presId="urn:microsoft.com/office/officeart/2018/5/layout/IconLeafLabelList"/>
    <dgm:cxn modelId="{B3D20EFA-BAB3-4BCA-8821-71CB4C3E87A5}" type="presParOf" srcId="{C3AE9CEA-4949-46BC-A1F7-8CF51B3D10AA}" destId="{AFE7AF2D-71EB-4DC1-8F71-17B10F6ABF2F}" srcOrd="2" destOrd="0" presId="urn:microsoft.com/office/officeart/2018/5/layout/IconLeafLabelList"/>
    <dgm:cxn modelId="{7C9AE4EF-42C1-4B1B-BFAF-B5FE4C267810}" type="presParOf" srcId="{C3AE9CEA-4949-46BC-A1F7-8CF51B3D10AA}" destId="{DC0DA3F4-4D35-4E08-9548-12F636D13211}" srcOrd="3" destOrd="0" presId="urn:microsoft.com/office/officeart/2018/5/layout/IconLeafLabelList"/>
    <dgm:cxn modelId="{0487BAEA-2236-4B8F-8F45-B73F8F064166}" type="presParOf" srcId="{320D5C88-70B5-4BF1-A465-437B6AEE5B33}" destId="{8E111709-9A8B-48AF-9644-1CBA47F0EC1B}" srcOrd="1" destOrd="0" presId="urn:microsoft.com/office/officeart/2018/5/layout/IconLeafLabelList"/>
    <dgm:cxn modelId="{7915907F-D8DE-4EAA-A768-23B839C56B50}" type="presParOf" srcId="{320D5C88-70B5-4BF1-A465-437B6AEE5B33}" destId="{4DF9F805-283F-423C-9425-D216C1F7AEDE}" srcOrd="2" destOrd="0" presId="urn:microsoft.com/office/officeart/2018/5/layout/IconLeafLabelList"/>
    <dgm:cxn modelId="{B9342B99-A5B6-4DDC-AF89-44A80DFCA13F}" type="presParOf" srcId="{4DF9F805-283F-423C-9425-D216C1F7AEDE}" destId="{F285AD77-6B1B-407B-B3D8-3259597DB321}" srcOrd="0" destOrd="0" presId="urn:microsoft.com/office/officeart/2018/5/layout/IconLeafLabelList"/>
    <dgm:cxn modelId="{B4BDC2D6-3DA1-4921-8739-19821035F447}" type="presParOf" srcId="{4DF9F805-283F-423C-9425-D216C1F7AEDE}" destId="{C73AE5F0-352F-4880-896C-153916B45E18}" srcOrd="1" destOrd="0" presId="urn:microsoft.com/office/officeart/2018/5/layout/IconLeafLabelList"/>
    <dgm:cxn modelId="{209C1630-5E53-4020-A68A-BD2A1E040302}" type="presParOf" srcId="{4DF9F805-283F-423C-9425-D216C1F7AEDE}" destId="{4668D4B1-DB7B-49F1-AA3A-3B4C93D56202}" srcOrd="2" destOrd="0" presId="urn:microsoft.com/office/officeart/2018/5/layout/IconLeafLabelList"/>
    <dgm:cxn modelId="{AEA37EF5-1087-4235-8D05-64317B784C9A}" type="presParOf" srcId="{4DF9F805-283F-423C-9425-D216C1F7AEDE}" destId="{96E875D9-1071-4D65-AE7F-A3C3D247D889}" srcOrd="3" destOrd="0" presId="urn:microsoft.com/office/officeart/2018/5/layout/IconLeafLabelList"/>
    <dgm:cxn modelId="{61984AD8-098C-4944-A24E-AE7EF43063D8}" type="presParOf" srcId="{320D5C88-70B5-4BF1-A465-437B6AEE5B33}" destId="{B2AA00A7-E6A3-4FD9-954B-90C2744B2639}" srcOrd="3" destOrd="0" presId="urn:microsoft.com/office/officeart/2018/5/layout/IconLeafLabelList"/>
    <dgm:cxn modelId="{5B6E6204-0C01-44B8-A1B8-D0849844099F}" type="presParOf" srcId="{320D5C88-70B5-4BF1-A465-437B6AEE5B33}" destId="{1B8E4669-5E3A-4D34-B28D-5673703A9944}" srcOrd="4" destOrd="0" presId="urn:microsoft.com/office/officeart/2018/5/layout/IconLeafLabelList"/>
    <dgm:cxn modelId="{5A8D6FDA-12FB-4DF0-B12E-CE3CC63862CA}" type="presParOf" srcId="{1B8E4669-5E3A-4D34-B28D-5673703A9944}" destId="{4832B881-1B5B-4F2A-86A6-43D35279C224}" srcOrd="0" destOrd="0" presId="urn:microsoft.com/office/officeart/2018/5/layout/IconLeafLabelList"/>
    <dgm:cxn modelId="{635098E8-8869-4A2D-9C80-20F184BCEC59}" type="presParOf" srcId="{1B8E4669-5E3A-4D34-B28D-5673703A9944}" destId="{1548DF4B-A8E0-4781-B663-1F1BF892BD82}" srcOrd="1" destOrd="0" presId="urn:microsoft.com/office/officeart/2018/5/layout/IconLeafLabelList"/>
    <dgm:cxn modelId="{10CC30DD-0C99-42C1-AB83-D0488379012C}" type="presParOf" srcId="{1B8E4669-5E3A-4D34-B28D-5673703A9944}" destId="{2EE32096-D608-4460-BA61-97BA3656CD5B}" srcOrd="2" destOrd="0" presId="urn:microsoft.com/office/officeart/2018/5/layout/IconLeafLabelList"/>
    <dgm:cxn modelId="{0338AD19-0B14-435B-936E-1ACDA978FEE7}" type="presParOf" srcId="{1B8E4669-5E3A-4D34-B28D-5673703A9944}" destId="{AFB04A1D-9E00-444B-AEE0-36FD2C1FAF9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22FCF-D2F5-4668-912F-5CBF3A652359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BD3F5-4B72-4338-8906-C82C7145E401}">
      <dsp:nvSpPr>
        <dsp:cNvPr id="0" name=""/>
        <dsp:cNvSpPr/>
      </dsp:nvSpPr>
      <dsp:spPr>
        <a:xfrm>
          <a:off x="832031" y="1165089"/>
          <a:ext cx="1729077" cy="53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DA3F4-4D35-4E08-9548-12F636D1321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Helvetica" panose="020B0604020202020204" pitchFamily="34" charset="0"/>
              <a:cs typeface="Helvetica" panose="020B0604020202020204" pitchFamily="34" charset="0"/>
            </a:rPr>
            <a:t>apply filters</a:t>
          </a:r>
        </a:p>
      </dsp:txBody>
      <dsp:txXfrm>
        <a:off x="93445" y="3018902"/>
        <a:ext cx="3206250" cy="720000"/>
      </dsp:txXfrm>
    </dsp:sp>
    <dsp:sp modelId="{F285AD77-6B1B-407B-B3D8-3259597DB321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AE5F0-352F-4880-896C-153916B45E1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875D9-1071-4D65-AE7F-A3C3D247D88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Helvetica" panose="020B0604020202020204" pitchFamily="34" charset="0"/>
              <a:cs typeface="Helvetica" panose="020B0604020202020204" pitchFamily="34" charset="0"/>
            </a:rPr>
            <a:t>rotate the sample</a:t>
          </a:r>
        </a:p>
      </dsp:txBody>
      <dsp:txXfrm>
        <a:off x="3860789" y="3018902"/>
        <a:ext cx="3206250" cy="720000"/>
      </dsp:txXfrm>
    </dsp:sp>
    <dsp:sp modelId="{4832B881-1B5B-4F2A-86A6-43D35279C224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8DF4B-A8E0-4781-B663-1F1BF892BD8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4A1D-9E00-444B-AEE0-36FD2C1FAF9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Helvetica" panose="020B0604020202020204" pitchFamily="34" charset="0"/>
              <a:cs typeface="Helvetica" panose="020B0604020202020204" pitchFamily="34" charset="0"/>
            </a:rPr>
            <a:t>use software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3C60-416D-2243-48E9-54B8E9C9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83F2-D487-05FF-1536-84A5E5C4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A9DD6-E2E0-DAE8-D2B6-1209A581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5B2F-900C-8649-C9DF-56791AF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E08D-DAEC-4C36-3BD5-68995E6F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02E7-A7CF-20F7-6E27-78E203C6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43476-1C19-F277-AA33-6EEA040E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A077-86D2-4277-103B-9E1531CE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1FAD-E527-5543-D89C-775EB2D2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A3AD-643B-004D-EBE8-4A48CAC9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AE00-548E-2FCB-36E7-6B528632A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7ECA5-9CC9-3057-55F3-FEEDB6D0C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706E0-4665-0FCF-D99C-B9172126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DA20-2AD4-78DC-8DD8-00D9F72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BF25-FD3A-801D-5680-932A56A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FFD-7CBA-380D-2A7E-88C7CF65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C886-DE39-D003-A70D-3C6135A5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9588-4F29-E5FB-CA7C-8E980240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A47B-C91B-C83D-9F43-DCABB44A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B4D6-761F-7359-112C-B2C64E0D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6A05-C266-7B13-6188-2285EBDC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849F-992F-8B35-051E-8B7222EB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5789-4392-3151-0761-D5E28A75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1E1D-FF1B-1770-C78D-B04F6E42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F687-3C8D-F853-3375-C713E888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CE1D-684E-01DE-4854-18104B9A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BD2C-7C2E-DCD2-63C0-D4B49847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30CC-AE3A-4FA4-8B60-6998A9698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745F-8414-8B83-CFE7-DF772F2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76C6-0018-A535-0E5D-B6909EB9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30E04-FBEF-53FF-A667-9D92A37A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C61E-A235-C921-A740-C0C86DE7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32FD-BA39-35EE-4B1D-1717C41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12CB-A494-EBD3-7548-43A86423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35EB6-A4AA-8464-C354-3C2AD965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8C178-A482-07D5-D867-52BA5509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1E421-5E0E-C026-5C40-15669A2D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87263-0958-731B-A719-CFF12C3C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A98E1-855A-6639-CC3E-E68DE5BB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3A40-FE6E-8A44-F7D0-CFE64678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EAA26-2D81-6D64-19FD-F2E080E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836A5-A878-9794-16A7-5AD31BA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F83C-9B1F-3D9F-9301-70FCCEC4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95D99-8289-84A2-3A38-CE800074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72E5A-217F-A77D-3948-8DC69CEC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F3850-858E-8F83-72A1-86E9125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8731-56D2-7190-E479-15DA9436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97D4-82CE-3729-8CA4-8229204E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235D-A70C-4BFB-F02F-52C2D7782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3C87-21E5-3949-D1F7-D659B929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5B7E-1D7C-197D-F06F-94115F9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0775-A5D8-1DE0-9EDE-43B08C6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99E1-91A5-3E60-5768-5CE72A65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CC200-D0A6-1C29-27C4-A0929C2B0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11B19-7C3F-C712-7C6D-4C947C43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8FBC-0C20-D37A-1204-7C1EE943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9CD2-0DC3-FF01-3EB7-617F58AD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9D93-3F29-C81F-F8A8-0C4166CC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CD09F-71FA-0B8E-6DC6-4E70C48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981D-B02E-BFE1-6588-3882D6ED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6A38-62A1-86E5-3932-431B7B07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3946-B826-4DE4-8CE7-D573FC641FD8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81F1-779D-74A0-9F57-863C4FAE7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8019-9EB8-B33B-FDC8-93D04A13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10E-3850-4389-BFEA-1D086F2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s://medium.com/knowledge-stew/why-are-mobile-phones-called-cell-phones-5c7351c1be7d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om/url?sa=i&amp;url=https%3A%2F%2Fwww.picnbooks.com%2Fpnb%2Fword%2Fview.do%3Fid%3D901%26page%3D121&amp;psig=AOvVaw3x1uHWnNP9d0AvVZZnXf45&amp;ust=1721765775577000&amp;source=images&amp;cd=vfe&amp;opi=89978449&amp;ved=0CBQQjhxqFwoTCIC_-L-7u4cDFQAAAAAdAAAAABAE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pbpawn.com/sell-my-electronic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%3A%2F%2Fwww.bruker.com%2Fen%2Fproducts-and-solutions%2Felemental-analyzers%2Fmicro-xrf-spectrometers.html&amp;psig=AOvVaw11Fc0BynjZgfnen6qL7AFx&amp;ust=1721768122644000&amp;source=images&amp;cd=vfe&amp;opi=89978449&amp;ved=0CBQQjhxqFwoTCLCjkZ7Eu4cDFQAAAAAdAAAAABA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bruker.com/en/products-and-solutions/elemental-analyzers/in-line-xrf-analyzers/xms-automated-xrf.html?source=bing&amp;medium=cpc&amp;campaign=GSN_|_North-America&amp;content=03_-_GSN_|_Generic_|_In-Line-XRF&amp;s_kwcid=AL!14677!10!83769453251626!83770229450087&amp;msclkid=a47a2953beb5119e21904fe296eb276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646D2-6187-9879-B8BC-744E9C46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Removing Diffraction from X-ray Fluorescence Spectra for HfO2 Thin Film Characterization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C4A53-BEA2-F449-C955-F9190D74B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348" y="5089707"/>
            <a:ext cx="6481746" cy="119973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chemeClr val="accent4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Sonia Ghoshal</a:t>
            </a:r>
          </a:p>
          <a:p>
            <a:pPr algn="l"/>
            <a:r>
              <a:rPr lang="en-US" sz="2000" dirty="0">
                <a:solidFill>
                  <a:schemeClr val="accent4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Mentor: Dr. Donald Windover</a:t>
            </a:r>
          </a:p>
          <a:p>
            <a:pPr algn="l"/>
            <a:r>
              <a:rPr lang="en-US" sz="2000" dirty="0">
                <a:solidFill>
                  <a:schemeClr val="accent4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Div 643, Group 02</a:t>
            </a:r>
          </a:p>
        </p:txBody>
      </p:sp>
      <p:pic>
        <p:nvPicPr>
          <p:cNvPr id="4" name="Picture 3" descr="NIST logo icon&#10;">
            <a:extLst>
              <a:ext uri="{FF2B5EF4-FFF2-40B4-BE49-F238E27FC236}">
                <a16:creationId xmlns:a16="http://schemas.microsoft.com/office/drawing/2014/main" id="{1B3ED8EA-BFE9-D345-C30D-BB4B444B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10" y="6289440"/>
            <a:ext cx="1270526" cy="3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40°: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76391-801A-962F-4A3A-1D7FFBD08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5"/>
          <a:stretch/>
        </p:blipFill>
        <p:spPr>
          <a:xfrm>
            <a:off x="1695430" y="4114800"/>
            <a:ext cx="8801140" cy="2605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B11BF5-E92C-3A56-D947-3ABE434D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7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60°: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AAFA2-9DF3-CD47-B05C-7D549D295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0"/>
          <a:stretch/>
        </p:blipFill>
        <p:spPr>
          <a:xfrm>
            <a:off x="1702687" y="4124325"/>
            <a:ext cx="8786625" cy="2581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605B2-8A08-AC61-1F56-87F29754A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05600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Findings: 40°- 45°allows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80°: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A6B77-AB41-CA4F-612D-4AD142B9E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t="3824"/>
          <a:stretch/>
        </p:blipFill>
        <p:spPr>
          <a:xfrm>
            <a:off x="1733550" y="4105275"/>
            <a:ext cx="8763020" cy="26148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E1F00C-8DA1-1A0A-67CB-7CAF10299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5589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40°: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best angle!</a:t>
            </a:r>
            <a:r>
              <a:rPr lang="en-US" sz="36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76391-801A-962F-4A3A-1D7FFBD08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5"/>
          <a:stretch/>
        </p:blipFill>
        <p:spPr>
          <a:xfrm>
            <a:off x="1695430" y="4114800"/>
            <a:ext cx="8801140" cy="26053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B11BF5-E92C-3A56-D947-3ABE434D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3) Using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322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Used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PyMca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software to model the true fluorescence peaks versus the background radiation 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C4AA714-F5C8-6277-A3E4-826132BD2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464096"/>
            <a:ext cx="6145696" cy="4609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EAD5883-BE4B-110F-38C2-2E696BE0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5ED174-E3B6-CCA2-C0E2-A472BEA8B88D}"/>
              </a:ext>
            </a:extLst>
          </p:cNvPr>
          <p:cNvCxnSpPr>
            <a:cxnSpLocks/>
          </p:cNvCxnSpPr>
          <p:nvPr/>
        </p:nvCxnSpPr>
        <p:spPr>
          <a:xfrm>
            <a:off x="7553654" y="4235285"/>
            <a:ext cx="0" cy="341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3F8CC-BD5C-F463-E7F3-2020F332B7CB}"/>
              </a:ext>
            </a:extLst>
          </p:cNvPr>
          <p:cNvCxnSpPr>
            <a:cxnSpLocks/>
          </p:cNvCxnSpPr>
          <p:nvPr/>
        </p:nvCxnSpPr>
        <p:spPr>
          <a:xfrm>
            <a:off x="7692288" y="4237031"/>
            <a:ext cx="25365" cy="4064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37F4C8-06DA-11E8-7705-2F04BA7024CB}"/>
              </a:ext>
            </a:extLst>
          </p:cNvPr>
          <p:cNvSpPr txBox="1"/>
          <p:nvPr/>
        </p:nvSpPr>
        <p:spPr>
          <a:xfrm>
            <a:off x="7329681" y="391108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171436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Finding the best fit: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322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Tested parameters to find the best fit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lower SNIP widths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more accurate fits</a:t>
            </a: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TRADEOFF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removing noise at the expense of losing the actual 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A936C-45AC-A331-5B92-9EFC83C41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27418CD-4025-83BB-21C7-5F6F75BB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83" y="1690689"/>
            <a:ext cx="5973417" cy="448006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166CCC-7A0B-EF04-1C2B-0A430D4B18CE}"/>
              </a:ext>
            </a:extLst>
          </p:cNvPr>
          <p:cNvCxnSpPr>
            <a:cxnSpLocks/>
          </p:cNvCxnSpPr>
          <p:nvPr/>
        </p:nvCxnSpPr>
        <p:spPr>
          <a:xfrm flipH="1">
            <a:off x="7494248" y="4406735"/>
            <a:ext cx="154656" cy="336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924D88-0C65-9504-E751-93CDFB7563B3}"/>
              </a:ext>
            </a:extLst>
          </p:cNvPr>
          <p:cNvCxnSpPr>
            <a:cxnSpLocks/>
          </p:cNvCxnSpPr>
          <p:nvPr/>
        </p:nvCxnSpPr>
        <p:spPr>
          <a:xfrm>
            <a:off x="7787538" y="4408481"/>
            <a:ext cx="149962" cy="398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A94CF9-DF33-0640-568E-AB98EA07605C}"/>
              </a:ext>
            </a:extLst>
          </p:cNvPr>
          <p:cNvSpPr txBox="1"/>
          <p:nvPr/>
        </p:nvSpPr>
        <p:spPr>
          <a:xfrm>
            <a:off x="7424931" y="408253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59122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Computationally removing diffraction: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557"/>
            <a:ext cx="4436165" cy="468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Removed background radiation to isolate the true fluorescence peaks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Findings: found a set of parameters (SNIP 10) that cleans up majority of diffraction while retaining Hf counts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2FF858A-2BDA-7BFB-E86A-1B514F55A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9" y="1690688"/>
            <a:ext cx="5632181" cy="42241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FE01F-CCA3-5DAF-3BCD-A1047E152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E5FE55-69A8-3A4B-9294-A0CF18C76103}"/>
              </a:ext>
            </a:extLst>
          </p:cNvPr>
          <p:cNvCxnSpPr>
            <a:cxnSpLocks/>
          </p:cNvCxnSpPr>
          <p:nvPr/>
        </p:nvCxnSpPr>
        <p:spPr>
          <a:xfrm flipH="1">
            <a:off x="7684748" y="4223855"/>
            <a:ext cx="154656" cy="336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1DB0A0-F79C-A547-86DF-0F739946EC83}"/>
              </a:ext>
            </a:extLst>
          </p:cNvPr>
          <p:cNvCxnSpPr>
            <a:cxnSpLocks/>
          </p:cNvCxnSpPr>
          <p:nvPr/>
        </p:nvCxnSpPr>
        <p:spPr>
          <a:xfrm>
            <a:off x="7978038" y="4225601"/>
            <a:ext cx="149962" cy="398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A65514-CEC0-A0C9-8838-8E563941311F}"/>
              </a:ext>
            </a:extLst>
          </p:cNvPr>
          <p:cNvSpPr txBox="1"/>
          <p:nvPr/>
        </p:nvSpPr>
        <p:spPr>
          <a:xfrm>
            <a:off x="7615431" y="3899650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267390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557"/>
            <a:ext cx="4436165" cy="468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chip to ~ 40°- 45°, then using 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PyMca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software with determined set of parameters allows for the removal of most of the diffraction and retainment of Hf 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FE01F-CCA3-5DAF-3BCD-A1047E152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5A4F358-962D-A6B6-7E53-A9AA7095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4" y="1215173"/>
            <a:ext cx="6309266" cy="47319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3F6125-6F18-9BA1-CB90-48E4C22C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1353744"/>
            <a:ext cx="1825488" cy="13049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D3E6E-7D48-4BD7-ADC4-A16777C7A7C2}"/>
              </a:ext>
            </a:extLst>
          </p:cNvPr>
          <p:cNvCxnSpPr>
            <a:cxnSpLocks/>
          </p:cNvCxnSpPr>
          <p:nvPr/>
        </p:nvCxnSpPr>
        <p:spPr>
          <a:xfrm flipH="1">
            <a:off x="7484723" y="4064174"/>
            <a:ext cx="154656" cy="3367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AD89F-C65D-A980-D956-9F461A9D0B4A}"/>
              </a:ext>
            </a:extLst>
          </p:cNvPr>
          <p:cNvCxnSpPr>
            <a:cxnSpLocks/>
          </p:cNvCxnSpPr>
          <p:nvPr/>
        </p:nvCxnSpPr>
        <p:spPr>
          <a:xfrm>
            <a:off x="7778013" y="4065920"/>
            <a:ext cx="149962" cy="3984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572E04-19D6-5C2A-4D4B-809BEE5D84F6}"/>
              </a:ext>
            </a:extLst>
          </p:cNvPr>
          <p:cNvSpPr txBox="1"/>
          <p:nvPr/>
        </p:nvSpPr>
        <p:spPr>
          <a:xfrm>
            <a:off x="7415406" y="3739969"/>
            <a:ext cx="60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Hf</a:t>
            </a:r>
          </a:p>
        </p:txBody>
      </p:sp>
    </p:spTree>
    <p:extLst>
      <p:ext uri="{BB962C8B-B14F-4D97-AF65-F5344CB8AC3E}">
        <p14:creationId xmlns:p14="http://schemas.microsoft.com/office/powerpoint/2010/main" val="48612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646D2-6187-9879-B8BC-744E9C46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30" y="1748733"/>
            <a:ext cx="8017652" cy="108885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702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28B0-4C62-E511-CC53-3DC46A6B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Motivation: Transistors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5F0B37-0E8F-630F-20DE-2694B817B48F}"/>
              </a:ext>
            </a:extLst>
          </p:cNvPr>
          <p:cNvSpPr/>
          <p:nvPr/>
        </p:nvSpPr>
        <p:spPr>
          <a:xfrm>
            <a:off x="4119693" y="4820059"/>
            <a:ext cx="4058632" cy="1378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12DB65-C882-7FEB-C934-05C4E97585AE}"/>
              </a:ext>
            </a:extLst>
          </p:cNvPr>
          <p:cNvSpPr/>
          <p:nvPr/>
        </p:nvSpPr>
        <p:spPr>
          <a:xfrm>
            <a:off x="4119692" y="4820059"/>
            <a:ext cx="1033670" cy="57315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59539D-8122-9DD5-F803-7B53B2E04BE8}"/>
              </a:ext>
            </a:extLst>
          </p:cNvPr>
          <p:cNvSpPr/>
          <p:nvPr/>
        </p:nvSpPr>
        <p:spPr>
          <a:xfrm>
            <a:off x="7144654" y="4835171"/>
            <a:ext cx="1033670" cy="57315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44316-1AE4-5C91-EC27-C334802E6236}"/>
              </a:ext>
            </a:extLst>
          </p:cNvPr>
          <p:cNvSpPr/>
          <p:nvPr/>
        </p:nvSpPr>
        <p:spPr>
          <a:xfrm>
            <a:off x="5153362" y="4545804"/>
            <a:ext cx="1991292" cy="2768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296D5-AD48-6116-A7CB-AE09F2657632}"/>
              </a:ext>
            </a:extLst>
          </p:cNvPr>
          <p:cNvSpPr/>
          <p:nvPr/>
        </p:nvSpPr>
        <p:spPr>
          <a:xfrm>
            <a:off x="5153362" y="4362859"/>
            <a:ext cx="1991292" cy="1954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471B2-C78B-67EB-5050-8D2AF3892BFC}"/>
              </a:ext>
            </a:extLst>
          </p:cNvPr>
          <p:cNvSpPr/>
          <p:nvPr/>
        </p:nvSpPr>
        <p:spPr>
          <a:xfrm>
            <a:off x="6105362" y="4234307"/>
            <a:ext cx="80502" cy="784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0C3F2D-4C1B-B4F3-3578-03C8B984A1E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45613" y="3872460"/>
            <a:ext cx="0" cy="361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414BD15-299A-407B-57FC-EAC330934DD9}"/>
              </a:ext>
            </a:extLst>
          </p:cNvPr>
          <p:cNvSpPr/>
          <p:nvPr/>
        </p:nvSpPr>
        <p:spPr>
          <a:xfrm>
            <a:off x="4589486" y="4703034"/>
            <a:ext cx="80502" cy="784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ABCA15-D7BC-774F-5008-FD61C15AE10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629737" y="4341187"/>
            <a:ext cx="0" cy="361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1F2289-C236-F17C-0911-AC8A96D47F26}"/>
              </a:ext>
            </a:extLst>
          </p:cNvPr>
          <p:cNvSpPr/>
          <p:nvPr/>
        </p:nvSpPr>
        <p:spPr>
          <a:xfrm>
            <a:off x="7621238" y="4719841"/>
            <a:ext cx="80502" cy="7844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CB0478-BB69-6B8F-7A06-E9F9880BA60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661489" y="4357994"/>
            <a:ext cx="0" cy="361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487085-604E-A9DD-6776-DC98408F8F61}"/>
              </a:ext>
            </a:extLst>
          </p:cNvPr>
          <p:cNvSpPr txBox="1"/>
          <p:nvPr/>
        </p:nvSpPr>
        <p:spPr>
          <a:xfrm>
            <a:off x="4240783" y="4032064"/>
            <a:ext cx="8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BE736-0873-1636-9467-CA127A24191B}"/>
              </a:ext>
            </a:extLst>
          </p:cNvPr>
          <p:cNvSpPr txBox="1"/>
          <p:nvPr/>
        </p:nvSpPr>
        <p:spPr>
          <a:xfrm>
            <a:off x="7332664" y="4051590"/>
            <a:ext cx="8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Drain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6B349-D700-1380-2B89-44A3A525729E}"/>
              </a:ext>
            </a:extLst>
          </p:cNvPr>
          <p:cNvSpPr txBox="1"/>
          <p:nvPr/>
        </p:nvSpPr>
        <p:spPr>
          <a:xfrm>
            <a:off x="5854384" y="3589349"/>
            <a:ext cx="858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BB0FA-CAA8-5C9F-FE38-AF166950FC73}"/>
              </a:ext>
            </a:extLst>
          </p:cNvPr>
          <p:cNvSpPr txBox="1"/>
          <p:nvPr/>
        </p:nvSpPr>
        <p:spPr>
          <a:xfrm>
            <a:off x="5344014" y="4539870"/>
            <a:ext cx="2375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Gate oxide (</a:t>
            </a:r>
            <a:r>
              <a:rPr lang="en-US" sz="1600" dirty="0">
                <a:sym typeface="Wingdings" panose="05000000000000000000" pitchFamily="2" charset="2"/>
              </a:rPr>
              <a:t>HfO2)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819D9-5C23-A28B-AAB9-42BD28359D28}"/>
              </a:ext>
            </a:extLst>
          </p:cNvPr>
          <p:cNvSpPr txBox="1"/>
          <p:nvPr/>
        </p:nvSpPr>
        <p:spPr>
          <a:xfrm>
            <a:off x="5218528" y="5720783"/>
            <a:ext cx="208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p-type substrate (Si)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C3450-92F3-D7E3-C06A-5204EEEFB747}"/>
              </a:ext>
            </a:extLst>
          </p:cNvPr>
          <p:cNvSpPr txBox="1"/>
          <p:nvPr/>
        </p:nvSpPr>
        <p:spPr>
          <a:xfrm>
            <a:off x="4399643" y="4936495"/>
            <a:ext cx="4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631670-A017-94B8-ED50-97972FD9D8E6}"/>
              </a:ext>
            </a:extLst>
          </p:cNvPr>
          <p:cNvSpPr txBox="1"/>
          <p:nvPr/>
        </p:nvSpPr>
        <p:spPr>
          <a:xfrm>
            <a:off x="7459807" y="4932642"/>
            <a:ext cx="40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n+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58645B-2523-77B5-34B0-65F6B6A67FF9}"/>
              </a:ext>
            </a:extLst>
          </p:cNvPr>
          <p:cNvCxnSpPr>
            <a:cxnSpLocks/>
          </p:cNvCxnSpPr>
          <p:nvPr/>
        </p:nvCxnSpPr>
        <p:spPr>
          <a:xfrm flipV="1">
            <a:off x="5417725" y="5087616"/>
            <a:ext cx="1536277" cy="213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F61B24-5762-F1EF-F50D-F984EE8B8A82}"/>
              </a:ext>
            </a:extLst>
          </p:cNvPr>
          <p:cNvSpPr txBox="1"/>
          <p:nvPr/>
        </p:nvSpPr>
        <p:spPr>
          <a:xfrm>
            <a:off x="5735337" y="5058588"/>
            <a:ext cx="82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n-channel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hlinkClick r:id="rId2"/>
            <a:extLst>
              <a:ext uri="{FF2B5EF4-FFF2-40B4-BE49-F238E27FC236}">
                <a16:creationId xmlns:a16="http://schemas.microsoft.com/office/drawing/2014/main" id="{4F3B2519-84DD-F629-045A-7112BE92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25" y="1690688"/>
            <a:ext cx="2541637" cy="16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hlinkClick r:id="rId4"/>
            <a:extLst>
              <a:ext uri="{FF2B5EF4-FFF2-40B4-BE49-F238E27FC236}">
                <a16:creationId xmlns:a16="http://schemas.microsoft.com/office/drawing/2014/main" id="{17B2C07D-2CD4-66C8-9670-CD632175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54" y="1690688"/>
            <a:ext cx="2765585" cy="16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Television - definition and meaning with pictures | Picture Dictionary &amp;  Books">
            <a:hlinkClick r:id="rId6"/>
            <a:extLst>
              <a:ext uri="{FF2B5EF4-FFF2-40B4-BE49-F238E27FC236}">
                <a16:creationId xmlns:a16="http://schemas.microsoft.com/office/drawing/2014/main" id="{5B703B9E-12EF-0087-8C85-A9EB5223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716" y="1690688"/>
            <a:ext cx="2806930" cy="16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03A74097-4EE6-CF93-684B-B7E7B54D53DC}"/>
              </a:ext>
            </a:extLst>
          </p:cNvPr>
          <p:cNvSpPr/>
          <p:nvPr/>
        </p:nvSpPr>
        <p:spPr>
          <a:xfrm rot="5400000">
            <a:off x="1947850" y="3860886"/>
            <a:ext cx="1902282" cy="1692004"/>
          </a:xfrm>
          <a:prstGeom prst="bentUpArrow">
            <a:avLst>
              <a:gd name="adj1" fmla="val 9992"/>
              <a:gd name="adj2" fmla="val 20298"/>
              <a:gd name="adj3" fmla="val 301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FE565232-A1F2-FB01-B46C-7A9613C2EF84}"/>
              </a:ext>
            </a:extLst>
          </p:cNvPr>
          <p:cNvSpPr/>
          <p:nvPr/>
        </p:nvSpPr>
        <p:spPr>
          <a:xfrm rot="5400000" flipV="1">
            <a:off x="8360919" y="3849365"/>
            <a:ext cx="1902282" cy="1889305"/>
          </a:xfrm>
          <a:prstGeom prst="bentUpArrow">
            <a:avLst>
              <a:gd name="adj1" fmla="val 9992"/>
              <a:gd name="adj2" fmla="val 20298"/>
              <a:gd name="adj3" fmla="val 3015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ED60EE-9F04-49CD-9B05-E1837481E2E4}"/>
              </a:ext>
            </a:extLst>
          </p:cNvPr>
          <p:cNvSpPr/>
          <p:nvPr/>
        </p:nvSpPr>
        <p:spPr>
          <a:xfrm>
            <a:off x="5153362" y="4558329"/>
            <a:ext cx="2009113" cy="2768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D40F7-F64F-23F6-2272-020297E2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28B0-4C62-E511-CC53-3DC46A6B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D40F7-F64F-23F6-2272-020297E2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2C73C4A2-C362-CCDF-A408-9D7769CB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1" y="2990746"/>
            <a:ext cx="2962729" cy="2429309"/>
          </a:xfrm>
          <a:prstGeom prst="rect">
            <a:avLst/>
          </a:prstGeom>
        </p:spPr>
      </p:pic>
      <p:pic>
        <p:nvPicPr>
          <p:cNvPr id="1026" name="Picture 1025">
            <a:extLst>
              <a:ext uri="{FF2B5EF4-FFF2-40B4-BE49-F238E27FC236}">
                <a16:creationId xmlns:a16="http://schemas.microsoft.com/office/drawing/2014/main" id="{0C8785CE-FED9-F531-35FD-4E4C3879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05" y="2990746"/>
            <a:ext cx="4037524" cy="2429309"/>
          </a:xfrm>
          <a:prstGeom prst="rect">
            <a:avLst/>
          </a:prstGeom>
        </p:spPr>
      </p:pic>
      <p:sp>
        <p:nvSpPr>
          <p:cNvPr id="1027" name="Equals 1026">
            <a:extLst>
              <a:ext uri="{FF2B5EF4-FFF2-40B4-BE49-F238E27FC236}">
                <a16:creationId xmlns:a16="http://schemas.microsoft.com/office/drawing/2014/main" id="{CA6FF9C3-E9A8-A65F-A897-1456ABFFD842}"/>
              </a:ext>
            </a:extLst>
          </p:cNvPr>
          <p:cNvSpPr/>
          <p:nvPr/>
        </p:nvSpPr>
        <p:spPr>
          <a:xfrm>
            <a:off x="4836885" y="4094058"/>
            <a:ext cx="787400" cy="635000"/>
          </a:xfrm>
          <a:prstGeom prst="mathEqual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E1817D9-468B-F347-6D2C-7F45E7E2A5A5}"/>
              </a:ext>
            </a:extLst>
          </p:cNvPr>
          <p:cNvSpPr txBox="1"/>
          <p:nvPr/>
        </p:nvSpPr>
        <p:spPr>
          <a:xfrm>
            <a:off x="1685471" y="1649164"/>
            <a:ext cx="8601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Assess the qualities of HfO2 films from manufacturers (thickness, impurities, 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elemental composition) </a:t>
            </a:r>
          </a:p>
        </p:txBody>
      </p:sp>
    </p:spTree>
    <p:extLst>
      <p:ext uri="{BB962C8B-B14F-4D97-AF65-F5344CB8AC3E}">
        <p14:creationId xmlns:p14="http://schemas.microsoft.com/office/powerpoint/2010/main" val="309397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Tool: Micro-X-ray Fluorescence</a:t>
            </a:r>
          </a:p>
        </p:txBody>
      </p:sp>
      <p:pic>
        <p:nvPicPr>
          <p:cNvPr id="2050" name="Picture 2" descr="Micro-XRF Spectrometers | Bruker">
            <a:hlinkClick r:id="rId2"/>
            <a:extLst>
              <a:ext uri="{FF2B5EF4-FFF2-40B4-BE49-F238E27FC236}">
                <a16:creationId xmlns:a16="http://schemas.microsoft.com/office/drawing/2014/main" id="{4D25FD12-3380-10C5-8A2C-D71726029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0" y="495340"/>
            <a:ext cx="2133599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2B7DC-ED69-247F-156B-1F64BC79005E}"/>
              </a:ext>
            </a:extLst>
          </p:cNvPr>
          <p:cNvSpPr/>
          <p:nvPr/>
        </p:nvSpPr>
        <p:spPr>
          <a:xfrm>
            <a:off x="1063487" y="1917346"/>
            <a:ext cx="1987826" cy="993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x-ray 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4B62A-646C-FFEB-A461-1FB9D05841A4}"/>
              </a:ext>
            </a:extLst>
          </p:cNvPr>
          <p:cNvCxnSpPr>
            <a:cxnSpLocks/>
          </p:cNvCxnSpPr>
          <p:nvPr/>
        </p:nvCxnSpPr>
        <p:spPr>
          <a:xfrm flipH="1">
            <a:off x="2057400" y="3189127"/>
            <a:ext cx="1" cy="16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83AAC94-DF92-9323-E8FE-AC5F015AA4F1}"/>
              </a:ext>
            </a:extLst>
          </p:cNvPr>
          <p:cNvSpPr/>
          <p:nvPr/>
        </p:nvSpPr>
        <p:spPr>
          <a:xfrm>
            <a:off x="1865243" y="2910835"/>
            <a:ext cx="384314" cy="2054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65E90-B4AB-3853-9A69-83FCC5C102C9}"/>
              </a:ext>
            </a:extLst>
          </p:cNvPr>
          <p:cNvSpPr txBox="1"/>
          <p:nvPr/>
        </p:nvSpPr>
        <p:spPr>
          <a:xfrm>
            <a:off x="1177994" y="3474201"/>
            <a:ext cx="94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x-ray beam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D8CF68-CB15-3DB1-FF52-B65004561134}"/>
              </a:ext>
            </a:extLst>
          </p:cNvPr>
          <p:cNvSpPr/>
          <p:nvPr/>
        </p:nvSpPr>
        <p:spPr>
          <a:xfrm>
            <a:off x="3189337" y="3683394"/>
            <a:ext cx="1509955" cy="9939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51B7A-FC0F-B071-3033-466D7DF8EA01}"/>
              </a:ext>
            </a:extLst>
          </p:cNvPr>
          <p:cNvSpPr/>
          <p:nvPr/>
        </p:nvSpPr>
        <p:spPr>
          <a:xfrm>
            <a:off x="838200" y="4965818"/>
            <a:ext cx="2438400" cy="4373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sample</a:t>
            </a:r>
          </a:p>
        </p:txBody>
      </p:sp>
      <p:sp>
        <p:nvSpPr>
          <p:cNvPr id="2054" name="Freeform: Shape 2053">
            <a:extLst>
              <a:ext uri="{FF2B5EF4-FFF2-40B4-BE49-F238E27FC236}">
                <a16:creationId xmlns:a16="http://schemas.microsoft.com/office/drawing/2014/main" id="{12EA4733-CF13-00E1-EEBF-359F65620BAC}"/>
              </a:ext>
            </a:extLst>
          </p:cNvPr>
          <p:cNvSpPr/>
          <p:nvPr/>
        </p:nvSpPr>
        <p:spPr>
          <a:xfrm rot="14243715">
            <a:off x="2493281" y="4258980"/>
            <a:ext cx="162774" cy="919357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48922AB3-BE72-73F4-B8F1-5CD135B6E830}"/>
              </a:ext>
            </a:extLst>
          </p:cNvPr>
          <p:cNvSpPr/>
          <p:nvPr/>
        </p:nvSpPr>
        <p:spPr>
          <a:xfrm rot="15359557">
            <a:off x="2659461" y="4167790"/>
            <a:ext cx="204830" cy="1200181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6" name="Freeform: Shape 2055">
            <a:extLst>
              <a:ext uri="{FF2B5EF4-FFF2-40B4-BE49-F238E27FC236}">
                <a16:creationId xmlns:a16="http://schemas.microsoft.com/office/drawing/2014/main" id="{648C33FA-93B3-2C2D-BBB1-CB8F49BA0074}"/>
              </a:ext>
            </a:extLst>
          </p:cNvPr>
          <p:cNvSpPr/>
          <p:nvPr/>
        </p:nvSpPr>
        <p:spPr>
          <a:xfrm rot="13678268" flipH="1">
            <a:off x="2602842" y="3930843"/>
            <a:ext cx="75023" cy="1233169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8" name="Isosceles Triangle 2057">
            <a:extLst>
              <a:ext uri="{FF2B5EF4-FFF2-40B4-BE49-F238E27FC236}">
                <a16:creationId xmlns:a16="http://schemas.microsoft.com/office/drawing/2014/main" id="{76F3886C-BCC6-728A-F33C-1A77E7D42602}"/>
              </a:ext>
            </a:extLst>
          </p:cNvPr>
          <p:cNvSpPr/>
          <p:nvPr/>
        </p:nvSpPr>
        <p:spPr>
          <a:xfrm rot="2334523">
            <a:off x="3089443" y="4077542"/>
            <a:ext cx="68055" cy="594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Isosceles Triangle 2058">
            <a:extLst>
              <a:ext uri="{FF2B5EF4-FFF2-40B4-BE49-F238E27FC236}">
                <a16:creationId xmlns:a16="http://schemas.microsoft.com/office/drawing/2014/main" id="{C78B5092-BBDE-7313-CDBB-EAAD71CE8414}"/>
              </a:ext>
            </a:extLst>
          </p:cNvPr>
          <p:cNvSpPr/>
          <p:nvPr/>
        </p:nvSpPr>
        <p:spPr>
          <a:xfrm rot="3048469">
            <a:off x="2944645" y="4410868"/>
            <a:ext cx="68055" cy="5949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Isosceles Triangle 2059">
            <a:extLst>
              <a:ext uri="{FF2B5EF4-FFF2-40B4-BE49-F238E27FC236}">
                <a16:creationId xmlns:a16="http://schemas.microsoft.com/office/drawing/2014/main" id="{B6F06F25-DA8A-F1B3-56DF-5696C10503B3}"/>
              </a:ext>
            </a:extLst>
          </p:cNvPr>
          <p:cNvSpPr/>
          <p:nvPr/>
        </p:nvSpPr>
        <p:spPr>
          <a:xfrm rot="3048469">
            <a:off x="3322033" y="4560547"/>
            <a:ext cx="68055" cy="59498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6AE8B9-9447-1F9C-6495-4222580D06D1}"/>
              </a:ext>
            </a:extLst>
          </p:cNvPr>
          <p:cNvCxnSpPr>
            <a:cxnSpLocks/>
          </p:cNvCxnSpPr>
          <p:nvPr/>
        </p:nvCxnSpPr>
        <p:spPr>
          <a:xfrm>
            <a:off x="2057400" y="3386278"/>
            <a:ext cx="0" cy="130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Freeform: Shape 2051">
            <a:extLst>
              <a:ext uri="{FF2B5EF4-FFF2-40B4-BE49-F238E27FC236}">
                <a16:creationId xmlns:a16="http://schemas.microsoft.com/office/drawing/2014/main" id="{286B8CF2-D8B6-AA1C-6659-CD184119A747}"/>
              </a:ext>
            </a:extLst>
          </p:cNvPr>
          <p:cNvSpPr/>
          <p:nvPr/>
        </p:nvSpPr>
        <p:spPr>
          <a:xfrm>
            <a:off x="1949148" y="3390146"/>
            <a:ext cx="202777" cy="1200150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F0E5AEC4-CF39-E0A8-E9C0-5DE5CD897F79}"/>
              </a:ext>
            </a:extLst>
          </p:cNvPr>
          <p:cNvSpPr txBox="1"/>
          <p:nvPr/>
        </p:nvSpPr>
        <p:spPr>
          <a:xfrm>
            <a:off x="3964163" y="5643327"/>
            <a:ext cx="167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fluorescence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“fingerprint”</a:t>
            </a:r>
          </a:p>
        </p:txBody>
      </p:sp>
      <p:sp>
        <p:nvSpPr>
          <p:cNvPr id="2062" name="Arrow: Down 2061">
            <a:extLst>
              <a:ext uri="{FF2B5EF4-FFF2-40B4-BE49-F238E27FC236}">
                <a16:creationId xmlns:a16="http://schemas.microsoft.com/office/drawing/2014/main" id="{FB06D56E-B469-CF26-FB00-20680C5D87F3}"/>
              </a:ext>
            </a:extLst>
          </p:cNvPr>
          <p:cNvSpPr/>
          <p:nvPr/>
        </p:nvSpPr>
        <p:spPr>
          <a:xfrm rot="8226035">
            <a:off x="3655446" y="4599784"/>
            <a:ext cx="262111" cy="121607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DF008-F324-18D8-10B7-A87D5CD87339}"/>
              </a:ext>
            </a:extLst>
          </p:cNvPr>
          <p:cNvSpPr txBox="1"/>
          <p:nvPr/>
        </p:nvSpPr>
        <p:spPr>
          <a:xfrm>
            <a:off x="8091938" y="1917346"/>
            <a:ext cx="446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XRF Spectra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1AD62E0-1EEC-37DC-AFDE-783F36EC335A}"/>
              </a:ext>
            </a:extLst>
          </p:cNvPr>
          <p:cNvSpPr/>
          <p:nvPr/>
        </p:nvSpPr>
        <p:spPr>
          <a:xfrm rot="16200000">
            <a:off x="5165487" y="3407517"/>
            <a:ext cx="663207" cy="825384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3A872-C73E-8850-35DF-DA06DD1C3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59F02-FECD-7C69-B582-24F4CC340E93}"/>
              </a:ext>
            </a:extLst>
          </p:cNvPr>
          <p:cNvSpPr txBox="1"/>
          <p:nvPr/>
        </p:nvSpPr>
        <p:spPr>
          <a:xfrm>
            <a:off x="6552930" y="5527693"/>
            <a:ext cx="540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 = Tells us what elements are in a sample</a:t>
            </a:r>
          </a:p>
        </p:txBody>
      </p:sp>
      <p:pic>
        <p:nvPicPr>
          <p:cNvPr id="13" name="Picture 4" descr="X-ray fluorescence (XRF) spectrum: the position of the peaks indicates ...">
            <a:hlinkClick r:id="rId4"/>
            <a:extLst>
              <a:ext uri="{FF2B5EF4-FFF2-40B4-BE49-F238E27FC236}">
                <a16:creationId xmlns:a16="http://schemas.microsoft.com/office/drawing/2014/main" id="{A4933EF0-BA5B-7CC4-657E-46A1C5D0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903" y="2342775"/>
            <a:ext cx="5157014" cy="30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8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2055" grpId="0" animBg="1"/>
      <p:bldP spid="2056" grpId="0" animBg="1"/>
      <p:bldP spid="2058" grpId="0" animBg="1"/>
      <p:bldP spid="2059" grpId="0" animBg="1"/>
      <p:bldP spid="2060" grpId="0" animBg="1"/>
      <p:bldP spid="2061" grpId="0"/>
      <p:bldP spid="2062" grpId="0" animBg="1"/>
      <p:bldP spid="6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Problem: Diffraction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D81F7-7E0B-9B25-2457-F309A4601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32" y="3471003"/>
            <a:ext cx="7859279" cy="3021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3AFE52-0783-2D6B-E543-38F175CE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465" y="1335975"/>
            <a:ext cx="3100718" cy="1865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A719A-4561-3D16-B66D-6C2B21968C2A}"/>
              </a:ext>
            </a:extLst>
          </p:cNvPr>
          <p:cNvSpPr txBox="1"/>
          <p:nvPr/>
        </p:nvSpPr>
        <p:spPr>
          <a:xfrm>
            <a:off x="1045028" y="1690688"/>
            <a:ext cx="505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Light passing through a small slit scatters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= diffraction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Si lattice spacing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diffraction peaks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lowchart: Delay 15">
            <a:extLst>
              <a:ext uri="{FF2B5EF4-FFF2-40B4-BE49-F238E27FC236}">
                <a16:creationId xmlns:a16="http://schemas.microsoft.com/office/drawing/2014/main" id="{14B730B3-CE08-886D-5E82-B1E0BC045B8D}"/>
              </a:ext>
            </a:extLst>
          </p:cNvPr>
          <p:cNvSpPr/>
          <p:nvPr/>
        </p:nvSpPr>
        <p:spPr>
          <a:xfrm rot="16200000">
            <a:off x="4299679" y="5396615"/>
            <a:ext cx="1466622" cy="246745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2E4C10F3-3AD4-2061-B544-25F13AFD2F22}"/>
              </a:ext>
            </a:extLst>
          </p:cNvPr>
          <p:cNvSpPr/>
          <p:nvPr/>
        </p:nvSpPr>
        <p:spPr>
          <a:xfrm rot="16200000">
            <a:off x="5140483" y="5532345"/>
            <a:ext cx="1079046" cy="362861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6B64CA8C-5EA5-CBD7-B29F-2C3796CF0159}"/>
              </a:ext>
            </a:extLst>
          </p:cNvPr>
          <p:cNvSpPr/>
          <p:nvPr/>
        </p:nvSpPr>
        <p:spPr>
          <a:xfrm rot="16200000">
            <a:off x="8028617" y="5849052"/>
            <a:ext cx="561749" cy="246746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5C344123-1E10-CF6A-B5A9-7A40F345611E}"/>
              </a:ext>
            </a:extLst>
          </p:cNvPr>
          <p:cNvSpPr/>
          <p:nvPr/>
        </p:nvSpPr>
        <p:spPr>
          <a:xfrm rot="16200000">
            <a:off x="2824449" y="5238206"/>
            <a:ext cx="1920646" cy="109539"/>
          </a:xfrm>
          <a:prstGeom prst="flowChartDelay">
            <a:avLst/>
          </a:prstGeom>
          <a:solidFill>
            <a:srgbClr val="C00000">
              <a:alpha val="67000"/>
            </a:srgb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F40CC8-E967-669B-2640-FCDBEDEE3324}"/>
              </a:ext>
            </a:extLst>
          </p:cNvPr>
          <p:cNvCxnSpPr>
            <a:cxnSpLocks/>
          </p:cNvCxnSpPr>
          <p:nvPr/>
        </p:nvCxnSpPr>
        <p:spPr>
          <a:xfrm flipH="1">
            <a:off x="3856708" y="4083822"/>
            <a:ext cx="602698" cy="291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7AE6C-273E-B8C4-051D-C3F267D32D74}"/>
              </a:ext>
            </a:extLst>
          </p:cNvPr>
          <p:cNvCxnSpPr>
            <a:cxnSpLocks/>
          </p:cNvCxnSpPr>
          <p:nvPr/>
        </p:nvCxnSpPr>
        <p:spPr>
          <a:xfrm>
            <a:off x="5032990" y="4240853"/>
            <a:ext cx="0" cy="4759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7BC2FF-D5E5-CE95-60FA-584230237D12}"/>
              </a:ext>
            </a:extLst>
          </p:cNvPr>
          <p:cNvCxnSpPr>
            <a:cxnSpLocks/>
          </p:cNvCxnSpPr>
          <p:nvPr/>
        </p:nvCxnSpPr>
        <p:spPr>
          <a:xfrm>
            <a:off x="5628071" y="4240853"/>
            <a:ext cx="51935" cy="7410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34FDAB-587F-EC06-5349-B9950F1A9536}"/>
              </a:ext>
            </a:extLst>
          </p:cNvPr>
          <p:cNvCxnSpPr>
            <a:cxnSpLocks/>
          </p:cNvCxnSpPr>
          <p:nvPr/>
        </p:nvCxnSpPr>
        <p:spPr>
          <a:xfrm>
            <a:off x="6511996" y="4255613"/>
            <a:ext cx="1674122" cy="14359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91A3CB-E619-8434-42AF-E97EF6DAC3CC}"/>
              </a:ext>
            </a:extLst>
          </p:cNvPr>
          <p:cNvSpPr txBox="1"/>
          <p:nvPr/>
        </p:nvSpPr>
        <p:spPr>
          <a:xfrm>
            <a:off x="4412049" y="3855503"/>
            <a:ext cx="217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Diffraction peaks!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16183B-5B5B-01AE-EDCA-CE6A19BDB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do we remove diffraction?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C63A9BC-C28A-50A9-C656-C9A557BF5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4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9BD0F8-BFAA-6575-1C66-975563C09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1)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33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Thin sheets of Al, Ti, Cu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Purpose: decrease background radiation </a:t>
            </a:r>
          </a:p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TRADEOFF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removing noise at the expense of losing the actual signal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Findings: effective at reducing noise, but reduced Hf counts too much</a:t>
            </a: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E80B64-4441-A289-4610-D84ED89F0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DDD6-2467-2E54-F2A4-AA082C6D1ECB}"/>
              </a:ext>
            </a:extLst>
          </p:cNvPr>
          <p:cNvSpPr/>
          <p:nvPr/>
        </p:nvSpPr>
        <p:spPr>
          <a:xfrm>
            <a:off x="7464287" y="2077003"/>
            <a:ext cx="1987826" cy="993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x-ray 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A7F994-0771-2FDB-759C-24F728DB0C55}"/>
              </a:ext>
            </a:extLst>
          </p:cNvPr>
          <p:cNvCxnSpPr>
            <a:cxnSpLocks/>
          </p:cNvCxnSpPr>
          <p:nvPr/>
        </p:nvCxnSpPr>
        <p:spPr>
          <a:xfrm flipH="1">
            <a:off x="8458200" y="3348784"/>
            <a:ext cx="1" cy="16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560228-34F7-0614-059B-DDC0A935639B}"/>
              </a:ext>
            </a:extLst>
          </p:cNvPr>
          <p:cNvSpPr/>
          <p:nvPr/>
        </p:nvSpPr>
        <p:spPr>
          <a:xfrm>
            <a:off x="8266043" y="3070492"/>
            <a:ext cx="384314" cy="20540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E63AA-3B3A-34BA-EB03-92F007087D6C}"/>
              </a:ext>
            </a:extLst>
          </p:cNvPr>
          <p:cNvSpPr txBox="1"/>
          <p:nvPr/>
        </p:nvSpPr>
        <p:spPr>
          <a:xfrm>
            <a:off x="7578794" y="3633858"/>
            <a:ext cx="94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x-ray beam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D21B9-F1DD-713D-2A8D-6C021284A7E4}"/>
              </a:ext>
            </a:extLst>
          </p:cNvPr>
          <p:cNvSpPr/>
          <p:nvPr/>
        </p:nvSpPr>
        <p:spPr>
          <a:xfrm>
            <a:off x="9590137" y="3843051"/>
            <a:ext cx="1509955" cy="9939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13289-5348-C00B-6A59-1D53DF18CFF3}"/>
              </a:ext>
            </a:extLst>
          </p:cNvPr>
          <p:cNvSpPr/>
          <p:nvPr/>
        </p:nvSpPr>
        <p:spPr>
          <a:xfrm>
            <a:off x="7239000" y="5125475"/>
            <a:ext cx="2438400" cy="4373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sample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75D2A5B-3900-A74A-DC3A-B19C74C37541}"/>
              </a:ext>
            </a:extLst>
          </p:cNvPr>
          <p:cNvSpPr/>
          <p:nvPr/>
        </p:nvSpPr>
        <p:spPr>
          <a:xfrm rot="14243715">
            <a:off x="8894081" y="4418637"/>
            <a:ext cx="162774" cy="919357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DAAC42-A2DD-6DFB-0587-AAB6B04BC791}"/>
              </a:ext>
            </a:extLst>
          </p:cNvPr>
          <p:cNvSpPr/>
          <p:nvPr/>
        </p:nvSpPr>
        <p:spPr>
          <a:xfrm rot="15359557">
            <a:off x="9060261" y="4327447"/>
            <a:ext cx="204830" cy="1200181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13675-D805-1422-69C7-3C2441B08337}"/>
              </a:ext>
            </a:extLst>
          </p:cNvPr>
          <p:cNvSpPr/>
          <p:nvPr/>
        </p:nvSpPr>
        <p:spPr>
          <a:xfrm rot="13678268" flipH="1">
            <a:off x="9003642" y="4090500"/>
            <a:ext cx="75023" cy="1233169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8E8BA63-ED45-2D6C-B1A8-47E353873575}"/>
              </a:ext>
            </a:extLst>
          </p:cNvPr>
          <p:cNvSpPr/>
          <p:nvPr/>
        </p:nvSpPr>
        <p:spPr>
          <a:xfrm rot="2334523">
            <a:off x="9490243" y="4237199"/>
            <a:ext cx="68055" cy="594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5FFE58C-B57C-1642-6092-D479D5410A4A}"/>
              </a:ext>
            </a:extLst>
          </p:cNvPr>
          <p:cNvSpPr/>
          <p:nvPr/>
        </p:nvSpPr>
        <p:spPr>
          <a:xfrm rot="3048469">
            <a:off x="9345445" y="4570525"/>
            <a:ext cx="68055" cy="5949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2AAAABB-C6FF-BE6C-6C0E-ED43C9BCD547}"/>
              </a:ext>
            </a:extLst>
          </p:cNvPr>
          <p:cNvSpPr/>
          <p:nvPr/>
        </p:nvSpPr>
        <p:spPr>
          <a:xfrm rot="3048469">
            <a:off x="9722833" y="4720204"/>
            <a:ext cx="68055" cy="59498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305552-864A-7B17-60C6-0CC829916945}"/>
              </a:ext>
            </a:extLst>
          </p:cNvPr>
          <p:cNvCxnSpPr>
            <a:cxnSpLocks/>
          </p:cNvCxnSpPr>
          <p:nvPr/>
        </p:nvCxnSpPr>
        <p:spPr>
          <a:xfrm>
            <a:off x="8458200" y="3545935"/>
            <a:ext cx="0" cy="130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7F5350-DD37-4DC9-8F1C-CDC697248122}"/>
              </a:ext>
            </a:extLst>
          </p:cNvPr>
          <p:cNvSpPr/>
          <p:nvPr/>
        </p:nvSpPr>
        <p:spPr>
          <a:xfrm>
            <a:off x="8349948" y="3549803"/>
            <a:ext cx="202777" cy="1200150"/>
          </a:xfrm>
          <a:custGeom>
            <a:avLst/>
            <a:gdLst>
              <a:gd name="connsiteX0" fmla="*/ 107349 w 202777"/>
              <a:gd name="connsiteY0" fmla="*/ 0 h 1200150"/>
              <a:gd name="connsiteX1" fmla="*/ 2574 w 202777"/>
              <a:gd name="connsiteY1" fmla="*/ 104775 h 1200150"/>
              <a:gd name="connsiteX2" fmla="*/ 202599 w 202777"/>
              <a:gd name="connsiteY2" fmla="*/ 223837 h 1200150"/>
              <a:gd name="connsiteX3" fmla="*/ 40674 w 202777"/>
              <a:gd name="connsiteY3" fmla="*/ 338137 h 1200150"/>
              <a:gd name="connsiteX4" fmla="*/ 183549 w 202777"/>
              <a:gd name="connsiteY4" fmla="*/ 442912 h 1200150"/>
              <a:gd name="connsiteX5" fmla="*/ 45437 w 202777"/>
              <a:gd name="connsiteY5" fmla="*/ 585787 h 1200150"/>
              <a:gd name="connsiteX6" fmla="*/ 193074 w 202777"/>
              <a:gd name="connsiteY6" fmla="*/ 719137 h 1200150"/>
              <a:gd name="connsiteX7" fmla="*/ 12099 w 202777"/>
              <a:gd name="connsiteY7" fmla="*/ 866775 h 1200150"/>
              <a:gd name="connsiteX8" fmla="*/ 178787 w 202777"/>
              <a:gd name="connsiteY8" fmla="*/ 1019175 h 1200150"/>
              <a:gd name="connsiteX9" fmla="*/ 7337 w 202777"/>
              <a:gd name="connsiteY9" fmla="*/ 1143000 h 1200150"/>
              <a:gd name="connsiteX10" fmla="*/ 121637 w 202777"/>
              <a:gd name="connsiteY10" fmla="*/ 1176337 h 1200150"/>
              <a:gd name="connsiteX11" fmla="*/ 107349 w 202777"/>
              <a:gd name="connsiteY11" fmla="*/ 1200150 h 1200150"/>
              <a:gd name="connsiteX12" fmla="*/ 116874 w 202777"/>
              <a:gd name="connsiteY12" fmla="*/ 1176337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777" h="1200150">
                <a:moveTo>
                  <a:pt x="107349" y="0"/>
                </a:moveTo>
                <a:cubicBezTo>
                  <a:pt x="47024" y="33734"/>
                  <a:pt x="-13301" y="67469"/>
                  <a:pt x="2574" y="104775"/>
                </a:cubicBezTo>
                <a:cubicBezTo>
                  <a:pt x="18449" y="142081"/>
                  <a:pt x="196249" y="184943"/>
                  <a:pt x="202599" y="223837"/>
                </a:cubicBezTo>
                <a:cubicBezTo>
                  <a:pt x="208949" y="262731"/>
                  <a:pt x="43849" y="301625"/>
                  <a:pt x="40674" y="338137"/>
                </a:cubicBezTo>
                <a:cubicBezTo>
                  <a:pt x="37499" y="374649"/>
                  <a:pt x="182755" y="401637"/>
                  <a:pt x="183549" y="442912"/>
                </a:cubicBezTo>
                <a:cubicBezTo>
                  <a:pt x="184343" y="484187"/>
                  <a:pt x="43850" y="539750"/>
                  <a:pt x="45437" y="585787"/>
                </a:cubicBezTo>
                <a:cubicBezTo>
                  <a:pt x="47024" y="631824"/>
                  <a:pt x="198630" y="672306"/>
                  <a:pt x="193074" y="719137"/>
                </a:cubicBezTo>
                <a:cubicBezTo>
                  <a:pt x="187518" y="765968"/>
                  <a:pt x="14480" y="816769"/>
                  <a:pt x="12099" y="866775"/>
                </a:cubicBezTo>
                <a:cubicBezTo>
                  <a:pt x="9718" y="916781"/>
                  <a:pt x="179581" y="973138"/>
                  <a:pt x="178787" y="1019175"/>
                </a:cubicBezTo>
                <a:cubicBezTo>
                  <a:pt x="177993" y="1065212"/>
                  <a:pt x="16862" y="1116807"/>
                  <a:pt x="7337" y="1143000"/>
                </a:cubicBezTo>
                <a:cubicBezTo>
                  <a:pt x="-2188" y="1169193"/>
                  <a:pt x="104968" y="1166812"/>
                  <a:pt x="121637" y="1176337"/>
                </a:cubicBezTo>
                <a:cubicBezTo>
                  <a:pt x="138306" y="1185862"/>
                  <a:pt x="108143" y="1200150"/>
                  <a:pt x="107349" y="1200150"/>
                </a:cubicBezTo>
                <a:cubicBezTo>
                  <a:pt x="106555" y="1200150"/>
                  <a:pt x="111714" y="1188243"/>
                  <a:pt x="116874" y="1176337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3" name="Graphic 22" descr="Cylinder with solid fill">
            <a:extLst>
              <a:ext uri="{FF2B5EF4-FFF2-40B4-BE49-F238E27FC236}">
                <a16:creationId xmlns:a16="http://schemas.microsoft.com/office/drawing/2014/main" id="{6FB79070-00D0-61C9-CBEF-76380106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828" y="3167437"/>
            <a:ext cx="1516743" cy="3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0°: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2588A-DCAE-C201-15C9-EF79910F2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8"/>
          <a:stretch/>
        </p:blipFill>
        <p:spPr>
          <a:xfrm>
            <a:off x="1656182" y="4048124"/>
            <a:ext cx="8985816" cy="2671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E80B64-4441-A289-4610-D84ED89F0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4B2-3B23-C3B9-9CC1-93AB63AC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DCDB-6FF4-56EB-626A-28FE028A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Rotating the chip in the XY plane changes the diffraction pattern observed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Discovered that 40-45 degrees allows for the best separation of diffraction and fluorescence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DECC-B7D3-B92D-D2D7-C8C8DEA1F95A}"/>
              </a:ext>
            </a:extLst>
          </p:cNvPr>
          <p:cNvSpPr txBox="1"/>
          <p:nvPr/>
        </p:nvSpPr>
        <p:spPr>
          <a:xfrm>
            <a:off x="1344346" y="3205864"/>
            <a:ext cx="113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20°: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4129B-F4FC-42CC-3646-E987E5EC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2"/>
          <a:stretch/>
        </p:blipFill>
        <p:spPr>
          <a:xfrm>
            <a:off x="1695430" y="4114800"/>
            <a:ext cx="8801140" cy="26053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04CA43-C1AF-6A4B-0830-BBD950F2D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720114"/>
            <a:ext cx="12192000" cy="13788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rgbClr val="92D050"/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1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1CAC91"/>
      </a:accent1>
      <a:accent2>
        <a:srgbClr val="20C6A6"/>
      </a:accent2>
      <a:accent3>
        <a:srgbClr val="0C4D9C"/>
      </a:accent3>
      <a:accent4>
        <a:srgbClr val="2B2052"/>
      </a:accent4>
      <a:accent5>
        <a:srgbClr val="2B2052"/>
      </a:accent5>
      <a:accent6>
        <a:srgbClr val="7E7E7E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6CC0239709D842BA6896F7E44914B3" ma:contentTypeVersion="5" ma:contentTypeDescription="Create a new document." ma:contentTypeScope="" ma:versionID="5c1dfd161c98f81a62cdc47eeeded0c0">
  <xsd:schema xmlns:xsd="http://www.w3.org/2001/XMLSchema" xmlns:xs="http://www.w3.org/2001/XMLSchema" xmlns:p="http://schemas.microsoft.com/office/2006/metadata/properties" xmlns:ns3="3cf60f66-589d-46fa-aa5b-4e4215a4381d" targetNamespace="http://schemas.microsoft.com/office/2006/metadata/properties" ma:root="true" ma:fieldsID="e7c853ad9d51773967ec218622b63f41" ns3:_="">
    <xsd:import namespace="3cf60f66-589d-46fa-aa5b-4e4215a4381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60f66-589d-46fa-aa5b-4e4215a4381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0393F-6F92-4914-99E9-A17F32128DD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cf60f66-589d-46fa-aa5b-4e4215a438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9553F4-C88B-40A6-9321-7D66D0B7F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f60f66-589d-46fa-aa5b-4e4215a43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BB3041-E788-4026-8BEF-0E3E89122E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481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Wingdings</vt:lpstr>
      <vt:lpstr>Office Theme</vt:lpstr>
      <vt:lpstr>Removing Diffraction from X-ray Fluorescence Spectra for HfO2 Thin Film Characterization</vt:lpstr>
      <vt:lpstr>Motivation: Transistors</vt:lpstr>
      <vt:lpstr>Goal</vt:lpstr>
      <vt:lpstr>Tool: Micro-X-ray Fluorescence</vt:lpstr>
      <vt:lpstr>Problem: Diffraction</vt:lpstr>
      <vt:lpstr>How do we remove diffraction?</vt:lpstr>
      <vt:lpstr>1) Filters</vt:lpstr>
      <vt:lpstr>2) Rotation</vt:lpstr>
      <vt:lpstr>2) Rotation</vt:lpstr>
      <vt:lpstr>2) Rotation</vt:lpstr>
      <vt:lpstr>2) Rotation</vt:lpstr>
      <vt:lpstr>2) Rotation</vt:lpstr>
      <vt:lpstr>2) Rotation</vt:lpstr>
      <vt:lpstr>3) Using software: </vt:lpstr>
      <vt:lpstr>Finding the best fit:</vt:lpstr>
      <vt:lpstr>Computationally removing diffraction:</vt:lpstr>
      <vt:lpstr>Recap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Ghoshal, Sonia (Assoc)</dc:creator>
  <cp:lastModifiedBy>Ghoshal, Sonia (Assoc)</cp:lastModifiedBy>
  <cp:revision>3</cp:revision>
  <dcterms:created xsi:type="dcterms:W3CDTF">2024-07-22T18:52:42Z</dcterms:created>
  <dcterms:modified xsi:type="dcterms:W3CDTF">2024-08-06T20:27:44Z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0x0101002E6CC0239709D842BA6896F7E44914B3</vt:lpwstr>
  </property>
</Properties>
</file>