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57" r:id="rId4"/>
    <p:sldId id="258" r:id="rId5"/>
    <p:sldId id="259" r:id="rId6"/>
    <p:sldId id="277" r:id="rId7"/>
    <p:sldId id="262" r:id="rId8"/>
    <p:sldId id="265" r:id="rId9"/>
    <p:sldId id="297" r:id="rId10"/>
    <p:sldId id="267" r:id="rId11"/>
    <p:sldId id="269" r:id="rId12"/>
    <p:sldId id="298" r:id="rId13"/>
    <p:sldId id="271" r:id="rId14"/>
    <p:sldId id="272" r:id="rId15"/>
    <p:sldId id="299" r:id="rId16"/>
    <p:sldId id="274" r:id="rId17"/>
    <p:sldId id="275" r:id="rId18"/>
    <p:sldId id="276" r:id="rId19"/>
    <p:sldId id="301" r:id="rId20"/>
    <p:sldId id="302" r:id="rId21"/>
    <p:sldId id="303" r:id="rId22"/>
    <p:sldId id="335" r:id="rId23"/>
    <p:sldId id="306" r:id="rId24"/>
    <p:sldId id="307" r:id="rId25"/>
    <p:sldId id="314" r:id="rId26"/>
    <p:sldId id="315" r:id="rId27"/>
    <p:sldId id="316" r:id="rId28"/>
    <p:sldId id="323" r:id="rId29"/>
    <p:sldId id="317" r:id="rId30"/>
    <p:sldId id="324" r:id="rId31"/>
    <p:sldId id="318" r:id="rId32"/>
    <p:sldId id="325" r:id="rId33"/>
    <p:sldId id="319" r:id="rId34"/>
    <p:sldId id="320" r:id="rId35"/>
    <p:sldId id="321" r:id="rId36"/>
    <p:sldId id="332" r:id="rId37"/>
    <p:sldId id="322" r:id="rId38"/>
    <p:sldId id="33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C14"/>
    <a:srgbClr val="FE9B1C"/>
    <a:srgbClr val="0B5FD1"/>
    <a:srgbClr val="EEEEEE"/>
    <a:srgbClr val="F7F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rnav%20Anand\Desktop\sql%20project%20data'\TASK-1%20OUTPUT.csv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Arnav%20Anand\Desktop\sql%20project%20data'\ADD%206%20OUTPUT%20AND%20GRAPH.csv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Arnav%20Anand\desktop\ADD%20Q7%20OUTPUT.csv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Arnav%20Anand\Desktop\sql%20project%20data'\ADD%20Q10%20OUTPUT.csv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image" Target="../media/image3.png"/><Relationship Id="rId1" Type="http://schemas.openxmlformats.org/officeDocument/2006/relationships/oleObject" Target="file:///C:\Users\Arnav%20Anand\Desktop\sql%20project%20data'\TASK-2%20OUTPUT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rnav%20Anand\Desktop\sql%20project%20data'\TASK-3%20OUTPUT.csv" TargetMode="External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image" Target="../media/image5.png"/><Relationship Id="rId1" Type="http://schemas.openxmlformats.org/officeDocument/2006/relationships/oleObject" Target="file:///C:\Users\Arnav%20Anand\Desktop\sql%20project%20data'\TASK-4%20OUTPUT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Arnav%20Anand\Desktop\TASK-5%20OUTPUT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Arnav%20Anand\Desktop\sql%20project%20data'\ADD%20Q-1%20OUTPUT.csv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Arnav%20Anand\OneDrive\Desktop\ADD%20Q3.csv" TargetMode="External"/></Relationships>
</file>

<file path=ppt/charts/_rels/chart8.xml.rels><?xml version="1.0" encoding="UTF-8" standalone="yes"?>
<Relationships xmlns="http://schemas.openxmlformats.org/package/2006/relationships"><Relationship Id="rId4" Type="http://schemas.microsoft.com/office/2011/relationships/chartColorStyle" Target="colors8.xml"/><Relationship Id="rId3" Type="http://schemas.microsoft.com/office/2011/relationships/chartStyle" Target="style8.xml"/><Relationship Id="rId2" Type="http://schemas.openxmlformats.org/officeDocument/2006/relationships/image" Target="../media/image6.png"/><Relationship Id="rId1" Type="http://schemas.openxmlformats.org/officeDocument/2006/relationships/oleObject" Target="file:///C:\Users\Arnav%20Anand\desktop\ADD%20Q4%20OUTPUT.csv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Arnav%20Anand\desktop\ADD%20Q5%20OUTPU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2000"/>
              <a:t>batter_strike_rate</a:t>
            </a:r>
            <a:endParaRPr sz="2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2"/>
          <c:order val="2"/>
          <c:tx>
            <c:strRef>
              <c:f>'TASK-1 OUTPUT.csv'!$D$1</c:f>
              <c:strCache>
                <c:ptCount val="1"/>
                <c:pt idx="0">
                  <c:v>batter_strike_rate</c:v>
                </c:pt>
              </c:strCache>
            </c:strRef>
          </c:tx>
          <c:spPr>
            <a:gradFill>
              <a:gsLst>
                <a:gs pos="0">
                  <a:srgbClr val="7B32B2">
                    <a:alpha val="11000"/>
                  </a:srgbClr>
                </a:gs>
                <a:gs pos="100000">
                  <a:srgbClr val="401A5D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'TASK-1 OUTPUT.csv'!$A$2:$A$11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'TASK-1 OUTPUT.csv'!$D$2:$D$11</c:f>
              <c:numCache>
                <c:formatCode>General</c:formatCode>
                <c:ptCount val="10"/>
                <c:pt idx="0">
                  <c:v>182.33173076923</c:v>
                </c:pt>
                <c:pt idx="1">
                  <c:v>164.27255985267</c:v>
                </c:pt>
                <c:pt idx="2">
                  <c:v>159.26800472255</c:v>
                </c:pt>
                <c:pt idx="3">
                  <c:v>155.441595441595</c:v>
                </c:pt>
                <c:pt idx="4">
                  <c:v>154.676258992805</c:v>
                </c:pt>
                <c:pt idx="5">
                  <c:v>151.973684210526</c:v>
                </c:pt>
                <c:pt idx="6">
                  <c:v>151.911027568922</c:v>
                </c:pt>
                <c:pt idx="7">
                  <c:v>150.110097514941</c:v>
                </c:pt>
                <c:pt idx="8">
                  <c:v>149.876053544868</c:v>
                </c:pt>
                <c:pt idx="9">
                  <c:v>149.563699825479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-40"/>
        <c:axId val="208248523"/>
        <c:axId val="18289532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'TASK-1 OUTPUT.csv'!$B$1</c15:sqref>
                        </c15:formulaRef>
                      </c:ext>
                    </c:extLst>
                    <c:strCache>
                      <c:ptCount val="1"/>
                      <c:pt idx="0">
                        <c:v>sum_batsman_runs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'TASK-1 OUTPUT.csv'!$A$2:$A$11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RR Pant</c:v>
                      </c:pt>
                      <c:pt idx="6">
                        <c:v>AB de Villiers</c:v>
                      </c:pt>
                      <c:pt idx="7">
                        <c:v>CH Gayle</c:v>
                      </c:pt>
                      <c:pt idx="8">
                        <c:v>KA Pollard</c:v>
                      </c:pt>
                      <c:pt idx="9">
                        <c:v>JC Buttler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{1517,892,1349,2728,1505,2079,4849,4772,3023,1714}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1517</c:v>
                      </c:pt>
                      <c:pt idx="1">
                        <c:v>892</c:v>
                      </c:pt>
                      <c:pt idx="2">
                        <c:v>1349</c:v>
                      </c:pt>
                      <c:pt idx="3">
                        <c:v>2728</c:v>
                      </c:pt>
                      <c:pt idx="4">
                        <c:v>1505</c:v>
                      </c:pt>
                      <c:pt idx="5">
                        <c:v>2079</c:v>
                      </c:pt>
                      <c:pt idx="6">
                        <c:v>4849</c:v>
                      </c:pt>
                      <c:pt idx="7">
                        <c:v>4772</c:v>
                      </c:pt>
                      <c:pt idx="8">
                        <c:v>3023</c:v>
                      </c:pt>
                      <c:pt idx="9">
                        <c:v>1714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'TASK-1 OUTPUT.csv'!$C$1</c15:sqref>
                        </c15:formulaRef>
                      </c:ext>
                    </c:extLst>
                    <c:strCache>
                      <c:ptCount val="1"/>
                      <c:pt idx="0">
                        <c:v>total_balls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'TASK-1 OUTPUT.csv'!$A$2:$A$11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SP Narine</c:v>
                      </c:pt>
                      <c:pt idx="2">
                        <c:v>HH Pandya</c:v>
                      </c:pt>
                      <c:pt idx="3">
                        <c:v>V Sehwag</c:v>
                      </c:pt>
                      <c:pt idx="4">
                        <c:v>GJ Maxwell</c:v>
                      </c:pt>
                      <c:pt idx="5">
                        <c:v>RR Pant</c:v>
                      </c:pt>
                      <c:pt idx="6">
                        <c:v>AB de Villiers</c:v>
                      </c:pt>
                      <c:pt idx="7">
                        <c:v>CH Gayle</c:v>
                      </c:pt>
                      <c:pt idx="8">
                        <c:v>KA Pollard</c:v>
                      </c:pt>
                      <c:pt idx="9">
                        <c:v>JC Buttler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{832,543,847,1755,973,1368,3192,3179,2017,1146}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832</c:v>
                      </c:pt>
                      <c:pt idx="1">
                        <c:v>543</c:v>
                      </c:pt>
                      <c:pt idx="2">
                        <c:v>847</c:v>
                      </c:pt>
                      <c:pt idx="3">
                        <c:v>1755</c:v>
                      </c:pt>
                      <c:pt idx="4">
                        <c:v>973</c:v>
                      </c:pt>
                      <c:pt idx="5">
                        <c:v>1368</c:v>
                      </c:pt>
                      <c:pt idx="6">
                        <c:v>3192</c:v>
                      </c:pt>
                      <c:pt idx="7">
                        <c:v>3179</c:v>
                      </c:pt>
                      <c:pt idx="8">
                        <c:v>2017</c:v>
                      </c:pt>
                      <c:pt idx="9">
                        <c:v>1146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208248523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2895329"/>
        <c:crosses val="autoZero"/>
        <c:auto val="1"/>
        <c:lblAlgn val="ctr"/>
        <c:lblOffset val="100"/>
        <c:noMultiLvlLbl val="0"/>
      </c:catAx>
      <c:valAx>
        <c:axId val="18289532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8248523"/>
        <c:crosses val="autoZero"/>
        <c:crossBetween val="between"/>
      </c:valAx>
      <c:spPr>
        <a:solidFill>
          <a:schemeClr val="accent2">
            <a:lumMod val="20000"/>
            <a:lumOff val="80000"/>
          </a:schemeClr>
        </a:solidFill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434883720930233"/>
          <c:y val="0.935403579471376"/>
          <c:w val="0.163984915147706"/>
          <c:h val="0.061040654260993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0605889812597"/>
          <c:y val="0.024427842997746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8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227941383683246"/>
          <c:y val="0.143092965584665"/>
          <c:w val="0.69124982386924"/>
          <c:h val="0.6978187483770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'ADD 6 OUTPUT AND GRAPH.csv'!$B$1</c:f>
              <c:strCache>
                <c:ptCount val="1"/>
                <c:pt idx="0">
                  <c:v>count_dismissal_kind</c:v>
                </c:pt>
              </c:strCache>
            </c:strRef>
          </c:tx>
          <c:spPr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0.00704523037903339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'ADD 6 OUTPUT AND GRAPH.csv'!$A$2:$A$10</c:f>
              <c:strCache>
                <c:ptCount val="9"/>
                <c:pt idx="0">
                  <c:v>bowled</c:v>
                </c:pt>
                <c:pt idx="1">
                  <c:v>caught</c:v>
                </c:pt>
                <c:pt idx="2">
                  <c:v>caught and bowled</c:v>
                </c:pt>
                <c:pt idx="3">
                  <c:v>hit wicket</c:v>
                </c:pt>
                <c:pt idx="4">
                  <c:v>lbw</c:v>
                </c:pt>
                <c:pt idx="5">
                  <c:v>obstructing the field</c:v>
                </c:pt>
                <c:pt idx="6">
                  <c:v>retired hurt</c:v>
                </c:pt>
                <c:pt idx="7">
                  <c:v>run out</c:v>
                </c:pt>
                <c:pt idx="8">
                  <c:v>stumped</c:v>
                </c:pt>
              </c:strCache>
            </c:strRef>
          </c:cat>
          <c:val>
            <c:numRef>
              <c:f>'ADD 6 OUTPUT AND GRAPH.csv'!$B$2:$B$10</c:f>
              <c:numCache>
                <c:formatCode>General</c:formatCode>
                <c:ptCount val="9"/>
                <c:pt idx="0">
                  <c:v>1700</c:v>
                </c:pt>
                <c:pt idx="1">
                  <c:v>5743</c:v>
                </c:pt>
                <c:pt idx="2">
                  <c:v>269</c:v>
                </c:pt>
                <c:pt idx="3">
                  <c:v>12</c:v>
                </c:pt>
                <c:pt idx="4">
                  <c:v>571</c:v>
                </c:pt>
                <c:pt idx="5">
                  <c:v>2</c:v>
                </c:pt>
                <c:pt idx="6">
                  <c:v>11</c:v>
                </c:pt>
                <c:pt idx="7">
                  <c:v>893</c:v>
                </c:pt>
                <c:pt idx="8">
                  <c:v>294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8"/>
        <c:overlap val="-40"/>
        <c:axId val="51969037"/>
        <c:axId val="684381066"/>
      </c:barChart>
      <c:catAx>
        <c:axId val="51969037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gradFill>
                  <a:gsLst>
                    <a:gs pos="100000">
                      <a:srgbClr val="FFFF00"/>
                    </a:gs>
                    <a:gs pos="100000">
                      <a:srgbClr val="846C2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</a:p>
        </c:txPr>
        <c:crossAx val="684381066"/>
        <c:crosses val="autoZero"/>
        <c:auto val="1"/>
        <c:lblAlgn val="ctr"/>
        <c:lblOffset val="100"/>
        <c:noMultiLvlLbl val="0"/>
      </c:catAx>
      <c:valAx>
        <c:axId val="68438106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gradFill>
                  <a:gsLst>
                    <a:gs pos="100000">
                      <a:srgbClr val="FFFF00"/>
                    </a:gs>
                    <a:gs pos="100000">
                      <a:srgbClr val="846C21"/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pPr>
          </a:p>
        </c:txPr>
        <c:crossAx val="5196903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639688344728892"/>
          <c:y val="0.27005239822652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accent2">
        <a:alpha val="57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400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6294051166136"/>
          <c:y val="0.042207123738933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'ADD Q7 OUTPUT.csv'!$B$1</c:f>
              <c:strCache>
                <c:ptCount val="1"/>
                <c:pt idx="0">
                  <c:v>max_extra_runs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100000">
                    <a:srgbClr val="A7AE82">
                      <a:alpha val="100000"/>
                    </a:srgbClr>
                  </a:gs>
                  <a:gs pos="49000">
                    <a:schemeClr val="accent2">
                      <a:lumMod val="20000"/>
                      <a:lumOff val="80000"/>
                    </a:schemeClr>
                  </a:gs>
                  <a:gs pos="100000">
                    <a:srgbClr val="52762D"/>
                  </a:gs>
                </a:gsLst>
                <a:lin ang="1800000" scaled="0"/>
              </a:gra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>
                  <a:lumMod val="50000"/>
                  <a:alpha val="46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rgbClr val="7B32B2">
                      <a:alpha val="44000"/>
                    </a:srgbClr>
                  </a:gs>
                  <a:gs pos="100000">
                    <a:srgbClr val="401A5D"/>
                  </a:gs>
                </a:gsLst>
                <a:lin ang="1800000" scaled="0"/>
              </a:gra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alpha val="46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alpha val="61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4"/>
              <c:layout>
                <c:manualLayout>
                  <c:x val="0.030935225825232"/>
                  <c:y val="0.11354789653586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gradFill>
                <a:gsLst>
                  <a:gs pos="9500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'ADD Q7 OUTPUT.csv'!$A$2:$A$6</c:f>
              <c:strCache>
                <c:ptCount val="5"/>
                <c:pt idx="0">
                  <c:v>SL Malinga</c:v>
                </c:pt>
                <c:pt idx="1">
                  <c:v>A Nehra</c:v>
                </c:pt>
                <c:pt idx="2">
                  <c:v>A Mishra</c:v>
                </c:pt>
                <c:pt idx="3">
                  <c:v>A Kumble</c:v>
                </c:pt>
                <c:pt idx="4">
                  <c:v>A Singh</c:v>
                </c:pt>
              </c:strCache>
            </c:strRef>
          </c:cat>
          <c:val>
            <c:numRef>
              <c:f>'ADD Q7 OUTPUT.csv'!$B$2:$B$6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760813726497483"/>
          <c:y val="0.223388923203624"/>
          <c:w val="0.148566731737388"/>
          <c:h val="0.4970146180770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accent2">
        <a:lumMod val="60000"/>
        <a:lumOff val="40000"/>
        <a:alpha val="59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92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'ADD Q10 OUTPUT.csv'!$B$1</c:f>
              <c:strCache>
                <c:ptCount val="1"/>
                <c:pt idx="0">
                  <c:v>sum_total_runs</c:v>
                </c:pt>
              </c:strCache>
            </c:strRef>
          </c:tx>
          <c:spPr>
            <a:gradFill>
              <a:gsLst>
                <a:gs pos="13000">
                  <a:srgbClr val="7030A0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gradFill>
                <a:gsLst>
                  <a:gs pos="7200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'ADD Q10 OUTPUT.csv'!$A$2:$A$12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2015</c:v>
                </c:pt>
                <c:pt idx="3">
                  <c:v>2013</c:v>
                </c:pt>
                <c:pt idx="4">
                  <c:v>2017</c:v>
                </c:pt>
                <c:pt idx="5">
                  <c:v>2010</c:v>
                </c:pt>
                <c:pt idx="6">
                  <c:v>2016</c:v>
                </c:pt>
                <c:pt idx="7">
                  <c:v>2012</c:v>
                </c:pt>
                <c:pt idx="8">
                  <c:v>2011</c:v>
                </c:pt>
                <c:pt idx="9">
                  <c:v>2008</c:v>
                </c:pt>
                <c:pt idx="10">
                  <c:v>2014</c:v>
                </c:pt>
              </c:numCache>
            </c:numRef>
          </c:cat>
          <c:val>
            <c:numRef>
              <c:f>'ADD Q10 OUTPUT.csv'!$B$2:$B$12</c:f>
              <c:numCache>
                <c:formatCode>General</c:formatCode>
                <c:ptCount val="11"/>
                <c:pt idx="0">
                  <c:v>2885</c:v>
                </c:pt>
                <c:pt idx="1">
                  <c:v>2651</c:v>
                </c:pt>
                <c:pt idx="2">
                  <c:v>2386</c:v>
                </c:pt>
                <c:pt idx="3">
                  <c:v>2304</c:v>
                </c:pt>
                <c:pt idx="4">
                  <c:v>2194</c:v>
                </c:pt>
                <c:pt idx="5">
                  <c:v>2167</c:v>
                </c:pt>
                <c:pt idx="6">
                  <c:v>2073</c:v>
                </c:pt>
                <c:pt idx="7">
                  <c:v>2012</c:v>
                </c:pt>
                <c:pt idx="8">
                  <c:v>1854</c:v>
                </c:pt>
                <c:pt idx="9">
                  <c:v>1843</c:v>
                </c:pt>
                <c:pt idx="10">
                  <c:v>1289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25"/>
        <c:overlap val="-28"/>
        <c:axId val="284259410"/>
        <c:axId val="34844743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'ADD Q10 OUTPUT.csv'!$A$1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6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'ADD Q10 OUTPUT.csv'!$A$2:$A$12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2015</c:v>
                      </c:pt>
                      <c:pt idx="3">
                        <c:v>2013</c:v>
                      </c:pt>
                      <c:pt idx="4">
                        <c:v>2017</c:v>
                      </c:pt>
                      <c:pt idx="5">
                        <c:v>2010</c:v>
                      </c:pt>
                      <c:pt idx="6">
                        <c:v>2016</c:v>
                      </c:pt>
                      <c:pt idx="7">
                        <c:v>2012</c:v>
                      </c:pt>
                      <c:pt idx="8">
                        <c:v>2011</c:v>
                      </c:pt>
                      <c:pt idx="9">
                        <c:v>2008</c:v>
                      </c:pt>
                      <c:pt idx="10">
                        <c:v>2014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{2018,2019,2015,2013,2017,2010,2016,2012,2011,2008,2014}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2015</c:v>
                      </c:pt>
                      <c:pt idx="3">
                        <c:v>2013</c:v>
                      </c:pt>
                      <c:pt idx="4">
                        <c:v>2017</c:v>
                      </c:pt>
                      <c:pt idx="5">
                        <c:v>2010</c:v>
                      </c:pt>
                      <c:pt idx="6">
                        <c:v>2016</c:v>
                      </c:pt>
                      <c:pt idx="7">
                        <c:v>2012</c:v>
                      </c:pt>
                      <c:pt idx="8">
                        <c:v>2011</c:v>
                      </c:pt>
                      <c:pt idx="9">
                        <c:v>2008</c:v>
                      </c:pt>
                      <c:pt idx="10">
                        <c:v>2014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2842594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8447439"/>
        <c:crosses val="autoZero"/>
        <c:auto val="1"/>
        <c:lblAlgn val="ctr"/>
        <c:lblOffset val="100"/>
        <c:noMultiLvlLbl val="0"/>
      </c:catAx>
      <c:valAx>
        <c:axId val="34844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42594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accent2">
        <a:lumMod val="20000"/>
        <a:lumOff val="80000"/>
        <a:alpha val="5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6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2000"/>
              <a:t>avg_runs</a:t>
            </a:r>
            <a:endParaRPr sz="2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'TASK-2 OUTPUT.csv'!$D$1</c:f>
              <c:strCache>
                <c:ptCount val="1"/>
                <c:pt idx="0">
                  <c:v>avg_runs</c:v>
                </c:pt>
              </c:strCache>
            </c:strRef>
          </c:tx>
          <c:spPr>
            <a:blipFill>
              <a:blip xmlns:r="http://schemas.openxmlformats.org/officeDocument/2006/relationships" r:embed="rId2">
                <a:alphaModFix amt="80000"/>
              </a:blip>
              <a:tile tx="0" ty="0" sx="100000" sy="100000" flip="none" algn="tl"/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'TASK-2 OUTPUT.csv'!$A$2:$A$11</c:f>
              <c:strCache>
                <c:ptCount val="10"/>
                <c:pt idx="0">
                  <c:v>Iqbal Abdulla</c:v>
                </c:pt>
                <c:pt idx="1">
                  <c:v>RD Gaikwad</c:v>
                </c:pt>
                <c:pt idx="2">
                  <c:v>MN van Wyk</c:v>
                </c:pt>
                <c:pt idx="3">
                  <c:v>PD Collingwood</c:v>
                </c:pt>
                <c:pt idx="4">
                  <c:v>LH Ferguson</c:v>
                </c:pt>
                <c:pt idx="5">
                  <c:v>HM Amla</c:v>
                </c:pt>
                <c:pt idx="6">
                  <c:v>AB de Villiers</c:v>
                </c:pt>
                <c:pt idx="7">
                  <c:v>KL Rahul</c:v>
                </c:pt>
                <c:pt idx="8">
                  <c:v>DA Warner</c:v>
                </c:pt>
                <c:pt idx="9">
                  <c:v>CH Gayle</c:v>
                </c:pt>
              </c:strCache>
            </c:strRef>
          </c:cat>
          <c:val>
            <c:numRef>
              <c:f>'TASK-2 OUTPUT.csv'!$D$2:$D$11</c:f>
              <c:numCache>
                <c:formatCode>General</c:formatCode>
                <c:ptCount val="10"/>
                <c:pt idx="0">
                  <c:v>88</c:v>
                </c:pt>
                <c:pt idx="1">
                  <c:v>68</c:v>
                </c:pt>
                <c:pt idx="2">
                  <c:v>55</c:v>
                </c:pt>
                <c:pt idx="3">
                  <c:v>50</c:v>
                </c:pt>
                <c:pt idx="4">
                  <c:v>44</c:v>
                </c:pt>
                <c:pt idx="5">
                  <c:v>44</c:v>
                </c:pt>
                <c:pt idx="6">
                  <c:v>42</c:v>
                </c:pt>
                <c:pt idx="7">
                  <c:v>42</c:v>
                </c:pt>
                <c:pt idx="8">
                  <c:v>41</c:v>
                </c:pt>
                <c:pt idx="9">
                  <c:v>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-28"/>
        <c:axId val="437674533"/>
        <c:axId val="29737827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'TASK-2 OUTPUT.csv'!$B$1</c15:sqref>
                        </c15:formulaRef>
                      </c:ext>
                    </c:extLst>
                    <c:strCache>
                      <c:ptCount val="1"/>
                      <c:pt idx="0">
                        <c:v>sum_runs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'TASK-2 OUTPUT.csv'!$A$2:$A$11</c15:sqref>
                        </c15:formulaRef>
                      </c:ext>
                    </c:extLst>
                    <c:strCache>
                      <c:ptCount val="10"/>
                      <c:pt idx="0">
                        <c:v>Iqbal Abdulla</c:v>
                      </c:pt>
                      <c:pt idx="1">
                        <c:v>RD Gaikwad</c:v>
                      </c:pt>
                      <c:pt idx="2">
                        <c:v>MN van Wyk</c:v>
                      </c:pt>
                      <c:pt idx="3">
                        <c:v>PD Collingwood</c:v>
                      </c:pt>
                      <c:pt idx="4">
                        <c:v>LH Ferguson</c:v>
                      </c:pt>
                      <c:pt idx="5">
                        <c:v>HM Amla</c:v>
                      </c:pt>
                      <c:pt idx="6">
                        <c:v>AB de Villiers</c:v>
                      </c:pt>
                      <c:pt idx="7">
                        <c:v>KL Rahul</c:v>
                      </c:pt>
                      <c:pt idx="8">
                        <c:v>DA Warner</c:v>
                      </c:pt>
                      <c:pt idx="9">
                        <c:v>CH Gayle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{88,204,167,203,44,577,4849,2647,5254,4772}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88</c:v>
                      </c:pt>
                      <c:pt idx="1">
                        <c:v>204</c:v>
                      </c:pt>
                      <c:pt idx="2">
                        <c:v>167</c:v>
                      </c:pt>
                      <c:pt idx="3">
                        <c:v>203</c:v>
                      </c:pt>
                      <c:pt idx="4">
                        <c:v>44</c:v>
                      </c:pt>
                      <c:pt idx="5">
                        <c:v>577</c:v>
                      </c:pt>
                      <c:pt idx="6">
                        <c:v>4849</c:v>
                      </c:pt>
                      <c:pt idx="7">
                        <c:v>2647</c:v>
                      </c:pt>
                      <c:pt idx="8">
                        <c:v>5254</c:v>
                      </c:pt>
                      <c:pt idx="9">
                        <c:v>4772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'TASK-2 OUTPUT.csv'!$C$1</c15:sqref>
                        </c15:formulaRef>
                      </c:ext>
                    </c:extLst>
                    <c:strCache>
                      <c:ptCount val="1"/>
                      <c:pt idx="0">
                        <c:v>count_wicket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'TASK-2 OUTPUT.csv'!$A$2:$A$11</c15:sqref>
                        </c15:formulaRef>
                      </c:ext>
                    </c:extLst>
                    <c:strCache>
                      <c:ptCount val="10"/>
                      <c:pt idx="0">
                        <c:v>Iqbal Abdulla</c:v>
                      </c:pt>
                      <c:pt idx="1">
                        <c:v>RD Gaikwad</c:v>
                      </c:pt>
                      <c:pt idx="2">
                        <c:v>MN van Wyk</c:v>
                      </c:pt>
                      <c:pt idx="3">
                        <c:v>PD Collingwood</c:v>
                      </c:pt>
                      <c:pt idx="4">
                        <c:v>LH Ferguson</c:v>
                      </c:pt>
                      <c:pt idx="5">
                        <c:v>HM Amla</c:v>
                      </c:pt>
                      <c:pt idx="6">
                        <c:v>AB de Villiers</c:v>
                      </c:pt>
                      <c:pt idx="7">
                        <c:v>KL Rahul</c:v>
                      </c:pt>
                      <c:pt idx="8">
                        <c:v>DA Warner</c:v>
                      </c:pt>
                      <c:pt idx="9">
                        <c:v>CH Gayle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{1,3,3,4,1,13,114,62,126,116}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3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1</c:v>
                      </c:pt>
                      <c:pt idx="5">
                        <c:v>13</c:v>
                      </c:pt>
                      <c:pt idx="6">
                        <c:v>114</c:v>
                      </c:pt>
                      <c:pt idx="7">
                        <c:v>62</c:v>
                      </c:pt>
                      <c:pt idx="8">
                        <c:v>126</c:v>
                      </c:pt>
                      <c:pt idx="9">
                        <c:v>116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43767453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7378270"/>
        <c:crosses val="autoZero"/>
        <c:auto val="1"/>
        <c:lblAlgn val="ctr"/>
        <c:lblOffset val="100"/>
        <c:noMultiLvlLbl val="0"/>
      </c:catAx>
      <c:valAx>
        <c:axId val="2973782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767453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719375625625626"/>
          <c:y val="0.16948533884900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>
      <a:gsLst>
        <a:gs pos="42000">
          <a:srgbClr val="FECF40"/>
        </a:gs>
        <a:gs pos="100000">
          <a:srgbClr val="FFFF00"/>
        </a:gs>
      </a:gsLst>
      <a:lin ang="5400000" scaled="0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800"/>
              <a:t>boundary_percentage</a:t>
            </a:r>
            <a:endParaRPr sz="18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'TASK-3 OUTPUT.csv'!$D$1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gradFill>
              <a:gsLst>
                <a:gs pos="96000">
                  <a:schemeClr val="accent2">
                    <a:lumMod val="20000"/>
                    <a:lumOff val="80000"/>
                  </a:schemeClr>
                </a:gs>
                <a:gs pos="0">
                  <a:srgbClr val="92D050"/>
                </a:gs>
                <a:gs pos="100000">
                  <a:srgbClr val="832B2B"/>
                </a:gs>
              </a:gsLst>
              <a:lin ang="27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'TASK-3 OUTPUT.csv'!$A$2:$A$11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'TASK-3 OUTPUT.csv'!$D$2:$D$11</c:f>
              <c:numCache>
                <c:formatCode>General</c:formatCode>
                <c:ptCount val="10"/>
                <c:pt idx="0">
                  <c:v>81.16591928</c:v>
                </c:pt>
                <c:pt idx="1">
                  <c:v>78.70797627</c:v>
                </c:pt>
                <c:pt idx="2">
                  <c:v>76.06873428</c:v>
                </c:pt>
                <c:pt idx="3">
                  <c:v>74.21875</c:v>
                </c:pt>
                <c:pt idx="4">
                  <c:v>72.88545191</c:v>
                </c:pt>
                <c:pt idx="5">
                  <c:v>72.28739003</c:v>
                </c:pt>
                <c:pt idx="6">
                  <c:v>70.52410901</c:v>
                </c:pt>
                <c:pt idx="7">
                  <c:v>69.53125</c:v>
                </c:pt>
                <c:pt idx="8">
                  <c:v>68.51628468</c:v>
                </c:pt>
                <c:pt idx="9">
                  <c:v>68.24987093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25"/>
        <c:overlap val="-28"/>
        <c:axId val="183183664"/>
        <c:axId val="81111959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'TASK-3 OUTPUT.csv'!$B$1</c15:sqref>
                        </c15:formulaRef>
                      </c:ext>
                    </c:extLst>
                    <c:strCache>
                      <c:ptCount val="1"/>
                      <c:pt idx="0">
                        <c:v>sum_batsman_runs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'TASK-3 OUTPUT.csv'!$A$2:$A$11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ST Jayasuriya</c:v>
                      </c:pt>
                      <c:pt idx="4">
                        <c:v>AC Gilchrist</c:v>
                      </c:pt>
                      <c:pt idx="5">
                        <c:v>V Sehwag</c:v>
                      </c:pt>
                      <c:pt idx="6">
                        <c:v>DR Smith</c:v>
                      </c:pt>
                      <c:pt idx="7">
                        <c:v>CA Lynn</c:v>
                      </c:pt>
                      <c:pt idx="8">
                        <c:v>Harbhajan Singh</c:v>
                      </c:pt>
                      <c:pt idx="9">
                        <c:v>SR Watson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{892,1517,4772,768,2069,2728,2385,1280,829,3874}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892</c:v>
                      </c:pt>
                      <c:pt idx="1">
                        <c:v>1517</c:v>
                      </c:pt>
                      <c:pt idx="2">
                        <c:v>4772</c:v>
                      </c:pt>
                      <c:pt idx="3">
                        <c:v>768</c:v>
                      </c:pt>
                      <c:pt idx="4">
                        <c:v>2069</c:v>
                      </c:pt>
                      <c:pt idx="5">
                        <c:v>2728</c:v>
                      </c:pt>
                      <c:pt idx="6">
                        <c:v>2385</c:v>
                      </c:pt>
                      <c:pt idx="7">
                        <c:v>1280</c:v>
                      </c:pt>
                      <c:pt idx="8">
                        <c:v>829</c:v>
                      </c:pt>
                      <c:pt idx="9">
                        <c:v>3874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'TASK-3 OUTPUT.csv'!$C$1</c15:sqref>
                        </c15:formulaRef>
                      </c:ext>
                    </c:extLst>
                    <c:strCache>
                      <c:ptCount val="1"/>
                      <c:pt idx="0">
                        <c:v>boundaries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'TASK-3 OUTPUT.csv'!$A$2:$A$11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ST Jayasuriya</c:v>
                      </c:pt>
                      <c:pt idx="4">
                        <c:v>AC Gilchrist</c:v>
                      </c:pt>
                      <c:pt idx="5">
                        <c:v>V Sehwag</c:v>
                      </c:pt>
                      <c:pt idx="6">
                        <c:v>DR Smith</c:v>
                      </c:pt>
                      <c:pt idx="7">
                        <c:v>CA Lynn</c:v>
                      </c:pt>
                      <c:pt idx="8">
                        <c:v>Harbhajan Singh</c:v>
                      </c:pt>
                      <c:pt idx="9">
                        <c:v>SR Watson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{724,1194,3630,570,1508,1972,1682,890,568,2644}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724</c:v>
                      </c:pt>
                      <c:pt idx="1">
                        <c:v>1194</c:v>
                      </c:pt>
                      <c:pt idx="2">
                        <c:v>3630</c:v>
                      </c:pt>
                      <c:pt idx="3">
                        <c:v>570</c:v>
                      </c:pt>
                      <c:pt idx="4">
                        <c:v>1508</c:v>
                      </c:pt>
                      <c:pt idx="5">
                        <c:v>1972</c:v>
                      </c:pt>
                      <c:pt idx="6">
                        <c:v>1682</c:v>
                      </c:pt>
                      <c:pt idx="7">
                        <c:v>890</c:v>
                      </c:pt>
                      <c:pt idx="8">
                        <c:v>568</c:v>
                      </c:pt>
                      <c:pt idx="9">
                        <c:v>2644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83183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1119590"/>
        <c:crosses val="autoZero"/>
        <c:auto val="1"/>
        <c:lblAlgn val="ctr"/>
        <c:lblOffset val="100"/>
        <c:noMultiLvlLbl val="0"/>
      </c:catAx>
      <c:valAx>
        <c:axId val="8111195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31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694246888493777"/>
          <c:y val="0.19978180826401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494883840659"/>
          <c:y val="0.033423778983719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8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495141257481176"/>
          <c:y val="0.0273803650715343"/>
          <c:w val="0.906204039357846"/>
          <c:h val="0.631367133556915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'TASK-4 OUTPUT.csv'!$E$1</c:f>
              <c:strCache>
                <c:ptCount val="1"/>
                <c:pt idx="0">
                  <c:v>good_economy</c:v>
                </c:pt>
              </c:strCache>
            </c:strRef>
          </c:tx>
          <c:spPr>
            <a:blipFill>
              <a:blip xmlns:r="http://schemas.openxmlformats.org/officeDocument/2006/relationships" r:embed="rId2"/>
              <a:tile tx="0" ty="0" sx="100000" sy="100000" flip="none" algn="tl"/>
            </a:blip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235536392303237"/>
                  <c:y val="0.09740082079343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27672308385353"/>
                  <c:y val="0.22708618331053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124847158761825"/>
                  <c:y val="-0.0087551299589603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111332775596885"/>
                  <c:y val="0.1768809849521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0141579252204132"/>
                  <c:y val="0.15047879616963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41579252204132"/>
                  <c:y val="0.14459644322845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.00135143831649398"/>
                  <c:y val="0.13269493844049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gradFill>
                <a:gsLst>
                  <a:gs pos="7000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'TASK-4 OUTPUT.csv'!$A$2:$A$11</c:f>
              <c:strCache>
                <c:ptCount val="10"/>
                <c:pt idx="0">
                  <c:v>MP Stoinis</c:v>
                </c:pt>
                <c:pt idx="1">
                  <c:v>M Prasidh Krishna</c:v>
                </c:pt>
                <c:pt idx="2">
                  <c:v>DR Smith</c:v>
                </c:pt>
                <c:pt idx="3">
                  <c:v>JD Unadkat</c:v>
                </c:pt>
                <c:pt idx="4">
                  <c:v>AD Russell</c:v>
                </c:pt>
                <c:pt idx="5">
                  <c:v>NLTC Perera</c:v>
                </c:pt>
                <c:pt idx="6">
                  <c:v>BB Sran</c:v>
                </c:pt>
                <c:pt idx="7">
                  <c:v>HH Pandya</c:v>
                </c:pt>
                <c:pt idx="8">
                  <c:v>Mohammed Shami</c:v>
                </c:pt>
                <c:pt idx="9">
                  <c:v>S Kaul</c:v>
                </c:pt>
              </c:strCache>
            </c:strRef>
          </c:cat>
          <c:val>
            <c:numRef>
              <c:f>'TASK-4 OUTPUT.csv'!$E$2:$E$11</c:f>
              <c:numCache>
                <c:formatCode>General</c:formatCode>
                <c:ptCount val="10"/>
                <c:pt idx="0">
                  <c:v>8.956989247</c:v>
                </c:pt>
                <c:pt idx="1">
                  <c:v>8.611111111</c:v>
                </c:pt>
                <c:pt idx="2">
                  <c:v>8.554347826</c:v>
                </c:pt>
                <c:pt idx="3">
                  <c:v>8.489285714</c:v>
                </c:pt>
                <c:pt idx="4">
                  <c:v>8.461928934</c:v>
                </c:pt>
                <c:pt idx="5">
                  <c:v>8.386554622</c:v>
                </c:pt>
                <c:pt idx="6">
                  <c:v>8.348837209</c:v>
                </c:pt>
                <c:pt idx="7">
                  <c:v>8.342105263</c:v>
                </c:pt>
                <c:pt idx="8">
                  <c:v>8.239316239</c:v>
                </c:pt>
                <c:pt idx="9">
                  <c:v>8.238372093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0"/>
        <c:overlap val="-28"/>
        <c:axId val="740338014"/>
        <c:axId val="96440254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'TASK-4 OUTPUT.csv'!$B$1</c15:sqref>
                        </c15:formulaRef>
                      </c:ext>
                    </c:extLst>
                    <c:strCache>
                      <c:ptCount val="1"/>
                      <c:pt idx="0">
                        <c:v>total_balls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'TASK-4 OUTPUT.csv'!$A$2:$A$11</c15:sqref>
                        </c15:formulaRef>
                      </c:ext>
                    </c:extLst>
                    <c:strCache>
                      <c:ptCount val="10"/>
                      <c:pt idx="0">
                        <c:v>MP Stoinis</c:v>
                      </c:pt>
                      <c:pt idx="1">
                        <c:v>M Prasidh Krishna</c:v>
                      </c:pt>
                      <c:pt idx="2">
                        <c:v>DR Smith</c:v>
                      </c:pt>
                      <c:pt idx="3">
                        <c:v>JD Unadkat</c:v>
                      </c:pt>
                      <c:pt idx="4">
                        <c:v>AD Russell</c:v>
                      </c:pt>
                      <c:pt idx="5">
                        <c:v>NLTC Perera</c:v>
                      </c:pt>
                      <c:pt idx="6">
                        <c:v>BB Sran</c:v>
                      </c:pt>
                      <c:pt idx="7">
                        <c:v>HH Pandya</c:v>
                      </c:pt>
                      <c:pt idx="8">
                        <c:v>Mohammed Shami</c:v>
                      </c:pt>
                      <c:pt idx="9">
                        <c:v>S Kaul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{562,540,557,1685,1186,715,516,914,1408,1033}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562</c:v>
                      </c:pt>
                      <c:pt idx="1">
                        <c:v>540</c:v>
                      </c:pt>
                      <c:pt idx="2">
                        <c:v>557</c:v>
                      </c:pt>
                      <c:pt idx="3">
                        <c:v>1685</c:v>
                      </c:pt>
                      <c:pt idx="4">
                        <c:v>1186</c:v>
                      </c:pt>
                      <c:pt idx="5">
                        <c:v>715</c:v>
                      </c:pt>
                      <c:pt idx="6">
                        <c:v>516</c:v>
                      </c:pt>
                      <c:pt idx="7">
                        <c:v>914</c:v>
                      </c:pt>
                      <c:pt idx="8">
                        <c:v>1408</c:v>
                      </c:pt>
                      <c:pt idx="9">
                        <c:v>1033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'TASK-4 OUTPUT.csv'!$C$1</c15:sqref>
                        </c15:formulaRef>
                      </c:ext>
                    </c:extLst>
                    <c:strCache>
                      <c:ptCount val="1"/>
                      <c:pt idx="0">
                        <c:v>sum_batsman_runs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'TASK-4 OUTPUT.csv'!$A$2:$A$11</c15:sqref>
                        </c15:formulaRef>
                      </c:ext>
                    </c:extLst>
                    <c:strCache>
                      <c:ptCount val="10"/>
                      <c:pt idx="0">
                        <c:v>MP Stoinis</c:v>
                      </c:pt>
                      <c:pt idx="1">
                        <c:v>M Prasidh Krishna</c:v>
                      </c:pt>
                      <c:pt idx="2">
                        <c:v>DR Smith</c:v>
                      </c:pt>
                      <c:pt idx="3">
                        <c:v>JD Unadkat</c:v>
                      </c:pt>
                      <c:pt idx="4">
                        <c:v>AD Russell</c:v>
                      </c:pt>
                      <c:pt idx="5">
                        <c:v>NLTC Perera</c:v>
                      </c:pt>
                      <c:pt idx="6">
                        <c:v>BB Sran</c:v>
                      </c:pt>
                      <c:pt idx="7">
                        <c:v>HH Pandya</c:v>
                      </c:pt>
                      <c:pt idx="8">
                        <c:v>Mohammed Shami</c:v>
                      </c:pt>
                      <c:pt idx="9">
                        <c:v>S Kaul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{833,775,787,2377,1667,998,718,1268,1928,1417}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833</c:v>
                      </c:pt>
                      <c:pt idx="1">
                        <c:v>775</c:v>
                      </c:pt>
                      <c:pt idx="2">
                        <c:v>787</c:v>
                      </c:pt>
                      <c:pt idx="3">
                        <c:v>2377</c:v>
                      </c:pt>
                      <c:pt idx="4">
                        <c:v>1667</c:v>
                      </c:pt>
                      <c:pt idx="5">
                        <c:v>998</c:v>
                      </c:pt>
                      <c:pt idx="6">
                        <c:v>718</c:v>
                      </c:pt>
                      <c:pt idx="7">
                        <c:v>1268</c:v>
                      </c:pt>
                      <c:pt idx="8">
                        <c:v>1928</c:v>
                      </c:pt>
                      <c:pt idx="9">
                        <c:v>1417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'TASK-4 OUTPUT.csv'!$D$1</c15:sqref>
                        </c15:formulaRef>
                      </c:ext>
                    </c:extLst>
                    <c:strCache>
                      <c:ptCount val="1"/>
                      <c:pt idx="0">
                        <c:v>sum_over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'TASK-4 OUTPUT.csv'!$A$2:$A$11</c15:sqref>
                        </c15:formulaRef>
                      </c:ext>
                    </c:extLst>
                    <c:strCache>
                      <c:ptCount val="10"/>
                      <c:pt idx="0">
                        <c:v>MP Stoinis</c:v>
                      </c:pt>
                      <c:pt idx="1">
                        <c:v>M Prasidh Krishna</c:v>
                      </c:pt>
                      <c:pt idx="2">
                        <c:v>DR Smith</c:v>
                      </c:pt>
                      <c:pt idx="3">
                        <c:v>JD Unadkat</c:v>
                      </c:pt>
                      <c:pt idx="4">
                        <c:v>AD Russell</c:v>
                      </c:pt>
                      <c:pt idx="5">
                        <c:v>NLTC Perera</c:v>
                      </c:pt>
                      <c:pt idx="6">
                        <c:v>BB Sran</c:v>
                      </c:pt>
                      <c:pt idx="7">
                        <c:v>HH Pandya</c:v>
                      </c:pt>
                      <c:pt idx="8">
                        <c:v>Mohammed Shami</c:v>
                      </c:pt>
                      <c:pt idx="9">
                        <c:v>S Kaul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{5821,4705,5656,16736,11308,7712,4127,9538,11971,10946}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5821</c:v>
                      </c:pt>
                      <c:pt idx="1">
                        <c:v>4705</c:v>
                      </c:pt>
                      <c:pt idx="2">
                        <c:v>5656</c:v>
                      </c:pt>
                      <c:pt idx="3">
                        <c:v>16736</c:v>
                      </c:pt>
                      <c:pt idx="4">
                        <c:v>11308</c:v>
                      </c:pt>
                      <c:pt idx="5">
                        <c:v>7712</c:v>
                      </c:pt>
                      <c:pt idx="6">
                        <c:v>4127</c:v>
                      </c:pt>
                      <c:pt idx="7">
                        <c:v>9538</c:v>
                      </c:pt>
                      <c:pt idx="8">
                        <c:v>11971</c:v>
                      </c:pt>
                      <c:pt idx="9">
                        <c:v>10946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74033801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4402546"/>
        <c:crosses val="autoZero"/>
        <c:auto val="1"/>
        <c:lblAlgn val="ctr"/>
        <c:lblOffset val="100"/>
        <c:noMultiLvlLbl val="0"/>
      </c:catAx>
      <c:valAx>
        <c:axId val="9644025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03380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688761449491331"/>
          <c:y val="0.15403025325009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accent2">
        <a:lumMod val="60000"/>
        <a:lumOff val="40000"/>
        <a:alpha val="63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4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8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2000"/>
              <a:t>bowling_strike_rate</a:t>
            </a:r>
            <a:endParaRPr sz="2000"/>
          </a:p>
        </c:rich>
      </c:tx>
      <c:layout>
        <c:manualLayout>
          <c:xMode val="edge"/>
          <c:yMode val="edge"/>
          <c:x val="0.399885652383245"/>
          <c:y val="0.061542357857414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231443456941465"/>
          <c:y val="0.0624340956445428"/>
          <c:w val="0.967663691490086"/>
          <c:h val="0.8820193021529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'TASK-5 OUTPUT.csv'!$D$1</c:f>
              <c:strCache>
                <c:ptCount val="1"/>
                <c:pt idx="0">
                  <c:v>bowling_strike_rate</c:v>
                </c:pt>
              </c:strCache>
            </c:strRef>
          </c:tx>
          <c:spPr>
            <a:gradFill>
              <a:gsLst>
                <a:gs pos="5900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>
              <a:glow>
                <a:schemeClr val="accent1">
                  <a:satMod val="175000"/>
                  <a:alpha val="44000"/>
                </a:schemeClr>
              </a:glow>
              <a:outerShdw blurRad="50800" dist="50800" dir="5400000" algn="ctr" rotWithShape="0">
                <a:schemeClr val="tx1">
                  <a:lumMod val="65000"/>
                  <a:lumOff val="35000"/>
                  <a:alpha val="100000"/>
                </a:scheme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5900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ln>
                <a:gradFill>
                  <a:gsLst>
                    <a:gs pos="100000">
                      <a:schemeClr val="accent3">
                        <a:lumMod val="75000"/>
                      </a:schemeClr>
                    </a:gs>
                    <a:gs pos="0">
                      <a:schemeClr val="accent3">
                        <a:lumMod val="75000"/>
                        <a:hueOff val="-1670000"/>
                      </a:schemeClr>
                    </a:gs>
                  </a:gsLst>
                  <a:lin ang="4620000" scaled="0"/>
                </a:gradFill>
              </a:ln>
              <a:effectLst>
                <a:glow>
                  <a:schemeClr val="accent1">
                    <a:satMod val="175000"/>
                    <a:alpha val="44000"/>
                  </a:schemeClr>
                </a:glow>
                <a:outerShdw blurRad="50800" dist="50800" dir="5400000" algn="ctr" rotWithShape="0">
                  <a:schemeClr val="accent1">
                    <a:lumMod val="50000"/>
                    <a:alpha val="100000"/>
                  </a:schemeClr>
                </a:outerShdw>
              </a:effectLst>
            </c:spPr>
          </c:dPt>
          <c:dLbls>
            <c:dLbl>
              <c:idx val="0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47159364467983"/>
                      <c:h val="0.050905407116626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00517573423206548"/>
                  <c:y val="0.234772698493099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32402503610977"/>
                  <c:y val="0.0519184500443206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129995185363505"/>
                  <c:y val="0.215651513232873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517573423206548"/>
                  <c:y val="0.0436874762568064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0643957631198845"/>
                  <c:y val="0.199316196023806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143235435724603"/>
                  <c:y val="0.223882487020388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.00385170919595571"/>
                  <c:y val="0.120045586931746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'TASK-5 OUTPUT.csv'!$A$2:$A$11</c:f>
              <c:strCache>
                <c:ptCount val="10"/>
                <c:pt idx="0">
                  <c:v>SK Raina</c:v>
                </c:pt>
                <c:pt idx="1">
                  <c:v>NA Saini</c:v>
                </c:pt>
                <c:pt idx="2">
                  <c:v>CH Gayle</c:v>
                </c:pt>
                <c:pt idx="3">
                  <c:v>B Lee</c:v>
                </c:pt>
                <c:pt idx="4">
                  <c:v>JP Duminy</c:v>
                </c:pt>
                <c:pt idx="5">
                  <c:v>M Kartik</c:v>
                </c:pt>
                <c:pt idx="6">
                  <c:v>AD Mathews</c:v>
                </c:pt>
                <c:pt idx="7">
                  <c:v>GJ Maxwell</c:v>
                </c:pt>
                <c:pt idx="8">
                  <c:v>I Sharma</c:v>
                </c:pt>
                <c:pt idx="9">
                  <c:v>TG Southee</c:v>
                </c:pt>
              </c:strCache>
            </c:strRef>
          </c:cat>
          <c:val>
            <c:numRef>
              <c:f>'TASK-5 OUTPUT.csv'!$D$2:$D$11</c:f>
              <c:numCache>
                <c:formatCode>General</c:formatCode>
                <c:ptCount val="10"/>
                <c:pt idx="0">
                  <c:v>31</c:v>
                </c:pt>
                <c:pt idx="1">
                  <c:v>30.8947368421052</c:v>
                </c:pt>
                <c:pt idx="2">
                  <c:v>30.7368421052631</c:v>
                </c:pt>
                <c:pt idx="3">
                  <c:v>30.5333333333333</c:v>
                </c:pt>
                <c:pt idx="4">
                  <c:v>30.4782608695652</c:v>
                </c:pt>
                <c:pt idx="5">
                  <c:v>30.3076923076923</c:v>
                </c:pt>
                <c:pt idx="6">
                  <c:v>28.8214285714285</c:v>
                </c:pt>
                <c:pt idx="7">
                  <c:v>27.9</c:v>
                </c:pt>
                <c:pt idx="8">
                  <c:v>27.6438356164383</c:v>
                </c:pt>
                <c:pt idx="9">
                  <c:v>27.4117647058823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8"/>
        <c:overlap val="-26"/>
        <c:axId val="942365044"/>
        <c:axId val="92772773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'TASK-5 OUTPUT.csv'!$B$1</c15:sqref>
                        </c15:formulaRef>
                      </c:ext>
                    </c:extLst>
                    <c:strCache>
                      <c:ptCount val="1"/>
                      <c:pt idx="0">
                        <c:v>sum_batsman_runs</c:v>
                      </c:pt>
                    </c:strCache>
                  </c:strRef>
                </c:tx>
                <c:spPr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hueOff val="-1670000"/>
                        </a:schemeClr>
                      </a:gs>
                    </a:gsLst>
                    <a:lin ang="5400000" scaled="0"/>
                  </a:gradFill>
                  <a:ln>
                    <a:gradFill>
                      <a:gsLst>
                        <a:gs pos="100000">
                          <a:schemeClr val="accent1">
                            <a:lumMod val="75000"/>
                          </a:schemeClr>
                        </a:gs>
                        <a:gs pos="0">
                          <a:schemeClr val="accent1">
                            <a:lumMod val="75000"/>
                            <a:hueOff val="-1670000"/>
                          </a:schemeClr>
                        </a:gs>
                      </a:gsLst>
                      <a:lin ang="4620000" scaled="0"/>
                    </a:gradFill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4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'TASK-5 OUTPUT.csv'!$A$2:$A$11</c15:sqref>
                        </c15:formulaRef>
                      </c:ext>
                    </c:extLst>
                    <c:strCache>
                      <c:ptCount val="10"/>
                      <c:pt idx="0">
                        <c:v>SK Raina</c:v>
                      </c:pt>
                      <c:pt idx="1">
                        <c:v>NA Saini</c:v>
                      </c:pt>
                      <c:pt idx="2">
                        <c:v>CH Gayle</c:v>
                      </c:pt>
                      <c:pt idx="3">
                        <c:v>B Lee</c:v>
                      </c:pt>
                      <c:pt idx="4">
                        <c:v>JP Duminy</c:v>
                      </c:pt>
                      <c:pt idx="5">
                        <c:v>M Kartik</c:v>
                      </c:pt>
                      <c:pt idx="6">
                        <c:v>AD Mathews</c:v>
                      </c:pt>
                      <c:pt idx="7">
                        <c:v>GJ Maxwell</c:v>
                      </c:pt>
                      <c:pt idx="8">
                        <c:v>I Sharma</c:v>
                      </c:pt>
                      <c:pt idx="9">
                        <c:v>TG Southee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{1096,746,680,1042,802,1341,1054,765,2485,1245}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1096</c:v>
                      </c:pt>
                      <c:pt idx="1">
                        <c:v>746</c:v>
                      </c:pt>
                      <c:pt idx="2">
                        <c:v>680</c:v>
                      </c:pt>
                      <c:pt idx="3">
                        <c:v>1042</c:v>
                      </c:pt>
                      <c:pt idx="4">
                        <c:v>802</c:v>
                      </c:pt>
                      <c:pt idx="5">
                        <c:v>1341</c:v>
                      </c:pt>
                      <c:pt idx="6">
                        <c:v>1054</c:v>
                      </c:pt>
                      <c:pt idx="7">
                        <c:v>765</c:v>
                      </c:pt>
                      <c:pt idx="8">
                        <c:v>2485</c:v>
                      </c:pt>
                      <c:pt idx="9">
                        <c:v>1245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'TASK-5 OUTPUT.csv'!$C$1</c15:sqref>
                        </c15:formulaRef>
                      </c:ext>
                    </c:extLst>
                    <c:strCache>
                      <c:ptCount val="1"/>
                      <c:pt idx="0">
                        <c:v>total_balls</c:v>
                      </c:pt>
                    </c:strCache>
                  </c:strRef>
                </c:tx>
                <c:spPr>
                  <a:gradFill>
                    <a:gsLst>
                      <a:gs pos="100000">
                        <a:schemeClr val="accent2"/>
                      </a:gs>
                      <a:gs pos="0">
                        <a:schemeClr val="accent2">
                          <a:hueOff val="-1670000"/>
                        </a:schemeClr>
                      </a:gs>
                    </a:gsLst>
                    <a:lin ang="5400000" scaled="0"/>
                  </a:gradFill>
                  <a:ln>
                    <a:gradFill>
                      <a:gsLst>
                        <a:gs pos="100000">
                          <a:schemeClr val="accent2">
                            <a:lumMod val="75000"/>
                          </a:schemeClr>
                        </a:gs>
                        <a:gs pos="0">
                          <a:schemeClr val="accent2">
                            <a:lumMod val="75000"/>
                            <a:hueOff val="-1670000"/>
                          </a:schemeClr>
                        </a:gs>
                      </a:gsLst>
                      <a:lin ang="4620000" scaled="0"/>
                    </a:gradFill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4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'TASK-5 OUTPUT.csv'!$A$2:$A$11</c15:sqref>
                        </c15:formulaRef>
                      </c:ext>
                    </c:extLst>
                    <c:strCache>
                      <c:ptCount val="10"/>
                      <c:pt idx="0">
                        <c:v>SK Raina</c:v>
                      </c:pt>
                      <c:pt idx="1">
                        <c:v>NA Saini</c:v>
                      </c:pt>
                      <c:pt idx="2">
                        <c:v>CH Gayle</c:v>
                      </c:pt>
                      <c:pt idx="3">
                        <c:v>B Lee</c:v>
                      </c:pt>
                      <c:pt idx="4">
                        <c:v>JP Duminy</c:v>
                      </c:pt>
                      <c:pt idx="5">
                        <c:v>M Kartik</c:v>
                      </c:pt>
                      <c:pt idx="6">
                        <c:v>AD Mathews</c:v>
                      </c:pt>
                      <c:pt idx="7">
                        <c:v>GJ Maxwell</c:v>
                      </c:pt>
                      <c:pt idx="8">
                        <c:v>I Sharma</c:v>
                      </c:pt>
                      <c:pt idx="9">
                        <c:v>TG Southee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{930,587,584,916,701,1182,807,558,2018,932}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930</c:v>
                      </c:pt>
                      <c:pt idx="1">
                        <c:v>587</c:v>
                      </c:pt>
                      <c:pt idx="2">
                        <c:v>584</c:v>
                      </c:pt>
                      <c:pt idx="3">
                        <c:v>916</c:v>
                      </c:pt>
                      <c:pt idx="4">
                        <c:v>701</c:v>
                      </c:pt>
                      <c:pt idx="5">
                        <c:v>1182</c:v>
                      </c:pt>
                      <c:pt idx="6">
                        <c:v>807</c:v>
                      </c:pt>
                      <c:pt idx="7">
                        <c:v>558</c:v>
                      </c:pt>
                      <c:pt idx="8">
                        <c:v>2018</c:v>
                      </c:pt>
                      <c:pt idx="9">
                        <c:v>932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9423650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7727737"/>
        <c:crosses val="autoZero"/>
        <c:auto val="1"/>
        <c:lblAlgn val="ctr"/>
        <c:lblOffset val="100"/>
        <c:noMultiLvlLbl val="0"/>
      </c:catAx>
      <c:valAx>
        <c:axId val="92772773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23650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726227732306211"/>
          <c:y val="0.172597188805876"/>
          <c:w val="0.15045739046702"/>
          <c:h val="0.088514625807268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400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410088437602358"/>
          <c:y val="0.300213675213675"/>
          <c:w val="0.914226443934927"/>
          <c:h val="0.410128205128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'ADD Q-1 OUTPUT.csv'!$B$1</c:f>
              <c:strCache>
                <c:ptCount val="1"/>
                <c:pt idx="0">
                  <c:v>count_cities</c:v>
                </c:pt>
              </c:strCache>
            </c:strRef>
          </c:tx>
          <c:spPr>
            <a:gradFill>
              <a:gsLst>
                <a:gs pos="12000">
                  <a:srgbClr val="FFC000">
                    <a:alpha val="42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'ADD Q-1 OUTPUT.csv'!$A$2:$A$34</c:f>
              <c:strCache>
                <c:ptCount val="33"/>
                <c:pt idx="0">
                  <c:v>Bangalore</c:v>
                </c:pt>
                <c:pt idx="1">
                  <c:v>Jaipur</c:v>
                </c:pt>
                <c:pt idx="2">
                  <c:v>Nagpur</c:v>
                </c:pt>
                <c:pt idx="3">
                  <c:v>Raipur</c:v>
                </c:pt>
                <c:pt idx="4">
                  <c:v>Kimberley</c:v>
                </c:pt>
                <c:pt idx="5">
                  <c:v>Ranchi</c:v>
                </c:pt>
                <c:pt idx="6">
                  <c:v>Sharjah</c:v>
                </c:pt>
                <c:pt idx="7">
                  <c:v>Dubai</c:v>
                </c:pt>
                <c:pt idx="8">
                  <c:v>Bloemfontein</c:v>
                </c:pt>
                <c:pt idx="9">
                  <c:v>Bengaluru</c:v>
                </c:pt>
                <c:pt idx="10">
                  <c:v>Mumbai</c:v>
                </c:pt>
                <c:pt idx="11">
                  <c:v>Chandigarh</c:v>
                </c:pt>
                <c:pt idx="12">
                  <c:v>Ahmedabad</c:v>
                </c:pt>
                <c:pt idx="13">
                  <c:v>Port Elizabeth</c:v>
                </c:pt>
                <c:pt idx="14">
                  <c:v>Kanpur</c:v>
                </c:pt>
                <c:pt idx="15">
                  <c:v>Indore</c:v>
                </c:pt>
                <c:pt idx="16">
                  <c:v>Chennai</c:v>
                </c:pt>
                <c:pt idx="17">
                  <c:v>Cuttack</c:v>
                </c:pt>
                <c:pt idx="18">
                  <c:v>Johannesburg</c:v>
                </c:pt>
                <c:pt idx="19">
                  <c:v>Abu Dhabi</c:v>
                </c:pt>
                <c:pt idx="20">
                  <c:v>Cape Town</c:v>
                </c:pt>
                <c:pt idx="21">
                  <c:v>Pune</c:v>
                </c:pt>
                <c:pt idx="22">
                  <c:v>East London</c:v>
                </c:pt>
                <c:pt idx="23">
                  <c:v>Visakhapatnam</c:v>
                </c:pt>
                <c:pt idx="24">
                  <c:v>NA</c:v>
                </c:pt>
                <c:pt idx="25">
                  <c:v>Kochi</c:v>
                </c:pt>
                <c:pt idx="26">
                  <c:v>Dharamsala</c:v>
                </c:pt>
                <c:pt idx="27">
                  <c:v>Rajkot</c:v>
                </c:pt>
                <c:pt idx="28">
                  <c:v>Durban</c:v>
                </c:pt>
                <c:pt idx="29">
                  <c:v>Kolkata</c:v>
                </c:pt>
                <c:pt idx="30">
                  <c:v>Hyderabad</c:v>
                </c:pt>
                <c:pt idx="31">
                  <c:v>Centurion</c:v>
                </c:pt>
                <c:pt idx="32">
                  <c:v>Delhi</c:v>
                </c:pt>
              </c:strCache>
            </c:strRef>
          </c:cat>
          <c:val>
            <c:numRef>
              <c:f>'ADD Q-1 OUTPUT.csv'!$B$2:$B$34</c:f>
              <c:numCache>
                <c:formatCode>General</c:formatCode>
                <c:ptCount val="33"/>
                <c:pt idx="0">
                  <c:v>65</c:v>
                </c:pt>
                <c:pt idx="1">
                  <c:v>47</c:v>
                </c:pt>
                <c:pt idx="2">
                  <c:v>3</c:v>
                </c:pt>
                <c:pt idx="3">
                  <c:v>6</c:v>
                </c:pt>
                <c:pt idx="4">
                  <c:v>3</c:v>
                </c:pt>
                <c:pt idx="5">
                  <c:v>7</c:v>
                </c:pt>
                <c:pt idx="6">
                  <c:v>12</c:v>
                </c:pt>
                <c:pt idx="7">
                  <c:v>26</c:v>
                </c:pt>
                <c:pt idx="8">
                  <c:v>2</c:v>
                </c:pt>
                <c:pt idx="9">
                  <c:v>15</c:v>
                </c:pt>
                <c:pt idx="10">
                  <c:v>101</c:v>
                </c:pt>
                <c:pt idx="11">
                  <c:v>56</c:v>
                </c:pt>
                <c:pt idx="12">
                  <c:v>12</c:v>
                </c:pt>
                <c:pt idx="13">
                  <c:v>7</c:v>
                </c:pt>
                <c:pt idx="14">
                  <c:v>4</c:v>
                </c:pt>
                <c:pt idx="15">
                  <c:v>9</c:v>
                </c:pt>
                <c:pt idx="16">
                  <c:v>57</c:v>
                </c:pt>
                <c:pt idx="17">
                  <c:v>7</c:v>
                </c:pt>
                <c:pt idx="18">
                  <c:v>8</c:v>
                </c:pt>
                <c:pt idx="19">
                  <c:v>29</c:v>
                </c:pt>
                <c:pt idx="20">
                  <c:v>7</c:v>
                </c:pt>
                <c:pt idx="21">
                  <c:v>38</c:v>
                </c:pt>
                <c:pt idx="22">
                  <c:v>3</c:v>
                </c:pt>
                <c:pt idx="23">
                  <c:v>13</c:v>
                </c:pt>
                <c:pt idx="24">
                  <c:v>13</c:v>
                </c:pt>
                <c:pt idx="25">
                  <c:v>5</c:v>
                </c:pt>
                <c:pt idx="26">
                  <c:v>9</c:v>
                </c:pt>
                <c:pt idx="27">
                  <c:v>10</c:v>
                </c:pt>
                <c:pt idx="28">
                  <c:v>15</c:v>
                </c:pt>
                <c:pt idx="29">
                  <c:v>77</c:v>
                </c:pt>
                <c:pt idx="30">
                  <c:v>64</c:v>
                </c:pt>
                <c:pt idx="31">
                  <c:v>12</c:v>
                </c:pt>
                <c:pt idx="32">
                  <c:v>74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6"/>
        <c:overlap val="-28"/>
        <c:axId val="978082356"/>
        <c:axId val="981649736"/>
      </c:barChart>
      <c:catAx>
        <c:axId val="9780823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1649736"/>
        <c:crosses val="autoZero"/>
        <c:auto val="1"/>
        <c:lblAlgn val="ctr"/>
        <c:lblOffset val="100"/>
        <c:noMultiLvlLbl val="0"/>
      </c:catAx>
      <c:valAx>
        <c:axId val="981649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80823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673021958870687"/>
          <c:y val="0.15288691492996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accent2">
        <a:lumMod val="20000"/>
        <a:lumOff val="80000"/>
        <a:alpha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600"/>
              <a:t>count_ball_resul</a:t>
            </a:r>
            <a:r>
              <a:t>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'ADD Q3.csv'!$B$1</c:f>
              <c:strCache>
                <c:ptCount val="1"/>
                <c:pt idx="0">
                  <c:v>count_ball_result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45000">
                    <a:srgbClr val="00B0F0"/>
                  </a:gs>
                  <a:gs pos="90000">
                    <a:schemeClr val="accent2"/>
                  </a:gs>
                </a:gsLst>
                <a:lin ang="36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dLbl>
              <c:idx val="0"/>
              <c:layout>
                <c:manualLayout>
                  <c:x val="-0.134819631725187"/>
                  <c:y val="0.11086653511823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30872284079231"/>
                  <c:y val="-0.31572762596283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8815789473684"/>
                      <c:h val="0.14259259259259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'ADD Q3.csv'!$A$2:$A$3</c:f>
              <c:strCache>
                <c:ptCount val="2"/>
                <c:pt idx="0">
                  <c:v>boundary</c:v>
                </c:pt>
                <c:pt idx="1">
                  <c:v>dot</c:v>
                </c:pt>
              </c:strCache>
            </c:strRef>
          </c:cat>
          <c:val>
            <c:numRef>
              <c:f>'ADD Q3.csv'!$B$2:$B$3</c:f>
              <c:numCache>
                <c:formatCode>General</c:formatCode>
                <c:ptCount val="2"/>
                <c:pt idx="0">
                  <c:v>31468</c:v>
                </c:pt>
                <c:pt idx="1">
                  <c:v>67841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800"/>
              <a:t>‘boundary’ ball_result</a:t>
            </a:r>
            <a:endParaRPr sz="18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77317103836408"/>
          <c:y val="0.0932250839865622"/>
          <c:w val="0.918219758326449"/>
          <c:h val="0.529703247480403"/>
        </c:manualLayout>
      </c:layout>
      <c:barChart>
        <c:barDir val="col"/>
        <c:grouping val="clustered"/>
        <c:varyColors val="0"/>
        <c:ser>
          <c:idx val="0"/>
          <c:order val="0"/>
          <c:spPr>
            <a:blipFill rotWithShape="1">
              <a:blip xmlns:r="http://schemas.openxmlformats.org/officeDocument/2006/relationships" r:embed="rId2"/>
              <a:tile tx="0" ty="0" sx="100000" sy="100000" flip="none" algn="tl"/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'ADD Q4 OUTPUT.csv'!$A$2:$A$16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Kings XI Punjab</c:v>
                </c:pt>
                <c:pt idx="3">
                  <c:v>Kolkata Knight Riders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Kochi Tuskers Kerala</c:v>
                </c:pt>
              </c:strCache>
            </c:strRef>
          </c:cat>
          <c:val>
            <c:numRef>
              <c:f>'ADD Q4 OUTPUT.csv'!$B$2:$B$16</c:f>
              <c:numCache>
                <c:formatCode>General</c:formatCode>
                <c:ptCount val="15"/>
                <c:pt idx="0">
                  <c:v>4118</c:v>
                </c:pt>
                <c:pt idx="1">
                  <c:v>3800</c:v>
                </c:pt>
                <c:pt idx="2">
                  <c:v>3780</c:v>
                </c:pt>
                <c:pt idx="3">
                  <c:v>3739</c:v>
                </c:pt>
                <c:pt idx="4">
                  <c:v>3496</c:v>
                </c:pt>
                <c:pt idx="5">
                  <c:v>3041</c:v>
                </c:pt>
                <c:pt idx="6">
                  <c:v>3022</c:v>
                </c:pt>
                <c:pt idx="7">
                  <c:v>2306</c:v>
                </c:pt>
                <c:pt idx="8">
                  <c:v>1387</c:v>
                </c:pt>
                <c:pt idx="9">
                  <c:v>733</c:v>
                </c:pt>
                <c:pt idx="10">
                  <c:v>659</c:v>
                </c:pt>
                <c:pt idx="11">
                  <c:v>624</c:v>
                </c:pt>
                <c:pt idx="12">
                  <c:v>290</c:v>
                </c:pt>
                <c:pt idx="13">
                  <c:v>242</c:v>
                </c:pt>
                <c:pt idx="14">
                  <c:v>231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7"/>
        <c:overlap val="-28"/>
        <c:axId val="886282371"/>
        <c:axId val="209218875"/>
      </c:barChart>
      <c:catAx>
        <c:axId val="8862823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218875"/>
        <c:crosses val="autoZero"/>
        <c:auto val="1"/>
        <c:lblAlgn val="ctr"/>
        <c:lblOffset val="100"/>
        <c:noMultiLvlLbl val="0"/>
      </c:catAx>
      <c:valAx>
        <c:axId val="2092188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62823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752266922094508"/>
          <c:y val="0.15446850883744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rgbClr val="FFFF00">
        <a:alpha val="19000"/>
      </a:srgb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8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680"/>
              <a:t>‘dot’ ball_result</a:t>
            </a:r>
            <a:endParaRPr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73327400254549"/>
          <c:y val="0.109459459459459"/>
          <c:w val="0.918941280438733"/>
          <c:h val="0.5265135135135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'ADD Q5 OUTPUT.csv'!$B$1</c:f>
              <c:strCache>
                <c:ptCount val="1"/>
                <c:pt idx="0">
                  <c:v>count_ball_result</c:v>
                </c:pt>
              </c:strCache>
            </c:strRef>
          </c:tx>
          <c:spPr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'ADD Q5 OUTPUT.csv'!$A$2:$A$17</c:f>
              <c:strCache>
                <c:ptCount val="16"/>
                <c:pt idx="0">
                  <c:v>Mumbai Indians</c:v>
                </c:pt>
                <c:pt idx="1">
                  <c:v>Royal Challengers Bangalore</c:v>
                </c:pt>
                <c:pt idx="2">
                  <c:v>Kolkata Knight Riders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  <c:pt idx="15">
                  <c:v>NA</c:v>
                </c:pt>
              </c:strCache>
            </c:strRef>
          </c:cat>
          <c:val>
            <c:numRef>
              <c:f>'ADD Q5 OUTPUT.csv'!$B$2:$B$17</c:f>
              <c:numCache>
                <c:formatCode>General</c:formatCode>
                <c:ptCount val="16"/>
                <c:pt idx="0">
                  <c:v>8714</c:v>
                </c:pt>
                <c:pt idx="1">
                  <c:v>7955</c:v>
                </c:pt>
                <c:pt idx="2">
                  <c:v>7894</c:v>
                </c:pt>
                <c:pt idx="3">
                  <c:v>7679</c:v>
                </c:pt>
                <c:pt idx="4">
                  <c:v>7593</c:v>
                </c:pt>
                <c:pt idx="5">
                  <c:v>6665</c:v>
                </c:pt>
                <c:pt idx="6">
                  <c:v>6520</c:v>
                </c:pt>
                <c:pt idx="7">
                  <c:v>5248</c:v>
                </c:pt>
                <c:pt idx="8">
                  <c:v>3306</c:v>
                </c:pt>
                <c:pt idx="9">
                  <c:v>1900</c:v>
                </c:pt>
                <c:pt idx="10">
                  <c:v>1338</c:v>
                </c:pt>
                <c:pt idx="11">
                  <c:v>1095</c:v>
                </c:pt>
                <c:pt idx="12">
                  <c:v>698</c:v>
                </c:pt>
                <c:pt idx="13">
                  <c:v>626</c:v>
                </c:pt>
                <c:pt idx="14">
                  <c:v>539</c:v>
                </c:pt>
                <c:pt idx="15">
                  <c:v>71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0"/>
        <c:overlap val="-28"/>
        <c:axId val="479262979"/>
        <c:axId val="386167811"/>
      </c:barChart>
      <c:catAx>
        <c:axId val="4792629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6167811"/>
        <c:crosses val="autoZero"/>
        <c:auto val="1"/>
        <c:lblAlgn val="ctr"/>
        <c:lblOffset val="100"/>
        <c:noMultiLvlLbl val="0"/>
      </c:catAx>
      <c:valAx>
        <c:axId val="3861678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92629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729878961816821"/>
          <c:y val="0.16918918918918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accent2">
        <a:lumMod val="75000"/>
        <a:alpha val="3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4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0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0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chart" Target="../charts/char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chart" Target="../charts/char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ql image-2"/>
          <p:cNvPicPr>
            <a:picLocks noChangeAspect="1"/>
          </p:cNvPicPr>
          <p:nvPr/>
        </p:nvPicPr>
        <p:blipFill>
          <a:blip r:embed="rId1">
            <a:alphaModFix amt="53000"/>
          </a:blip>
          <a:stretch>
            <a:fillRect/>
          </a:stretch>
        </p:blipFill>
        <p:spPr>
          <a:xfrm>
            <a:off x="635" y="-635"/>
            <a:ext cx="12192000" cy="68586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 Box 4"/>
          <p:cNvSpPr txBox="1"/>
          <p:nvPr/>
        </p:nvSpPr>
        <p:spPr>
          <a:xfrm>
            <a:off x="3027045" y="2955925"/>
            <a:ext cx="5842000" cy="113347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</a:t>
            </a:r>
            <a:r>
              <a:rPr lang="en-US" sz="5400" b="1">
                <a:ln w="15875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PROJECT</a:t>
            </a:r>
            <a:endParaRPr lang="en-US" sz="5400" b="1">
              <a:ln w="15875">
                <a:solidFill>
                  <a:srgbClr val="C00000"/>
                </a:solidFill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635"/>
            <a:ext cx="12192000" cy="68573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sz="6000" b="1" u="sng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sz="6000" b="1" u="sng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475230" y="1156335"/>
          <a:ext cx="7448550" cy="5092065"/>
        </p:xfrm>
        <a:graphic>
          <a:graphicData uri="http://schemas.openxmlformats.org/drawingml/2006/table">
            <a:tbl>
              <a:tblPr/>
              <a:tblGrid>
                <a:gridCol w="1391285"/>
                <a:gridCol w="2185670"/>
                <a:gridCol w="1409700"/>
                <a:gridCol w="2461895"/>
              </a:tblGrid>
              <a:tr h="427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92D050"/>
                          </a:solidFill>
                          <a:latin typeface="Calibri" panose="020F0502020204030204" charset="-122"/>
                        </a:rPr>
                        <a:t>batsman</a:t>
                      </a:r>
                      <a:endParaRPr lang="en-US" sz="2000" b="1">
                        <a:solidFill>
                          <a:srgbClr val="92D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A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92D050"/>
                          </a:solidFill>
                          <a:latin typeface="Calibri" panose="020F0502020204030204" charset="-122"/>
                        </a:rPr>
                        <a:t>sum_batsman_runs</a:t>
                      </a:r>
                      <a:endParaRPr lang="en-US" sz="2000" b="1">
                        <a:solidFill>
                          <a:srgbClr val="92D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A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92D050"/>
                          </a:solidFill>
                          <a:latin typeface="Calibri" panose="020F0502020204030204" charset="-122"/>
                        </a:rPr>
                        <a:t>boundaries</a:t>
                      </a:r>
                      <a:endParaRPr lang="en-US" sz="2000" b="1">
                        <a:solidFill>
                          <a:srgbClr val="92D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A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92D050"/>
                          </a:solidFill>
                          <a:latin typeface="Calibri" panose="020F0502020204030204" charset="-122"/>
                        </a:rPr>
                        <a:t>boundary_percentage</a:t>
                      </a:r>
                      <a:endParaRPr lang="en-US" sz="2000" b="1">
                        <a:solidFill>
                          <a:srgbClr val="92D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AED"/>
                    </a:solidFill>
                  </a:tcPr>
                </a:tc>
              </a:tr>
              <a:tr h="425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 Narine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724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81.16591928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 Russell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1517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1194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78.70797627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CH Gayle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4772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3630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76.06873428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</a:tr>
              <a:tr h="482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 Jayasuriya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768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570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74.21875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 Gilchrist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2069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1508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72.88545191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 Sehwag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2728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1972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72.28739003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DR Smith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2385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1682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70.52410901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 Lynn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1280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890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69.53125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</a:tr>
              <a:tr h="7423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Harbhajan Singh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829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568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68.51628468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SR Watson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3874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2644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68.24987093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1205865" y="1607185"/>
          <a:ext cx="9999980" cy="4888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595370" y="384175"/>
            <a:ext cx="6002655" cy="753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GRAPH VISUALISATION</a:t>
            </a:r>
            <a:endParaRPr lang="en-US" sz="3600" b="1" u="sng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192000" cy="6858635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pPr algn="ctr"/>
            <a:r>
              <a:rPr lang="en-US" sz="40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TASK 4 : ECONOMICAL BALLERS</a:t>
            </a:r>
            <a:endParaRPr lang="en-US" sz="40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pPr algn="ctr"/>
            <a:r>
              <a:rPr lang="en-US" sz="35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CRETERIA :</a:t>
            </a:r>
            <a:endParaRPr lang="en-US" sz="32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2800" b="1" u="sng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NEED TO GET 2-3 BOWLERS WITH GOOD ECONOMY WHO HAVE BALLED ATLEAST 500 BALLS IN IPL SO FAR. </a:t>
            </a:r>
            <a:endParaRPr lang="en-US" sz="2800" b="1" u="sng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QUERY :</a:t>
            </a:r>
            <a:endParaRPr 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select bowler, count(ball) as total_balls,sum(batsman_runs) as           sum_batsman_runs,sum(over) as sum_over,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(sum(batsman_runs)*1.0/(count(ball)/6)) as good_economy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from ipl_ball 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group by bowler 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having count(ball)&gt;=500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order by good_economy desc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limit 10;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5" y="0"/>
            <a:ext cx="12191365" cy="68573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sz="48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OUTPUT</a:t>
            </a:r>
            <a:endParaRPr lang="en-US" sz="48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284095" y="1043940"/>
          <a:ext cx="7455535" cy="5735955"/>
        </p:xfrm>
        <a:graphic>
          <a:graphicData uri="http://schemas.openxmlformats.org/drawingml/2006/table">
            <a:tbl>
              <a:tblPr/>
              <a:tblGrid>
                <a:gridCol w="1422400"/>
                <a:gridCol w="1124585"/>
                <a:gridCol w="2108835"/>
                <a:gridCol w="1095375"/>
                <a:gridCol w="1704340"/>
              </a:tblGrid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bowler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total_balls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sum_batsman_runs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sum_over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good_economy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MP Stoinis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562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833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5821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8.956989247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789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 Prasidh Krishna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540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775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4705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8.611111111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DR Smith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557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787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5656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8.554347826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450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JD Unadkat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1685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2377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16736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8.489285714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 Russell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1186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1667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11308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8.461928934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NLTC Perera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715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998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7712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8.386554622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BB Sran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516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718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4127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8.348837209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HH Pandya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914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1268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9538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8.342105263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Mohammed Shami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1408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1928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11971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8.239316239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 Kaul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1033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1417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10946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8.238372093</a:t>
                      </a:r>
                      <a:endParaRPr lang="en-US" sz="1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4842510" y="-109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/>
          <p:nvPr/>
        </p:nvGraphicFramePr>
        <p:xfrm>
          <a:off x="1005205" y="1313180"/>
          <a:ext cx="9867265" cy="5148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169285" y="342900"/>
            <a:ext cx="5988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 u="sng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VISUALISATION</a:t>
            </a:r>
            <a:endParaRPr lang="en-US" sz="3600" b="1" u="sng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635" y="0"/>
            <a:ext cx="12192635" cy="6858635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pPr algn="ctr"/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5 : WICKET-TAKING BOWLERS</a:t>
            </a:r>
            <a:endParaRPr lang="en-US" sz="4000" b="1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3600" b="1" u="sng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CRETERIA :</a:t>
            </a:r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  <a:p>
            <a:pPr algn="ctr"/>
            <a:r>
              <a:rPr lang="en-US" sz="3000" u="sng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NEED TO GET 2-3 BOWLERS WITH THE BEST STRIKE RATE AND WHO HAVE BOWLED ATLEAST 500 BALLS IN IPL SO FAR.</a:t>
            </a:r>
            <a:endParaRPr lang="en-US" sz="3000" u="sng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300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3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QUERY :</a:t>
            </a:r>
            <a:endParaRPr lang="en-US" sz="3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select  bowler, sum(batsman_runs) as sum_batsman_runs,count(ball) as    total_balls,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(count(ball)*1.0/sum(is_wicket)) as bowling_strike_rate 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from ipl_ball group by bowler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having count(ball)&gt;=500 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order by bowling_strike_rate desc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limit 10;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635"/>
            <a:ext cx="12192000" cy="6858000"/>
          </a:xfrm>
          <a:prstGeom prst="rect">
            <a:avLst/>
          </a:prstGeom>
          <a:pattFill prst="sm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noAutofit/>
          </a:bodyPr>
          <a:p>
            <a:pPr algn="ctr"/>
            <a:r>
              <a:rPr lang="en-US" sz="60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sz="60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2886075" y="1473200"/>
          <a:ext cx="7254240" cy="4994275"/>
        </p:xfrm>
        <a:graphic>
          <a:graphicData uri="http://schemas.openxmlformats.org/drawingml/2006/table">
            <a:tbl>
              <a:tblPr/>
              <a:tblGrid>
                <a:gridCol w="1405255"/>
                <a:gridCol w="2402205"/>
                <a:gridCol w="1191895"/>
                <a:gridCol w="2254885"/>
              </a:tblGrid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bowler</a:t>
                      </a:r>
                      <a:endParaRPr lang="en-US" sz="2000" b="1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sum_batsman_runs</a:t>
                      </a:r>
                      <a:endParaRPr lang="en-US" sz="2000" b="1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total_balls</a:t>
                      </a:r>
                      <a:endParaRPr lang="en-US" sz="2000" b="1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bowling_strike_rate</a:t>
                      </a:r>
                      <a:endParaRPr lang="en-US" sz="2000" b="1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SK Raina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1096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930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31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NA Saini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746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587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30.89473684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CH Gayle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680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584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30.73684211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B Lee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1042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916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30.53333333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JP Duminy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802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701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30.47826087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M Kartik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1341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1182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30.30769231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AD Mathews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1054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807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28.82142857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GJ Maxwell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765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558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27.9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I Sharma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2485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2018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27.64383562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TG Southee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1245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932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B050"/>
                          </a:solidFill>
                          <a:latin typeface="Calibri" panose="020F0502020204030204" charset="-122"/>
                        </a:rPr>
                        <a:t>27.41176471</a:t>
                      </a:r>
                      <a:endParaRPr lang="en-US" sz="1800" b="0">
                        <a:solidFill>
                          <a:srgbClr val="00B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F2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/>
          <p:nvPr/>
        </p:nvGraphicFramePr>
        <p:xfrm>
          <a:off x="910590" y="1318260"/>
          <a:ext cx="10551160" cy="501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317875" y="273685"/>
            <a:ext cx="7225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GRAPH VISUALISATION</a:t>
            </a:r>
            <a:endParaRPr lang="en-US" sz="40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191365" cy="6857365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pPr algn="ctr"/>
            <a:r>
              <a:rPr lang="en-US" sz="4000" b="1">
                <a:solidFill>
                  <a:schemeClr val="accent6"/>
                </a:solidFill>
              </a:rPr>
              <a:t>TASK 6 : ALL-ROUNDERS</a:t>
            </a:r>
            <a:endParaRPr lang="en-US" sz="3500" b="1">
              <a:solidFill>
                <a:schemeClr val="accent6"/>
              </a:solidFill>
            </a:endParaRPr>
          </a:p>
          <a:p>
            <a:pPr algn="ctr"/>
            <a:r>
              <a:rPr lang="en-US" sz="3600" b="1" u="sng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CRETERIA :</a:t>
            </a:r>
            <a:endParaRPr lang="en-US" sz="3600" b="1" u="sng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u="sng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NEED TO GET 2-3 ALL-ROUNDERS WITH THE BEST BATTING AS WELL AS BEST BOWLING STRIKE RATE AND WHO HAVE FACED ATLEAST 500 BALLS IN IPL SO FAR AND HAVE BOWLED MINIMUM 300 BALLS.</a:t>
            </a:r>
            <a:endParaRPr lang="en-US" sz="2400" b="1" u="sng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2400" b="1" u="sng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6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1 - CREATE TABLE batter_sr.</a:t>
            </a:r>
            <a:endParaRPr lang="en-US" sz="260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r>
              <a:rPr lang="en-US" sz="2600">
                <a:solidFill>
                  <a:srgbClr val="FF0000"/>
                </a:solidFill>
                <a:effectLst/>
                <a:sym typeface="+mn-ea"/>
              </a:rPr>
              <a:t>QUERY :</a:t>
            </a:r>
            <a:endParaRPr lang="en-US" sz="2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sz="2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</a:t>
            </a:r>
            <a:r>
              <a:rPr lang="en-US" sz="2600">
                <a:solidFill>
                  <a:schemeClr val="tx1"/>
                </a:solidFill>
                <a:effectLst/>
                <a:sym typeface="+mn-ea"/>
              </a:rPr>
              <a:t>create table batter_sr as (select batsman,sum(batsman_runs) as    sum_batsman_runs,</a:t>
            </a:r>
            <a:endParaRPr lang="en-US" sz="2600">
              <a:solidFill>
                <a:schemeClr val="tx1"/>
              </a:solidFill>
              <a:effectLst/>
              <a:sym typeface="+mn-ea"/>
            </a:endParaRPr>
          </a:p>
          <a:p>
            <a:pPr algn="l"/>
            <a:r>
              <a:rPr lang="en-US" sz="2600">
                <a:solidFill>
                  <a:schemeClr val="tx1"/>
                </a:solidFill>
                <a:effectLst/>
                <a:sym typeface="+mn-ea"/>
              </a:rPr>
              <a:t>      count(ball) as total_balls,(sum(batsman_runs)*1.0/count(ball))*100 as    batter_strike_rate </a:t>
            </a:r>
            <a:endParaRPr lang="en-US" sz="2600">
              <a:solidFill>
                <a:schemeClr val="tx1"/>
              </a:solidFill>
              <a:effectLst/>
              <a:sym typeface="+mn-ea"/>
            </a:endParaRPr>
          </a:p>
          <a:p>
            <a:pPr algn="l"/>
            <a:r>
              <a:rPr lang="en-US" sz="2600">
                <a:solidFill>
                  <a:schemeClr val="tx1"/>
                </a:solidFill>
                <a:effectLst/>
                <a:sym typeface="+mn-ea"/>
              </a:rPr>
              <a:t>       from ipl_ball where not extras_type='wides'</a:t>
            </a:r>
            <a:endParaRPr lang="en-US" sz="2600">
              <a:solidFill>
                <a:schemeClr val="tx1"/>
              </a:solidFill>
              <a:effectLst/>
              <a:sym typeface="+mn-ea"/>
            </a:endParaRPr>
          </a:p>
          <a:p>
            <a:pPr algn="l"/>
            <a:r>
              <a:rPr lang="en-US" sz="2600">
                <a:solidFill>
                  <a:schemeClr val="tx1"/>
                </a:solidFill>
                <a:effectLst/>
                <a:sym typeface="+mn-ea"/>
              </a:rPr>
              <a:t>       group by batsman </a:t>
            </a:r>
            <a:endParaRPr lang="en-US" sz="2600">
              <a:solidFill>
                <a:schemeClr val="tx1"/>
              </a:solidFill>
              <a:effectLst/>
              <a:sym typeface="+mn-ea"/>
            </a:endParaRPr>
          </a:p>
          <a:p>
            <a:pPr algn="l"/>
            <a:r>
              <a:rPr lang="en-US" sz="2600">
                <a:solidFill>
                  <a:schemeClr val="tx1"/>
                </a:solidFill>
                <a:effectLst/>
                <a:sym typeface="+mn-ea"/>
              </a:rPr>
              <a:t>       having count(ball)&gt;=500); </a:t>
            </a:r>
            <a:r>
              <a:rPr lang="en-US" sz="2600">
                <a:solidFill>
                  <a:srgbClr val="FF0000"/>
                </a:solidFill>
                <a:effectLst/>
                <a:sym typeface="+mn-ea"/>
              </a:rPr>
              <a:t>     </a:t>
            </a:r>
            <a:endParaRPr lang="en-US" sz="2600">
              <a:solidFill>
                <a:srgbClr val="FF0000"/>
              </a:solidFill>
              <a:effectLst/>
            </a:endParaRPr>
          </a:p>
          <a:p>
            <a:pPr algn="l"/>
            <a:endParaRPr lang="en-US" sz="260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635"/>
            <a:ext cx="12191365" cy="6857365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r>
              <a:rPr lang="en-US" sz="2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2 - CREATE TABLE baller_sr.</a:t>
            </a:r>
            <a:endParaRPr lang="en-US" sz="260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600">
                <a:solidFill>
                  <a:srgbClr val="FF0000"/>
                </a:solidFill>
                <a:effectLst/>
              </a:rPr>
              <a:t> </a:t>
            </a:r>
            <a:r>
              <a:rPr lang="en-US" sz="2400">
                <a:solidFill>
                  <a:srgbClr val="FF0000"/>
                </a:solidFill>
                <a:effectLst/>
              </a:rPr>
              <a:t>QUERY </a:t>
            </a:r>
            <a:r>
              <a:rPr lang="en-US" sz="2600">
                <a:solidFill>
                  <a:srgbClr val="FF0000"/>
                </a:solidFill>
                <a:effectLst/>
              </a:rPr>
              <a:t>:</a:t>
            </a:r>
            <a:endParaRPr lang="en-US" sz="2600">
              <a:solidFill>
                <a:srgbClr val="FF0000"/>
              </a:solidFill>
              <a:effectLst/>
            </a:endParaRPr>
          </a:p>
          <a:p>
            <a:r>
              <a:rPr lang="en-US" sz="2600">
                <a:solidFill>
                  <a:srgbClr val="FF0000"/>
                </a:solidFill>
                <a:effectLst/>
              </a:rPr>
              <a:t>       </a:t>
            </a:r>
            <a:r>
              <a:rPr lang="en-US" sz="2600">
                <a:solidFill>
                  <a:schemeClr val="tx1"/>
                </a:solidFill>
                <a:effectLst/>
              </a:rPr>
              <a:t>create table baller_sr as (select max(batsman), bowler, sum(batsman_runs)   as sum_batsman_runs,count(ball) as total_balls,</a:t>
            </a:r>
            <a:endParaRPr lang="en-US" sz="2600">
              <a:solidFill>
                <a:schemeClr val="tx1"/>
              </a:solidFill>
              <a:effectLst/>
            </a:endParaRPr>
          </a:p>
          <a:p>
            <a:r>
              <a:rPr lang="en-US" sz="2600">
                <a:solidFill>
                  <a:schemeClr val="tx1"/>
                </a:solidFill>
                <a:effectLst/>
              </a:rPr>
              <a:t>       (count(ball)*1.0/sum(is_wicket)) as bowling_strike_rate </a:t>
            </a:r>
            <a:endParaRPr lang="en-US" sz="2600">
              <a:solidFill>
                <a:schemeClr val="tx1"/>
              </a:solidFill>
              <a:effectLst/>
            </a:endParaRPr>
          </a:p>
          <a:p>
            <a:r>
              <a:rPr lang="en-US" sz="2600">
                <a:solidFill>
                  <a:schemeClr val="tx1"/>
                </a:solidFill>
                <a:effectLst/>
              </a:rPr>
              <a:t>       from ipl_ball group by bowler</a:t>
            </a:r>
            <a:endParaRPr lang="en-US" sz="2600">
              <a:solidFill>
                <a:schemeClr val="tx1"/>
              </a:solidFill>
              <a:effectLst/>
            </a:endParaRPr>
          </a:p>
          <a:p>
            <a:r>
              <a:rPr lang="en-US" sz="2600">
                <a:solidFill>
                  <a:schemeClr val="tx1"/>
                </a:solidFill>
                <a:effectLst/>
              </a:rPr>
              <a:t>       having count(ball)&gt;=300); </a:t>
            </a:r>
            <a:endParaRPr lang="en-US" sz="2600">
              <a:solidFill>
                <a:schemeClr val="tx1"/>
              </a:solidFill>
              <a:effectLst/>
            </a:endParaRPr>
          </a:p>
          <a:p>
            <a:endParaRPr lang="en-US" sz="260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3 - JOIN BOTH TABLES TO GET ALL-ROUNDERS.</a:t>
            </a:r>
            <a:endParaRPr lang="en-US" sz="260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400">
                <a:solidFill>
                  <a:srgbClr val="FF0000"/>
                </a:solidFill>
                <a:effectLst/>
              </a:rPr>
              <a:t>QUERY :</a:t>
            </a:r>
            <a:endParaRPr lang="en-US" sz="2400">
              <a:solidFill>
                <a:srgbClr val="FF0000"/>
              </a:solidFill>
              <a:effectLst/>
            </a:endParaRPr>
          </a:p>
          <a:p>
            <a:r>
              <a:rPr lang="en-US" sz="2600">
                <a:solidFill>
                  <a:srgbClr val="FF0000"/>
                </a:solidFill>
                <a:effectLst/>
              </a:rPr>
              <a:t>       </a:t>
            </a:r>
            <a:r>
              <a:rPr lang="en-US" sz="2600">
                <a:solidFill>
                  <a:schemeClr val="tx1"/>
                </a:solidFill>
                <a:effectLst/>
              </a:rPr>
              <a:t>select a.batsman, a.batter_strike_rate,         </a:t>
            </a:r>
            <a:endParaRPr lang="en-US" sz="2600">
              <a:solidFill>
                <a:schemeClr val="tx1"/>
              </a:solidFill>
              <a:effectLst/>
            </a:endParaRPr>
          </a:p>
          <a:p>
            <a:r>
              <a:rPr lang="en-US" sz="2600">
                <a:solidFill>
                  <a:schemeClr val="tx1"/>
                </a:solidFill>
                <a:effectLst/>
              </a:rPr>
              <a:t>       b.bowling_strike_rate</a:t>
            </a:r>
            <a:endParaRPr lang="en-US" sz="2600">
              <a:solidFill>
                <a:schemeClr val="tx1"/>
              </a:solidFill>
              <a:effectLst/>
            </a:endParaRPr>
          </a:p>
          <a:p>
            <a:r>
              <a:rPr lang="en-US" sz="2600">
                <a:solidFill>
                  <a:schemeClr val="tx1"/>
                </a:solidFill>
                <a:effectLst/>
              </a:rPr>
              <a:t>       from batter_sr as a</a:t>
            </a:r>
            <a:endParaRPr lang="en-US" sz="2600">
              <a:solidFill>
                <a:schemeClr val="tx1"/>
              </a:solidFill>
              <a:effectLst/>
            </a:endParaRPr>
          </a:p>
          <a:p>
            <a:r>
              <a:rPr lang="en-US" sz="2600">
                <a:solidFill>
                  <a:schemeClr val="tx1"/>
                </a:solidFill>
                <a:effectLst/>
              </a:rPr>
              <a:t>       inner join baller_sr as b</a:t>
            </a:r>
            <a:endParaRPr lang="en-US" sz="2600">
              <a:solidFill>
                <a:schemeClr val="tx1"/>
              </a:solidFill>
              <a:effectLst/>
            </a:endParaRPr>
          </a:p>
          <a:p>
            <a:r>
              <a:rPr lang="en-US" sz="2600">
                <a:solidFill>
                  <a:schemeClr val="tx1"/>
                </a:solidFill>
                <a:effectLst/>
              </a:rPr>
              <a:t>       on a.batsman=b.bowler</a:t>
            </a:r>
            <a:endParaRPr lang="en-US" sz="2600">
              <a:solidFill>
                <a:schemeClr val="tx1"/>
              </a:solidFill>
              <a:effectLst/>
            </a:endParaRPr>
          </a:p>
          <a:p>
            <a:r>
              <a:rPr lang="en-US" sz="2600">
                <a:solidFill>
                  <a:schemeClr val="tx1"/>
                </a:solidFill>
                <a:effectLst/>
              </a:rPr>
              <a:t>       order by a.batter_strike_rate desc, b.bowling_strike_rate asc</a:t>
            </a:r>
            <a:endParaRPr lang="en-US" sz="2600">
              <a:solidFill>
                <a:schemeClr val="tx1"/>
              </a:solidFill>
              <a:effectLst/>
            </a:endParaRPr>
          </a:p>
          <a:p>
            <a:r>
              <a:rPr lang="en-US" sz="2600">
                <a:solidFill>
                  <a:schemeClr val="tx1"/>
                </a:solidFill>
                <a:effectLst/>
              </a:rPr>
              <a:t>       limit 10;</a:t>
            </a:r>
            <a:endParaRPr lang="en-US" sz="2600">
              <a:solidFill>
                <a:schemeClr val="tx1"/>
              </a:solidFill>
              <a:effectLst/>
            </a:endParaRPr>
          </a:p>
          <a:p>
            <a:endParaRPr lang="en-US" sz="26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-635" y="635"/>
            <a:ext cx="12192000" cy="6857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>
                <a:solidFill>
                  <a:srgbClr val="92D050"/>
                </a:solidFill>
              </a:rPr>
              <a:t>TO START THE PROJECT, WE HAVE TO LOAD THE DATA INTO SQL SERVER. FOLLOWING ARE THE QUERY TO LOAD THE DATA :</a:t>
            </a:r>
            <a:endParaRPr lang="en-US" sz="2000" b="1">
              <a:solidFill>
                <a:srgbClr val="92D050"/>
              </a:solidFill>
            </a:endParaRPr>
          </a:p>
          <a:p>
            <a:endParaRPr lang="en-US" sz="2300" b="1"/>
          </a:p>
          <a:p>
            <a:r>
              <a:rPr lang="en-US" sz="2200" b="1"/>
              <a:t>1. LOAD THE IPL_BALL DATA SET :</a:t>
            </a:r>
            <a:endParaRPr lang="en-US" sz="2200" b="1"/>
          </a:p>
          <a:p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 QUERY: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      </a:t>
            </a:r>
            <a:r>
              <a:rPr lang="en-US" sz="2000"/>
              <a:t>create table ipl_ball(id int , inning int, over int, ball int, batsman varchar, non_striker varchar,</a:t>
            </a:r>
            <a:endParaRPr lang="en-US" sz="2000"/>
          </a:p>
          <a:p>
            <a:r>
              <a:rPr lang="en-US" sz="2000"/>
              <a:t>	                         bowler varchar, batsman_runs int, extra_runs int, total_runs int, is_wicket int, </a:t>
            </a:r>
            <a:endParaRPr lang="en-US" sz="2000"/>
          </a:p>
          <a:p>
            <a:r>
              <a:rPr lang="en-US" sz="2000"/>
              <a:t>		       dismissal_kind varchar, player_dismissed varchar, fielder varchar, extras_type varchar,</a:t>
            </a:r>
            <a:endParaRPr lang="en-US" sz="2000"/>
          </a:p>
          <a:p>
            <a:r>
              <a:rPr lang="en-US" sz="2000"/>
              <a:t>		       batting_team varchar, bowling_team varchar);</a:t>
            </a:r>
            <a:endParaRPr lang="en-US" sz="2000"/>
          </a:p>
          <a:p>
            <a:endParaRPr lang="en-US"/>
          </a:p>
          <a:p>
            <a:r>
              <a:rPr lang="en-US" sz="1900"/>
              <a:t>copy ipl_ball from 'C:\Program Files\PostgreSQL\16\data\Data-Resource\IPL Dataset\IPL Dataset\IPL_Ball.csv' delimiter ',' csv header;</a:t>
            </a:r>
            <a:endParaRPr lang="en-US" sz="1900"/>
          </a:p>
          <a:p>
            <a:r>
              <a:rPr lang="en-US" sz="2200" b="1"/>
              <a:t>2. LOAD THE IPL_MATCHES DATASET :</a:t>
            </a:r>
            <a:endParaRPr lang="en-US" sz="2300" b="1"/>
          </a:p>
          <a:p>
            <a:r>
              <a:rPr lang="en-US">
                <a:solidFill>
                  <a:srgbClr val="FF0000"/>
                </a:solidFill>
              </a:rPr>
              <a:t>   </a:t>
            </a:r>
            <a:r>
              <a:rPr lang="en-US" b="1">
                <a:solidFill>
                  <a:srgbClr val="FF0000"/>
                </a:solidFill>
              </a:rPr>
              <a:t>QUERY: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     </a:t>
            </a:r>
            <a:r>
              <a:rPr lang="en-US" sz="2000"/>
              <a:t>  create table ipl_matches(id int, city varchar, date date, player_of_match varchar, </a:t>
            </a:r>
            <a:endParaRPr lang="en-US" sz="2000"/>
          </a:p>
          <a:p>
            <a:r>
              <a:rPr lang="en-US" sz="2000"/>
              <a:t>			venue varchar, neutral_venue int, team1 varchar, team2 varchar,</a:t>
            </a:r>
            <a:endParaRPr lang="en-US" sz="2000"/>
          </a:p>
          <a:p>
            <a:r>
              <a:rPr lang="en-US" sz="2000"/>
              <a:t>			toss_winner varchar, toss_decision varchar, winner varchar, </a:t>
            </a:r>
            <a:endParaRPr lang="en-US" sz="2000"/>
          </a:p>
          <a:p>
            <a:r>
              <a:rPr lang="en-US" sz="2000"/>
              <a:t>			result varchar, result_margin int, eliminator varchar, </a:t>
            </a:r>
            <a:endParaRPr lang="en-US" sz="2000"/>
          </a:p>
          <a:p>
            <a:r>
              <a:rPr lang="en-US" sz="2000"/>
              <a:t>			 method varchar, umpire1 varchar, umpire2 varchar);</a:t>
            </a:r>
            <a:endParaRPr lang="en-US" sz="2000"/>
          </a:p>
          <a:p>
            <a:endParaRPr lang="en-US"/>
          </a:p>
          <a:p>
            <a:r>
              <a:rPr lang="en-US" sz="1900"/>
              <a:t>copy ipl_matches from 'C:\Program Files\PostgreSQL\16\data\Data-Resource\IPL Dataset\IPL Dataset\IPL_matches.csv' delimiter ',' csv header;</a:t>
            </a:r>
            <a:endParaRPr lang="en-US" sz="1900"/>
          </a:p>
          <a:p>
            <a:endParaRPr lang="en-US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635"/>
            <a:ext cx="12192000" cy="68580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FFFF00">
                  <a:alpha val="13000"/>
                </a:srgbClr>
              </a:gs>
            </a:gsLst>
            <a:lin ang="5400000" scaled="0"/>
          </a:gradFill>
        </p:spPr>
        <p:txBody>
          <a:bodyPr wrap="square" rtlCol="0">
            <a:noAutofit/>
          </a:bodyPr>
          <a:p>
            <a:pPr algn="ctr"/>
            <a:r>
              <a:rPr lang="en-US" sz="4000" b="1" u="sng"/>
              <a:t>OUTPUT</a:t>
            </a:r>
            <a:endParaRPr lang="en-US" sz="4000" b="1" u="sng"/>
          </a:p>
        </p:txBody>
      </p:sp>
      <p:graphicFrame>
        <p:nvGraphicFramePr>
          <p:cNvPr id="3" name="Table 2"/>
          <p:cNvGraphicFramePr/>
          <p:nvPr/>
        </p:nvGraphicFramePr>
        <p:xfrm>
          <a:off x="1878330" y="1004570"/>
          <a:ext cx="8434705" cy="5426710"/>
        </p:xfrm>
        <a:graphic>
          <a:graphicData uri="http://schemas.openxmlformats.org/drawingml/2006/table">
            <a:tbl>
              <a:tblPr/>
              <a:tblGrid>
                <a:gridCol w="1802765"/>
                <a:gridCol w="3158490"/>
                <a:gridCol w="3473450"/>
              </a:tblGrid>
              <a:tr h="513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7030A0"/>
                          </a:solidFill>
                          <a:latin typeface="Calibri" panose="020F0502020204030204" charset="-122"/>
                        </a:rPr>
                        <a:t>batsman</a:t>
                      </a:r>
                      <a:endParaRPr lang="en-US" sz="2800">
                        <a:solidFill>
                          <a:srgbClr val="7030A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7030A0"/>
                          </a:solidFill>
                          <a:latin typeface="Calibri" panose="020F0502020204030204" charset="-122"/>
                        </a:rPr>
                        <a:t>batter_strike_rate</a:t>
                      </a:r>
                      <a:endParaRPr lang="en-US" sz="2800">
                        <a:solidFill>
                          <a:srgbClr val="7030A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7030A0"/>
                          </a:solidFill>
                          <a:latin typeface="Calibri" panose="020F0502020204030204" charset="-122"/>
                        </a:rPr>
                        <a:t>bowling_strike_rate</a:t>
                      </a:r>
                      <a:endParaRPr lang="en-US" sz="2800">
                        <a:solidFill>
                          <a:srgbClr val="7030A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86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 Russell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182.3317308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17.70149254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 Narine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164.2725599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19.74825175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85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HH Pandya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159.2680047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20.31111111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85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GJ Maxwell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154.676259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27.9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85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CH Gayle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150.1100975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30.73684211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 Pollard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149.8760535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19.91549296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 Jayasuriya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144.3609023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18.8125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YK Pathan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142.9718876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25.73913043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86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KH Pandya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142.4501425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26.18367347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85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JA Morkel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141.9825073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18.82291667</a:t>
                      </a:r>
                      <a:endParaRPr lang="en-US" sz="2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5" y="-635"/>
            <a:ext cx="12191365" cy="6859270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pPr algn="ctr"/>
            <a:endParaRPr lang="en-US" sz="4000" b="1">
              <a:solidFill>
                <a:schemeClr val="accent6"/>
              </a:solidFill>
              <a:sym typeface="+mn-ea"/>
            </a:endParaRPr>
          </a:p>
          <a:p>
            <a:pPr algn="ctr"/>
            <a:r>
              <a:rPr lang="en-US" sz="4000" b="1">
                <a:solidFill>
                  <a:schemeClr val="accent6"/>
                </a:solidFill>
                <a:sym typeface="+mn-ea"/>
              </a:rPr>
              <a:t>TASK 7 : WICKET-KEEPER</a:t>
            </a:r>
            <a:endParaRPr lang="en-US" sz="4000" b="1">
              <a:solidFill>
                <a:schemeClr val="accent6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sz="3600" b="1" u="sng">
                <a:solidFill>
                  <a:srgbClr val="FFC000"/>
                </a:solidFill>
                <a:sym typeface="+mn-ea"/>
              </a:rPr>
              <a:t>CRETERIA :</a:t>
            </a:r>
            <a:endParaRPr lang="en-US" sz="3600" b="1" u="sng">
              <a:solidFill>
                <a:srgbClr val="FFC000"/>
              </a:solidFill>
              <a:sym typeface="+mn-ea"/>
            </a:endParaRPr>
          </a:p>
          <a:p>
            <a:pPr algn="l"/>
            <a:endParaRPr lang="en-US" sz="32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sz="3200">
                <a:solidFill>
                  <a:schemeClr val="tx1"/>
                </a:solidFill>
                <a:sym typeface="+mn-ea"/>
              </a:rPr>
              <a:t>You need to get 2 best ‘Wicket-Keeper’ with best bowling           strike_rate and batting strike_rate with maximum number of       catches and stumping. To do that you have to make a list of 10 players you want to bid in the auction so that when you try to grab them in auction you should not pay the amount greater than</a:t>
            </a:r>
            <a:endParaRPr lang="en-US" sz="32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sz="3200">
                <a:solidFill>
                  <a:schemeClr val="tx1"/>
                </a:solidFill>
                <a:sym typeface="+mn-ea"/>
              </a:rPr>
              <a:t>you have in the purse for a particular player.</a:t>
            </a:r>
            <a:endParaRPr lang="en-US" sz="3200">
              <a:solidFill>
                <a:schemeClr val="tx1"/>
              </a:solidFill>
              <a:sym typeface="+mn-ea"/>
            </a:endParaRPr>
          </a:p>
          <a:p>
            <a:pPr algn="ctr"/>
            <a:endParaRPr lang="en-US" b="1" u="sng">
              <a:solidFill>
                <a:srgbClr val="FFC000"/>
              </a:solidFill>
            </a:endParaRPr>
          </a:p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635"/>
            <a:ext cx="12192635" cy="6858000"/>
          </a:xfrm>
          <a:prstGeom prst="rect">
            <a:avLst/>
          </a:prstGeom>
          <a:blipFill>
            <a:blip r:embed="rId2"/>
          </a:blipFill>
        </p:spPr>
        <p:txBody>
          <a:bodyPr wrap="square" rtlCol="0">
            <a:noAutofit/>
          </a:bodyPr>
          <a:p>
            <a:pPr algn="ctr"/>
            <a:r>
              <a:rPr lang="en-US" sz="36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QUESTIONS :</a:t>
            </a:r>
            <a:endParaRPr lang="en-US" sz="3600" b="1" u="sng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/>
          </a:p>
          <a:p>
            <a:r>
              <a:rPr lang="en-US" sz="2400" b="1" u="sng">
                <a:solidFill>
                  <a:srgbClr val="FE9B1C"/>
                </a:solidFill>
              </a:rPr>
              <a:t>Q1.</a:t>
            </a:r>
            <a:r>
              <a:rPr lang="en-US" sz="2400" b="1">
                <a:solidFill>
                  <a:srgbClr val="FE9B1C"/>
                </a:solidFill>
              </a:rPr>
              <a:t> </a:t>
            </a:r>
            <a:r>
              <a:rPr lang="en-US" sz="2400" b="1">
                <a:solidFill>
                  <a:srgbClr val="00B050"/>
                </a:solidFill>
              </a:rPr>
              <a:t>select distinct city,count(city) as count_cities from ipl_matches group by city.</a:t>
            </a:r>
            <a:r>
              <a:rPr lang="en-US" sz="2400">
                <a:solidFill>
                  <a:srgbClr val="00B050"/>
                </a:solidFill>
              </a:rPr>
              <a:t> </a:t>
            </a:r>
            <a:endParaRPr lang="en-US" sz="2400">
              <a:solidFill>
                <a:srgbClr val="00B050"/>
              </a:solidFill>
            </a:endParaRPr>
          </a:p>
          <a:p>
            <a:r>
              <a:rPr lang="en-US" sz="2500">
                <a:solidFill>
                  <a:srgbClr val="00B050"/>
                </a:solidFill>
              </a:rPr>
              <a:t>    </a:t>
            </a:r>
            <a:r>
              <a:rPr lang="en-US" sz="2400">
                <a:solidFill>
                  <a:srgbClr val="FF0000"/>
                </a:solidFill>
              </a:rPr>
              <a:t>QUERY :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        </a:t>
            </a:r>
            <a:r>
              <a:rPr lang="en-US" sz="2400"/>
              <a:t>select distinct city,count(city) as count_cities </a:t>
            </a:r>
            <a:endParaRPr lang="en-US" sz="2400"/>
          </a:p>
          <a:p>
            <a:r>
              <a:rPr lang="en-US" sz="2400"/>
              <a:t>        from ipl_matches group by city;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</a:t>
            </a:r>
            <a:r>
              <a:rPr lang="en-US" sz="2400">
                <a:solidFill>
                  <a:srgbClr val="FF0000"/>
                </a:solidFill>
              </a:rPr>
              <a:t>GRAPH VISUALISATION :</a:t>
            </a:r>
            <a:endParaRPr lang="en-US" sz="2400">
              <a:solidFill>
                <a:srgbClr val="FF0000"/>
              </a:solidFill>
            </a:endParaRPr>
          </a:p>
          <a:p>
            <a:endParaRPr lang="en-US" sz="2400"/>
          </a:p>
          <a:p>
            <a:r>
              <a:rPr lang="en-US" sz="2400"/>
              <a:t> </a:t>
            </a:r>
            <a:endParaRPr lang="en-US" sz="2400"/>
          </a:p>
        </p:txBody>
      </p:sp>
      <p:graphicFrame>
        <p:nvGraphicFramePr>
          <p:cNvPr id="7" name="Chart 6"/>
          <p:cNvGraphicFramePr/>
          <p:nvPr/>
        </p:nvGraphicFramePr>
        <p:xfrm>
          <a:off x="1805305" y="3140710"/>
          <a:ext cx="9109075" cy="371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5" y="-635"/>
            <a:ext cx="12191365" cy="6858635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sz="4400" b="1" u="sng">
                <a:solidFill>
                  <a:srgbClr val="7030A0"/>
                </a:solidFill>
              </a:rPr>
              <a:t>OUTPUT</a:t>
            </a:r>
            <a:endParaRPr lang="en-US" sz="4400" b="1" u="sng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358140" y="967105"/>
          <a:ext cx="3522980" cy="4893945"/>
        </p:xfrm>
        <a:graphic>
          <a:graphicData uri="http://schemas.openxmlformats.org/drawingml/2006/table">
            <a:tbl>
              <a:tblPr/>
              <a:tblGrid>
                <a:gridCol w="1761490"/>
                <a:gridCol w="1761490"/>
              </a:tblGrid>
              <a:tr h="592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city</a:t>
                      </a:r>
                      <a:endParaRPr lang="en-US" sz="2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count_cities</a:t>
                      </a:r>
                      <a:endParaRPr lang="en-US" sz="2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Bangalore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65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Jaipur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47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5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Nagpur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Raipur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Kimberley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Ranchi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5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Sharjah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Dubai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Bloemfontein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Bengaluru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4390390" y="967105"/>
          <a:ext cx="3243580" cy="4893945"/>
        </p:xfrm>
        <a:graphic>
          <a:graphicData uri="http://schemas.openxmlformats.org/drawingml/2006/table">
            <a:tbl>
              <a:tblPr/>
              <a:tblGrid>
                <a:gridCol w="1621790"/>
                <a:gridCol w="1621790"/>
              </a:tblGrid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Mumbai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101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3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Chandigarh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56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511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Ahmedabad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528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Port Elizabeth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Kanpur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5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Indore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3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Chennai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57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Cuttack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Johannesburg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3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Abu Dhabi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Cape Town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8103235" y="967105"/>
          <a:ext cx="3491230" cy="4894580"/>
        </p:xfrm>
        <a:graphic>
          <a:graphicData uri="http://schemas.openxmlformats.org/drawingml/2006/table">
            <a:tbl>
              <a:tblPr/>
              <a:tblGrid>
                <a:gridCol w="1969135"/>
                <a:gridCol w="1522095"/>
              </a:tblGrid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Pune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38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43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East London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Visakhapatnam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Kochi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Dharamsala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Rajkot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Durban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Kolkata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77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Hyderabad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64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Centurion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Delhi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74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273685"/>
            <a:ext cx="12192635" cy="6858635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pPr algn="l"/>
            <a:endParaRPr lang="en-US" sz="2400" b="1">
              <a:solidFill>
                <a:srgbClr val="FE9B1C"/>
              </a:solidFill>
              <a:sym typeface="+mn-ea"/>
            </a:endParaRPr>
          </a:p>
          <a:p>
            <a:pPr algn="l"/>
            <a:r>
              <a:rPr lang="en-US" sz="2400" b="1" u="sng">
                <a:solidFill>
                  <a:srgbClr val="FE9B1C"/>
                </a:solidFill>
                <a:sym typeface="+mn-ea"/>
              </a:rPr>
              <a:t>Q2.</a:t>
            </a:r>
            <a:r>
              <a:rPr lang="en-US" b="1">
                <a:solidFill>
                  <a:srgbClr val="00B050"/>
                </a:solidFill>
                <a:sym typeface="+mn-ea"/>
              </a:rPr>
              <a:t> </a:t>
            </a:r>
            <a:r>
              <a:rPr lang="en-US" sz="2200" b="1">
                <a:solidFill>
                  <a:srgbClr val="00B050"/>
                </a:solidFill>
                <a:sym typeface="+mn-ea"/>
              </a:rPr>
              <a:t>Create table deliveries_v02 with all the columns of the table ‘deliveries’ and an                                 additional column ball_result containing values boundary, dot or other depending on the          total_run (boundary for &gt;= 4, dot for 0 and other for any other number).</a:t>
            </a:r>
            <a:endParaRPr lang="en-US" sz="2200" b="1">
              <a:solidFill>
                <a:srgbClr val="00B050"/>
              </a:solidFill>
              <a:sym typeface="+mn-ea"/>
            </a:endParaRPr>
          </a:p>
          <a:p>
            <a:pPr algn="ctr"/>
            <a:r>
              <a:rPr lang="en-US" sz="2200">
                <a:solidFill>
                  <a:srgbClr val="00B050"/>
                </a:solidFill>
                <a:sym typeface="+mn-ea"/>
              </a:rPr>
              <a:t>    </a:t>
            </a:r>
            <a:endParaRPr lang="en-US" sz="2200">
              <a:solidFill>
                <a:srgbClr val="00B050"/>
              </a:solidFill>
              <a:sym typeface="+mn-ea"/>
            </a:endParaRPr>
          </a:p>
          <a:p>
            <a:r>
              <a:rPr lang="en-US" sz="2200" b="1">
                <a:solidFill>
                  <a:srgbClr val="00B0F0"/>
                </a:solidFill>
                <a:sym typeface="+mn-ea"/>
              </a:rPr>
              <a:t>STEP 1 - </a:t>
            </a:r>
            <a:r>
              <a:rPr lang="en-US" sz="2200" b="1">
                <a:solidFill>
                  <a:srgbClr val="00B0F0"/>
                </a:solidFill>
                <a:sym typeface="+mn-ea"/>
              </a:rPr>
              <a:t>CREATE TABLE deliveries_v02.</a:t>
            </a:r>
            <a:endParaRPr lang="en-US" sz="2200" b="1">
              <a:solidFill>
                <a:srgbClr val="00B0F0"/>
              </a:solidFill>
              <a:sym typeface="+mn-ea"/>
            </a:endParaRPr>
          </a:p>
          <a:p>
            <a:r>
              <a:rPr lang="en-US">
                <a:solidFill>
                  <a:srgbClr val="00B050"/>
                </a:solidFill>
                <a:sym typeface="+mn-ea"/>
              </a:rPr>
              <a:t>  </a:t>
            </a:r>
            <a:r>
              <a:rPr lang="en-US">
                <a:solidFill>
                  <a:srgbClr val="FF0000"/>
                </a:solidFill>
                <a:sym typeface="+mn-ea"/>
              </a:rPr>
              <a:t>QUERY :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sym typeface="+mn-ea"/>
              </a:rPr>
              <a:t>create table deliveries_v02 as (select * from ipl_ball);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endParaRPr lang="en-US" sz="2400">
              <a:solidFill>
                <a:schemeClr val="tx1"/>
              </a:solidFill>
              <a:sym typeface="+mn-ea"/>
            </a:endParaRPr>
          </a:p>
          <a:p>
            <a:r>
              <a:rPr lang="en-US" sz="2200" b="1">
                <a:solidFill>
                  <a:srgbClr val="00B0F0"/>
                </a:solidFill>
                <a:sym typeface="+mn-ea"/>
              </a:rPr>
              <a:t>STEP 2 - ADDING COLUMN ‘ball_result’ in deliveries_v02.</a:t>
            </a:r>
            <a:endParaRPr lang="en-US" sz="2200" b="1">
              <a:solidFill>
                <a:srgbClr val="00B0F0"/>
              </a:solidFill>
              <a:sym typeface="+mn-ea"/>
            </a:endParaRPr>
          </a:p>
          <a:p>
            <a:r>
              <a:rPr lang="en-US">
                <a:solidFill>
                  <a:srgbClr val="FF0000"/>
                </a:solidFill>
                <a:sym typeface="+mn-ea"/>
              </a:rPr>
              <a:t>  QUERY :</a:t>
            </a:r>
            <a:r>
              <a:rPr lang="en-US" sz="2200">
                <a:solidFill>
                  <a:srgbClr val="FF0000"/>
                </a:solidFill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sym typeface="+mn-ea"/>
              </a:rPr>
              <a:t>alter table deliveries_v02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r>
              <a:rPr lang="en-US" sz="2400">
                <a:solidFill>
                  <a:schemeClr val="tx1"/>
                </a:solidFill>
                <a:sym typeface="+mn-ea"/>
              </a:rPr>
              <a:t>               add column ball_result varchar;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endParaRPr lang="en-US" sz="2400">
              <a:solidFill>
                <a:schemeClr val="tx1"/>
              </a:solidFill>
              <a:sym typeface="+mn-ea"/>
            </a:endParaRPr>
          </a:p>
          <a:p>
            <a:r>
              <a:rPr lang="en-US" sz="2200" b="1">
                <a:solidFill>
                  <a:srgbClr val="00B0F0"/>
                </a:solidFill>
                <a:sym typeface="+mn-ea"/>
              </a:rPr>
              <a:t>STEP 3 - UPDATE VALUES IN COLUMN ‘ball_result’ in table deliveries_v02.</a:t>
            </a:r>
            <a:endParaRPr lang="en-US" sz="2200" b="1">
              <a:solidFill>
                <a:srgbClr val="00B0F0"/>
              </a:solidFill>
              <a:sym typeface="+mn-ea"/>
            </a:endParaRPr>
          </a:p>
          <a:p>
            <a:r>
              <a:rPr lang="en-US">
                <a:solidFill>
                  <a:srgbClr val="FF0000"/>
                </a:solidFill>
                <a:sym typeface="+mn-ea"/>
              </a:rPr>
              <a:t>   QUERY  :  </a:t>
            </a:r>
            <a:r>
              <a:rPr lang="en-US" sz="2400">
                <a:solidFill>
                  <a:schemeClr val="tx1"/>
                </a:solidFill>
                <a:sym typeface="+mn-ea"/>
              </a:rPr>
              <a:t>update  deliveries_v02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r>
              <a:rPr lang="en-US" sz="2400">
                <a:solidFill>
                  <a:schemeClr val="tx1"/>
                </a:solidFill>
                <a:sym typeface="+mn-ea"/>
              </a:rPr>
              <a:t>                set ball_result= case when total_runs&gt;=4 then 'boundary'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r>
              <a:rPr lang="en-US" sz="2400">
                <a:solidFill>
                  <a:schemeClr val="tx1"/>
                </a:solidFill>
                <a:sym typeface="+mn-ea"/>
              </a:rPr>
              <a:t>                                                  when total_runs=0 then 'dot'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r>
              <a:rPr lang="en-US" sz="2400">
                <a:solidFill>
                  <a:schemeClr val="tx1"/>
                </a:solidFill>
                <a:sym typeface="+mn-ea"/>
              </a:rPr>
              <a:t>	                                       else 'other' end;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191365" cy="6858000"/>
          </a:xfrm>
          <a:prstGeom prst="rect">
            <a:avLst/>
          </a:prstGeom>
          <a:blipFill>
            <a:blip r:embed="rId2"/>
          </a:blipFill>
        </p:spPr>
        <p:txBody>
          <a:bodyPr wrap="square" rtlCol="0">
            <a:noAutofit/>
          </a:bodyPr>
          <a:p>
            <a:r>
              <a:rPr lang="en-US" sz="2500" b="1" u="sng">
                <a:solidFill>
                  <a:srgbClr val="FE9B1C"/>
                </a:solidFill>
              </a:rPr>
              <a:t>Q3.</a:t>
            </a:r>
            <a:r>
              <a:rPr lang="en-US" sz="2200" b="1">
                <a:solidFill>
                  <a:srgbClr val="00B050"/>
                </a:solidFill>
              </a:rPr>
              <a:t> </a:t>
            </a:r>
            <a:r>
              <a:rPr lang="en-US" sz="2400" b="1">
                <a:solidFill>
                  <a:srgbClr val="00B050"/>
                </a:solidFill>
              </a:rPr>
              <a:t>Write a query to fetch the total number of boundaries and dot balls from the</a:t>
            </a:r>
            <a:endParaRPr lang="en-US" sz="2400" b="1">
              <a:solidFill>
                <a:srgbClr val="00B050"/>
              </a:solidFill>
            </a:endParaRPr>
          </a:p>
          <a:p>
            <a:pPr algn="l"/>
            <a:r>
              <a:rPr lang="en-US" sz="2400" b="1">
                <a:solidFill>
                  <a:srgbClr val="00B050"/>
                </a:solidFill>
              </a:rPr>
              <a:t>        deliveries_v02 table.</a:t>
            </a:r>
            <a:endParaRPr lang="en-US" sz="2400" b="1">
              <a:solidFill>
                <a:srgbClr val="00B050"/>
              </a:solidFill>
            </a:endParaRPr>
          </a:p>
          <a:p>
            <a:r>
              <a:rPr lang="en-US" sz="2400" b="1">
                <a:solidFill>
                  <a:srgbClr val="00B050"/>
                </a:solidFill>
              </a:rPr>
              <a:t> </a:t>
            </a:r>
            <a:r>
              <a:rPr lang="en-US" sz="2400" b="1">
                <a:solidFill>
                  <a:srgbClr val="00B050"/>
                </a:solidFill>
              </a:rPr>
              <a:t> </a:t>
            </a:r>
            <a:endParaRPr lang="en-US" sz="2400" b="1">
              <a:solidFill>
                <a:srgbClr val="00B050"/>
              </a:solidFill>
            </a:endParaRPr>
          </a:p>
          <a:p>
            <a:r>
              <a:rPr lang="en-US" sz="2000" b="1">
                <a:solidFill>
                  <a:srgbClr val="00B050"/>
                </a:solidFill>
              </a:rPr>
              <a:t>   </a:t>
            </a:r>
            <a:r>
              <a:rPr lang="en-US" sz="2000">
                <a:solidFill>
                  <a:srgbClr val="FF0000"/>
                </a:solidFill>
              </a:rPr>
              <a:t>QUERY :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select ball_result, count(ball_result) as count_ball_result</a:t>
            </a:r>
            <a:endParaRPr lang="en-US" sz="2400"/>
          </a:p>
          <a:p>
            <a:r>
              <a:rPr lang="en-US" sz="2400"/>
              <a:t>                from deliveries_v02</a:t>
            </a:r>
            <a:endParaRPr lang="en-US" sz="2400"/>
          </a:p>
          <a:p>
            <a:r>
              <a:rPr lang="en-US" sz="2400"/>
              <a:t>                group by ball_result</a:t>
            </a:r>
            <a:endParaRPr lang="en-US" sz="2400"/>
          </a:p>
          <a:p>
            <a:r>
              <a:rPr lang="en-US" sz="2400"/>
              <a:t>                having ball_result = 'boundary' or ball_result = 'dot';</a:t>
            </a:r>
            <a:endParaRPr lang="en-US" sz="2400"/>
          </a:p>
          <a:p>
            <a:endParaRPr lang="en-US" sz="2400"/>
          </a:p>
          <a:p>
            <a:pPr algn="l"/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      </a:t>
            </a:r>
            <a:r>
              <a:rPr lang="en-US" sz="40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</a:t>
            </a:r>
            <a:r>
              <a:rPr lang="en-US" sz="4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</a:t>
            </a:r>
            <a:r>
              <a:rPr lang="en-US" sz="4000" b="1" u="sng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 VISUALISATION</a:t>
            </a:r>
            <a:endParaRPr lang="en-US" sz="4000" b="1" u="sng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557530" y="4014470"/>
          <a:ext cx="3165475" cy="1746885"/>
        </p:xfrm>
        <a:graphic>
          <a:graphicData uri="http://schemas.openxmlformats.org/drawingml/2006/table">
            <a:tbl>
              <a:tblPr/>
              <a:tblGrid>
                <a:gridCol w="1233170"/>
                <a:gridCol w="1932305"/>
              </a:tblGrid>
              <a:tr h="582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05496"/>
                          </a:solidFill>
                          <a:latin typeface="Calibri" panose="020F0502020204030204" charset="-122"/>
                        </a:rPr>
                        <a:t>ball_result</a:t>
                      </a:r>
                      <a:endParaRPr lang="en-US" sz="1800" b="1">
                        <a:solidFill>
                          <a:srgbClr val="305496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305496"/>
                          </a:solidFill>
                          <a:latin typeface="Calibri" panose="020F0502020204030204" charset="-122"/>
                        </a:rPr>
                        <a:t>count_ball_result</a:t>
                      </a:r>
                      <a:endParaRPr lang="en-US" sz="1800" b="1">
                        <a:solidFill>
                          <a:srgbClr val="305496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582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boundary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31468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</a:tr>
              <a:tr h="582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dot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67841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175375" y="3782060"/>
          <a:ext cx="5057140" cy="266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635"/>
            <a:ext cx="12192635" cy="6856730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pPr indent="0"/>
            <a:r>
              <a:rPr lang="en-US" sz="2400" b="1" u="sng">
                <a:solidFill>
                  <a:srgbClr val="FFC000"/>
                </a:solidFill>
              </a:rPr>
              <a:t>Q4.</a:t>
            </a:r>
            <a:r>
              <a:rPr lang="en-US" b="1"/>
              <a:t> </a:t>
            </a:r>
            <a:r>
              <a:rPr lang="en-US" sz="2200" b="1">
                <a:solidFill>
                  <a:srgbClr val="00B050"/>
                </a:solidFill>
              </a:rPr>
              <a:t>Write a query to fetch the total number of boundaries scored by each team from the    deliveries_v02 table and order it in descending order of the number of boundaries scored.</a:t>
            </a:r>
            <a:endParaRPr lang="en-US" sz="2200" b="1">
              <a:solidFill>
                <a:srgbClr val="00B050"/>
              </a:solidFill>
            </a:endParaRPr>
          </a:p>
          <a:p>
            <a:pPr indent="0"/>
            <a:endParaRPr lang="en-US" sz="2200" b="1">
              <a:solidFill>
                <a:srgbClr val="00B050"/>
              </a:solidFill>
            </a:endParaRPr>
          </a:p>
          <a:p>
            <a:pPr indent="0"/>
            <a:r>
              <a:rPr lang="en-US" sz="2000">
                <a:solidFill>
                  <a:srgbClr val="FF0000"/>
                </a:solidFill>
              </a:rPr>
              <a:t>QUERY : </a:t>
            </a:r>
            <a:r>
              <a:rPr lang="en-US" sz="2200"/>
              <a:t>select batting_team, count(ball_result) as count_ball_result from deliveries_v02</a:t>
            </a:r>
            <a:endParaRPr lang="en-US" sz="2200"/>
          </a:p>
          <a:p>
            <a:pPr indent="0"/>
            <a:r>
              <a:rPr lang="en-US" sz="2200"/>
              <a:t>              where ball_result = 'boundary'</a:t>
            </a:r>
            <a:endParaRPr lang="en-US" sz="2200"/>
          </a:p>
          <a:p>
            <a:pPr indent="0"/>
            <a:r>
              <a:rPr lang="en-US" sz="2200"/>
              <a:t>              group by batting_team</a:t>
            </a:r>
            <a:endParaRPr lang="en-US" sz="2200"/>
          </a:p>
          <a:p>
            <a:pPr indent="0"/>
            <a:r>
              <a:rPr lang="en-US" sz="2200"/>
              <a:t>              order by count_ball_result desc;</a:t>
            </a:r>
            <a:endParaRPr lang="en-US" sz="2200"/>
          </a:p>
          <a:p>
            <a:pPr indent="0"/>
            <a:endParaRPr lang="en-US" sz="2200"/>
          </a:p>
          <a:p>
            <a:pPr indent="0" algn="ctr"/>
            <a:r>
              <a:rPr lang="en-US" sz="3000" b="1" u="sng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OUTPUT</a:t>
            </a:r>
            <a:endParaRPr lang="en-US" sz="3000" b="1" u="sng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537845" y="3429000"/>
          <a:ext cx="4997450" cy="3333115"/>
        </p:xfrm>
        <a:graphic>
          <a:graphicData uri="http://schemas.openxmlformats.org/drawingml/2006/table">
            <a:tbl>
              <a:tblPr/>
              <a:tblGrid>
                <a:gridCol w="2864485"/>
                <a:gridCol w="2132965"/>
              </a:tblGrid>
              <a:tr h="687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batting_team</a:t>
                      </a:r>
                      <a:endParaRPr lang="en-US" sz="20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count_ball_result</a:t>
                      </a:r>
                      <a:endParaRPr lang="en-US" sz="20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Mumbai Indians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4118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Royal Challengers Bangalore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3800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Kings XI Punjab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3780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Kolkata Knight Riders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3739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Chennai Super Kings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3496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Rajasthan Royals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3041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Delhi Daredevils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3022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314440" y="3424555"/>
          <a:ext cx="5121275" cy="3337560"/>
        </p:xfrm>
        <a:graphic>
          <a:graphicData uri="http://schemas.openxmlformats.org/drawingml/2006/table">
            <a:tbl>
              <a:tblPr/>
              <a:tblGrid>
                <a:gridCol w="3150870"/>
                <a:gridCol w="1970405"/>
              </a:tblGrid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Sunrisers Hyderabad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2306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Deccan Chargers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1387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Pune Warriors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733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Delhi Capitals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659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Gujarat Lions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624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Rising Pune Supergiant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290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Rising Pune Supergiants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242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Kochi Tuskers Kerala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charset="-122"/>
                        </a:rPr>
                        <a:t>231</a:t>
                      </a:r>
                      <a:endParaRPr lang="en-US" sz="1800">
                        <a:solidFill>
                          <a:srgbClr val="00206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/>
          <p:nvPr/>
        </p:nvGraphicFramePr>
        <p:xfrm>
          <a:off x="1082675" y="1095375"/>
          <a:ext cx="9944100" cy="5101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160250" y="1753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48380" y="324485"/>
            <a:ext cx="55492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GRAPH VISUALISATION</a:t>
            </a:r>
            <a:endParaRPr lang="en-US" sz="30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635"/>
            <a:ext cx="12192000" cy="6856730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pPr algn="ctr"/>
            <a:r>
              <a:rPr lang="en-US" sz="2400" b="1">
                <a:solidFill>
                  <a:srgbClr val="FFC000"/>
                </a:solidFill>
              </a:rPr>
              <a:t>Q5.</a:t>
            </a:r>
            <a:r>
              <a:rPr lang="en-US">
                <a:solidFill>
                  <a:srgbClr val="92D050"/>
                </a:solidFill>
              </a:rPr>
              <a:t> </a:t>
            </a:r>
            <a:r>
              <a:rPr lang="en-US" sz="2400" b="1">
                <a:solidFill>
                  <a:srgbClr val="00B050"/>
                </a:solidFill>
              </a:rPr>
              <a:t>Write a query to fetch the total number of dot balls bowled by each team and    order it in descending order of the total number of dot balls bowled.</a:t>
            </a:r>
            <a:endParaRPr lang="en-US" sz="2400" b="1">
              <a:solidFill>
                <a:srgbClr val="00B050"/>
              </a:solidFill>
            </a:endParaRPr>
          </a:p>
          <a:p>
            <a:pPr algn="just"/>
            <a:endParaRPr lang="en-US" sz="2200" b="1">
              <a:solidFill>
                <a:srgbClr val="00B050"/>
              </a:solidFill>
            </a:endParaRPr>
          </a:p>
          <a:p>
            <a:pPr algn="just"/>
            <a:r>
              <a:rPr lang="en-US" sz="2200">
                <a:solidFill>
                  <a:srgbClr val="FF0000"/>
                </a:solidFill>
              </a:rPr>
              <a:t>QUERY : </a:t>
            </a:r>
            <a:r>
              <a:rPr lang="en-US" sz="2300"/>
              <a:t>select bowling_team, count(ball_result) as count_ball_result from deliveries_v02</a:t>
            </a:r>
            <a:endParaRPr lang="en-US" sz="2300"/>
          </a:p>
          <a:p>
            <a:pPr algn="just"/>
            <a:r>
              <a:rPr lang="en-US" sz="2300"/>
              <a:t>               where ball_result='dot'</a:t>
            </a:r>
            <a:endParaRPr lang="en-US" sz="2300"/>
          </a:p>
          <a:p>
            <a:pPr algn="just"/>
            <a:r>
              <a:rPr lang="en-US" sz="2300"/>
              <a:t>               group by bowling_team</a:t>
            </a:r>
            <a:endParaRPr lang="en-US" sz="2300"/>
          </a:p>
          <a:p>
            <a:pPr algn="just"/>
            <a:r>
              <a:rPr lang="en-US" sz="2300"/>
              <a:t>               order by count_ball_result desc;</a:t>
            </a:r>
            <a:endParaRPr lang="en-US" sz="2300"/>
          </a:p>
          <a:p>
            <a:pPr algn="just"/>
            <a:endParaRPr lang="en-US" sz="2300"/>
          </a:p>
          <a:p>
            <a:pPr algn="ctr"/>
            <a:r>
              <a:rPr lang="en-US" sz="40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OUTPUT</a:t>
            </a:r>
            <a:endParaRPr lang="en-US" sz="40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2300"/>
          </a:p>
          <a:p>
            <a:pPr algn="just"/>
            <a:endParaRPr lang="en-US" sz="2300"/>
          </a:p>
        </p:txBody>
      </p:sp>
      <p:graphicFrame>
        <p:nvGraphicFramePr>
          <p:cNvPr id="3" name="Table 2"/>
          <p:cNvGraphicFramePr/>
          <p:nvPr/>
        </p:nvGraphicFramePr>
        <p:xfrm>
          <a:off x="1003300" y="3594100"/>
          <a:ext cx="4861560" cy="3025140"/>
        </p:xfrm>
        <a:graphic>
          <a:graphicData uri="http://schemas.openxmlformats.org/drawingml/2006/table">
            <a:tbl>
              <a:tblPr/>
              <a:tblGrid>
                <a:gridCol w="2848610"/>
                <a:gridCol w="2012950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rgbClr val="2F75B5"/>
                          </a:solidFill>
                          <a:latin typeface="Calibri" panose="020F0502020204030204" charset="-122"/>
                        </a:rPr>
                        <a:t>bowling_team</a:t>
                      </a:r>
                      <a:endParaRPr lang="en-US" sz="2000">
                        <a:solidFill>
                          <a:srgbClr val="2F75B5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rgbClr val="2F75B5"/>
                          </a:solidFill>
                          <a:latin typeface="Calibri" panose="020F0502020204030204" charset="-122"/>
                        </a:rPr>
                        <a:t>count_ball_result</a:t>
                      </a:r>
                      <a:endParaRPr lang="en-US" sz="2000">
                        <a:solidFill>
                          <a:srgbClr val="2F75B5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Mumbai Indians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8714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Royal Challengers Bangalore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7955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Kolkata Knight Riders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7894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Kings XI Punjab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7679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Chennai Super Kings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7593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Rajasthan Royals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6665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Delhi Daredevils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6520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Sunrisers Hyderabad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5248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6396355" y="3592830"/>
          <a:ext cx="4613910" cy="3027680"/>
        </p:xfrm>
        <a:graphic>
          <a:graphicData uri="http://schemas.openxmlformats.org/drawingml/2006/table">
            <a:tbl>
              <a:tblPr/>
              <a:tblGrid>
                <a:gridCol w="2839085"/>
                <a:gridCol w="1774825"/>
              </a:tblGrid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Deccan Chargers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3306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Pune Warriors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1900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Delhi Capitals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1338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Gujarat Lions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1095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Rising Pune Supergiant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698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Kochi Tuskers Kerala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626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Rising Pune Supergiants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539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NA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833C0C"/>
                          </a:solidFill>
                          <a:latin typeface="Calibri" panose="020F0502020204030204" charset="-122"/>
                        </a:rPr>
                        <a:t>71</a:t>
                      </a:r>
                      <a:endParaRPr lang="en-US" sz="1800">
                        <a:solidFill>
                          <a:srgbClr val="833C0C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/>
          <p:nvPr/>
        </p:nvGraphicFramePr>
        <p:xfrm>
          <a:off x="958850" y="1236980"/>
          <a:ext cx="10177780" cy="5068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069590" y="259080"/>
            <a:ext cx="6282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GRAPH VISUALISATION</a:t>
            </a:r>
            <a:endParaRPr lang="en-US" sz="4000" b="1" u="sng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191365" cy="6858635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pPr algn="ctr"/>
            <a:r>
              <a:rPr lang="en-US" sz="4000" b="1"/>
              <a:t>    </a:t>
            </a:r>
            <a:r>
              <a:rPr lang="en-US" sz="4000" b="1">
                <a:solidFill>
                  <a:srgbClr val="C00000"/>
                </a:solidFill>
              </a:rPr>
              <a:t>TASK 1 : AGGRESSIVE BATTERS</a:t>
            </a:r>
            <a:endParaRPr lang="en-US" sz="4000" b="1">
              <a:solidFill>
                <a:srgbClr val="FFC000"/>
              </a:solidFill>
              <a:highlight>
                <a:srgbClr val="008000"/>
              </a:highlight>
            </a:endParaRPr>
          </a:p>
          <a:p>
            <a:r>
              <a:rPr lang="en-US" sz="4000" b="1"/>
              <a:t>                              </a:t>
            </a:r>
            <a:r>
              <a:rPr 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en-US" sz="4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4000" b="1">
                <a:solidFill>
                  <a:srgbClr val="FFC000"/>
                </a:solidFill>
              </a:rPr>
              <a:t> </a:t>
            </a:r>
            <a:r>
              <a:rPr lang="en-US" sz="4000" b="1" u="sng">
                <a:solidFill>
                  <a:srgbClr val="FFC000"/>
                </a:solidFill>
              </a:rPr>
              <a:t>CRETERIA :</a:t>
            </a:r>
            <a:endParaRPr lang="en-US" sz="40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algn="ctr"/>
            <a:r>
              <a:rPr lang="en-US"/>
              <a:t> </a:t>
            </a:r>
            <a:r>
              <a:rPr lang="en-US" sz="3000" b="1" u="sng">
                <a:solidFill>
                  <a:srgbClr val="0B5FD1"/>
                </a:solidFill>
              </a:rPr>
              <a:t>TO GET 2-3 PLAYERS WITH HIGH S.R WHO HAVE FACED 500 BALLS.</a:t>
            </a:r>
            <a:endParaRPr lang="en-US" sz="3000" b="1" u="sng">
              <a:solidFill>
                <a:srgbClr val="0B5FD1"/>
              </a:solidFill>
            </a:endParaRPr>
          </a:p>
          <a:p>
            <a:r>
              <a:rPr lang="en-US" sz="3000">
                <a:solidFill>
                  <a:srgbClr val="FF0000"/>
                </a:solidFill>
              </a:rPr>
              <a:t>QUERY :</a:t>
            </a:r>
            <a:endParaRPr lang="en-US" sz="3000">
              <a:solidFill>
                <a:srgbClr val="FF0000"/>
              </a:solidFill>
            </a:endParaRPr>
          </a:p>
          <a:p>
            <a:r>
              <a:rPr lang="en-US" sz="3000">
                <a:solidFill>
                  <a:srgbClr val="FF0000"/>
                </a:solidFill>
              </a:rPr>
              <a:t>    </a:t>
            </a:r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</a:rPr>
              <a:t>select batsman,sum(batsman_runs) as sum_batsman_runs,</a:t>
            </a:r>
            <a:endParaRPr lang="en-US" sz="3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</a:rPr>
              <a:t>    count(ball) as total_balls,(sum(batsman_runs)*1.0/count(ball))*100   as batter_strike_rate </a:t>
            </a:r>
            <a:endParaRPr lang="en-US" sz="3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</a:rPr>
              <a:t>    from ipl_ball where not extras_type='wides'</a:t>
            </a:r>
            <a:endParaRPr lang="en-US" sz="3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</a:rPr>
              <a:t>    group by batsman </a:t>
            </a:r>
            <a:endParaRPr lang="en-US" sz="3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</a:rPr>
              <a:t>    having count(ball)&gt;=500</a:t>
            </a:r>
            <a:endParaRPr lang="en-US" sz="3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</a:rPr>
              <a:t>    order by batter_strike_rate desc</a:t>
            </a:r>
            <a:endParaRPr lang="en-US" sz="3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</a:rPr>
              <a:t>    limit 10;</a:t>
            </a:r>
            <a:endParaRPr lang="en-US" sz="3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635" y="0"/>
            <a:ext cx="12192635" cy="6858000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r>
              <a:rPr lang="en-US" sz="2800" b="1" u="sng">
                <a:solidFill>
                  <a:srgbClr val="FFC000"/>
                </a:solidFill>
              </a:rPr>
              <a:t>Q6.</a:t>
            </a:r>
            <a:r>
              <a:rPr lang="en-US" sz="2800" b="1"/>
              <a:t> </a:t>
            </a:r>
            <a:r>
              <a:rPr lang="en-US" sz="2400" b="1">
                <a:solidFill>
                  <a:srgbClr val="00B050"/>
                </a:solidFill>
              </a:rPr>
              <a:t>Write a query to fetch the total number of dismissals by dismissal kinds where dismissal kind is not NA.</a:t>
            </a:r>
            <a:endParaRPr lang="en-US" sz="2400" b="1">
              <a:solidFill>
                <a:srgbClr val="00B050"/>
              </a:solidFill>
            </a:endParaRPr>
          </a:p>
          <a:p>
            <a:endParaRPr lang="en-US" sz="2400" b="1">
              <a:solidFill>
                <a:srgbClr val="00B050"/>
              </a:solidFill>
            </a:endParaRPr>
          </a:p>
          <a:p>
            <a:r>
              <a:rPr lang="en-US" sz="2200">
                <a:solidFill>
                  <a:srgbClr val="FF0000"/>
                </a:solidFill>
              </a:rPr>
              <a:t>QUERY : </a:t>
            </a:r>
            <a:r>
              <a:rPr lang="en-US" sz="2400"/>
              <a:t>select dismissal_kind, count(dismissal_kind) as count_dismissal_kind</a:t>
            </a:r>
            <a:endParaRPr lang="en-US" sz="2400"/>
          </a:p>
          <a:p>
            <a:r>
              <a:rPr lang="en-US" sz="2400"/>
              <a:t>               from deliveries_v02</a:t>
            </a:r>
            <a:endParaRPr lang="en-US" sz="2400"/>
          </a:p>
          <a:p>
            <a:r>
              <a:rPr lang="en-US" sz="2400"/>
              <a:t>               where not dismissal_kind='NA'</a:t>
            </a:r>
            <a:endParaRPr lang="en-US" sz="2400"/>
          </a:p>
          <a:p>
            <a:r>
              <a:rPr lang="en-US" sz="2400"/>
              <a:t>               group by dismissal_kind;</a:t>
            </a:r>
            <a:endParaRPr lang="en-US" sz="2400"/>
          </a:p>
          <a:p>
            <a:endParaRPr lang="en-US" sz="24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400"/>
              <a:t> </a:t>
            </a:r>
            <a:r>
              <a:rPr lang="en-US" sz="36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OUTPUT : </a:t>
            </a:r>
            <a:endParaRPr lang="en-US" sz="36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36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942590" y="3181985"/>
          <a:ext cx="6548755" cy="3521710"/>
        </p:xfrm>
        <a:graphic>
          <a:graphicData uri="http://schemas.openxmlformats.org/drawingml/2006/table">
            <a:tbl>
              <a:tblPr/>
              <a:tblGrid>
                <a:gridCol w="3186430"/>
                <a:gridCol w="3362325"/>
              </a:tblGrid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latin typeface="Calibri" panose="020F0502020204030204" charset="-122"/>
                        </a:rPr>
                        <a:t>dismissal_kind</a:t>
                      </a:r>
                      <a:endParaRPr lang="en-US" sz="2000" b="1">
                        <a:solidFill>
                          <a:srgbClr val="0070C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latin typeface="Calibri" panose="020F0502020204030204" charset="-122"/>
                        </a:rPr>
                        <a:t>count_dismissal_kind</a:t>
                      </a:r>
                      <a:endParaRPr lang="en-US" sz="2000" b="1">
                        <a:solidFill>
                          <a:srgbClr val="0070C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bowled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1700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caught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5743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caught and bowled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269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hit wicket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12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lbw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571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obstructing the field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retired hurt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11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run out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893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349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stumped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294</a:t>
                      </a:r>
                      <a:endParaRPr lang="en-US" sz="1800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635"/>
            <a:ext cx="12192635" cy="6858000"/>
          </a:xfrm>
          <a:prstGeom prst="rect">
            <a:avLst/>
          </a:prstGeom>
          <a:blipFill rotWithShape="1">
            <a:blip r:embed="rId2">
              <a:alphaModFix amt="28000"/>
            </a:blip>
            <a:tile tx="0" ty="0" sx="100000" sy="100000" flip="none" algn="tl"/>
          </a:blipFill>
        </p:spPr>
        <p:txBody>
          <a:bodyPr wrap="square" rtlCol="0">
            <a:noAutofit/>
          </a:bodyPr>
          <a:p>
            <a:pPr algn="ctr"/>
            <a:r>
              <a:rPr lang="en-US" sz="3600" b="1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VISUALISATION</a:t>
            </a:r>
            <a:endParaRPr lang="en-US" sz="3600" b="1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617345" y="991235"/>
          <a:ext cx="9013190" cy="535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95250"/>
            <a:ext cx="12192000" cy="6857365"/>
          </a:xfrm>
          <a:prstGeom prst="rect">
            <a:avLst/>
          </a:prstGeom>
          <a:blipFill>
            <a:blip r:embed="rId2"/>
          </a:blipFill>
        </p:spPr>
        <p:txBody>
          <a:bodyPr wrap="square" rtlCol="0">
            <a:noAutofit/>
          </a:bodyPr>
          <a:p>
            <a:pPr algn="ctr"/>
            <a:r>
              <a:rPr lang="en-US" sz="2800" b="1" u="sng">
                <a:solidFill>
                  <a:srgbClr val="FFC000"/>
                </a:solidFill>
              </a:rPr>
              <a:t>Q7</a:t>
            </a:r>
            <a:r>
              <a:rPr lang="en-US"/>
              <a:t>. </a:t>
            </a:r>
            <a:r>
              <a:rPr lang="en-US" sz="2400" b="1">
                <a:solidFill>
                  <a:srgbClr val="00B050"/>
                </a:solidFill>
              </a:rPr>
              <a:t>Write a query to get the top 5 bowlers who conceded maximum extra runs               from the deliveries table.</a:t>
            </a:r>
            <a:endParaRPr lang="en-US" sz="2400" b="1">
              <a:solidFill>
                <a:srgbClr val="00B050"/>
              </a:solidFill>
            </a:endParaRPr>
          </a:p>
          <a:p>
            <a:endParaRPr lang="en-US" sz="2400" b="1">
              <a:solidFill>
                <a:srgbClr val="00B050"/>
              </a:solidFill>
            </a:endParaRPr>
          </a:p>
          <a:p>
            <a:r>
              <a:rPr lang="en-US" sz="2200">
                <a:solidFill>
                  <a:srgbClr val="FF0000"/>
                </a:solidFill>
              </a:rPr>
              <a:t>QUERY : </a:t>
            </a:r>
            <a:r>
              <a:rPr lang="en-US" sz="2400"/>
              <a:t>select bowler, max(extra_runs) as max_extra_runs</a:t>
            </a:r>
            <a:endParaRPr lang="en-US" sz="2400"/>
          </a:p>
          <a:p>
            <a:r>
              <a:rPr lang="en-US" sz="2400"/>
              <a:t>               from deliveries_v02</a:t>
            </a:r>
            <a:endParaRPr lang="en-US" sz="2400"/>
          </a:p>
          <a:p>
            <a:r>
              <a:rPr lang="en-US" sz="2400"/>
              <a:t>               group by bowler           </a:t>
            </a:r>
            <a:endParaRPr lang="en-US" sz="2400"/>
          </a:p>
          <a:p>
            <a:r>
              <a:rPr lang="en-US" sz="2400"/>
              <a:t>               order by max_extra_runs desc</a:t>
            </a:r>
            <a:endParaRPr lang="en-US" sz="2400"/>
          </a:p>
          <a:p>
            <a:r>
              <a:rPr lang="en-US" sz="2400"/>
              <a:t>               limit 5;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en-US" sz="4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</a:t>
            </a:r>
            <a:r>
              <a:rPr lang="en-US" sz="4000" b="1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 VISUALISATION</a:t>
            </a:r>
            <a:endParaRPr lang="en-US" sz="4000" b="1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"/>
              </a:lnSpc>
            </a:pPr>
            <a:r>
              <a:rPr lang="en-US" sz="4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r>
              <a:rPr lang="en-US" sz="4000" b="1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  <a:endParaRPr lang="en-US" sz="4000" b="1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555625" y="3914140"/>
          <a:ext cx="3510280" cy="2506345"/>
        </p:xfrm>
        <a:graphic>
          <a:graphicData uri="http://schemas.openxmlformats.org/drawingml/2006/table">
            <a:tbl>
              <a:tblPr/>
              <a:tblGrid>
                <a:gridCol w="1409065"/>
                <a:gridCol w="2101215"/>
              </a:tblGrid>
              <a:tr h="448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7030A0"/>
                          </a:solidFill>
                          <a:latin typeface="Calibri" panose="020F0502020204030204" charset="-122"/>
                        </a:rPr>
                        <a:t>bowler</a:t>
                      </a:r>
                      <a:endParaRPr lang="en-US" sz="2000" b="1">
                        <a:solidFill>
                          <a:srgbClr val="7030A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7030A0"/>
                          </a:solidFill>
                          <a:latin typeface="Calibri" panose="020F0502020204030204" charset="-122"/>
                        </a:rPr>
                        <a:t>max_extra_runs</a:t>
                      </a:r>
                      <a:endParaRPr lang="en-US" sz="2000" b="1">
                        <a:solidFill>
                          <a:srgbClr val="7030A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99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4472C4"/>
                          </a:solidFill>
                          <a:latin typeface="Calibri" panose="020F0502020204030204" charset="-122"/>
                        </a:rPr>
                        <a:t>SL Malinga</a:t>
                      </a:r>
                      <a:endParaRPr lang="en-US" sz="1800">
                        <a:solidFill>
                          <a:srgbClr val="4472C4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4472C4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1800">
                        <a:solidFill>
                          <a:srgbClr val="4472C4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4472C4"/>
                          </a:solidFill>
                          <a:latin typeface="Calibri" panose="020F0502020204030204" charset="-122"/>
                        </a:rPr>
                        <a:t>A Nehra</a:t>
                      </a:r>
                      <a:endParaRPr lang="en-US" sz="1800">
                        <a:solidFill>
                          <a:srgbClr val="4472C4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4472C4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800">
                        <a:solidFill>
                          <a:srgbClr val="4472C4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4472C4"/>
                          </a:solidFill>
                          <a:latin typeface="Calibri" panose="020F0502020204030204" charset="-122"/>
                        </a:rPr>
                        <a:t>A Mishra</a:t>
                      </a:r>
                      <a:endParaRPr lang="en-US" sz="1800">
                        <a:solidFill>
                          <a:srgbClr val="4472C4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4472C4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800">
                        <a:solidFill>
                          <a:srgbClr val="4472C4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4472C4"/>
                          </a:solidFill>
                          <a:latin typeface="Calibri" panose="020F0502020204030204" charset="-122"/>
                        </a:rPr>
                        <a:t>A Kumble</a:t>
                      </a:r>
                      <a:endParaRPr lang="en-US" sz="1800">
                        <a:solidFill>
                          <a:srgbClr val="4472C4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4472C4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800">
                        <a:solidFill>
                          <a:srgbClr val="4472C4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4472C4"/>
                          </a:solidFill>
                          <a:latin typeface="Calibri" panose="020F0502020204030204" charset="-122"/>
                        </a:rPr>
                        <a:t>A Singh</a:t>
                      </a:r>
                      <a:endParaRPr lang="en-US" sz="1800">
                        <a:solidFill>
                          <a:srgbClr val="4472C4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4472C4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800">
                        <a:solidFill>
                          <a:srgbClr val="4472C4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5142865" y="3677285"/>
          <a:ext cx="6180455" cy="3084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5" y="1270"/>
            <a:ext cx="12191365" cy="6856730"/>
          </a:xfrm>
          <a:prstGeom prst="rect">
            <a:avLst/>
          </a:prstGeom>
          <a:blipFill>
            <a:blip r:embed="rId1"/>
          </a:blipFill>
        </p:spPr>
        <p:txBody>
          <a:bodyPr wrap="square" rtlCol="0" anchor="t" anchorCtr="0">
            <a:noAutofit/>
          </a:bodyPr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600" b="1" u="sng">
                <a:solidFill>
                  <a:srgbClr val="FFC000"/>
                </a:solidFill>
              </a:rPr>
              <a:t>Q8.</a:t>
            </a:r>
            <a:r>
              <a:rPr lang="en-US"/>
              <a:t> </a:t>
            </a:r>
            <a:r>
              <a:rPr lang="en-US" sz="2400" b="1">
                <a:solidFill>
                  <a:srgbClr val="00B050"/>
                </a:solidFill>
              </a:rPr>
              <a:t>Write a query to create a table named deliveries_v03 with all the columns of</a:t>
            </a:r>
            <a:endParaRPr lang="en-US" sz="2400" b="1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B050"/>
                </a:solidFill>
              </a:rPr>
              <a:t>       deliveries_v02 table and two additional column (named venue and    match_date) of venue and date from table matches.</a:t>
            </a:r>
            <a:endParaRPr lang="en-US" sz="2400" b="1">
              <a:solidFill>
                <a:srgbClr val="00B050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400" b="1">
              <a:solidFill>
                <a:srgbClr val="00B050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00B0F0"/>
                </a:solidFill>
              </a:rPr>
              <a:t> </a:t>
            </a:r>
            <a:r>
              <a:rPr lang="en-US" sz="2400" b="1">
                <a:solidFill>
                  <a:srgbClr val="00B0F0"/>
                </a:solidFill>
              </a:rPr>
              <a:t>STEP 1 - CREATE TABLE ‘deliveries_v03’.</a:t>
            </a:r>
            <a:endParaRPr lang="en-US" sz="2400" b="1">
              <a:solidFill>
                <a:srgbClr val="00B0F0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sym typeface="+mn-ea"/>
              </a:rPr>
              <a:t>   </a:t>
            </a:r>
            <a:endParaRPr lang="en-US" sz="240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 QUERY : </a:t>
            </a:r>
            <a:r>
              <a:rPr lang="en-US" sz="2400">
                <a:solidFill>
                  <a:schemeClr val="tx1"/>
                </a:solidFill>
                <a:sym typeface="+mn-ea"/>
              </a:rPr>
              <a:t>create table deliveries_v03 as(select * from deliveries_v02);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sym typeface="+mn-ea"/>
              </a:rPr>
              <a:t> 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B0F0"/>
                </a:solidFill>
                <a:sym typeface="+mn-ea"/>
              </a:rPr>
              <a:t> STEP 2 - ADD COLUMNS ‘venue’ AND ‘date’ in ‘deliveries_v03’.</a:t>
            </a:r>
            <a:endParaRPr lang="en-US" sz="2400" b="1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sym typeface="+mn-ea"/>
              </a:rPr>
              <a:t>    QUERY : </a:t>
            </a:r>
            <a:r>
              <a:rPr lang="en-US" sz="2200">
                <a:solidFill>
                  <a:schemeClr val="tx1"/>
                </a:solidFill>
                <a:sym typeface="+mn-ea"/>
              </a:rPr>
              <a:t>alter table deliveries_v03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chemeClr val="tx1"/>
                </a:solidFill>
                <a:sym typeface="+mn-ea"/>
              </a:rPr>
              <a:t>                  add column venue varchar,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chemeClr val="tx1"/>
                </a:solidFill>
                <a:sym typeface="+mn-ea"/>
              </a:rPr>
              <a:t>   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chemeClr val="tx1"/>
                </a:solidFill>
                <a:sym typeface="+mn-ea"/>
              </a:rPr>
              <a:t>  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chemeClr val="tx1"/>
                </a:solidFill>
                <a:sym typeface="+mn-ea"/>
              </a:rPr>
              <a:t>                  add column date date; 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00B0F0"/>
                </a:solidFill>
                <a:sym typeface="+mn-ea"/>
              </a:rPr>
              <a:t> STEP 3 - UPDATING VALUES IN COLUMNS ‘venue’ AND ‘date’ FROM TABLE ipl_matches </a:t>
            </a:r>
            <a:endParaRPr lang="en-US" sz="2200" b="1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00B0F0"/>
                </a:solidFill>
                <a:sym typeface="+mn-ea"/>
              </a:rPr>
              <a:t>               TO TABLE  ‘deliveries_v03’.</a:t>
            </a:r>
            <a:endParaRPr lang="en-US" sz="2200" b="1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sym typeface="+mn-ea"/>
              </a:rPr>
              <a:t>QUERY :  </a:t>
            </a:r>
            <a:r>
              <a:rPr lang="en-US" sz="2200">
                <a:solidFill>
                  <a:schemeClr val="tx1"/>
                </a:solidFill>
                <a:sym typeface="+mn-ea"/>
              </a:rPr>
              <a:t>update deliveries_v03 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chemeClr val="tx1"/>
                </a:solidFill>
                <a:sym typeface="+mn-ea"/>
              </a:rPr>
              <a:t>               set venue=(select venue from ipl_matches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chemeClr val="tx1"/>
                </a:solidFill>
                <a:sym typeface="+mn-ea"/>
              </a:rPr>
              <a:t>               where deliveries_v03.id=ipl_matches.id);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chemeClr val="tx1"/>
                </a:solidFill>
                <a:sym typeface="+mn-ea"/>
              </a:rPr>
              <a:t>               update deliveries_v03 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chemeClr val="tx1"/>
                </a:solidFill>
                <a:sym typeface="+mn-ea"/>
              </a:rPr>
              <a:t>               set date=(select date from ipl_matches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chemeClr val="tx1"/>
                </a:solidFill>
                <a:sym typeface="+mn-ea"/>
              </a:rPr>
              <a:t>               where deliveries_v03.id=ipl_matches.id);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chemeClr val="tx1"/>
                </a:solidFill>
                <a:sym typeface="+mn-ea"/>
              </a:rPr>
              <a:t> </a:t>
            </a: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>
              <a:solidFill>
                <a:srgbClr val="00B0F0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>
              <a:solidFill>
                <a:srgbClr val="00B0F0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192000" cy="6856730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pPr algn="ctr"/>
            <a:r>
              <a:rPr lang="en-US" sz="2800" b="1" u="sng">
                <a:solidFill>
                  <a:srgbClr val="FFC000"/>
                </a:solidFill>
              </a:rPr>
              <a:t>Q9</a:t>
            </a:r>
            <a:r>
              <a:rPr lang="en-US"/>
              <a:t>. </a:t>
            </a:r>
            <a:r>
              <a:rPr lang="en-US" sz="2500" b="1">
                <a:solidFill>
                  <a:srgbClr val="00B050"/>
                </a:solidFill>
              </a:rPr>
              <a:t>Write a query to fetch the total runs scored for each venue and order it in the descending order of total runs scored.</a:t>
            </a:r>
            <a:endParaRPr lang="en-US" sz="2500" b="1">
              <a:solidFill>
                <a:srgbClr val="00B050"/>
              </a:solidFill>
            </a:endParaRPr>
          </a:p>
          <a:p>
            <a:pPr algn="ctr"/>
            <a:endParaRPr lang="en-US" sz="2500" b="1">
              <a:solidFill>
                <a:srgbClr val="00B050"/>
              </a:solidFill>
            </a:endParaRPr>
          </a:p>
          <a:p>
            <a:r>
              <a:rPr lang="en-US" sz="2500">
                <a:solidFill>
                  <a:srgbClr val="FF0000"/>
                </a:solidFill>
                <a:sym typeface="+mn-ea"/>
              </a:rPr>
              <a:t> </a:t>
            </a:r>
            <a:r>
              <a:rPr lang="en-US" sz="2200">
                <a:solidFill>
                  <a:srgbClr val="FF0000"/>
                </a:solidFill>
                <a:sym typeface="+mn-ea"/>
              </a:rPr>
              <a:t> QUERY : </a:t>
            </a:r>
            <a:r>
              <a:rPr lang="en-US" sz="2200">
                <a:sym typeface="+mn-ea"/>
              </a:rPr>
              <a:t>select venue,sum(total_runs) as sum_total_runs </a:t>
            </a:r>
            <a:endParaRPr lang="en-US" sz="2200">
              <a:sym typeface="+mn-ea"/>
            </a:endParaRPr>
          </a:p>
          <a:p>
            <a:r>
              <a:rPr lang="en-US" sz="2200">
                <a:sym typeface="+mn-ea"/>
              </a:rPr>
              <a:t>                  from deliveries_v03</a:t>
            </a:r>
            <a:endParaRPr lang="en-US" sz="2200">
              <a:sym typeface="+mn-ea"/>
            </a:endParaRPr>
          </a:p>
          <a:p>
            <a:r>
              <a:rPr lang="en-US" sz="2200"/>
              <a:t>                  group by venue</a:t>
            </a:r>
            <a:endParaRPr lang="en-US" sz="2200"/>
          </a:p>
          <a:p>
            <a:r>
              <a:rPr lang="en-US" sz="2200"/>
              <a:t>                  order by sum_total_runs desc;</a:t>
            </a:r>
            <a:endParaRPr lang="en-US" sz="2200"/>
          </a:p>
          <a:p>
            <a:endParaRPr lang="en-US" sz="2200"/>
          </a:p>
          <a:p>
            <a:r>
              <a:rPr lang="en-US" sz="3200" b="1" u="sng">
                <a:ln w="2222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</a:rPr>
              <a:t>OUTPUT :   </a:t>
            </a:r>
            <a:endParaRPr lang="en-US" sz="3200" b="1" u="sng">
              <a:ln w="22225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333750" y="3030855"/>
          <a:ext cx="6221095" cy="3637280"/>
        </p:xfrm>
        <a:graphic>
          <a:graphicData uri="http://schemas.openxmlformats.org/drawingml/2006/table">
            <a:tbl>
              <a:tblPr/>
              <a:tblGrid>
                <a:gridCol w="4041775"/>
                <a:gridCol w="2179320"/>
              </a:tblGrid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 b="1">
                          <a:solidFill>
                            <a:srgbClr val="92D050"/>
                          </a:solidFill>
                          <a:latin typeface="Calibri" panose="020F0502020204030204" charset="-122"/>
                        </a:rPr>
                        <a:t>venue</a:t>
                      </a:r>
                      <a:endParaRPr lang="en-US" sz="2200" b="1">
                        <a:solidFill>
                          <a:srgbClr val="92D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200" b="1">
                          <a:solidFill>
                            <a:srgbClr val="92D050"/>
                          </a:solidFill>
                          <a:latin typeface="Calibri" panose="020F0502020204030204" charset="-122"/>
                        </a:rPr>
                        <a:t>sum_total_runs</a:t>
                      </a:r>
                      <a:endParaRPr lang="en-US" sz="2200" b="1">
                        <a:solidFill>
                          <a:srgbClr val="92D05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Eden Gardens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23658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Wankhede Stadium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23390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Feroz Shah Kotla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22947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M Chinnaswamy Stadium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20237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Rajiv Gandhi International Stadium, Uppal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19484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MA Chidambaram Stadium, Chepauk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17821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Sawai Mansingh Stadium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14264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635"/>
            <a:ext cx="12192000" cy="6858635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911225" y="125730"/>
          <a:ext cx="4648200" cy="6038850"/>
        </p:xfrm>
        <a:graphic>
          <a:graphicData uri="http://schemas.openxmlformats.org/drawingml/2006/table">
            <a:tbl>
              <a:tblPr/>
              <a:tblGrid>
                <a:gridCol w="3581400"/>
                <a:gridCol w="1066800"/>
              </a:tblGrid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Punjab Cricket Association Stadium, Mohali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10987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Dubai International Cricket Stadium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10402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Sheikh Zayed Stadium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8830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Punjab Cricket Association IS Bindra Stadium, Mohali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7021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Maharashtra Cricket Association Stadium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6780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Sharjah Cricket Stadium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5924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M.Chinnaswamy Stadium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5127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Dr DY Patil Sports Academy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4810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Subrata Roy Sahara Stadium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4755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Kingsmead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4353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Brabourne Stadium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3842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Dr. Y.S. Rajasekhara Reddy ACA-VDCA Cricket Stadium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3746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Sardar Patel Stadium, Motera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3746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SuperSport Park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3653</a:t>
                      </a:r>
                      <a:endParaRPr lang="en-US" sz="1800" b="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6550660" y="133985"/>
          <a:ext cx="4648200" cy="5857875"/>
        </p:xfrm>
        <a:graphic>
          <a:graphicData uri="http://schemas.openxmlformats.org/drawingml/2006/table">
            <a:tbl>
              <a:tblPr/>
              <a:tblGrid>
                <a:gridCol w="3581400"/>
                <a:gridCol w="1066800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Saurashtra Cricket Association Stadium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3316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Himachal Pradesh Cricket Association Stadium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2897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Holkar Cricket Stadium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2872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New Wanderers Stadium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2292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Barabati Stadium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2278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JSCA International Stadium Complex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2056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St George's Park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2033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Newlands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1764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Shaheed Veer Narayan Singh International Stadium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1741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Nehru Stadium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1363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Green Park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1298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De Beers Diamond Oval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897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Vidarbha Cricket Association Stadium, Jamtha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882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Buffalo Park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799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OUTsurance Oval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charset="-122"/>
                        </a:rPr>
                        <a:t>529</a:t>
                      </a:r>
                      <a:endParaRPr lang="en-US" sz="1800">
                        <a:solidFill>
                          <a:schemeClr val="accent2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635" y="635"/>
            <a:ext cx="12192635" cy="6857365"/>
          </a:xfrm>
          <a:prstGeom prst="rect">
            <a:avLst/>
          </a:prstGeom>
          <a:blipFill>
            <a:blip r:embed="rId1"/>
          </a:blipFill>
        </p:spPr>
        <p:txBody>
          <a:bodyPr wrap="square" rtlCol="0">
            <a:noAutofit/>
          </a:bodyPr>
          <a:p>
            <a:pPr algn="ctr"/>
            <a:r>
              <a:rPr lang="en-US" sz="2800" b="1" u="sng">
                <a:solidFill>
                  <a:srgbClr val="FFC000"/>
                </a:solidFill>
              </a:rPr>
              <a:t>Q10</a:t>
            </a:r>
            <a:r>
              <a:rPr lang="en-US" sz="2800" b="1">
                <a:solidFill>
                  <a:srgbClr val="FFC000"/>
                </a:solidFill>
              </a:rPr>
              <a:t>. </a:t>
            </a:r>
            <a:r>
              <a:rPr lang="en-US" sz="2400" b="1">
                <a:solidFill>
                  <a:srgbClr val="00B050"/>
                </a:solidFill>
              </a:rPr>
              <a:t>Write a query to fetch the year-wise total runs scored at Eden Gardens and        order it in the descending order of total runs scored.</a:t>
            </a:r>
            <a:endParaRPr lang="en-US" sz="2400" b="1">
              <a:solidFill>
                <a:srgbClr val="00B050"/>
              </a:solidFill>
            </a:endParaRPr>
          </a:p>
          <a:p>
            <a:endParaRPr lang="en-US" sz="2400">
              <a:solidFill>
                <a:srgbClr val="00B050"/>
              </a:solidFill>
            </a:endParaRPr>
          </a:p>
          <a:p>
            <a:r>
              <a:rPr lang="en-US" sz="2400">
                <a:solidFill>
                  <a:srgbClr val="FF0000"/>
                </a:solidFill>
                <a:sym typeface="+mn-ea"/>
              </a:rPr>
              <a:t> QUERY : </a:t>
            </a:r>
            <a:r>
              <a:rPr lang="en-US" sz="2400">
                <a:sym typeface="+mn-ea"/>
              </a:rPr>
              <a:t>select extract(year from date) as year,sum(total_runs) as sum_total_runs </a:t>
            </a:r>
            <a:endParaRPr lang="en-US" sz="2400">
              <a:sym typeface="+mn-ea"/>
            </a:endParaRPr>
          </a:p>
          <a:p>
            <a:r>
              <a:rPr lang="en-US" sz="2400" b="1"/>
              <a:t>                 </a:t>
            </a:r>
            <a:r>
              <a:rPr lang="en-US" sz="2400"/>
              <a:t>from deliveries_v03 where venue='Eden Gardens'</a:t>
            </a:r>
            <a:endParaRPr lang="en-US" sz="2400"/>
          </a:p>
          <a:p>
            <a:r>
              <a:rPr lang="en-US" sz="2400"/>
              <a:t>                 group by year</a:t>
            </a:r>
            <a:endParaRPr lang="en-US" sz="2400"/>
          </a:p>
          <a:p>
            <a:r>
              <a:rPr lang="en-US" sz="2400"/>
              <a:t>                 order by sum_total_runs desc;</a:t>
            </a:r>
            <a:endParaRPr lang="en-US" sz="2400"/>
          </a:p>
          <a:p>
            <a:endParaRPr lang="en-US" sz="2400"/>
          </a:p>
          <a:p>
            <a:pPr algn="ctr"/>
            <a:r>
              <a:rPr lang="en-US" sz="32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  <a:endParaRPr lang="en-US" sz="32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b="1" u="sng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3200" b="1" u="sng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702435" y="3803650"/>
          <a:ext cx="3859530" cy="2774950"/>
        </p:xfrm>
        <a:graphic>
          <a:graphicData uri="http://schemas.openxmlformats.org/drawingml/2006/table">
            <a:tbl>
              <a:tblPr/>
              <a:tblGrid>
                <a:gridCol w="1257935"/>
                <a:gridCol w="2601595"/>
              </a:tblGrid>
              <a:tr h="497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305496"/>
                          </a:solidFill>
                          <a:latin typeface="Calibri" panose="020F0502020204030204" charset="-122"/>
                        </a:rPr>
                        <a:t>year</a:t>
                      </a:r>
                      <a:endParaRPr lang="en-US" sz="2800">
                        <a:solidFill>
                          <a:srgbClr val="305496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305496"/>
                          </a:solidFill>
                          <a:latin typeface="Calibri" panose="020F0502020204030204" charset="-122"/>
                        </a:rPr>
                        <a:t>sum_total_runs</a:t>
                      </a:r>
                      <a:endParaRPr lang="en-US" sz="2800">
                        <a:solidFill>
                          <a:srgbClr val="305496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55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2018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2885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455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2019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2651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2015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2386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2013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2304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455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2017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2194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6576695" y="3803650"/>
          <a:ext cx="3489960" cy="2777490"/>
        </p:xfrm>
        <a:graphic>
          <a:graphicData uri="http://schemas.openxmlformats.org/drawingml/2006/table">
            <a:tbl>
              <a:tblPr/>
              <a:tblGrid>
                <a:gridCol w="1449705"/>
                <a:gridCol w="2040255"/>
              </a:tblGrid>
              <a:tr h="462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2010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2167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462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2016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2073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462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2012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2012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462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2011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1854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462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2008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1843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462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2014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1289</a:t>
                      </a:r>
                      <a:endParaRPr lang="en-US" sz="240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192000" cy="6857365"/>
          </a:xfrm>
          <a:prstGeom prst="rect">
            <a:avLst/>
          </a:prstGeom>
          <a:blipFill>
            <a:blip r:embed="rId2"/>
          </a:blipFill>
        </p:spPr>
        <p:txBody>
          <a:bodyPr wrap="square" rtlCol="0">
            <a:noAutofit/>
          </a:bodyPr>
          <a:p>
            <a:pPr algn="ctr"/>
            <a:r>
              <a:rPr lang="en-US" sz="4000" b="1" u="sng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6FC14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GRAPH VISUALISATION</a:t>
            </a:r>
            <a:endParaRPr lang="en-US" sz="4000" b="1" u="sng">
              <a:ln w="6600">
                <a:solidFill>
                  <a:schemeClr val="accent2"/>
                </a:solidFill>
                <a:prstDash val="solid"/>
              </a:ln>
              <a:solidFill>
                <a:srgbClr val="F6FC14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685290" y="1287145"/>
          <a:ext cx="8822055" cy="484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2976245" y="1761490"/>
          <a:ext cx="6607810" cy="4653280"/>
        </p:xfrm>
        <a:graphic>
          <a:graphicData uri="http://schemas.openxmlformats.org/drawingml/2006/table">
            <a:tbl>
              <a:tblPr/>
              <a:tblGrid>
                <a:gridCol w="1376680"/>
                <a:gridCol w="2100580"/>
                <a:gridCol w="1164590"/>
                <a:gridCol w="1965960"/>
              </a:tblGrid>
              <a:tr h="528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900" b="1">
                          <a:solidFill>
                            <a:srgbClr val="FFD966"/>
                          </a:solidFill>
                          <a:latin typeface="Calibri" panose="020F0502020204030204" charset="-122"/>
                        </a:rPr>
                        <a:t>batsman</a:t>
                      </a:r>
                      <a:endParaRPr lang="en-US" sz="1900" b="1">
                        <a:solidFill>
                          <a:srgbClr val="FFD966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900" b="1">
                          <a:solidFill>
                            <a:srgbClr val="FFD966"/>
                          </a:solidFill>
                          <a:latin typeface="Calibri" panose="020F0502020204030204" charset="-122"/>
                        </a:rPr>
                        <a:t>sum_batsman_runs</a:t>
                      </a:r>
                      <a:endParaRPr lang="en-US" sz="1900" b="1">
                        <a:solidFill>
                          <a:srgbClr val="FFD966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900" b="1">
                          <a:solidFill>
                            <a:srgbClr val="FFD966"/>
                          </a:solidFill>
                          <a:latin typeface="Calibri" panose="020F0502020204030204" charset="-122"/>
                        </a:rPr>
                        <a:t>total_balls</a:t>
                      </a:r>
                      <a:endParaRPr lang="en-US" sz="1900" b="1">
                        <a:solidFill>
                          <a:srgbClr val="FFD966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900" b="1">
                          <a:solidFill>
                            <a:srgbClr val="FFD966"/>
                          </a:solidFill>
                          <a:latin typeface="Calibri" panose="020F0502020204030204" charset="-122"/>
                        </a:rPr>
                        <a:t>batter_strike_rate</a:t>
                      </a:r>
                      <a:endParaRPr lang="en-US" sz="1900" b="1">
                        <a:solidFill>
                          <a:srgbClr val="FFD966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AD Russell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1517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832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182.3317308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SP Narine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892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543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164.2725599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HH Pandya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1349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847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159.2680047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V Sehwag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2728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1755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155.4415954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GJ Maxwell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1505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973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154.676259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RR Pant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2079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1368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151.9736842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3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AB de Villiers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4849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3192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151.9110276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CH Gayle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4772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3179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150.1100975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KA Pollard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3023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2017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149.8760535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JC Buttler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1714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1146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C65911"/>
                          </a:solidFill>
                          <a:latin typeface="Calibri" panose="020F0502020204030204" charset="-122"/>
                        </a:rPr>
                        <a:t>149.5636998</a:t>
                      </a:r>
                      <a:endParaRPr lang="en-US" sz="1800" b="0">
                        <a:solidFill>
                          <a:srgbClr val="C6591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4547870" y="29273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 u="sng">
                <a:solidFill>
                  <a:srgbClr val="FF0000"/>
                </a:solidFill>
              </a:rPr>
              <a:t>OUTPUT</a:t>
            </a:r>
            <a:endParaRPr lang="en-US" sz="6000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Chart 2"/>
          <p:cNvGraphicFramePr/>
          <p:nvPr/>
        </p:nvGraphicFramePr>
        <p:xfrm>
          <a:off x="948690" y="888365"/>
          <a:ext cx="10102850" cy="5780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605530" y="231775"/>
            <a:ext cx="5856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GRAPH VISUALISATION</a:t>
            </a:r>
            <a:endParaRPr lang="en-US" sz="28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508250" y="0"/>
            <a:ext cx="8298180" cy="1044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b="1">
                <a:solidFill>
                  <a:srgbClr val="FFC000"/>
                </a:solidFill>
                <a:sym typeface="+mn-ea"/>
              </a:rPr>
              <a:t> </a:t>
            </a:r>
            <a:r>
              <a:rPr lang="en-US" sz="4400" b="1">
                <a:solidFill>
                  <a:srgbClr val="C00000"/>
                </a:solidFill>
                <a:sym typeface="+mn-ea"/>
              </a:rPr>
              <a:t>TASK 2 : ANCHOR BATTERS</a:t>
            </a:r>
            <a:endParaRPr lang="en-US" sz="4400" b="1">
              <a:solidFill>
                <a:srgbClr val="FFC000"/>
              </a:solidFill>
              <a:highlight>
                <a:srgbClr val="008000"/>
              </a:highlight>
            </a:endParaRPr>
          </a:p>
          <a:p>
            <a:pPr algn="ctr"/>
            <a:r>
              <a:rPr lang="en-US" sz="4000" b="1" u="sng">
                <a:solidFill>
                  <a:srgbClr val="FFC000"/>
                </a:solidFill>
              </a:rPr>
              <a:t>CRETERIA :</a:t>
            </a:r>
            <a:endParaRPr lang="en-US" sz="4000" b="1" u="sng">
              <a:solidFill>
                <a:srgbClr val="FFC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08685" y="1479550"/>
            <a:ext cx="10920095" cy="1023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000" b="1" u="sng">
                <a:solidFill>
                  <a:srgbClr val="0B5FD1"/>
                </a:solidFill>
                <a:sym typeface="+mn-ea"/>
              </a:rPr>
              <a:t>TO GET 2-3 PLAYERS WITH GOOD AVERAGE WHO HAVE PLAYED MORE THAN 2 IPL SEASON.</a:t>
            </a:r>
            <a:endParaRPr lang="en-US" sz="3000"/>
          </a:p>
        </p:txBody>
      </p:sp>
      <p:sp>
        <p:nvSpPr>
          <p:cNvPr id="7" name="Text Box 6"/>
          <p:cNvSpPr txBox="1"/>
          <p:nvPr/>
        </p:nvSpPr>
        <p:spPr>
          <a:xfrm>
            <a:off x="263525" y="2484120"/>
            <a:ext cx="4064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</a:rPr>
              <a:t>QUERY :</a:t>
            </a:r>
            <a:endParaRPr lang="en-US" sz="30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1445" y="3037205"/>
            <a:ext cx="12061190" cy="4093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/>
              <a:t>    select batsman,sum(batsman_runs) as sum_runs, sum(is_wicket) as     count_wicket, </a:t>
            </a:r>
            <a:endParaRPr lang="en-US" sz="2800"/>
          </a:p>
          <a:p>
            <a:r>
              <a:rPr lang="en-US" sz="2800"/>
              <a:t>    (sum(batsman_runs)/sum(is_wicket))*1.0 as avg_runs</a:t>
            </a:r>
            <a:endParaRPr lang="en-US" sz="2800"/>
          </a:p>
          <a:p>
            <a:r>
              <a:rPr lang="en-US" sz="2800"/>
              <a:t>    from ipl_ball </a:t>
            </a:r>
            <a:endParaRPr lang="en-US" sz="2800"/>
          </a:p>
          <a:p>
            <a:r>
              <a:rPr lang="en-US" sz="2800"/>
              <a:t>    group by batsman having not sum(is_wicket)=0  and  count(id)&gt;28</a:t>
            </a:r>
            <a:endParaRPr lang="en-US" sz="2800"/>
          </a:p>
          <a:p>
            <a:r>
              <a:rPr lang="en-US" sz="2800"/>
              <a:t>    order by avg_runs desc</a:t>
            </a:r>
            <a:endParaRPr lang="en-US" sz="2800"/>
          </a:p>
          <a:p>
            <a:r>
              <a:rPr lang="en-US" sz="2800"/>
              <a:t>    limit 10;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sz="6000" b="1" u="sng">
                <a:solidFill>
                  <a:srgbClr val="00B050"/>
                </a:solidFill>
              </a:rPr>
              <a:t>OUTPUT</a:t>
            </a:r>
            <a:endParaRPr lang="en-US" sz="6000" b="1" u="sng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952750" y="1720850"/>
          <a:ext cx="5598160" cy="4211955"/>
        </p:xfrm>
        <a:graphic>
          <a:graphicData uri="http://schemas.openxmlformats.org/drawingml/2006/table">
            <a:tbl>
              <a:tblPr/>
              <a:tblGrid>
                <a:gridCol w="1838960"/>
                <a:gridCol w="1070610"/>
                <a:gridCol w="1642745"/>
                <a:gridCol w="1045845"/>
              </a:tblGrid>
              <a:tr h="579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00"/>
                          </a:solidFill>
                          <a:latin typeface="Calibri" panose="020F0502020204030204" charset="-122"/>
                        </a:rPr>
                        <a:t>batsman</a:t>
                      </a:r>
                      <a:endParaRPr lang="en-US" sz="2000" b="1">
                        <a:solidFill>
                          <a:srgbClr val="FFFF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00"/>
                          </a:solidFill>
                          <a:latin typeface="Calibri" panose="020F0502020204030204" charset="-122"/>
                        </a:rPr>
                        <a:t>sum_runs</a:t>
                      </a:r>
                      <a:endParaRPr lang="en-US" sz="2000" b="1">
                        <a:solidFill>
                          <a:srgbClr val="FFFF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00"/>
                          </a:solidFill>
                          <a:latin typeface="Calibri" panose="020F0502020204030204" charset="-122"/>
                        </a:rPr>
                        <a:t>count_wicket</a:t>
                      </a:r>
                      <a:endParaRPr lang="en-US" sz="2000" b="1">
                        <a:solidFill>
                          <a:srgbClr val="FFFF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00"/>
                          </a:solidFill>
                          <a:latin typeface="Calibri" panose="020F0502020204030204" charset="-122"/>
                        </a:rPr>
                        <a:t>avg_runs</a:t>
                      </a:r>
                      <a:endParaRPr lang="en-US" sz="2000" b="1">
                        <a:solidFill>
                          <a:srgbClr val="FFFF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Iqbal Abdulla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88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88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RD Gaikwad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68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MN van Wyk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167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55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PD Collingwood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203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50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LH Ferguson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HM Amla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577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AB de Villiers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4849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42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KL Rahul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2647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62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42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DA Warner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5254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126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41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CH Gayle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4772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116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41</a:t>
                      </a:r>
                      <a:endParaRPr lang="en-US" sz="20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/>
          <p:nvPr/>
        </p:nvGraphicFramePr>
        <p:xfrm>
          <a:off x="1021080" y="1208405"/>
          <a:ext cx="10149840" cy="521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047365" y="302260"/>
            <a:ext cx="6490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GRAPH VISUALISATION</a:t>
            </a:r>
            <a:endParaRPr lang="en-US" sz="36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98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wrap="square" rtlCol="0">
            <a:noAutofit/>
          </a:bodyPr>
          <a:p>
            <a:pPr algn="ctr"/>
            <a:r>
              <a:rPr lang="en-US" sz="4800" b="1">
                <a:solidFill>
                  <a:srgbClr val="C00000"/>
                </a:solidFill>
              </a:rPr>
              <a:t>TASK 3 :  HARD HITTERS</a:t>
            </a:r>
            <a:endParaRPr lang="en-US" sz="4800" b="1">
              <a:solidFill>
                <a:srgbClr val="C00000"/>
              </a:solidFill>
            </a:endParaRPr>
          </a:p>
          <a:p>
            <a:pPr algn="ctr"/>
            <a:r>
              <a:rPr lang="en-US" sz="3800" b="1" u="sng">
                <a:solidFill>
                  <a:srgbClr val="FFC000"/>
                </a:solidFill>
              </a:rPr>
              <a:t>CRETERIA :</a:t>
            </a:r>
            <a:r>
              <a:rPr lang="en-US" sz="4000" b="1" u="sng">
                <a:solidFill>
                  <a:srgbClr val="FFC000"/>
                </a:solidFill>
              </a:rPr>
              <a:t> </a:t>
            </a:r>
            <a:endParaRPr lang="en-US" sz="4000" b="1" u="sng">
              <a:solidFill>
                <a:srgbClr val="FFC000"/>
              </a:solidFill>
            </a:endParaRPr>
          </a:p>
          <a:p>
            <a:pPr algn="ctr"/>
            <a:r>
              <a:rPr lang="en-US" sz="2400" b="1" u="sng">
                <a:solidFill>
                  <a:srgbClr val="7030A0"/>
                </a:solidFill>
              </a:rPr>
              <a:t>YOU NEED TO GET 2-3 HARD-HITTING PLAYERS WHO HAVE SCORED MOST RUNS IN BOUNDARIES AND HAVE PLAYED MORE THAN 2 IPL SEASON. </a:t>
            </a:r>
            <a:endParaRPr lang="en-US" sz="2400" b="1" u="sng">
              <a:solidFill>
                <a:srgbClr val="7030A0"/>
              </a:solidFill>
            </a:endParaRPr>
          </a:p>
          <a:p>
            <a:pPr algn="l"/>
            <a:endParaRPr lang="en-US" sz="2400" b="1">
              <a:solidFill>
                <a:srgbClr val="FF0000"/>
              </a:solidFill>
            </a:endParaRPr>
          </a:p>
          <a:p>
            <a:pPr algn="l"/>
            <a:r>
              <a:rPr lang="en-US" sz="2400" b="1">
                <a:solidFill>
                  <a:srgbClr val="FF0000"/>
                </a:solidFill>
              </a:rPr>
              <a:t>QUERY :</a:t>
            </a:r>
            <a:endParaRPr lang="en-US" sz="2400" b="1">
              <a:solidFill>
                <a:srgbClr val="FF0000"/>
              </a:solidFill>
            </a:endParaRPr>
          </a:p>
          <a:p>
            <a:pPr algn="l"/>
            <a:r>
              <a:rPr lang="en-US" sz="2800" b="1">
                <a:solidFill>
                  <a:srgbClr val="FF0000"/>
                </a:solidFill>
              </a:rPr>
              <a:t>    </a:t>
            </a:r>
            <a:r>
              <a:rPr lang="en-US" sz="2800">
                <a:solidFill>
                  <a:schemeClr val="tx1"/>
                </a:solidFill>
              </a:rPr>
              <a:t>select batsman, sum(batsman_runs) as sum_batsman_runs,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    sum(case when batsman_runs=4 then 4 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             when batsman_runs=6 then 6 else 0 end) as boundaries,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    (sum(case when batsman_runs=4 then 4 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	   when batsman_runs=6 then 6 else 0   end)*1.0/sum(batsman_runs))*100 as boundary_percentage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    from ipl_ball group by batsman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    having count(distinct id)&gt;28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    order by boundary_percentage desc limit 10;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</a:rPr>
              <a:t>                                                         </a:t>
            </a:r>
            <a:r>
              <a:rPr lang="en-US" sz="2800">
                <a:solidFill>
                  <a:srgbClr val="7030A0"/>
                </a:solidFill>
              </a:rPr>
              <a:t>                                                                            </a:t>
            </a:r>
            <a:endParaRPr lang="en-US" sz="280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14203</Words>
  <Application>WPS Presentation</Application>
  <PresentationFormat>Widescreen</PresentationFormat>
  <Paragraphs>1393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SimSun</vt:lpstr>
      <vt:lpstr>Wingdings</vt:lpstr>
      <vt:lpstr>Calibri</vt:lpstr>
      <vt:lpstr>Microsoft YaHei</vt:lpstr>
      <vt:lpstr>Arial Unicode MS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Arnav Anand</dc:creator>
  <cp:lastModifiedBy>Arnav Anand</cp:lastModifiedBy>
  <cp:revision>40</cp:revision>
  <dcterms:created xsi:type="dcterms:W3CDTF">2024-04-10T07:45:00Z</dcterms:created>
  <dcterms:modified xsi:type="dcterms:W3CDTF">2024-04-15T05:57:25Z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66F4F67BD7BC45E69D142C4D5705F3F9_11</vt:lpwstr>
  </property>
  <property fmtid="{D5CDD505-2E9C-101B-9397-08002B2CF9AE}" pid="3" name="KSOProductBuildVer">
    <vt:lpwstr>1033-12.2.0.16731</vt:lpwstr>
  </property>
</Properties>
</file>