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3" r:id="rId3"/>
    <p:sldId id="264" r:id="rId4"/>
    <p:sldId id="265" r:id="rId5"/>
    <p:sldId id="261" r:id="rId6"/>
    <p:sldId id="267" r:id="rId7"/>
    <p:sldId id="262" r:id="rId8"/>
    <p:sldId id="269" r:id="rId9"/>
    <p:sldId id="271" r:id="rId10"/>
    <p:sldId id="273" r:id="rId11"/>
    <p:sldId id="272" r:id="rId12"/>
    <p:sldId id="275" r:id="rId13"/>
    <p:sldId id="276" r:id="rId14"/>
    <p:sldId id="278" r:id="rId15"/>
    <p:sldId id="281" r:id="rId16"/>
    <p:sldId id="284" r:id="rId17"/>
    <p:sldId id="283" r:id="rId18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FFE"/>
    <a:srgbClr val="36ABFF"/>
    <a:srgbClr val="0D0A27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37" d="100"/>
          <a:sy n="37" d="100"/>
        </p:scale>
        <p:origin x="-2310" y="-9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29/12/2024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29/12/2024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29/12/2024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29/12/2024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29/12/2024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29/12/2024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dade.caixa.gov.br/poderpublico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0" y="0"/>
            <a:ext cx="9665678" cy="130457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87405FB1-0AFE-DF6D-4838-8755D3F2C988}"/>
              </a:ext>
            </a:extLst>
          </p:cNvPr>
          <p:cNvSpPr txBox="1"/>
          <p:nvPr/>
        </p:nvSpPr>
        <p:spPr>
          <a:xfrm>
            <a:off x="0" y="1753175"/>
            <a:ext cx="9781283" cy="156966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glow rad="10922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effectLst>
                  <a:glow rad="342900">
                    <a:srgbClr val="37ABFF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Parceria </a:t>
            </a:r>
            <a:r>
              <a:rPr lang="pt-BR" sz="4800" dirty="0">
                <a:solidFill>
                  <a:schemeClr val="bg1"/>
                </a:solidFill>
                <a:effectLst>
                  <a:glow rad="342900">
                    <a:srgbClr val="37ABFF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que Transforma: Soluções CAIXA para Gestores Municipais</a:t>
            </a:r>
            <a:endParaRPr lang="pt-BR" sz="4800" dirty="0">
              <a:solidFill>
                <a:schemeClr val="accent2">
                  <a:lumMod val="75000"/>
                </a:schemeClr>
              </a:solidFill>
              <a:effectLst>
                <a:glow rad="342900">
                  <a:srgbClr val="37ABFF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16" name="fundo_rodape">
            <a:extLst>
              <a:ext uri="{FF2B5EF4-FFF2-40B4-BE49-F238E27FC236}">
                <a16:creationId xmlns="" xmlns:a16="http://schemas.microsoft.com/office/drawing/2014/main" id="{8A5EDDAD-04F3-2FDC-9612-B1EBD47701CD}"/>
              </a:ext>
            </a:extLst>
          </p:cNvPr>
          <p:cNvSpPr/>
          <p:nvPr/>
        </p:nvSpPr>
        <p:spPr>
          <a:xfrm>
            <a:off x="2612571" y="11632661"/>
            <a:ext cx="4378164" cy="830997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odape">
            <a:extLst>
              <a:ext uri="{FF2B5EF4-FFF2-40B4-BE49-F238E27FC236}">
                <a16:creationId xmlns=""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3008282" y="11632661"/>
            <a:ext cx="35846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0D0A27"/>
                </a:solidFill>
                <a:latin typeface="Impact" panose="020B0806030902050204" pitchFamily="34" charset="0"/>
              </a:rPr>
              <a:t>Sônia Gandra</a:t>
            </a:r>
          </a:p>
          <a:p>
            <a:endParaRPr lang="pt-BR" sz="4800" dirty="0">
              <a:solidFill>
                <a:srgbClr val="0D0A27"/>
              </a:solidFill>
              <a:latin typeface="Impact" panose="020B080603090205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4862257"/>
            <a:ext cx="8637954" cy="506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assessoramento técnico prestado pela CAIXA para modelagem de projetos de concessão e Parcerias Público-Privadas(PPP) consiste </a:t>
            </a:r>
            <a:r>
              <a:rPr lang="pt-BR" sz="2400" dirty="0"/>
              <a:t>na prestação de serviços de gerenciamento, planejamento, monitoramento e controle do processo com apoio à validação, em conjunto com o ente público, dos documentos técnicos e estudos de engenharia, jurídicos, socioambiental, comunicação e econômico-financeiro decorrentes do processo de estruturação dos projetos.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55676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Parcerias Público-Privadas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="" xmlns:a16="http://schemas.microsoft.com/office/drawing/2014/main" id="{B63FA121-A564-460E-9CA1-4990FBE5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06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Gestão de Recursos Públicos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=""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881204" y="11191083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="" xmlns:a16="http://schemas.microsoft.com/office/drawing/2014/main" id="{D0F6146A-7175-FD15-9D6E-9F3335CC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56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Com soluções em contas correntes específicas para prefeituras, a CAIXA facilita a movimentação financeira e o pagamento de fornecedores e servidores, garantindo eficiência e transparência na gestão dos recursos públicos.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01712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Gestão de Recursos Públicos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="" xmlns:a16="http://schemas.microsoft.com/office/drawing/2014/main" id="{6A6DBD76-473B-80B1-4F20-86CD5BF3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41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2277" y="2822078"/>
            <a:ext cx="78166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CAIXA oferece os seguintes  serviços bancários para facilitar a movimentação financeira do município: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pt-BR" sz="2400" dirty="0" smtClean="0"/>
              <a:t>Arrecadação de contas e Tributos;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pt-BR" sz="2400" dirty="0" smtClean="0"/>
              <a:t>Investimentos em renda fixa e variável;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pt-BR" sz="2400" dirty="0" smtClean="0"/>
              <a:t>A CAIXA pode atuar como domicílio bancário nas transferências dos recursos financeiros do fundo nacional de saúde, da quota-salário –educação, do FUNDEB e dos recursos das Transferências Especiais.</a:t>
            </a:r>
          </a:p>
          <a:p>
            <a:pPr marL="342900" indent="-342900" algn="ctr">
              <a:buFont typeface="Arial" pitchFamily="34" charset="0"/>
              <a:buChar char="•"/>
            </a:pPr>
            <a:endParaRPr lang="pt-BR" sz="2400" dirty="0" smtClean="0"/>
          </a:p>
          <a:p>
            <a:pPr marL="342900" indent="-342900" algn="ctr">
              <a:buFont typeface="Arial" pitchFamily="34" charset="0"/>
              <a:buChar char="•"/>
            </a:pPr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65735" y="777781"/>
            <a:ext cx="8955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             Serviços Bancários 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="" xmlns:a16="http://schemas.microsoft.com/office/drawing/2014/main" id="{473182F9-777D-1298-4A4B-E5E9A913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12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Universidade Caixa Poder Público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=""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 smtClean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06</a:t>
            </a:r>
            <a:endParaRPr lang="pt-BR" sz="28700" dirty="0">
              <a:ln>
                <a:solidFill>
                  <a:srgbClr val="11FFFE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849943" y="11355206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=""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56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912511" y="2822078"/>
            <a:ext cx="78166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Portal “Universidade CAIXA Poder Público”(UCPP) é um ambiente de aprendizado online dedicado à disponibilização gratuita de conteúdos educacionais voltados à capacitação de gestores e equipes técnicas dos entes públicos..                 Estão disponíveis materiais em temas como Gestão Pública, Gestão de Convênios de Contratos, Financiamentos, Programas Sociais, Gestão de Pessoas e Liderança e Inovação e Melhorias de Processos..                                                            Para acessar a Universidade CAIXA Poder Público, a equipe dos entes públicos deverá realizar a </a:t>
            </a:r>
            <a:r>
              <a:rPr lang="pt-BR" sz="2400" dirty="0" err="1" smtClean="0"/>
              <a:t>autoinscrição</a:t>
            </a:r>
            <a:r>
              <a:rPr lang="pt-BR" sz="2400" dirty="0" smtClean="0"/>
              <a:t> no site, clicando em Acesso &gt; Criar uma Conta e seguir as instruções apresentadas.</a:t>
            </a:r>
          </a:p>
          <a:p>
            <a:pPr algn="ctr"/>
            <a:endParaRPr lang="pt-BR" sz="2400" dirty="0"/>
          </a:p>
          <a:p>
            <a:pPr algn="ctr"/>
            <a:endParaRPr lang="pt-BR" sz="2400" dirty="0" smtClean="0"/>
          </a:p>
          <a:p>
            <a:pPr algn="ctr"/>
            <a:r>
              <a:rPr lang="pt-BR" sz="2400" b="1" dirty="0" smtClean="0">
                <a:solidFill>
                  <a:srgbClr val="002060"/>
                </a:solidFill>
              </a:rPr>
              <a:t> </a:t>
            </a:r>
            <a:r>
              <a:rPr lang="pt-BR" sz="2400" b="1" dirty="0">
                <a:solidFill>
                  <a:srgbClr val="002060"/>
                </a:solidFill>
              </a:rPr>
              <a:t>https://universidade.caixa.gov.br/poderpublico</a:t>
            </a:r>
            <a:r>
              <a:rPr lang="pt-BR" sz="2400" dirty="0"/>
              <a:t>/</a:t>
            </a:r>
            <a:r>
              <a:rPr lang="pt-BR" sz="2400" dirty="0" smtClean="0"/>
              <a:t>	</a:t>
            </a:r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78884" y="587770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Universidade CAIXA Poder Público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="" xmlns:a16="http://schemas.microsoft.com/office/drawing/2014/main" id="{9E86645D-D9EC-62F8-F1F2-F53A1EDE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/>
          </a:p>
        </p:txBody>
      </p:sp>
      <p:sp>
        <p:nvSpPr>
          <p:cNvPr id="4" name="Retângulo 3">
            <a:hlinkClick r:id="rId2"/>
          </p:cNvPr>
          <p:cNvSpPr/>
          <p:nvPr/>
        </p:nvSpPr>
        <p:spPr>
          <a:xfrm>
            <a:off x="1178884" y="7543800"/>
            <a:ext cx="7550272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hlinkClick r:id="rId2"/>
              </a:rPr>
              <a:t>Link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11731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11207259"/>
            <a:ext cx="7731978" cy="117231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=""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16</a:t>
            </a:fld>
            <a:endParaRPr lang="pt-BR"/>
          </a:p>
        </p:txBody>
      </p:sp>
      <p:sp>
        <p:nvSpPr>
          <p:cNvPr id="8" name="titulo_componente">
            <a:extLst>
              <a:ext uri="{FF2B5EF4-FFF2-40B4-BE49-F238E27FC236}">
                <a16:creationId xmlns=""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1044677" y="47119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Impact" panose="020B0806030902050204" pitchFamily="34" charset="0"/>
              </a:rPr>
              <a:t>CONCLUSÃO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colaboração com a CAIXA permite que os gestores municipais acessem recursos e expertise necessários para enfrentar os desafios locais, promovendo o crescimento e o bem-estar da comunidade.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Parceria que Transforma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=""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17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11709400"/>
            <a:ext cx="7735887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606550" y="9271000"/>
            <a:ext cx="7061200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AUTOR : SÔNIA MARIA GANDRA SILVA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999059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CAIXA Econômica Federal é </a:t>
            </a:r>
            <a:r>
              <a:rPr lang="pt-BR" sz="2400" dirty="0" smtClean="0"/>
              <a:t>uma instituição </a:t>
            </a:r>
            <a:r>
              <a:rPr lang="pt-BR" sz="2400" dirty="0"/>
              <a:t>que </a:t>
            </a:r>
            <a:r>
              <a:rPr lang="pt-BR" sz="2400" dirty="0" smtClean="0"/>
              <a:t>há </a:t>
            </a:r>
            <a:r>
              <a:rPr lang="pt-BR" sz="2400" dirty="0"/>
              <a:t>163 anos</a:t>
            </a:r>
            <a:r>
              <a:rPr lang="pt-BR" sz="2400" dirty="0" smtClean="0"/>
              <a:t>, vem </a:t>
            </a:r>
            <a:r>
              <a:rPr lang="pt-BR" sz="2400" dirty="0"/>
              <a:t>promovendo o desenvolvimento do </a:t>
            </a:r>
            <a:r>
              <a:rPr lang="pt-BR" sz="2400" dirty="0" smtClean="0"/>
              <a:t>Brasil.</a:t>
            </a:r>
          </a:p>
          <a:p>
            <a:pPr algn="ctr"/>
            <a:r>
              <a:rPr lang="pt-BR" sz="2400" dirty="0" smtClean="0"/>
              <a:t>Para os municípios a CAIXA  é muito mais do que um banco: é uma parceira estratégica, que contribui diretamente para a transformação social e o combate às desigualdades.</a:t>
            </a:r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080135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002060"/>
                </a:solidFill>
                <a:latin typeface="Impact" panose="020B0806030902050204" pitchFamily="34" charset="0"/>
              </a:rPr>
              <a:t>                   A CAIXA</a:t>
            </a:r>
            <a:endParaRPr lang="pt-BR" sz="4000" dirty="0">
              <a:solidFill>
                <a:srgbClr val="002060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=""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=""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  <p:sp>
        <p:nvSpPr>
          <p:cNvPr id="1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32535" y="9301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002060"/>
                </a:solidFill>
                <a:latin typeface="Impact" panose="020B0806030902050204" pitchFamily="34" charset="0"/>
              </a:rPr>
              <a:t>                   </a:t>
            </a:r>
            <a:endParaRPr lang="pt-BR" sz="4000" dirty="0">
              <a:solidFill>
                <a:srgbClr val="002060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470032" y="9025008"/>
            <a:ext cx="32323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rgbClr val="002060"/>
                </a:solidFill>
                <a:latin typeface="Impact" panose="020B0806030902050204" pitchFamily="34" charset="0"/>
              </a:rPr>
              <a:t>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864" y="9025008"/>
            <a:ext cx="2294668" cy="227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Sala das Cidades e Estados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=""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807610" y="11167636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=""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=""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Sala das Cidades e Estados é um espaço exclusivo da CAIXA dedicado aos gestores públicos municipais, estaduais e do Distrito Federal, focado no atendimento às necessidades dos entes federativos, oferecendo assessoramento técnico e informações sobre produtos e serviços da CAIXA. </a:t>
            </a:r>
            <a:r>
              <a:rPr lang="pt-BR" sz="2400" dirty="0" smtClean="0"/>
              <a:t>:</a:t>
            </a:r>
          </a:p>
          <a:p>
            <a:pPr algn="ctr"/>
            <a:r>
              <a:rPr lang="pt-BR" sz="2400" dirty="0" smtClean="0"/>
              <a:t>Na sala das cidades é disponibilizado atendimento </a:t>
            </a:r>
            <a:r>
              <a:rPr lang="pt-BR" sz="2400" dirty="0"/>
              <a:t>especializado sobre</a:t>
            </a:r>
            <a:r>
              <a:rPr lang="pt-BR" sz="2400" dirty="0" smtClean="0"/>
              <a:t>:</a:t>
            </a:r>
          </a:p>
          <a:p>
            <a:pPr algn="ctr"/>
            <a:r>
              <a:rPr lang="pt-BR" sz="2400" dirty="0" smtClean="0"/>
              <a:t> </a:t>
            </a:r>
            <a:r>
              <a:rPr lang="pt-BR" sz="2400" dirty="0"/>
              <a:t>Habitação Urbana e Rural;</a:t>
            </a:r>
          </a:p>
          <a:p>
            <a:pPr algn="ctr"/>
            <a:r>
              <a:rPr lang="pt-BR" sz="2400" dirty="0"/>
              <a:t>Infraestrutura;</a:t>
            </a:r>
          </a:p>
          <a:p>
            <a:pPr algn="ctr"/>
            <a:r>
              <a:rPr lang="pt-BR" sz="2400" dirty="0"/>
              <a:t>Saneamento;</a:t>
            </a:r>
          </a:p>
          <a:p>
            <a:pPr algn="ctr"/>
            <a:r>
              <a:rPr lang="pt-BR" sz="2400" dirty="0"/>
              <a:t>Mobilidade;</a:t>
            </a:r>
          </a:p>
          <a:p>
            <a:pPr algn="ctr"/>
            <a:r>
              <a:rPr lang="pt-BR" sz="2400" dirty="0"/>
              <a:t>Parcerias Público-Privadas;</a:t>
            </a:r>
          </a:p>
          <a:p>
            <a:pPr algn="ctr"/>
            <a:r>
              <a:rPr lang="pt-BR" sz="2400" dirty="0"/>
              <a:t>Assessoramento Técnico;</a:t>
            </a:r>
          </a:p>
          <a:p>
            <a:pPr algn="ctr"/>
            <a:r>
              <a:rPr lang="pt-BR" sz="2400" dirty="0"/>
              <a:t>Sustentabilidade;</a:t>
            </a:r>
          </a:p>
          <a:p>
            <a:pPr algn="ctr"/>
            <a:r>
              <a:rPr lang="pt-BR" sz="2400" dirty="0"/>
              <a:t>Desenvolvimento Social;</a:t>
            </a:r>
          </a:p>
          <a:p>
            <a:pPr algn="ctr"/>
            <a:r>
              <a:rPr lang="pt-BR" sz="2400" dirty="0"/>
              <a:t>Desenvolvimento Urbano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  Sala </a:t>
            </a:r>
            <a:r>
              <a:rPr lang="pt-BR" sz="4000" dirty="0">
                <a:latin typeface="Impact" panose="020B0806030902050204" pitchFamily="34" charset="0"/>
              </a:rPr>
              <a:t>das Cidades e Estados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=""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515815" y="6004859"/>
            <a:ext cx="85109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Desenvolvimento Urbano-Rural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=""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892277" y="11407797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="" xmlns:a16="http://schemas.microsoft.com/office/drawing/2014/main" id="{ED097E9B-2BDA-D42C-D47C-437D8B79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4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2277" y="2822077"/>
            <a:ext cx="7816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 CAIXA oferece uma linha completa de soluções, tanto para a modernização da gestão pública, quanto para a melhoria e ampliação da </a:t>
            </a:r>
            <a:r>
              <a:rPr lang="pt-BR" sz="2400" dirty="0" err="1" smtClean="0"/>
              <a:t>infraestrura</a:t>
            </a:r>
            <a:r>
              <a:rPr lang="pt-BR" sz="2400" dirty="0" smtClean="0"/>
              <a:t> urbana e rural.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A CAIXA disponibiliza linhas de crédito para projetos de infraestrutura, como saneamento básico, mobilidade urbana e habitação. Esses financiamentos permitem que os municípios realizem obras essenciais para melhorar a qualidade de vida da população. 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266093" y="806736"/>
            <a:ext cx="7421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  Desenvolvimento Urbano-Rural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="" xmlns:a16="http://schemas.microsoft.com/office/drawing/2014/main" id="{D2798D93-ED72-CD33-880D-2C72AA1C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="" xmlns:a16="http://schemas.microsoft.com/office/drawing/2014/main" id="{51B58DE0-4197-A9DA-3C15-1110405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88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Programas Sociais e Habitação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=""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807610" y="11237975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="" xmlns:a16="http://schemas.microsoft.com/office/drawing/2014/main" id="{ED5FF5DA-5CF2-1E22-3C5B-B6117E87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="" xmlns:a16="http://schemas.microsoft.com/office/drawing/2014/main" id="{CFFF15F9-9106-7134-AA2D-FD2E7ED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5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CAIXA atua na operacionalização de programas sociais, como o Bolsa Família, e em projetos habitacionais, como o Minha Casa Minha Vida, auxiliando os municípios na redução do déficit habitacional e na promoção da inclusão social.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570892" y="777781"/>
            <a:ext cx="7362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Programas Sociais e Habitação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=""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34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23446"/>
            <a:ext cx="9601200" cy="128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solidFill>
                  <a:schemeClr val="bg1"/>
                </a:solidFill>
                <a:latin typeface="Impact" panose="020B0806030902050204" pitchFamily="34" charset="0"/>
              </a:rPr>
              <a:t>PPP</a:t>
            </a:r>
          </a:p>
          <a:p>
            <a:pPr algn="ctr"/>
            <a:r>
              <a:rPr lang="pt-BR" sz="7200" dirty="0" smtClean="0">
                <a:solidFill>
                  <a:schemeClr val="bg1"/>
                </a:solidFill>
                <a:latin typeface="Impact" panose="020B0806030902050204" pitchFamily="34" charset="0"/>
              </a:rPr>
              <a:t>Parcerias Público-Privadas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=""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849943" y="11308313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="" xmlns:a16="http://schemas.microsoft.com/office/drawing/2014/main" id="{A26FB245-ED35-8115-4128-B27CC5C3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376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5770</TotalTime>
  <Words>630</Words>
  <Application>Microsoft Office PowerPoint</Application>
  <PresentationFormat>Papel A3 (297x420 mm)</PresentationFormat>
  <Paragraphs>74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Sansung</cp:lastModifiedBy>
  <cp:revision>43</cp:revision>
  <dcterms:created xsi:type="dcterms:W3CDTF">2023-06-15T14:34:16Z</dcterms:created>
  <dcterms:modified xsi:type="dcterms:W3CDTF">2024-12-29T20:10:44Z</dcterms:modified>
</cp:coreProperties>
</file>