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73" r:id="rId4"/>
    <p:sldId id="259" r:id="rId5"/>
    <p:sldId id="260" r:id="rId6"/>
    <p:sldId id="261" r:id="rId7"/>
    <p:sldId id="274" r:id="rId8"/>
    <p:sldId id="275" r:id="rId9"/>
    <p:sldId id="276" r:id="rId10"/>
    <p:sldId id="277"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C32"/>
    <a:srgbClr val="964604"/>
    <a:srgbClr val="FDD1AD"/>
    <a:srgbClr val="FBA965"/>
    <a:srgbClr val="F97D17"/>
    <a:srgbClr val="4C2402"/>
    <a:srgbClr val="FFFFFF"/>
    <a:srgbClr val="525E66"/>
    <a:srgbClr val="DCDCDC"/>
    <a:srgbClr val="859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8B45D-2364-49E9-86F8-FD9E74A74677}" v="331" dt="2019-10-23T13:22:2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3" autoAdjust="0"/>
    <p:restoredTop sz="94249" autoAdjust="0"/>
  </p:normalViewPr>
  <p:slideViewPr>
    <p:cSldViewPr snapToGrid="0">
      <p:cViewPr varScale="1">
        <p:scale>
          <a:sx n="72" d="100"/>
          <a:sy n="72" d="100"/>
        </p:scale>
        <p:origin x="702"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99F8D-C560-4E56-9AFA-B772D8711DFE}" type="datetimeFigureOut">
              <a:rPr lang="pt-PT" smtClean="0"/>
              <a:t>09/04/2020</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8BFE5-19C7-4662-BF50-5FBF31791A0C}" type="slidenum">
              <a:rPr lang="pt-PT" smtClean="0"/>
              <a:t>‹nº›</a:t>
            </a:fld>
            <a:endParaRPr lang="pt-PT"/>
          </a:p>
        </p:txBody>
      </p:sp>
    </p:spTree>
    <p:extLst>
      <p:ext uri="{BB962C8B-B14F-4D97-AF65-F5344CB8AC3E}">
        <p14:creationId xmlns:p14="http://schemas.microsoft.com/office/powerpoint/2010/main" val="296559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5</a:t>
            </a:fld>
            <a:endParaRPr lang="pt-PT"/>
          </a:p>
        </p:txBody>
      </p:sp>
    </p:spTree>
    <p:extLst>
      <p:ext uri="{BB962C8B-B14F-4D97-AF65-F5344CB8AC3E}">
        <p14:creationId xmlns:p14="http://schemas.microsoft.com/office/powerpoint/2010/main" val="230357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6</a:t>
            </a:fld>
            <a:endParaRPr lang="pt-PT"/>
          </a:p>
        </p:txBody>
      </p:sp>
    </p:spTree>
    <p:extLst>
      <p:ext uri="{BB962C8B-B14F-4D97-AF65-F5344CB8AC3E}">
        <p14:creationId xmlns:p14="http://schemas.microsoft.com/office/powerpoint/2010/main" val="404273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7</a:t>
            </a:fld>
            <a:endParaRPr lang="pt-PT"/>
          </a:p>
        </p:txBody>
      </p:sp>
    </p:spTree>
    <p:extLst>
      <p:ext uri="{BB962C8B-B14F-4D97-AF65-F5344CB8AC3E}">
        <p14:creationId xmlns:p14="http://schemas.microsoft.com/office/powerpoint/2010/main" val="229971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8</a:t>
            </a:fld>
            <a:endParaRPr lang="pt-PT"/>
          </a:p>
        </p:txBody>
      </p:sp>
    </p:spTree>
    <p:extLst>
      <p:ext uri="{BB962C8B-B14F-4D97-AF65-F5344CB8AC3E}">
        <p14:creationId xmlns:p14="http://schemas.microsoft.com/office/powerpoint/2010/main" val="50128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9</a:t>
            </a:fld>
            <a:endParaRPr lang="pt-PT"/>
          </a:p>
        </p:txBody>
      </p:sp>
    </p:spTree>
    <p:extLst>
      <p:ext uri="{BB962C8B-B14F-4D97-AF65-F5344CB8AC3E}">
        <p14:creationId xmlns:p14="http://schemas.microsoft.com/office/powerpoint/2010/main" val="174885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10</a:t>
            </a:fld>
            <a:endParaRPr lang="pt-PT"/>
          </a:p>
        </p:txBody>
      </p:sp>
    </p:spTree>
    <p:extLst>
      <p:ext uri="{BB962C8B-B14F-4D97-AF65-F5344CB8AC3E}">
        <p14:creationId xmlns:p14="http://schemas.microsoft.com/office/powerpoint/2010/main" val="356365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05FE6-8159-4089-A4CD-3667567D3FA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389BEC39-780D-416D-A967-E4B4D2BCD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E2A5D461-C85D-4A2F-BC48-C8D7C01D2CD6}"/>
              </a:ext>
            </a:extLst>
          </p:cNvPr>
          <p:cNvSpPr>
            <a:spLocks noGrp="1"/>
          </p:cNvSpPr>
          <p:nvPr>
            <p:ph type="dt" sz="half" idx="10"/>
          </p:nvPr>
        </p:nvSpPr>
        <p:spPr/>
        <p:txBody>
          <a:bodyPr/>
          <a:lstStyle/>
          <a:p>
            <a:fld id="{16AA6C18-A35B-439B-AD23-99ACD10A94C9}" type="datetime1">
              <a:rPr lang="pt-PT" smtClean="0"/>
              <a:t>09/04/2020</a:t>
            </a:fld>
            <a:endParaRPr lang="pt-PT"/>
          </a:p>
        </p:txBody>
      </p:sp>
      <p:sp>
        <p:nvSpPr>
          <p:cNvPr id="5" name="Espaço Reservado para Rodapé 4">
            <a:extLst>
              <a:ext uri="{FF2B5EF4-FFF2-40B4-BE49-F238E27FC236}">
                <a16:creationId xmlns:a16="http://schemas.microsoft.com/office/drawing/2014/main" id="{8E91FEA7-5BC8-4B7C-B99D-A63C2F768DC6}"/>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334ED01E-6631-402C-95FA-19CA9DA1ED1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63135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D84B9-F9AE-4541-9334-E8744E37F98E}"/>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7A4C65CD-6555-4623-A889-A43B5CCBAD3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22C6456C-6408-4829-B8AA-BF8B54B4BC11}"/>
              </a:ext>
            </a:extLst>
          </p:cNvPr>
          <p:cNvSpPr>
            <a:spLocks noGrp="1"/>
          </p:cNvSpPr>
          <p:nvPr>
            <p:ph type="dt" sz="half" idx="10"/>
          </p:nvPr>
        </p:nvSpPr>
        <p:spPr/>
        <p:txBody>
          <a:bodyPr/>
          <a:lstStyle/>
          <a:p>
            <a:fld id="{C6F44E93-490E-4960-B42D-CD5DA6415D86}" type="datetime1">
              <a:rPr lang="pt-PT" smtClean="0"/>
              <a:t>09/04/2020</a:t>
            </a:fld>
            <a:endParaRPr lang="pt-PT"/>
          </a:p>
        </p:txBody>
      </p:sp>
      <p:sp>
        <p:nvSpPr>
          <p:cNvPr id="5" name="Espaço Reservado para Rodapé 4">
            <a:extLst>
              <a:ext uri="{FF2B5EF4-FFF2-40B4-BE49-F238E27FC236}">
                <a16:creationId xmlns:a16="http://schemas.microsoft.com/office/drawing/2014/main" id="{F4C0F2CF-46DF-4581-BEC2-41973B6B0DF7}"/>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6544EC0-9708-436D-A96F-C44A971A938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79579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B06CEE-7AF9-400E-A15B-CC443BBA979A}"/>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E8F98961-5F21-493B-9C39-C5A36CFC649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4C8CEEE9-BC6E-470F-BEF0-497BB2E06525}"/>
              </a:ext>
            </a:extLst>
          </p:cNvPr>
          <p:cNvSpPr>
            <a:spLocks noGrp="1"/>
          </p:cNvSpPr>
          <p:nvPr>
            <p:ph type="dt" sz="half" idx="10"/>
          </p:nvPr>
        </p:nvSpPr>
        <p:spPr/>
        <p:txBody>
          <a:bodyPr/>
          <a:lstStyle/>
          <a:p>
            <a:fld id="{20F9A931-7FA0-48B6-AE42-F91DAF8B993B}" type="datetime1">
              <a:rPr lang="pt-PT" smtClean="0"/>
              <a:t>09/04/2020</a:t>
            </a:fld>
            <a:endParaRPr lang="pt-PT"/>
          </a:p>
        </p:txBody>
      </p:sp>
      <p:sp>
        <p:nvSpPr>
          <p:cNvPr id="5" name="Espaço Reservado para Rodapé 4">
            <a:extLst>
              <a:ext uri="{FF2B5EF4-FFF2-40B4-BE49-F238E27FC236}">
                <a16:creationId xmlns:a16="http://schemas.microsoft.com/office/drawing/2014/main" id="{B1992CF6-638E-4DF4-A263-129A2904AC1D}"/>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339CC0DA-6EF1-4485-B44F-A4E21994229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423333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4E60A-B257-4B87-BF5C-6A5C2BEE52E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B0C0C315-0A3E-4ACE-9DA2-BFA4519499F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29185CF1-2D7F-4A61-AA98-10E8ABFC1A5C}"/>
              </a:ext>
            </a:extLst>
          </p:cNvPr>
          <p:cNvSpPr>
            <a:spLocks noGrp="1"/>
          </p:cNvSpPr>
          <p:nvPr>
            <p:ph type="dt" sz="half" idx="10"/>
          </p:nvPr>
        </p:nvSpPr>
        <p:spPr/>
        <p:txBody>
          <a:bodyPr/>
          <a:lstStyle/>
          <a:p>
            <a:fld id="{A442E6E7-CBAB-4892-B230-30FE990988DC}" type="datetime1">
              <a:rPr lang="pt-PT" smtClean="0"/>
              <a:t>09/04/2020</a:t>
            </a:fld>
            <a:endParaRPr lang="pt-PT"/>
          </a:p>
        </p:txBody>
      </p:sp>
      <p:sp>
        <p:nvSpPr>
          <p:cNvPr id="5" name="Espaço Reservado para Rodapé 4">
            <a:extLst>
              <a:ext uri="{FF2B5EF4-FFF2-40B4-BE49-F238E27FC236}">
                <a16:creationId xmlns:a16="http://schemas.microsoft.com/office/drawing/2014/main" id="{F2C238D3-AD89-4047-BC1C-04FB0080DB02}"/>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0967D3D7-A11F-47B5-B60F-C7D55C9CB535}"/>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102148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0AFB8-7B53-40C0-AC23-7D3204605F2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515B506F-48B9-439B-ABE4-D688B7460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14114F4-2A85-480C-8572-94653AAF5836}"/>
              </a:ext>
            </a:extLst>
          </p:cNvPr>
          <p:cNvSpPr>
            <a:spLocks noGrp="1"/>
          </p:cNvSpPr>
          <p:nvPr>
            <p:ph type="dt" sz="half" idx="10"/>
          </p:nvPr>
        </p:nvSpPr>
        <p:spPr/>
        <p:txBody>
          <a:bodyPr/>
          <a:lstStyle/>
          <a:p>
            <a:fld id="{0467C9A6-7453-44B8-8D76-605E70E10B76}" type="datetime1">
              <a:rPr lang="pt-PT" smtClean="0"/>
              <a:t>09/04/2020</a:t>
            </a:fld>
            <a:endParaRPr lang="pt-PT"/>
          </a:p>
        </p:txBody>
      </p:sp>
      <p:sp>
        <p:nvSpPr>
          <p:cNvPr id="5" name="Espaço Reservado para Rodapé 4">
            <a:extLst>
              <a:ext uri="{FF2B5EF4-FFF2-40B4-BE49-F238E27FC236}">
                <a16:creationId xmlns:a16="http://schemas.microsoft.com/office/drawing/2014/main" id="{D6EA8519-EDAE-4CE7-A6FE-1D322D99C777}"/>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71F849F-EBA7-4301-A63A-47DC63A7A70E}"/>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2074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A37A0-BD01-49C6-A783-E808C5CB9FF7}"/>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07178F5E-84CF-476F-9133-87A19143FB1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78ECFAFA-0F48-4D29-ADF7-94DE2BF198F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75EA9DEC-67DD-4594-8138-B0A656DC0F01}"/>
              </a:ext>
            </a:extLst>
          </p:cNvPr>
          <p:cNvSpPr>
            <a:spLocks noGrp="1"/>
          </p:cNvSpPr>
          <p:nvPr>
            <p:ph type="dt" sz="half" idx="10"/>
          </p:nvPr>
        </p:nvSpPr>
        <p:spPr/>
        <p:txBody>
          <a:bodyPr/>
          <a:lstStyle/>
          <a:p>
            <a:fld id="{F3A90BAB-8CAC-4D6E-B312-E346D07CBD26}" type="datetime1">
              <a:rPr lang="pt-PT" smtClean="0"/>
              <a:t>09/04/2020</a:t>
            </a:fld>
            <a:endParaRPr lang="pt-PT"/>
          </a:p>
        </p:txBody>
      </p:sp>
      <p:sp>
        <p:nvSpPr>
          <p:cNvPr id="6" name="Espaço Reservado para Rodapé 5">
            <a:extLst>
              <a:ext uri="{FF2B5EF4-FFF2-40B4-BE49-F238E27FC236}">
                <a16:creationId xmlns:a16="http://schemas.microsoft.com/office/drawing/2014/main" id="{0BAF2272-AB79-4EDA-B88D-EDB5B03AE23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1679C2DC-58F5-4920-A3F4-FCB0D41CE23C}"/>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177225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4B44-66F7-4A6D-B539-F7E8A8C16A61}"/>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AFE511A-80F0-452B-BF48-16F5A61FE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2BFAF03-9618-461B-820A-881CB8AA4A9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79856575-CE2A-42ED-8794-BE9C9A04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B3C247E-D3EF-4A03-B4E3-4E90C404443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C765A4DF-BDBB-45E3-AE2F-F212B1292E5F}"/>
              </a:ext>
            </a:extLst>
          </p:cNvPr>
          <p:cNvSpPr>
            <a:spLocks noGrp="1"/>
          </p:cNvSpPr>
          <p:nvPr>
            <p:ph type="dt" sz="half" idx="10"/>
          </p:nvPr>
        </p:nvSpPr>
        <p:spPr/>
        <p:txBody>
          <a:bodyPr/>
          <a:lstStyle/>
          <a:p>
            <a:fld id="{DF23E668-C827-4829-A706-E66BC0120DCA}" type="datetime1">
              <a:rPr lang="pt-PT" smtClean="0"/>
              <a:t>09/04/2020</a:t>
            </a:fld>
            <a:endParaRPr lang="pt-PT"/>
          </a:p>
        </p:txBody>
      </p:sp>
      <p:sp>
        <p:nvSpPr>
          <p:cNvPr id="8" name="Espaço Reservado para Rodapé 7">
            <a:extLst>
              <a:ext uri="{FF2B5EF4-FFF2-40B4-BE49-F238E27FC236}">
                <a16:creationId xmlns:a16="http://schemas.microsoft.com/office/drawing/2014/main" id="{3E2912C6-A976-41D4-8FC7-40358F5ECF2F}"/>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4D1011CA-7E14-4B25-9525-D88814BD30E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71777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CC3F6-A660-4441-B788-95E205D454F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D860F730-97B0-4AE9-A471-89A1B0EDADD1}"/>
              </a:ext>
            </a:extLst>
          </p:cNvPr>
          <p:cNvSpPr>
            <a:spLocks noGrp="1"/>
          </p:cNvSpPr>
          <p:nvPr>
            <p:ph type="dt" sz="half" idx="10"/>
          </p:nvPr>
        </p:nvSpPr>
        <p:spPr/>
        <p:txBody>
          <a:bodyPr/>
          <a:lstStyle/>
          <a:p>
            <a:fld id="{01EF1E26-7868-4FDE-A697-5DEEB2DB8C3B}" type="datetime1">
              <a:rPr lang="pt-PT" smtClean="0"/>
              <a:t>09/04/2020</a:t>
            </a:fld>
            <a:endParaRPr lang="pt-PT"/>
          </a:p>
        </p:txBody>
      </p:sp>
      <p:sp>
        <p:nvSpPr>
          <p:cNvPr id="4" name="Espaço Reservado para Rodapé 3">
            <a:extLst>
              <a:ext uri="{FF2B5EF4-FFF2-40B4-BE49-F238E27FC236}">
                <a16:creationId xmlns:a16="http://schemas.microsoft.com/office/drawing/2014/main" id="{ADE9EACD-C0D8-4FB2-8512-72379FFE3493}"/>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9867FEFA-3991-405F-B9BF-98BFEDDBA385}"/>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89389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E2F410D-27AD-4E02-AA42-40862B612F18}"/>
              </a:ext>
            </a:extLst>
          </p:cNvPr>
          <p:cNvSpPr>
            <a:spLocks noGrp="1"/>
          </p:cNvSpPr>
          <p:nvPr>
            <p:ph type="dt" sz="half" idx="10"/>
          </p:nvPr>
        </p:nvSpPr>
        <p:spPr/>
        <p:txBody>
          <a:bodyPr/>
          <a:lstStyle/>
          <a:p>
            <a:fld id="{55E8692D-7811-4812-98B4-6859C585F0D1}" type="datetime1">
              <a:rPr lang="pt-PT" smtClean="0"/>
              <a:t>09/04/2020</a:t>
            </a:fld>
            <a:endParaRPr lang="pt-PT"/>
          </a:p>
        </p:txBody>
      </p:sp>
      <p:sp>
        <p:nvSpPr>
          <p:cNvPr id="3" name="Espaço Reservado para Rodapé 2">
            <a:extLst>
              <a:ext uri="{FF2B5EF4-FFF2-40B4-BE49-F238E27FC236}">
                <a16:creationId xmlns:a16="http://schemas.microsoft.com/office/drawing/2014/main" id="{27E196BD-6D3F-401E-A531-F9D71840CD01}"/>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2FB4E3E8-AAB9-45B5-AA83-3534A24AAE2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38932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9E39F-E94A-466C-9BF5-FD0CFECB4F9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C7C0FF0-0536-4528-9BC7-7A3B0E58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8CDB7275-E20C-4444-9BFD-AE24F511A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385ACEC-FBED-4A30-8171-65C74FDB324B}"/>
              </a:ext>
            </a:extLst>
          </p:cNvPr>
          <p:cNvSpPr>
            <a:spLocks noGrp="1"/>
          </p:cNvSpPr>
          <p:nvPr>
            <p:ph type="dt" sz="half" idx="10"/>
          </p:nvPr>
        </p:nvSpPr>
        <p:spPr/>
        <p:txBody>
          <a:bodyPr/>
          <a:lstStyle/>
          <a:p>
            <a:fld id="{C639B770-B096-45B6-ABB1-7B6A33D49FA4}" type="datetime1">
              <a:rPr lang="pt-PT" smtClean="0"/>
              <a:t>09/04/2020</a:t>
            </a:fld>
            <a:endParaRPr lang="pt-PT"/>
          </a:p>
        </p:txBody>
      </p:sp>
      <p:sp>
        <p:nvSpPr>
          <p:cNvPr id="6" name="Espaço Reservado para Rodapé 5">
            <a:extLst>
              <a:ext uri="{FF2B5EF4-FFF2-40B4-BE49-F238E27FC236}">
                <a16:creationId xmlns:a16="http://schemas.microsoft.com/office/drawing/2014/main" id="{E59B2CC0-C4EF-47D9-97A6-66F7621ED40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6B9A3144-A4C7-42FB-BF3C-91B2D2D51C8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96620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41BEF-AD5E-4D70-A661-55FEF40E723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DA60AB99-691D-4BFF-8214-A25D6A0DF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25124561-6B9B-43FE-B629-953E9991E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E17853F-1B2F-4E71-B82F-249453BBC7E9}"/>
              </a:ext>
            </a:extLst>
          </p:cNvPr>
          <p:cNvSpPr>
            <a:spLocks noGrp="1"/>
          </p:cNvSpPr>
          <p:nvPr>
            <p:ph type="dt" sz="half" idx="10"/>
          </p:nvPr>
        </p:nvSpPr>
        <p:spPr/>
        <p:txBody>
          <a:bodyPr/>
          <a:lstStyle/>
          <a:p>
            <a:fld id="{9A6F8403-882E-401D-B272-4F473BA3D31F}" type="datetime1">
              <a:rPr lang="pt-PT" smtClean="0"/>
              <a:t>09/04/2020</a:t>
            </a:fld>
            <a:endParaRPr lang="pt-PT"/>
          </a:p>
        </p:txBody>
      </p:sp>
      <p:sp>
        <p:nvSpPr>
          <p:cNvPr id="6" name="Espaço Reservado para Rodapé 5">
            <a:extLst>
              <a:ext uri="{FF2B5EF4-FFF2-40B4-BE49-F238E27FC236}">
                <a16:creationId xmlns:a16="http://schemas.microsoft.com/office/drawing/2014/main" id="{10479F5C-6F34-450F-BC37-0F8B541CC0C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0683913D-B24A-4A2B-B3D8-CC2BCBE053B7}"/>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93636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0D69878-15A9-4165-8D83-5E987A2F1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780537C9-C052-4508-BEDD-8E574AE54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13912E36-8616-43D6-A1C9-309318106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E8D7-3E03-445F-8345-B3BB83DBFA2E}" type="datetime1">
              <a:rPr lang="pt-PT" smtClean="0"/>
              <a:t>09/04/2020</a:t>
            </a:fld>
            <a:endParaRPr lang="pt-PT"/>
          </a:p>
        </p:txBody>
      </p:sp>
      <p:sp>
        <p:nvSpPr>
          <p:cNvPr id="5" name="Espaço Reservado para Rodapé 4">
            <a:extLst>
              <a:ext uri="{FF2B5EF4-FFF2-40B4-BE49-F238E27FC236}">
                <a16:creationId xmlns:a16="http://schemas.microsoft.com/office/drawing/2014/main" id="{1D4ED20E-B8B2-4807-A2FB-0BCEE3F12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BFC735EB-373B-41F5-A6EC-CF2DA7F84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A65C2-AA85-41AA-BE7E-DA97C9DA5FA8}" type="slidenum">
              <a:rPr lang="pt-PT" smtClean="0"/>
              <a:t>‹nº›</a:t>
            </a:fld>
            <a:endParaRPr lang="pt-PT"/>
          </a:p>
        </p:txBody>
      </p:sp>
    </p:spTree>
    <p:extLst>
      <p:ext uri="{BB962C8B-B14F-4D97-AF65-F5344CB8AC3E}">
        <p14:creationId xmlns:p14="http://schemas.microsoft.com/office/powerpoint/2010/main" val="182151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21A8087-6727-4EBC-B482-4810FA2738C8}"/>
              </a:ext>
            </a:extLst>
          </p:cNvPr>
          <p:cNvSpPr/>
          <p:nvPr/>
        </p:nvSpPr>
        <p:spPr>
          <a:xfrm>
            <a:off x="0" y="0"/>
            <a:ext cx="12192000" cy="3429000"/>
          </a:xfrm>
          <a:prstGeom prst="rect">
            <a:avLst/>
          </a:prstGeom>
          <a:solidFill>
            <a:srgbClr val="FDD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riângulo Retângulo 4">
            <a:extLst>
              <a:ext uri="{FF2B5EF4-FFF2-40B4-BE49-F238E27FC236}">
                <a16:creationId xmlns:a16="http://schemas.microsoft.com/office/drawing/2014/main" id="{72CD689A-2D9F-4AEE-BFB8-7CCFB44AD275}"/>
              </a:ext>
            </a:extLst>
          </p:cNvPr>
          <p:cNvSpPr/>
          <p:nvPr/>
        </p:nvSpPr>
        <p:spPr>
          <a:xfrm rot="10800000">
            <a:off x="5075582" y="3375293"/>
            <a:ext cx="7116418" cy="2442270"/>
          </a:xfrm>
          <a:prstGeom prst="rtTriangle">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a:extLst>
              <a:ext uri="{FF2B5EF4-FFF2-40B4-BE49-F238E27FC236}">
                <a16:creationId xmlns:a16="http://schemas.microsoft.com/office/drawing/2014/main" id="{07C096F5-E38E-4A38-8F91-0D21B4B50BCE}"/>
              </a:ext>
            </a:extLst>
          </p:cNvPr>
          <p:cNvSpPr txBox="1"/>
          <p:nvPr/>
        </p:nvSpPr>
        <p:spPr>
          <a:xfrm>
            <a:off x="958354" y="64695"/>
            <a:ext cx="10275292" cy="1138773"/>
          </a:xfrm>
          <a:prstGeom prst="rect">
            <a:avLst/>
          </a:prstGeom>
          <a:noFill/>
        </p:spPr>
        <p:txBody>
          <a:bodyPr wrap="square" rtlCol="0">
            <a:spAutoFit/>
          </a:bodyPr>
          <a:lstStyle/>
          <a:p>
            <a:pPr algn="ctr"/>
            <a:r>
              <a:rPr lang="pt-PT" sz="3200" b="1" dirty="0"/>
              <a:t>The Battle of Neighborhoods </a:t>
            </a:r>
          </a:p>
          <a:p>
            <a:pPr algn="ctr"/>
            <a:r>
              <a:rPr lang="pt-PT" sz="3600" b="1" dirty="0"/>
              <a:t>Find the best spot for a modern company in London</a:t>
            </a:r>
          </a:p>
        </p:txBody>
      </p:sp>
      <p:sp>
        <p:nvSpPr>
          <p:cNvPr id="27" name="CaixaDeTexto 26">
            <a:extLst>
              <a:ext uri="{FF2B5EF4-FFF2-40B4-BE49-F238E27FC236}">
                <a16:creationId xmlns:a16="http://schemas.microsoft.com/office/drawing/2014/main" id="{07173992-4AEC-4ECB-8B57-5356D58E1BDD}"/>
              </a:ext>
            </a:extLst>
          </p:cNvPr>
          <p:cNvSpPr txBox="1"/>
          <p:nvPr/>
        </p:nvSpPr>
        <p:spPr>
          <a:xfrm>
            <a:off x="4449744" y="5835514"/>
            <a:ext cx="3384884" cy="338554"/>
          </a:xfrm>
          <a:prstGeom prst="rect">
            <a:avLst/>
          </a:prstGeom>
          <a:noFill/>
        </p:spPr>
        <p:txBody>
          <a:bodyPr wrap="square" rtlCol="0">
            <a:spAutoFit/>
          </a:bodyPr>
          <a:lstStyle/>
          <a:p>
            <a:pPr algn="ctr"/>
            <a:r>
              <a:rPr lang="pt-PT" sz="1600" dirty="0">
                <a:latin typeface="+mj-lt"/>
              </a:rPr>
              <a:t>April, 2020</a:t>
            </a:r>
          </a:p>
        </p:txBody>
      </p:sp>
      <p:pic>
        <p:nvPicPr>
          <p:cNvPr id="1026" name="Picture 2" descr="Resultado de imagem para ´cortiça">
            <a:extLst>
              <a:ext uri="{FF2B5EF4-FFF2-40B4-BE49-F238E27FC236}">
                <a16:creationId xmlns:a16="http://schemas.microsoft.com/office/drawing/2014/main" id="{A1DD2B9E-82B9-4550-BA05-31E79EF9A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348" b="45634"/>
          <a:stretch/>
        </p:blipFill>
        <p:spPr bwMode="auto">
          <a:xfrm>
            <a:off x="466888" y="1526502"/>
            <a:ext cx="2197769" cy="40533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esultado de imagem para ´cortiça">
            <a:extLst>
              <a:ext uri="{FF2B5EF4-FFF2-40B4-BE49-F238E27FC236}">
                <a16:creationId xmlns:a16="http://schemas.microsoft.com/office/drawing/2014/main" id="{3699872D-ECF3-41D5-AD27-D46D262FAB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57" t="5561" r="58157" b="40073"/>
          <a:stretch/>
        </p:blipFill>
        <p:spPr bwMode="auto">
          <a:xfrm>
            <a:off x="2664657" y="1941093"/>
            <a:ext cx="2492306" cy="40533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m para ´cortiça">
            <a:extLst>
              <a:ext uri="{FF2B5EF4-FFF2-40B4-BE49-F238E27FC236}">
                <a16:creationId xmlns:a16="http://schemas.microsoft.com/office/drawing/2014/main" id="{6BA49DFD-C796-40D8-A6B9-ECBEA6760C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25" r="33945" b="45730"/>
          <a:stretch/>
        </p:blipFill>
        <p:spPr bwMode="auto">
          <a:xfrm>
            <a:off x="5155172" y="1526499"/>
            <a:ext cx="2754528" cy="40461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m para ´cortiça">
            <a:extLst>
              <a:ext uri="{FF2B5EF4-FFF2-40B4-BE49-F238E27FC236}">
                <a16:creationId xmlns:a16="http://schemas.microsoft.com/office/drawing/2014/main" id="{67E11A10-8E7E-41EE-9F6E-58C019A667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216" t="5657" r="14904" b="40073"/>
          <a:stretch/>
        </p:blipFill>
        <p:spPr bwMode="auto">
          <a:xfrm>
            <a:off x="7908805" y="1941093"/>
            <a:ext cx="2111413" cy="40461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m para ´cortiça">
            <a:extLst>
              <a:ext uri="{FF2B5EF4-FFF2-40B4-BE49-F238E27FC236}">
                <a16:creationId xmlns:a16="http://schemas.microsoft.com/office/drawing/2014/main" id="{C0084A26-E567-4727-AF79-2286C848BA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96" b="45634"/>
          <a:stretch/>
        </p:blipFill>
        <p:spPr bwMode="auto">
          <a:xfrm>
            <a:off x="10020218" y="1526499"/>
            <a:ext cx="1666870" cy="405336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882A6851-81EB-42F8-B989-26C28273C84A}"/>
              </a:ext>
            </a:extLst>
          </p:cNvPr>
          <p:cNvSpPr/>
          <p:nvPr/>
        </p:nvSpPr>
        <p:spPr>
          <a:xfrm>
            <a:off x="2664657" y="1941093"/>
            <a:ext cx="2490515" cy="4053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ângulo 21">
            <a:extLst>
              <a:ext uri="{FF2B5EF4-FFF2-40B4-BE49-F238E27FC236}">
                <a16:creationId xmlns:a16="http://schemas.microsoft.com/office/drawing/2014/main" id="{071069CE-42BB-4E68-80D8-791E6B86E3BE}"/>
              </a:ext>
            </a:extLst>
          </p:cNvPr>
          <p:cNvSpPr/>
          <p:nvPr/>
        </p:nvSpPr>
        <p:spPr>
          <a:xfrm>
            <a:off x="7907013" y="1941093"/>
            <a:ext cx="2111413" cy="40461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04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CONCLUSION</a:t>
            </a:r>
          </a:p>
        </p:txBody>
      </p:sp>
      <p:sp>
        <p:nvSpPr>
          <p:cNvPr id="2" name="Retângulo 1">
            <a:extLst>
              <a:ext uri="{FF2B5EF4-FFF2-40B4-BE49-F238E27FC236}">
                <a16:creationId xmlns:a16="http://schemas.microsoft.com/office/drawing/2014/main" id="{98D09E39-8B4E-41AD-B38A-DC0B18F71AE0}"/>
              </a:ext>
            </a:extLst>
          </p:cNvPr>
          <p:cNvSpPr/>
          <p:nvPr/>
        </p:nvSpPr>
        <p:spPr>
          <a:xfrm>
            <a:off x="6556451" y="2783574"/>
            <a:ext cx="3357675" cy="375552"/>
          </a:xfrm>
          <a:prstGeom prst="rect">
            <a:avLst/>
          </a:prstGeom>
        </p:spPr>
        <p:txBody>
          <a:bodyPr wrap="square">
            <a:spAutoFit/>
          </a:bodyPr>
          <a:lstStyle/>
          <a:p>
            <a:pPr algn="r">
              <a:lnSpc>
                <a:spcPct val="107000"/>
              </a:lnSpc>
              <a:spcAft>
                <a:spcPts val="800"/>
              </a:spcAft>
            </a:pPr>
            <a:r>
              <a:rPr lang="pt-PT" b="1" dirty="0">
                <a:latin typeface="Calibri" panose="020F0502020204030204" pitchFamily="34" charset="0"/>
                <a:ea typeface="Calibri" panose="020F0502020204030204" pitchFamily="34" charset="0"/>
                <a:cs typeface="Times New Roman" panose="02020603050405020304" pitchFamily="18" charset="0"/>
              </a:rPr>
              <a:t>Bernet is our suggestion!</a:t>
            </a:r>
            <a:endParaRPr lang="pt-PT"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m 14">
            <a:extLst>
              <a:ext uri="{FF2B5EF4-FFF2-40B4-BE49-F238E27FC236}">
                <a16:creationId xmlns:a16="http://schemas.microsoft.com/office/drawing/2014/main" id="{25731EB5-4AA8-41FF-AF46-2A4398CB23A8}"/>
              </a:ext>
            </a:extLst>
          </p:cNvPr>
          <p:cNvPicPr/>
          <p:nvPr/>
        </p:nvPicPr>
        <p:blipFill>
          <a:blip r:embed="rId3"/>
          <a:stretch>
            <a:fillRect/>
          </a:stretch>
        </p:blipFill>
        <p:spPr>
          <a:xfrm>
            <a:off x="2557670" y="1565843"/>
            <a:ext cx="4021621" cy="4820852"/>
          </a:xfrm>
          <a:prstGeom prst="rect">
            <a:avLst/>
          </a:prstGeom>
        </p:spPr>
      </p:pic>
      <p:sp>
        <p:nvSpPr>
          <p:cNvPr id="3" name="CaixaDeTexto 2">
            <a:extLst>
              <a:ext uri="{FF2B5EF4-FFF2-40B4-BE49-F238E27FC236}">
                <a16:creationId xmlns:a16="http://schemas.microsoft.com/office/drawing/2014/main" id="{72739E02-75A3-4603-92B0-6C40121C825B}"/>
              </a:ext>
            </a:extLst>
          </p:cNvPr>
          <p:cNvSpPr txBox="1"/>
          <p:nvPr/>
        </p:nvSpPr>
        <p:spPr>
          <a:xfrm>
            <a:off x="3951837" y="1658176"/>
            <a:ext cx="2528476" cy="369332"/>
          </a:xfrm>
          <a:prstGeom prst="rect">
            <a:avLst/>
          </a:prstGeom>
          <a:noFill/>
          <a:ln w="57150">
            <a:solidFill>
              <a:srgbClr val="92D050"/>
            </a:solidFill>
          </a:ln>
        </p:spPr>
        <p:txBody>
          <a:bodyPr wrap="square" rtlCol="0">
            <a:spAutoFit/>
          </a:bodyPr>
          <a:lstStyle/>
          <a:p>
            <a:endParaRPr lang="pt-PT" dirty="0"/>
          </a:p>
        </p:txBody>
      </p:sp>
    </p:spTree>
    <p:extLst>
      <p:ext uri="{BB962C8B-B14F-4D97-AF65-F5344CB8AC3E}">
        <p14:creationId xmlns:p14="http://schemas.microsoft.com/office/powerpoint/2010/main" val="39744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59568BB-4915-4E82-AB01-76CE31514565}"/>
              </a:ext>
            </a:extLst>
          </p:cNvPr>
          <p:cNvSpPr txBox="1"/>
          <p:nvPr/>
        </p:nvSpPr>
        <p:spPr>
          <a:xfrm>
            <a:off x="3046997" y="3226132"/>
            <a:ext cx="5832310" cy="646331"/>
          </a:xfrm>
          <a:prstGeom prst="rect">
            <a:avLst/>
          </a:prstGeom>
          <a:noFill/>
        </p:spPr>
        <p:txBody>
          <a:bodyPr wrap="square" rtlCol="0">
            <a:spAutoFit/>
          </a:bodyPr>
          <a:lstStyle/>
          <a:p>
            <a:pPr algn="ctr"/>
            <a:r>
              <a:rPr lang="pt-PT" sz="3600" b="1" dirty="0"/>
              <a:t>CONTENT</a:t>
            </a:r>
          </a:p>
        </p:txBody>
      </p:sp>
      <p:sp>
        <p:nvSpPr>
          <p:cNvPr id="5" name="CaixaDeTexto 4">
            <a:extLst>
              <a:ext uri="{FF2B5EF4-FFF2-40B4-BE49-F238E27FC236}">
                <a16:creationId xmlns:a16="http://schemas.microsoft.com/office/drawing/2014/main" id="{B5250C8C-70CA-4C58-8B29-EEE92BFAB962}"/>
              </a:ext>
            </a:extLst>
          </p:cNvPr>
          <p:cNvSpPr txBox="1"/>
          <p:nvPr/>
        </p:nvSpPr>
        <p:spPr>
          <a:xfrm>
            <a:off x="542243" y="4236437"/>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sp>
        <p:nvSpPr>
          <p:cNvPr id="7" name="CaixaDeTexto 6">
            <a:extLst>
              <a:ext uri="{FF2B5EF4-FFF2-40B4-BE49-F238E27FC236}">
                <a16:creationId xmlns:a16="http://schemas.microsoft.com/office/drawing/2014/main" id="{BF96142B-52E5-4348-A5F0-5702EA04ED6C}"/>
              </a:ext>
            </a:extLst>
          </p:cNvPr>
          <p:cNvSpPr txBox="1"/>
          <p:nvPr/>
        </p:nvSpPr>
        <p:spPr>
          <a:xfrm>
            <a:off x="2661426" y="5211250"/>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02</a:t>
            </a:r>
          </a:p>
        </p:txBody>
      </p:sp>
      <p:sp>
        <p:nvSpPr>
          <p:cNvPr id="8" name="CaixaDeTexto 7">
            <a:extLst>
              <a:ext uri="{FF2B5EF4-FFF2-40B4-BE49-F238E27FC236}">
                <a16:creationId xmlns:a16="http://schemas.microsoft.com/office/drawing/2014/main" id="{FA6A3A59-62AB-462F-80A1-C635168B26E0}"/>
              </a:ext>
            </a:extLst>
          </p:cNvPr>
          <p:cNvSpPr txBox="1"/>
          <p:nvPr/>
        </p:nvSpPr>
        <p:spPr>
          <a:xfrm>
            <a:off x="4969408" y="4215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sp>
        <p:nvSpPr>
          <p:cNvPr id="9" name="CaixaDeTexto 8">
            <a:extLst>
              <a:ext uri="{FF2B5EF4-FFF2-40B4-BE49-F238E27FC236}">
                <a16:creationId xmlns:a16="http://schemas.microsoft.com/office/drawing/2014/main" id="{4D526D70-414A-4686-B476-5C9C0454EDC4}"/>
              </a:ext>
            </a:extLst>
          </p:cNvPr>
          <p:cNvSpPr txBox="1"/>
          <p:nvPr/>
        </p:nvSpPr>
        <p:spPr>
          <a:xfrm>
            <a:off x="7699876" y="487059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sp>
        <p:nvSpPr>
          <p:cNvPr id="10" name="CaixaDeTexto 9">
            <a:extLst>
              <a:ext uri="{FF2B5EF4-FFF2-40B4-BE49-F238E27FC236}">
                <a16:creationId xmlns:a16="http://schemas.microsoft.com/office/drawing/2014/main" id="{DCC4277E-C04D-4FD1-A9B9-4DBDD0BA16D7}"/>
              </a:ext>
            </a:extLst>
          </p:cNvPr>
          <p:cNvSpPr txBox="1"/>
          <p:nvPr/>
        </p:nvSpPr>
        <p:spPr>
          <a:xfrm>
            <a:off x="10223012" y="4215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05</a:t>
            </a:r>
          </a:p>
        </p:txBody>
      </p:sp>
      <p:sp>
        <p:nvSpPr>
          <p:cNvPr id="11" name="CaixaDeTexto 10">
            <a:extLst>
              <a:ext uri="{FF2B5EF4-FFF2-40B4-BE49-F238E27FC236}">
                <a16:creationId xmlns:a16="http://schemas.microsoft.com/office/drawing/2014/main" id="{C1CC94EE-71EB-437C-A931-DFEADD10D75C}"/>
              </a:ext>
            </a:extLst>
          </p:cNvPr>
          <p:cNvSpPr txBox="1"/>
          <p:nvPr/>
        </p:nvSpPr>
        <p:spPr>
          <a:xfrm>
            <a:off x="1769795" y="6039800"/>
            <a:ext cx="2534653" cy="461665"/>
          </a:xfrm>
          <a:prstGeom prst="rect">
            <a:avLst/>
          </a:prstGeom>
          <a:noFill/>
        </p:spPr>
        <p:txBody>
          <a:bodyPr wrap="square" rtlCol="0">
            <a:spAutoFit/>
          </a:bodyPr>
          <a:lstStyle/>
          <a:p>
            <a:pPr algn="ctr"/>
            <a:r>
              <a:rPr lang="pt-PT" sz="2400" b="1" dirty="0"/>
              <a:t>Data</a:t>
            </a:r>
          </a:p>
        </p:txBody>
      </p:sp>
      <p:sp>
        <p:nvSpPr>
          <p:cNvPr id="12" name="CaixaDeTexto 11">
            <a:extLst>
              <a:ext uri="{FF2B5EF4-FFF2-40B4-BE49-F238E27FC236}">
                <a16:creationId xmlns:a16="http://schemas.microsoft.com/office/drawing/2014/main" id="{8B5B36C4-4897-445E-A974-E024174BEB42}"/>
              </a:ext>
            </a:extLst>
          </p:cNvPr>
          <p:cNvSpPr txBox="1"/>
          <p:nvPr/>
        </p:nvSpPr>
        <p:spPr>
          <a:xfrm>
            <a:off x="4067403" y="5044383"/>
            <a:ext cx="2534653" cy="461665"/>
          </a:xfrm>
          <a:prstGeom prst="rect">
            <a:avLst/>
          </a:prstGeom>
          <a:noFill/>
        </p:spPr>
        <p:txBody>
          <a:bodyPr wrap="square" rtlCol="0">
            <a:spAutoFit/>
          </a:bodyPr>
          <a:lstStyle/>
          <a:p>
            <a:pPr algn="ctr"/>
            <a:r>
              <a:rPr lang="pt-PT" sz="2400" b="1" dirty="0"/>
              <a:t>Methodology</a:t>
            </a:r>
          </a:p>
        </p:txBody>
      </p:sp>
      <p:sp>
        <p:nvSpPr>
          <p:cNvPr id="18" name="CaixaDeTexto 17">
            <a:extLst>
              <a:ext uri="{FF2B5EF4-FFF2-40B4-BE49-F238E27FC236}">
                <a16:creationId xmlns:a16="http://schemas.microsoft.com/office/drawing/2014/main" id="{937F72C6-7C42-4473-AFE5-747B2720EA3A}"/>
              </a:ext>
            </a:extLst>
          </p:cNvPr>
          <p:cNvSpPr txBox="1"/>
          <p:nvPr/>
        </p:nvSpPr>
        <p:spPr>
          <a:xfrm>
            <a:off x="6787497" y="5699143"/>
            <a:ext cx="2534653" cy="830997"/>
          </a:xfrm>
          <a:prstGeom prst="rect">
            <a:avLst/>
          </a:prstGeom>
          <a:noFill/>
        </p:spPr>
        <p:txBody>
          <a:bodyPr wrap="square" rtlCol="0">
            <a:spAutoFit/>
          </a:bodyPr>
          <a:lstStyle/>
          <a:p>
            <a:pPr algn="ctr"/>
            <a:r>
              <a:rPr lang="pt-PT" sz="2400" b="1" dirty="0"/>
              <a:t>Results and Discussion</a:t>
            </a:r>
          </a:p>
        </p:txBody>
      </p:sp>
      <p:sp>
        <p:nvSpPr>
          <p:cNvPr id="20" name="CaixaDeTexto 19">
            <a:extLst>
              <a:ext uri="{FF2B5EF4-FFF2-40B4-BE49-F238E27FC236}">
                <a16:creationId xmlns:a16="http://schemas.microsoft.com/office/drawing/2014/main" id="{1589EFD5-4FB9-4C40-8A2B-81399104E501}"/>
              </a:ext>
            </a:extLst>
          </p:cNvPr>
          <p:cNvSpPr txBox="1"/>
          <p:nvPr/>
        </p:nvSpPr>
        <p:spPr>
          <a:xfrm>
            <a:off x="0" y="5044383"/>
            <a:ext cx="1960871" cy="1200329"/>
          </a:xfrm>
          <a:prstGeom prst="rect">
            <a:avLst/>
          </a:prstGeom>
          <a:noFill/>
        </p:spPr>
        <p:txBody>
          <a:bodyPr wrap="square" rtlCol="0">
            <a:spAutoFit/>
          </a:bodyPr>
          <a:lstStyle/>
          <a:p>
            <a:pPr algn="ctr"/>
            <a:r>
              <a:rPr lang="pt-PT" sz="2400" b="1" dirty="0"/>
              <a:t>Business Model and Background</a:t>
            </a:r>
          </a:p>
        </p:txBody>
      </p:sp>
      <p:sp>
        <p:nvSpPr>
          <p:cNvPr id="21" name="CaixaDeTexto 20">
            <a:extLst>
              <a:ext uri="{FF2B5EF4-FFF2-40B4-BE49-F238E27FC236}">
                <a16:creationId xmlns:a16="http://schemas.microsoft.com/office/drawing/2014/main" id="{D7DC936E-3AA8-4CAE-AA58-618B72E1A6E3}"/>
              </a:ext>
            </a:extLst>
          </p:cNvPr>
          <p:cNvSpPr txBox="1"/>
          <p:nvPr/>
        </p:nvSpPr>
        <p:spPr>
          <a:xfrm>
            <a:off x="9300259" y="5044383"/>
            <a:ext cx="2534653" cy="461665"/>
          </a:xfrm>
          <a:prstGeom prst="rect">
            <a:avLst/>
          </a:prstGeom>
          <a:noFill/>
        </p:spPr>
        <p:txBody>
          <a:bodyPr wrap="square" rtlCol="0">
            <a:spAutoFit/>
          </a:bodyPr>
          <a:lstStyle/>
          <a:p>
            <a:pPr algn="ctr"/>
            <a:r>
              <a:rPr lang="pt-PT" sz="2400" b="1" dirty="0"/>
              <a:t>Conclusion</a:t>
            </a:r>
          </a:p>
        </p:txBody>
      </p:sp>
      <p:pic>
        <p:nvPicPr>
          <p:cNvPr id="23" name="Picture 2" descr="Resultado de imagem para ´cortiça">
            <a:extLst>
              <a:ext uri="{FF2B5EF4-FFF2-40B4-BE49-F238E27FC236}">
                <a16:creationId xmlns:a16="http://schemas.microsoft.com/office/drawing/2014/main" id="{6C8606AD-638B-46C6-95A4-28936F9A64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348" b="45634"/>
          <a:stretch/>
        </p:blipFill>
        <p:spPr bwMode="auto">
          <a:xfrm>
            <a:off x="2565733" y="-1814732"/>
            <a:ext cx="2197769" cy="40533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Resultado de imagem para ´cortiça">
            <a:extLst>
              <a:ext uri="{FF2B5EF4-FFF2-40B4-BE49-F238E27FC236}">
                <a16:creationId xmlns:a16="http://schemas.microsoft.com/office/drawing/2014/main" id="{DDF815B8-A4EC-45D5-80EB-43E942A4F4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57" t="5561" r="58157" b="40073"/>
          <a:stretch/>
        </p:blipFill>
        <p:spPr bwMode="auto">
          <a:xfrm>
            <a:off x="4763502" y="-1400141"/>
            <a:ext cx="2492306" cy="40533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sultado de imagem para ´cortiça">
            <a:extLst>
              <a:ext uri="{FF2B5EF4-FFF2-40B4-BE49-F238E27FC236}">
                <a16:creationId xmlns:a16="http://schemas.microsoft.com/office/drawing/2014/main" id="{E823D688-6254-4EAE-A04E-B94C09D98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25" r="33945" b="45730"/>
          <a:stretch/>
        </p:blipFill>
        <p:spPr bwMode="auto">
          <a:xfrm>
            <a:off x="7254017" y="-1814735"/>
            <a:ext cx="2754528" cy="4046177"/>
          </a:xfrm>
          <a:prstGeom prst="rect">
            <a:avLst/>
          </a:prstGeom>
          <a:noFill/>
          <a:extLst>
            <a:ext uri="{909E8E84-426E-40DD-AFC4-6F175D3DCCD1}">
              <a14:hiddenFill xmlns:a14="http://schemas.microsoft.com/office/drawing/2010/main">
                <a:solidFill>
                  <a:srgbClr val="FFFFFF"/>
                </a:solidFill>
              </a14:hiddenFill>
            </a:ext>
          </a:extLst>
        </p:spPr>
      </p:pic>
      <p:sp>
        <p:nvSpPr>
          <p:cNvPr id="26" name="Retângulo 25">
            <a:extLst>
              <a:ext uri="{FF2B5EF4-FFF2-40B4-BE49-F238E27FC236}">
                <a16:creationId xmlns:a16="http://schemas.microsoft.com/office/drawing/2014/main" id="{B0541390-0B1E-4750-A0DF-C4A191FFB9C0}"/>
              </a:ext>
            </a:extLst>
          </p:cNvPr>
          <p:cNvSpPr/>
          <p:nvPr/>
        </p:nvSpPr>
        <p:spPr>
          <a:xfrm>
            <a:off x="4763502" y="-1400141"/>
            <a:ext cx="2490515" cy="4053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27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3</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980736" y="390167"/>
            <a:ext cx="5832310" cy="1200329"/>
          </a:xfrm>
          <a:prstGeom prst="rect">
            <a:avLst/>
          </a:prstGeom>
          <a:noFill/>
        </p:spPr>
        <p:txBody>
          <a:bodyPr wrap="square" rtlCol="0">
            <a:spAutoFit/>
          </a:bodyPr>
          <a:lstStyle/>
          <a:p>
            <a:pPr algn="ctr"/>
            <a:r>
              <a:rPr lang="pt-PT" sz="3600" b="1" dirty="0"/>
              <a:t>BUSINESS MODEL AND BACKGROUND</a:t>
            </a:r>
          </a:p>
        </p:txBody>
      </p:sp>
      <p:grpSp>
        <p:nvGrpSpPr>
          <p:cNvPr id="11" name="Agrupar 10">
            <a:extLst>
              <a:ext uri="{FF2B5EF4-FFF2-40B4-BE49-F238E27FC236}">
                <a16:creationId xmlns:a16="http://schemas.microsoft.com/office/drawing/2014/main" id="{25622FA3-561C-4F4F-A478-5F5DABEEB790}"/>
              </a:ext>
            </a:extLst>
          </p:cNvPr>
          <p:cNvGrpSpPr/>
          <p:nvPr/>
        </p:nvGrpSpPr>
        <p:grpSpPr>
          <a:xfrm>
            <a:off x="1424607" y="2174226"/>
            <a:ext cx="9342784" cy="2509550"/>
            <a:chOff x="1842051" y="2213113"/>
            <a:chExt cx="7345018" cy="1563757"/>
          </a:xfrm>
        </p:grpSpPr>
        <p:sp>
          <p:nvSpPr>
            <p:cNvPr id="10" name="Retângulo 9">
              <a:extLst>
                <a:ext uri="{FF2B5EF4-FFF2-40B4-BE49-F238E27FC236}">
                  <a16:creationId xmlns:a16="http://schemas.microsoft.com/office/drawing/2014/main" id="{18F2E45C-5114-4A15-BD95-29D877B1441C}"/>
                </a:ext>
              </a:extLst>
            </p:cNvPr>
            <p:cNvSpPr/>
            <p:nvPr/>
          </p:nvSpPr>
          <p:spPr>
            <a:xfrm>
              <a:off x="6602895"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tângulo 6">
              <a:extLst>
                <a:ext uri="{FF2B5EF4-FFF2-40B4-BE49-F238E27FC236}">
                  <a16:creationId xmlns:a16="http://schemas.microsoft.com/office/drawing/2014/main" id="{D38D06A9-2167-4066-98CD-79FB3EA2A522}"/>
                </a:ext>
              </a:extLst>
            </p:cNvPr>
            <p:cNvSpPr/>
            <p:nvPr/>
          </p:nvSpPr>
          <p:spPr>
            <a:xfrm>
              <a:off x="1842051" y="2213113"/>
              <a:ext cx="7345017"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grpSp>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BD80BDC3-0151-4D87-9EED-377B5998A84D}"/>
              </a:ext>
            </a:extLst>
          </p:cNvPr>
          <p:cNvSpPr txBox="1"/>
          <p:nvPr/>
        </p:nvSpPr>
        <p:spPr>
          <a:xfrm>
            <a:off x="1541929" y="2174227"/>
            <a:ext cx="9054353" cy="2862322"/>
          </a:xfrm>
          <a:prstGeom prst="rect">
            <a:avLst/>
          </a:prstGeom>
          <a:noFill/>
        </p:spPr>
        <p:txBody>
          <a:bodyPr wrap="square" rtlCol="0">
            <a:spAutoFit/>
          </a:bodyPr>
          <a:lstStyle/>
          <a:p>
            <a:r>
              <a:rPr lang="en-US" dirty="0"/>
              <a:t>London is known by its building rents. The following case study will cover this matter: the best spot for a modern company. Most of the companies rent buildings, it ends up being cheaper, faster and not a permanent decision which gives them flexibility. Although, this case is different and that's why it makes sense to involve a data scientist. Our manager wants to create from its beginning in London ... one that fulfill all their needs. The general location as you saw is already chosen. But there's still a huge job to be done in order to complete the process. Being this a permanent building for the factory, it will be time consuming and expensive, so let's take that into consideration when choosing the best spot. Because after that, there's no way back. They're counting on us.</a:t>
            </a:r>
            <a:endParaRPr lang="pt-PT" dirty="0"/>
          </a:p>
          <a:p>
            <a:endParaRPr lang="pt-PT" dirty="0"/>
          </a:p>
        </p:txBody>
      </p:sp>
    </p:spTree>
    <p:extLst>
      <p:ext uri="{BB962C8B-B14F-4D97-AF65-F5344CB8AC3E}">
        <p14:creationId xmlns:p14="http://schemas.microsoft.com/office/powerpoint/2010/main" val="3649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4</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980736" y="390167"/>
            <a:ext cx="5832310" cy="1200329"/>
          </a:xfrm>
          <a:prstGeom prst="rect">
            <a:avLst/>
          </a:prstGeom>
          <a:noFill/>
        </p:spPr>
        <p:txBody>
          <a:bodyPr wrap="square" rtlCol="0">
            <a:spAutoFit/>
          </a:bodyPr>
          <a:lstStyle/>
          <a:p>
            <a:pPr algn="ctr"/>
            <a:r>
              <a:rPr lang="pt-PT" sz="3600" b="1" dirty="0"/>
              <a:t>BUSINESS MODEL AND BACKGROUND</a:t>
            </a:r>
          </a:p>
        </p:txBody>
      </p:sp>
      <p:grpSp>
        <p:nvGrpSpPr>
          <p:cNvPr id="11" name="Agrupar 10">
            <a:extLst>
              <a:ext uri="{FF2B5EF4-FFF2-40B4-BE49-F238E27FC236}">
                <a16:creationId xmlns:a16="http://schemas.microsoft.com/office/drawing/2014/main" id="{25622FA3-561C-4F4F-A478-5F5DABEEB790}"/>
              </a:ext>
            </a:extLst>
          </p:cNvPr>
          <p:cNvGrpSpPr/>
          <p:nvPr/>
        </p:nvGrpSpPr>
        <p:grpSpPr>
          <a:xfrm>
            <a:off x="1424608" y="2004529"/>
            <a:ext cx="9342783" cy="2848942"/>
            <a:chOff x="1842052" y="2107371"/>
            <a:chExt cx="7345017" cy="1775240"/>
          </a:xfrm>
        </p:grpSpPr>
        <p:sp>
          <p:nvSpPr>
            <p:cNvPr id="10" name="Retângulo 9">
              <a:extLst>
                <a:ext uri="{FF2B5EF4-FFF2-40B4-BE49-F238E27FC236}">
                  <a16:creationId xmlns:a16="http://schemas.microsoft.com/office/drawing/2014/main" id="{18F2E45C-5114-4A15-BD95-29D877B1441C}"/>
                </a:ext>
              </a:extLst>
            </p:cNvPr>
            <p:cNvSpPr/>
            <p:nvPr/>
          </p:nvSpPr>
          <p:spPr>
            <a:xfrm>
              <a:off x="6602895"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tângulo 6">
              <a:extLst>
                <a:ext uri="{FF2B5EF4-FFF2-40B4-BE49-F238E27FC236}">
                  <a16:creationId xmlns:a16="http://schemas.microsoft.com/office/drawing/2014/main" id="{D38D06A9-2167-4066-98CD-79FB3EA2A522}"/>
                </a:ext>
              </a:extLst>
            </p:cNvPr>
            <p:cNvSpPr/>
            <p:nvPr/>
          </p:nvSpPr>
          <p:spPr>
            <a:xfrm>
              <a:off x="1842052"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9" name="Retângulo 8">
              <a:extLst>
                <a:ext uri="{FF2B5EF4-FFF2-40B4-BE49-F238E27FC236}">
                  <a16:creationId xmlns:a16="http://schemas.microsoft.com/office/drawing/2014/main" id="{7069AB8C-EF85-49EB-B605-3C3E51FB534C}"/>
                </a:ext>
              </a:extLst>
            </p:cNvPr>
            <p:cNvSpPr/>
            <p:nvPr/>
          </p:nvSpPr>
          <p:spPr>
            <a:xfrm>
              <a:off x="4018721" y="2107371"/>
              <a:ext cx="2908852" cy="1775240"/>
            </a:xfrm>
            <a:prstGeom prst="rect">
              <a:avLst/>
            </a:prstGeom>
            <a:solidFill>
              <a:srgbClr val="964604"/>
            </a:solidFill>
            <a:ln>
              <a:solidFill>
                <a:srgbClr val="96460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5" name="Gráfico 14" descr="Pesquisa">
            <a:extLst>
              <a:ext uri="{FF2B5EF4-FFF2-40B4-BE49-F238E27FC236}">
                <a16:creationId xmlns:a16="http://schemas.microsoft.com/office/drawing/2014/main" id="{B6234C00-9EA6-4611-A421-62760F9C2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6670" y="3095295"/>
            <a:ext cx="914400" cy="914400"/>
          </a:xfrm>
          <a:prstGeom prst="rect">
            <a:avLst/>
          </a:prstGeom>
        </p:spPr>
      </p:pic>
      <p:sp>
        <p:nvSpPr>
          <p:cNvPr id="18" name="CaixaDeTexto 17">
            <a:extLst>
              <a:ext uri="{FF2B5EF4-FFF2-40B4-BE49-F238E27FC236}">
                <a16:creationId xmlns:a16="http://schemas.microsoft.com/office/drawing/2014/main" id="{AFBE8436-F917-4BF7-A5DE-98974C4133A7}"/>
              </a:ext>
            </a:extLst>
          </p:cNvPr>
          <p:cNvSpPr txBox="1"/>
          <p:nvPr/>
        </p:nvSpPr>
        <p:spPr>
          <a:xfrm>
            <a:off x="1732516" y="4214626"/>
            <a:ext cx="2239617" cy="369332"/>
          </a:xfrm>
          <a:prstGeom prst="rect">
            <a:avLst/>
          </a:prstGeom>
          <a:noFill/>
        </p:spPr>
        <p:txBody>
          <a:bodyPr wrap="square" rtlCol="0">
            <a:spAutoFit/>
          </a:bodyPr>
          <a:lstStyle/>
          <a:p>
            <a:pPr algn="ctr"/>
            <a:r>
              <a:rPr lang="pt-PT" b="1" dirty="0">
                <a:latin typeface="+mj-lt"/>
              </a:rPr>
              <a:t>SECURITY</a:t>
            </a:r>
          </a:p>
        </p:txBody>
      </p:sp>
      <p:sp>
        <p:nvSpPr>
          <p:cNvPr id="19" name="CaixaDeTexto 18">
            <a:extLst>
              <a:ext uri="{FF2B5EF4-FFF2-40B4-BE49-F238E27FC236}">
                <a16:creationId xmlns:a16="http://schemas.microsoft.com/office/drawing/2014/main" id="{A8433846-559F-48AA-8BEC-574A213DC071}"/>
              </a:ext>
            </a:extLst>
          </p:cNvPr>
          <p:cNvSpPr txBox="1"/>
          <p:nvPr/>
        </p:nvSpPr>
        <p:spPr>
          <a:xfrm>
            <a:off x="4933739" y="4185169"/>
            <a:ext cx="2239617" cy="369332"/>
          </a:xfrm>
          <a:prstGeom prst="rect">
            <a:avLst/>
          </a:prstGeom>
          <a:noFill/>
        </p:spPr>
        <p:txBody>
          <a:bodyPr wrap="square" rtlCol="0">
            <a:spAutoFit/>
          </a:bodyPr>
          <a:lstStyle/>
          <a:p>
            <a:pPr algn="ctr"/>
            <a:r>
              <a:rPr lang="pt-PT" b="1" dirty="0">
                <a:solidFill>
                  <a:schemeClr val="bg1"/>
                </a:solidFill>
                <a:latin typeface="+mj-lt"/>
              </a:rPr>
              <a:t>ENVIRONMENT</a:t>
            </a:r>
          </a:p>
        </p:txBody>
      </p:sp>
      <p:sp>
        <p:nvSpPr>
          <p:cNvPr id="20" name="CaixaDeTexto 19">
            <a:extLst>
              <a:ext uri="{FF2B5EF4-FFF2-40B4-BE49-F238E27FC236}">
                <a16:creationId xmlns:a16="http://schemas.microsoft.com/office/drawing/2014/main" id="{F0949545-AB8B-4429-968E-EACA7BDE05DB}"/>
              </a:ext>
            </a:extLst>
          </p:cNvPr>
          <p:cNvSpPr txBox="1"/>
          <p:nvPr/>
        </p:nvSpPr>
        <p:spPr>
          <a:xfrm>
            <a:off x="8004061" y="4179392"/>
            <a:ext cx="2239617" cy="369332"/>
          </a:xfrm>
          <a:prstGeom prst="rect">
            <a:avLst/>
          </a:prstGeom>
          <a:noFill/>
        </p:spPr>
        <p:txBody>
          <a:bodyPr wrap="square" rtlCol="0">
            <a:spAutoFit/>
          </a:bodyPr>
          <a:lstStyle/>
          <a:p>
            <a:pPr algn="ctr"/>
            <a:r>
              <a:rPr lang="pt-PT" b="1" dirty="0">
                <a:latin typeface="+mj-lt"/>
              </a:rPr>
              <a:t>POPULATION</a:t>
            </a:r>
          </a:p>
        </p:txBody>
      </p:sp>
      <p:sp>
        <p:nvSpPr>
          <p:cNvPr id="21" name="CaixaDeTexto 20">
            <a:extLst>
              <a:ext uri="{FF2B5EF4-FFF2-40B4-BE49-F238E27FC236}">
                <a16:creationId xmlns:a16="http://schemas.microsoft.com/office/drawing/2014/main" id="{EA35737B-6FEF-4FC2-9322-9F4EC3BCF1F8}"/>
              </a:ext>
            </a:extLst>
          </p:cNvPr>
          <p:cNvSpPr txBox="1"/>
          <p:nvPr/>
        </p:nvSpPr>
        <p:spPr>
          <a:xfrm>
            <a:off x="1577009" y="5152440"/>
            <a:ext cx="2395124" cy="646331"/>
          </a:xfrm>
          <a:prstGeom prst="rect">
            <a:avLst/>
          </a:prstGeom>
          <a:noFill/>
        </p:spPr>
        <p:txBody>
          <a:bodyPr wrap="square" rtlCol="0">
            <a:spAutoFit/>
          </a:bodyPr>
          <a:lstStyle/>
          <a:p>
            <a:pPr algn="ctr"/>
            <a:r>
              <a:rPr lang="pt-PT" dirty="0">
                <a:latin typeface="+mj-lt"/>
              </a:rPr>
              <a:t>The place should be safe.</a:t>
            </a:r>
          </a:p>
        </p:txBody>
      </p:sp>
      <p:sp>
        <p:nvSpPr>
          <p:cNvPr id="22" name="CaixaDeTexto 21">
            <a:extLst>
              <a:ext uri="{FF2B5EF4-FFF2-40B4-BE49-F238E27FC236}">
                <a16:creationId xmlns:a16="http://schemas.microsoft.com/office/drawing/2014/main" id="{B94DB729-5847-495A-85C1-3F513EB699E5}"/>
              </a:ext>
            </a:extLst>
          </p:cNvPr>
          <p:cNvSpPr txBox="1"/>
          <p:nvPr/>
        </p:nvSpPr>
        <p:spPr>
          <a:xfrm>
            <a:off x="4778232" y="5152440"/>
            <a:ext cx="2395124" cy="646331"/>
          </a:xfrm>
          <a:prstGeom prst="rect">
            <a:avLst/>
          </a:prstGeom>
          <a:noFill/>
        </p:spPr>
        <p:txBody>
          <a:bodyPr wrap="square" rtlCol="0">
            <a:spAutoFit/>
          </a:bodyPr>
          <a:lstStyle/>
          <a:p>
            <a:pPr algn="ctr"/>
            <a:r>
              <a:rPr lang="pt-PT" dirty="0">
                <a:latin typeface="+mj-lt"/>
              </a:rPr>
              <a:t>The place should have an healthy environment</a:t>
            </a:r>
          </a:p>
        </p:txBody>
      </p:sp>
      <p:sp>
        <p:nvSpPr>
          <p:cNvPr id="23" name="CaixaDeTexto 22">
            <a:extLst>
              <a:ext uri="{FF2B5EF4-FFF2-40B4-BE49-F238E27FC236}">
                <a16:creationId xmlns:a16="http://schemas.microsoft.com/office/drawing/2014/main" id="{8832A426-BE12-4349-9301-92D85C401B3F}"/>
              </a:ext>
            </a:extLst>
          </p:cNvPr>
          <p:cNvSpPr txBox="1"/>
          <p:nvPr/>
        </p:nvSpPr>
        <p:spPr>
          <a:xfrm>
            <a:off x="8179859" y="5152440"/>
            <a:ext cx="2395124" cy="369332"/>
          </a:xfrm>
          <a:prstGeom prst="rect">
            <a:avLst/>
          </a:prstGeom>
          <a:noFill/>
        </p:spPr>
        <p:txBody>
          <a:bodyPr wrap="square" rtlCol="0">
            <a:spAutoFit/>
          </a:bodyPr>
          <a:lstStyle/>
          <a:p>
            <a:pPr algn="ctr"/>
            <a:r>
              <a:rPr lang="pt-PT" dirty="0">
                <a:latin typeface="+mj-lt"/>
              </a:rPr>
              <a:t>Not defined.</a:t>
            </a:r>
          </a:p>
        </p:txBody>
      </p:sp>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pic>
        <p:nvPicPr>
          <p:cNvPr id="3" name="Gráfico 2" descr="Dança">
            <a:extLst>
              <a:ext uri="{FF2B5EF4-FFF2-40B4-BE49-F238E27FC236}">
                <a16:creationId xmlns:a16="http://schemas.microsoft.com/office/drawing/2014/main" id="{1CA4F4AD-CBBB-49CF-98B8-2BED24CB3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6053" y="3200408"/>
            <a:ext cx="914400" cy="914400"/>
          </a:xfrm>
          <a:prstGeom prst="rect">
            <a:avLst/>
          </a:prstGeom>
        </p:spPr>
      </p:pic>
      <p:pic>
        <p:nvPicPr>
          <p:cNvPr id="8" name="Gráfico 7" descr="Hambúrguer e bebida">
            <a:extLst>
              <a:ext uri="{FF2B5EF4-FFF2-40B4-BE49-F238E27FC236}">
                <a16:creationId xmlns:a16="http://schemas.microsoft.com/office/drawing/2014/main" id="{E7598723-F4D4-4C69-AFD8-480ACC09F4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6112" y="3165763"/>
            <a:ext cx="914400" cy="914400"/>
          </a:xfrm>
          <a:prstGeom prst="rect">
            <a:avLst/>
          </a:prstGeom>
        </p:spPr>
      </p:pic>
      <p:pic>
        <p:nvPicPr>
          <p:cNvPr id="14" name="Gráfico 13" descr="Cidade">
            <a:extLst>
              <a:ext uri="{FF2B5EF4-FFF2-40B4-BE49-F238E27FC236}">
                <a16:creationId xmlns:a16="http://schemas.microsoft.com/office/drawing/2014/main" id="{5F916059-26F3-4057-95A0-E19027AC86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98446" y="3264992"/>
            <a:ext cx="914400" cy="914400"/>
          </a:xfrm>
          <a:prstGeom prst="rect">
            <a:avLst/>
          </a:prstGeom>
        </p:spPr>
      </p:pic>
    </p:spTree>
    <p:extLst>
      <p:ext uri="{BB962C8B-B14F-4D97-AF65-F5344CB8AC3E}">
        <p14:creationId xmlns:p14="http://schemas.microsoft.com/office/powerpoint/2010/main" val="325051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5</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43840" y="2083914"/>
            <a:ext cx="2062038" cy="646331"/>
          </a:xfrm>
          <a:prstGeom prst="rect">
            <a:avLst/>
          </a:prstGeom>
          <a:noFill/>
        </p:spPr>
        <p:txBody>
          <a:bodyPr wrap="square" rtlCol="0">
            <a:spAutoFit/>
          </a:bodyPr>
          <a:lstStyle/>
          <a:p>
            <a:pPr algn="ctr"/>
            <a:r>
              <a:rPr lang="pt-PT" sz="3600" b="1" dirty="0"/>
              <a:t>DATA </a:t>
            </a:r>
          </a:p>
        </p:txBody>
      </p:sp>
      <p:grpSp>
        <p:nvGrpSpPr>
          <p:cNvPr id="3" name="Agrupar 2">
            <a:extLst>
              <a:ext uri="{FF2B5EF4-FFF2-40B4-BE49-F238E27FC236}">
                <a16:creationId xmlns:a16="http://schemas.microsoft.com/office/drawing/2014/main" id="{0552BB42-B822-4413-ACEA-0396350AA622}"/>
              </a:ext>
            </a:extLst>
          </p:cNvPr>
          <p:cNvGrpSpPr/>
          <p:nvPr/>
        </p:nvGrpSpPr>
        <p:grpSpPr>
          <a:xfrm>
            <a:off x="775970" y="1068744"/>
            <a:ext cx="898358" cy="830997"/>
            <a:chOff x="2774571" y="297833"/>
            <a:chExt cx="898358" cy="830997"/>
          </a:xfrm>
        </p:grpSpPr>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02</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grpSp>
        <p:nvGrpSpPr>
          <p:cNvPr id="5" name="Agrupar 4">
            <a:extLst>
              <a:ext uri="{FF2B5EF4-FFF2-40B4-BE49-F238E27FC236}">
                <a16:creationId xmlns:a16="http://schemas.microsoft.com/office/drawing/2014/main" id="{59D54A4C-5BE2-4DC5-8BF7-D50C40D2908F}"/>
              </a:ext>
            </a:extLst>
          </p:cNvPr>
          <p:cNvGrpSpPr/>
          <p:nvPr/>
        </p:nvGrpSpPr>
        <p:grpSpPr>
          <a:xfrm>
            <a:off x="4871092" y="1357130"/>
            <a:ext cx="4175809" cy="3968004"/>
            <a:chOff x="5392261" y="1611159"/>
            <a:chExt cx="3197879" cy="3149929"/>
          </a:xfrm>
        </p:grpSpPr>
        <p:sp>
          <p:nvSpPr>
            <p:cNvPr id="2" name="Losango 1">
              <a:extLst>
                <a:ext uri="{FF2B5EF4-FFF2-40B4-BE49-F238E27FC236}">
                  <a16:creationId xmlns:a16="http://schemas.microsoft.com/office/drawing/2014/main" id="{E037C0B2-B1DA-4826-B1FC-5EF40CDE5E44}"/>
                </a:ext>
              </a:extLst>
            </p:cNvPr>
            <p:cNvSpPr/>
            <p:nvPr/>
          </p:nvSpPr>
          <p:spPr>
            <a:xfrm>
              <a:off x="5392261" y="1611159"/>
              <a:ext cx="1800000" cy="1800000"/>
            </a:xfrm>
            <a:prstGeom prst="diamond">
              <a:avLst/>
            </a:prstGeom>
            <a:solidFill>
              <a:srgbClr val="964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Losango 25">
              <a:extLst>
                <a:ext uri="{FF2B5EF4-FFF2-40B4-BE49-F238E27FC236}">
                  <a16:creationId xmlns:a16="http://schemas.microsoft.com/office/drawing/2014/main" id="{C528ED4C-B8A3-454E-A608-DF34515D9A32}"/>
                </a:ext>
              </a:extLst>
            </p:cNvPr>
            <p:cNvSpPr/>
            <p:nvPr/>
          </p:nvSpPr>
          <p:spPr>
            <a:xfrm>
              <a:off x="5392261" y="2961088"/>
              <a:ext cx="1800000" cy="1800000"/>
            </a:xfrm>
            <a:prstGeom prst="diamond">
              <a:avLst/>
            </a:prstGeom>
            <a:solidFill>
              <a:srgbClr val="FBA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Losango 26">
              <a:extLst>
                <a:ext uri="{FF2B5EF4-FFF2-40B4-BE49-F238E27FC236}">
                  <a16:creationId xmlns:a16="http://schemas.microsoft.com/office/drawing/2014/main" id="{51492C4D-1822-49B6-BF9C-FE3C4533AF86}"/>
                </a:ext>
              </a:extLst>
            </p:cNvPr>
            <p:cNvSpPr/>
            <p:nvPr/>
          </p:nvSpPr>
          <p:spPr>
            <a:xfrm>
              <a:off x="6790140" y="2934779"/>
              <a:ext cx="1800000" cy="1800000"/>
            </a:xfrm>
            <a:prstGeom prst="diamond">
              <a:avLst/>
            </a:prstGeom>
            <a:solidFill>
              <a:srgbClr val="964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Losango 27">
              <a:extLst>
                <a:ext uri="{FF2B5EF4-FFF2-40B4-BE49-F238E27FC236}">
                  <a16:creationId xmlns:a16="http://schemas.microsoft.com/office/drawing/2014/main" id="{B30635D7-B202-4039-8046-EC7A8608563A}"/>
                </a:ext>
              </a:extLst>
            </p:cNvPr>
            <p:cNvSpPr/>
            <p:nvPr/>
          </p:nvSpPr>
          <p:spPr>
            <a:xfrm>
              <a:off x="6790140" y="1629000"/>
              <a:ext cx="1800000" cy="1800000"/>
            </a:xfrm>
            <a:prstGeom prst="diamond">
              <a:avLst/>
            </a:prstGeom>
            <a:solidFill>
              <a:srgbClr val="FBA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6" name="Gráfico 15" descr="Marca">
            <a:extLst>
              <a:ext uri="{FF2B5EF4-FFF2-40B4-BE49-F238E27FC236}">
                <a16:creationId xmlns:a16="http://schemas.microsoft.com/office/drawing/2014/main" id="{72C9796D-B468-451A-A837-88AF24BDA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2602" y="3461207"/>
            <a:ext cx="671046" cy="671046"/>
          </a:xfrm>
          <a:prstGeom prst="rect">
            <a:avLst/>
          </a:prstGeom>
        </p:spPr>
      </p:pic>
      <p:sp>
        <p:nvSpPr>
          <p:cNvPr id="33" name="CaixaDeTexto 32">
            <a:extLst>
              <a:ext uri="{FF2B5EF4-FFF2-40B4-BE49-F238E27FC236}">
                <a16:creationId xmlns:a16="http://schemas.microsoft.com/office/drawing/2014/main" id="{77213683-629B-4546-A764-F40AE4899DD2}"/>
              </a:ext>
            </a:extLst>
          </p:cNvPr>
          <p:cNvSpPr txBox="1"/>
          <p:nvPr/>
        </p:nvSpPr>
        <p:spPr>
          <a:xfrm>
            <a:off x="5181600" y="2358887"/>
            <a:ext cx="1557767" cy="646331"/>
          </a:xfrm>
          <a:prstGeom prst="rect">
            <a:avLst/>
          </a:prstGeom>
          <a:noFill/>
        </p:spPr>
        <p:txBody>
          <a:bodyPr wrap="square" rtlCol="0">
            <a:spAutoFit/>
          </a:bodyPr>
          <a:lstStyle/>
          <a:p>
            <a:pPr algn="ctr"/>
            <a:r>
              <a:rPr lang="pt-PT" b="1" dirty="0">
                <a:latin typeface="+mj-lt"/>
              </a:rPr>
              <a:t>FourSquare API</a:t>
            </a:r>
          </a:p>
        </p:txBody>
      </p:sp>
      <p:sp>
        <p:nvSpPr>
          <p:cNvPr id="34" name="CaixaDeTexto 33">
            <a:extLst>
              <a:ext uri="{FF2B5EF4-FFF2-40B4-BE49-F238E27FC236}">
                <a16:creationId xmlns:a16="http://schemas.microsoft.com/office/drawing/2014/main" id="{12BD6879-F38D-434C-AD73-9A0264DE2F7E}"/>
              </a:ext>
            </a:extLst>
          </p:cNvPr>
          <p:cNvSpPr txBox="1"/>
          <p:nvPr/>
        </p:nvSpPr>
        <p:spPr>
          <a:xfrm>
            <a:off x="7398039" y="4132253"/>
            <a:ext cx="1060173" cy="646331"/>
          </a:xfrm>
          <a:prstGeom prst="rect">
            <a:avLst/>
          </a:prstGeom>
          <a:noFill/>
        </p:spPr>
        <p:txBody>
          <a:bodyPr wrap="square" rtlCol="0">
            <a:spAutoFit/>
          </a:bodyPr>
          <a:lstStyle/>
          <a:p>
            <a:pPr algn="ctr"/>
            <a:r>
              <a:rPr lang="pt-PT" b="1" dirty="0">
                <a:solidFill>
                  <a:schemeClr val="bg1"/>
                </a:solidFill>
                <a:latin typeface="+mj-lt"/>
              </a:rPr>
              <a:t>IBM Course</a:t>
            </a:r>
          </a:p>
        </p:txBody>
      </p:sp>
      <p:sp>
        <p:nvSpPr>
          <p:cNvPr id="35" name="CaixaDeTexto 34">
            <a:extLst>
              <a:ext uri="{FF2B5EF4-FFF2-40B4-BE49-F238E27FC236}">
                <a16:creationId xmlns:a16="http://schemas.microsoft.com/office/drawing/2014/main" id="{1DFF43F9-3647-414C-B264-1055727B643E}"/>
              </a:ext>
            </a:extLst>
          </p:cNvPr>
          <p:cNvSpPr txBox="1"/>
          <p:nvPr/>
        </p:nvSpPr>
        <p:spPr>
          <a:xfrm>
            <a:off x="7374692" y="2386471"/>
            <a:ext cx="1163362" cy="923330"/>
          </a:xfrm>
          <a:prstGeom prst="rect">
            <a:avLst/>
          </a:prstGeom>
          <a:noFill/>
        </p:spPr>
        <p:txBody>
          <a:bodyPr wrap="square" rtlCol="0">
            <a:spAutoFit/>
          </a:bodyPr>
          <a:lstStyle/>
          <a:p>
            <a:pPr algn="ctr"/>
            <a:r>
              <a:rPr lang="pt-PT" b="1" dirty="0">
                <a:latin typeface="+mj-lt"/>
              </a:rPr>
              <a:t>London Borough List</a:t>
            </a:r>
          </a:p>
        </p:txBody>
      </p:sp>
      <p:sp>
        <p:nvSpPr>
          <p:cNvPr id="36" name="CaixaDeTexto 35">
            <a:extLst>
              <a:ext uri="{FF2B5EF4-FFF2-40B4-BE49-F238E27FC236}">
                <a16:creationId xmlns:a16="http://schemas.microsoft.com/office/drawing/2014/main" id="{9609A92A-C2C3-4479-A22B-64F1C3B4714D}"/>
              </a:ext>
            </a:extLst>
          </p:cNvPr>
          <p:cNvSpPr txBox="1"/>
          <p:nvPr/>
        </p:nvSpPr>
        <p:spPr>
          <a:xfrm>
            <a:off x="5516230" y="3938568"/>
            <a:ext cx="1060173" cy="923330"/>
          </a:xfrm>
          <a:prstGeom prst="rect">
            <a:avLst/>
          </a:prstGeom>
          <a:noFill/>
        </p:spPr>
        <p:txBody>
          <a:bodyPr wrap="square" rtlCol="0">
            <a:spAutoFit/>
          </a:bodyPr>
          <a:lstStyle/>
          <a:p>
            <a:pPr algn="ctr"/>
            <a:r>
              <a:rPr lang="pt-PT" b="1" dirty="0">
                <a:latin typeface="+mj-lt"/>
              </a:rPr>
              <a:t>London recorded Crime</a:t>
            </a:r>
          </a:p>
        </p:txBody>
      </p:sp>
      <p:sp>
        <p:nvSpPr>
          <p:cNvPr id="37" name="CaixaDeTexto 36">
            <a:extLst>
              <a:ext uri="{FF2B5EF4-FFF2-40B4-BE49-F238E27FC236}">
                <a16:creationId xmlns:a16="http://schemas.microsoft.com/office/drawing/2014/main" id="{2BEC1194-2F22-4847-A221-6FE7A859409A}"/>
              </a:ext>
            </a:extLst>
          </p:cNvPr>
          <p:cNvSpPr txBox="1"/>
          <p:nvPr/>
        </p:nvSpPr>
        <p:spPr>
          <a:xfrm>
            <a:off x="2297968" y="1624795"/>
            <a:ext cx="2695168" cy="646331"/>
          </a:xfrm>
          <a:prstGeom prst="rect">
            <a:avLst/>
          </a:prstGeom>
          <a:noFill/>
        </p:spPr>
        <p:txBody>
          <a:bodyPr wrap="square" rtlCol="0">
            <a:spAutoFit/>
          </a:bodyPr>
          <a:lstStyle/>
          <a:p>
            <a:pPr algn="r"/>
            <a:r>
              <a:rPr lang="pt-PT" dirty="0">
                <a:latin typeface="+mj-lt"/>
              </a:rPr>
              <a:t>To report the most popular places in London</a:t>
            </a:r>
          </a:p>
        </p:txBody>
      </p:sp>
      <p:sp>
        <p:nvSpPr>
          <p:cNvPr id="38" name="CaixaDeTexto 37">
            <a:extLst>
              <a:ext uri="{FF2B5EF4-FFF2-40B4-BE49-F238E27FC236}">
                <a16:creationId xmlns:a16="http://schemas.microsoft.com/office/drawing/2014/main" id="{3B4A46CA-C1B6-47D0-8A38-838247BC299E}"/>
              </a:ext>
            </a:extLst>
          </p:cNvPr>
          <p:cNvSpPr txBox="1"/>
          <p:nvPr/>
        </p:nvSpPr>
        <p:spPr>
          <a:xfrm>
            <a:off x="2175924" y="3468415"/>
            <a:ext cx="2695168" cy="646331"/>
          </a:xfrm>
          <a:prstGeom prst="rect">
            <a:avLst/>
          </a:prstGeom>
          <a:noFill/>
        </p:spPr>
        <p:txBody>
          <a:bodyPr wrap="square" rtlCol="0">
            <a:spAutoFit/>
          </a:bodyPr>
          <a:lstStyle/>
          <a:p>
            <a:pPr algn="r"/>
            <a:r>
              <a:rPr lang="pt-PT" dirty="0">
                <a:latin typeface="+mj-lt"/>
              </a:rPr>
              <a:t>To access to criminality reports</a:t>
            </a:r>
          </a:p>
        </p:txBody>
      </p:sp>
      <p:sp>
        <p:nvSpPr>
          <p:cNvPr id="39" name="CaixaDeTexto 38">
            <a:extLst>
              <a:ext uri="{FF2B5EF4-FFF2-40B4-BE49-F238E27FC236}">
                <a16:creationId xmlns:a16="http://schemas.microsoft.com/office/drawing/2014/main" id="{23B030E0-ED21-4153-A1C3-FF32948C4C96}"/>
              </a:ext>
            </a:extLst>
          </p:cNvPr>
          <p:cNvSpPr txBox="1"/>
          <p:nvPr/>
        </p:nvSpPr>
        <p:spPr>
          <a:xfrm>
            <a:off x="9116885" y="3468415"/>
            <a:ext cx="2695168" cy="369332"/>
          </a:xfrm>
          <a:prstGeom prst="rect">
            <a:avLst/>
          </a:prstGeom>
          <a:noFill/>
        </p:spPr>
        <p:txBody>
          <a:bodyPr wrap="square" rtlCol="0">
            <a:spAutoFit/>
          </a:bodyPr>
          <a:lstStyle/>
          <a:p>
            <a:r>
              <a:rPr lang="pt-PT" dirty="0">
                <a:latin typeface="+mj-lt"/>
              </a:rPr>
              <a:t>As a base of the course</a:t>
            </a:r>
          </a:p>
        </p:txBody>
      </p:sp>
      <p:sp>
        <p:nvSpPr>
          <p:cNvPr id="40" name="CaixaDeTexto 39">
            <a:extLst>
              <a:ext uri="{FF2B5EF4-FFF2-40B4-BE49-F238E27FC236}">
                <a16:creationId xmlns:a16="http://schemas.microsoft.com/office/drawing/2014/main" id="{D98FA3EB-C3AE-4807-BC3E-808DDBB6C9BD}"/>
              </a:ext>
            </a:extLst>
          </p:cNvPr>
          <p:cNvSpPr txBox="1"/>
          <p:nvPr/>
        </p:nvSpPr>
        <p:spPr>
          <a:xfrm>
            <a:off x="9087531" y="1640071"/>
            <a:ext cx="2695168" cy="923330"/>
          </a:xfrm>
          <a:prstGeom prst="rect">
            <a:avLst/>
          </a:prstGeom>
          <a:noFill/>
        </p:spPr>
        <p:txBody>
          <a:bodyPr wrap="square" rtlCol="0">
            <a:spAutoFit/>
          </a:bodyPr>
          <a:lstStyle/>
          <a:p>
            <a:r>
              <a:rPr lang="pt-PT" dirty="0">
                <a:latin typeface="+mj-lt"/>
              </a:rPr>
              <a:t>To undertand its boroughs and its population</a:t>
            </a:r>
          </a:p>
          <a:p>
            <a:endParaRPr lang="pt-PT" dirty="0">
              <a:latin typeface="+mj-lt"/>
            </a:endParaRPr>
          </a:p>
        </p:txBody>
      </p:sp>
      <p:pic>
        <p:nvPicPr>
          <p:cNvPr id="9" name="Gráfico 8" descr="Linguagem de Sinais">
            <a:extLst>
              <a:ext uri="{FF2B5EF4-FFF2-40B4-BE49-F238E27FC236}">
                <a16:creationId xmlns:a16="http://schemas.microsoft.com/office/drawing/2014/main" id="{26697D7A-4943-4D7A-9425-68E27E30B4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5554" y="3094267"/>
            <a:ext cx="914400" cy="914400"/>
          </a:xfrm>
          <a:prstGeom prst="rect">
            <a:avLst/>
          </a:prstGeom>
        </p:spPr>
      </p:pic>
      <p:pic>
        <p:nvPicPr>
          <p:cNvPr id="13" name="Gráfico 12" descr="Brinde">
            <a:extLst>
              <a:ext uri="{FF2B5EF4-FFF2-40B4-BE49-F238E27FC236}">
                <a16:creationId xmlns:a16="http://schemas.microsoft.com/office/drawing/2014/main" id="{715F9C87-9866-427E-B75C-5F39004CE6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96454" y="1723995"/>
            <a:ext cx="719837" cy="719837"/>
          </a:xfrm>
          <a:prstGeom prst="rect">
            <a:avLst/>
          </a:prstGeom>
        </p:spPr>
      </p:pic>
      <p:pic>
        <p:nvPicPr>
          <p:cNvPr id="15" name="Gráfico 14" descr="Rede">
            <a:extLst>
              <a:ext uri="{FF2B5EF4-FFF2-40B4-BE49-F238E27FC236}">
                <a16:creationId xmlns:a16="http://schemas.microsoft.com/office/drawing/2014/main" id="{BA280867-290A-4DF4-9383-195F724E24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99230" y="1715231"/>
            <a:ext cx="753970" cy="753970"/>
          </a:xfrm>
          <a:prstGeom prst="rect">
            <a:avLst/>
          </a:prstGeom>
        </p:spPr>
      </p:pic>
    </p:spTree>
    <p:extLst>
      <p:ext uri="{BB962C8B-B14F-4D97-AF65-F5344CB8AC3E}">
        <p14:creationId xmlns:p14="http://schemas.microsoft.com/office/powerpoint/2010/main" val="225487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METHODOLOGY</a:t>
            </a:r>
          </a:p>
        </p:txBody>
      </p:sp>
      <p:sp>
        <p:nvSpPr>
          <p:cNvPr id="10" name="Elipse 9">
            <a:extLst>
              <a:ext uri="{FF2B5EF4-FFF2-40B4-BE49-F238E27FC236}">
                <a16:creationId xmlns:a16="http://schemas.microsoft.com/office/drawing/2014/main" id="{23DADD7E-4A01-407C-BB5A-E2013FE58424}"/>
              </a:ext>
            </a:extLst>
          </p:cNvPr>
          <p:cNvSpPr/>
          <p:nvPr/>
        </p:nvSpPr>
        <p:spPr>
          <a:xfrm>
            <a:off x="512599" y="1111564"/>
            <a:ext cx="761995" cy="739585"/>
          </a:xfrm>
          <a:prstGeom prst="ellipse">
            <a:avLst/>
          </a:prstGeom>
          <a:solidFill>
            <a:srgbClr val="96460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írculo: Vazio 12">
            <a:extLst>
              <a:ext uri="{FF2B5EF4-FFF2-40B4-BE49-F238E27FC236}">
                <a16:creationId xmlns:a16="http://schemas.microsoft.com/office/drawing/2014/main" id="{9F1115E9-15FD-4426-B0D2-DDBA93BDB6E3}"/>
              </a:ext>
            </a:extLst>
          </p:cNvPr>
          <p:cNvSpPr/>
          <p:nvPr/>
        </p:nvSpPr>
        <p:spPr>
          <a:xfrm>
            <a:off x="366332" y="973526"/>
            <a:ext cx="1036320" cy="1015663"/>
          </a:xfrm>
          <a:prstGeom prst="donut">
            <a:avLst>
              <a:gd name="adj" fmla="val 8731"/>
            </a:avLst>
          </a:prstGeom>
          <a:solidFill>
            <a:srgbClr val="FBA96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5" name="CaixaDeTexto 24">
            <a:extLst>
              <a:ext uri="{FF2B5EF4-FFF2-40B4-BE49-F238E27FC236}">
                <a16:creationId xmlns:a16="http://schemas.microsoft.com/office/drawing/2014/main" id="{48A0428B-9A7F-492D-9611-DD897E8BC300}"/>
              </a:ext>
            </a:extLst>
          </p:cNvPr>
          <p:cNvSpPr txBox="1"/>
          <p:nvPr/>
        </p:nvSpPr>
        <p:spPr>
          <a:xfrm>
            <a:off x="1839826" y="1606882"/>
            <a:ext cx="2882254" cy="369332"/>
          </a:xfrm>
          <a:prstGeom prst="rect">
            <a:avLst/>
          </a:prstGeom>
          <a:noFill/>
        </p:spPr>
        <p:txBody>
          <a:bodyPr wrap="square" rtlCol="0">
            <a:spAutoFit/>
          </a:bodyPr>
          <a:lstStyle/>
          <a:p>
            <a:r>
              <a:rPr lang="pt-PT" dirty="0">
                <a:latin typeface="+mj-lt"/>
              </a:rPr>
              <a:t>Data visualization</a:t>
            </a:r>
          </a:p>
        </p:txBody>
      </p:sp>
      <p:pic>
        <p:nvPicPr>
          <p:cNvPr id="28" name="Imagem 27">
            <a:extLst>
              <a:ext uri="{FF2B5EF4-FFF2-40B4-BE49-F238E27FC236}">
                <a16:creationId xmlns:a16="http://schemas.microsoft.com/office/drawing/2014/main" id="{00F28C7E-1F68-481C-BB09-A0BC516406C7}"/>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646247" y="1205434"/>
            <a:ext cx="476490" cy="476490"/>
          </a:xfrm>
          <a:prstGeom prst="rect">
            <a:avLst/>
          </a:prstGeom>
        </p:spPr>
      </p:pic>
      <p:sp>
        <p:nvSpPr>
          <p:cNvPr id="41" name="CaixaDeTexto 40">
            <a:extLst>
              <a:ext uri="{FF2B5EF4-FFF2-40B4-BE49-F238E27FC236}">
                <a16:creationId xmlns:a16="http://schemas.microsoft.com/office/drawing/2014/main" id="{6854B15E-9705-467C-9BE3-8B1C5A17AA4B}"/>
              </a:ext>
            </a:extLst>
          </p:cNvPr>
          <p:cNvSpPr txBox="1"/>
          <p:nvPr/>
        </p:nvSpPr>
        <p:spPr>
          <a:xfrm>
            <a:off x="1469822" y="1206772"/>
            <a:ext cx="3514553" cy="400110"/>
          </a:xfrm>
          <a:prstGeom prst="rect">
            <a:avLst/>
          </a:prstGeom>
          <a:noFill/>
        </p:spPr>
        <p:txBody>
          <a:bodyPr wrap="square" rtlCol="0">
            <a:spAutoFit/>
          </a:bodyPr>
          <a:lstStyle/>
          <a:p>
            <a:pPr algn="ctr"/>
            <a:r>
              <a:rPr lang="pt-PT" sz="2000" b="1" dirty="0">
                <a:latin typeface="+mj-lt"/>
              </a:rPr>
              <a:t>Exploratory Data Analysis</a:t>
            </a:r>
          </a:p>
        </p:txBody>
      </p:sp>
      <p:pic>
        <p:nvPicPr>
          <p:cNvPr id="35" name="Imagem 34">
            <a:extLst>
              <a:ext uri="{FF2B5EF4-FFF2-40B4-BE49-F238E27FC236}">
                <a16:creationId xmlns:a16="http://schemas.microsoft.com/office/drawing/2014/main" id="{64C39419-28F6-44B5-B80A-722D8A57AE4F}"/>
              </a:ext>
            </a:extLst>
          </p:cNvPr>
          <p:cNvPicPr/>
          <p:nvPr/>
        </p:nvPicPr>
        <p:blipFill>
          <a:blip r:embed="rId4"/>
          <a:stretch>
            <a:fillRect/>
          </a:stretch>
        </p:blipFill>
        <p:spPr>
          <a:xfrm>
            <a:off x="787098" y="2127227"/>
            <a:ext cx="5400040" cy="3719195"/>
          </a:xfrm>
          <a:prstGeom prst="rect">
            <a:avLst/>
          </a:prstGeom>
        </p:spPr>
      </p:pic>
      <p:pic>
        <p:nvPicPr>
          <p:cNvPr id="36" name="Imagem 35">
            <a:extLst>
              <a:ext uri="{FF2B5EF4-FFF2-40B4-BE49-F238E27FC236}">
                <a16:creationId xmlns:a16="http://schemas.microsoft.com/office/drawing/2014/main" id="{F610D149-6CD5-4646-90FA-B29A20271BA7}"/>
              </a:ext>
            </a:extLst>
          </p:cNvPr>
          <p:cNvPicPr/>
          <p:nvPr/>
        </p:nvPicPr>
        <p:blipFill>
          <a:blip r:embed="rId5"/>
          <a:stretch>
            <a:fillRect/>
          </a:stretch>
        </p:blipFill>
        <p:spPr>
          <a:xfrm>
            <a:off x="6004862" y="1989189"/>
            <a:ext cx="5400040" cy="3906520"/>
          </a:xfrm>
          <a:prstGeom prst="rect">
            <a:avLst/>
          </a:prstGeom>
        </p:spPr>
      </p:pic>
      <p:sp>
        <p:nvSpPr>
          <p:cNvPr id="2" name="Retângulo 1">
            <a:extLst>
              <a:ext uri="{FF2B5EF4-FFF2-40B4-BE49-F238E27FC236}">
                <a16:creationId xmlns:a16="http://schemas.microsoft.com/office/drawing/2014/main" id="{6D0604F7-9EAB-42C9-A1AC-E0BA6F5031AF}"/>
              </a:ext>
            </a:extLst>
          </p:cNvPr>
          <p:cNvSpPr/>
          <p:nvPr/>
        </p:nvSpPr>
        <p:spPr>
          <a:xfrm>
            <a:off x="1009255" y="5811946"/>
            <a:ext cx="4955725" cy="871008"/>
          </a:xfrm>
          <a:prstGeom prst="rect">
            <a:avLst/>
          </a:prstGeom>
        </p:spPr>
        <p:txBody>
          <a:bodyPr wrap="square">
            <a:spAutoFit/>
          </a:bodyPr>
          <a:lstStyle/>
          <a:p>
            <a:pPr algn="ct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In this one we can have an idea on which boroughs have the more crimes monthly in London. In this case, it would be Westminster, Southwark and Camden. </a:t>
            </a:r>
            <a:endParaRPr lang="pt-PT"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tângulo 8">
            <a:extLst>
              <a:ext uri="{FF2B5EF4-FFF2-40B4-BE49-F238E27FC236}">
                <a16:creationId xmlns:a16="http://schemas.microsoft.com/office/drawing/2014/main" id="{4670F66D-301B-4886-BBD5-91E109423C80}"/>
              </a:ext>
            </a:extLst>
          </p:cNvPr>
          <p:cNvSpPr/>
          <p:nvPr/>
        </p:nvSpPr>
        <p:spPr>
          <a:xfrm>
            <a:off x="6215846" y="5744268"/>
            <a:ext cx="5617000" cy="871008"/>
          </a:xfrm>
          <a:prstGeom prst="rect">
            <a:avLst/>
          </a:prstGeom>
        </p:spPr>
        <p:txBody>
          <a:bodyPr wrap="square">
            <a:spAutoFit/>
          </a:bodyPr>
          <a:lstStyle/>
          <a:p>
            <a:pPr algn="ct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Another conclusion taken was about the ratio of crime to population in London. But the 2 first boroughs keep the same, which confirms our earlier conclusions. </a:t>
            </a:r>
            <a:endParaRPr lang="pt-PT"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771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METHODOLOGY</a:t>
            </a:r>
          </a:p>
        </p:txBody>
      </p:sp>
      <p:sp>
        <p:nvSpPr>
          <p:cNvPr id="10" name="Elipse 9">
            <a:extLst>
              <a:ext uri="{FF2B5EF4-FFF2-40B4-BE49-F238E27FC236}">
                <a16:creationId xmlns:a16="http://schemas.microsoft.com/office/drawing/2014/main" id="{23DADD7E-4A01-407C-BB5A-E2013FE58424}"/>
              </a:ext>
            </a:extLst>
          </p:cNvPr>
          <p:cNvSpPr/>
          <p:nvPr/>
        </p:nvSpPr>
        <p:spPr>
          <a:xfrm>
            <a:off x="512599" y="1111564"/>
            <a:ext cx="761995" cy="739585"/>
          </a:xfrm>
          <a:prstGeom prst="ellipse">
            <a:avLst/>
          </a:prstGeom>
          <a:solidFill>
            <a:srgbClr val="96460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írculo: Vazio 12">
            <a:extLst>
              <a:ext uri="{FF2B5EF4-FFF2-40B4-BE49-F238E27FC236}">
                <a16:creationId xmlns:a16="http://schemas.microsoft.com/office/drawing/2014/main" id="{9F1115E9-15FD-4426-B0D2-DDBA93BDB6E3}"/>
              </a:ext>
            </a:extLst>
          </p:cNvPr>
          <p:cNvSpPr/>
          <p:nvPr/>
        </p:nvSpPr>
        <p:spPr>
          <a:xfrm>
            <a:off x="366332" y="973526"/>
            <a:ext cx="1036320" cy="1015663"/>
          </a:xfrm>
          <a:prstGeom prst="donut">
            <a:avLst>
              <a:gd name="adj" fmla="val 8731"/>
            </a:avLst>
          </a:prstGeom>
          <a:solidFill>
            <a:srgbClr val="FBA96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5" name="CaixaDeTexto 24">
            <a:extLst>
              <a:ext uri="{FF2B5EF4-FFF2-40B4-BE49-F238E27FC236}">
                <a16:creationId xmlns:a16="http://schemas.microsoft.com/office/drawing/2014/main" id="{48A0428B-9A7F-492D-9611-DD897E8BC300}"/>
              </a:ext>
            </a:extLst>
          </p:cNvPr>
          <p:cNvSpPr txBox="1"/>
          <p:nvPr/>
        </p:nvSpPr>
        <p:spPr>
          <a:xfrm>
            <a:off x="1839826" y="1606882"/>
            <a:ext cx="2882254" cy="369332"/>
          </a:xfrm>
          <a:prstGeom prst="rect">
            <a:avLst/>
          </a:prstGeom>
          <a:noFill/>
        </p:spPr>
        <p:txBody>
          <a:bodyPr wrap="square" rtlCol="0">
            <a:spAutoFit/>
          </a:bodyPr>
          <a:lstStyle/>
          <a:p>
            <a:r>
              <a:rPr lang="pt-PT" dirty="0">
                <a:latin typeface="+mj-lt"/>
              </a:rPr>
              <a:t>Data visualization</a:t>
            </a:r>
          </a:p>
        </p:txBody>
      </p:sp>
      <p:pic>
        <p:nvPicPr>
          <p:cNvPr id="28" name="Imagem 27">
            <a:extLst>
              <a:ext uri="{FF2B5EF4-FFF2-40B4-BE49-F238E27FC236}">
                <a16:creationId xmlns:a16="http://schemas.microsoft.com/office/drawing/2014/main" id="{00F28C7E-1F68-481C-BB09-A0BC516406C7}"/>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646247" y="1205434"/>
            <a:ext cx="476490" cy="476490"/>
          </a:xfrm>
          <a:prstGeom prst="rect">
            <a:avLst/>
          </a:prstGeom>
        </p:spPr>
      </p:pic>
      <p:sp>
        <p:nvSpPr>
          <p:cNvPr id="41" name="CaixaDeTexto 40">
            <a:extLst>
              <a:ext uri="{FF2B5EF4-FFF2-40B4-BE49-F238E27FC236}">
                <a16:creationId xmlns:a16="http://schemas.microsoft.com/office/drawing/2014/main" id="{6854B15E-9705-467C-9BE3-8B1C5A17AA4B}"/>
              </a:ext>
            </a:extLst>
          </p:cNvPr>
          <p:cNvSpPr txBox="1"/>
          <p:nvPr/>
        </p:nvSpPr>
        <p:spPr>
          <a:xfrm>
            <a:off x="1469822" y="1206772"/>
            <a:ext cx="3514553" cy="400110"/>
          </a:xfrm>
          <a:prstGeom prst="rect">
            <a:avLst/>
          </a:prstGeom>
          <a:noFill/>
        </p:spPr>
        <p:txBody>
          <a:bodyPr wrap="square" rtlCol="0">
            <a:spAutoFit/>
          </a:bodyPr>
          <a:lstStyle/>
          <a:p>
            <a:pPr algn="ctr"/>
            <a:r>
              <a:rPr lang="pt-PT" sz="2000" b="1" dirty="0">
                <a:latin typeface="+mj-lt"/>
              </a:rPr>
              <a:t>Exploratory Data Analysis</a:t>
            </a:r>
          </a:p>
        </p:txBody>
      </p:sp>
      <p:sp>
        <p:nvSpPr>
          <p:cNvPr id="2" name="Retângulo 1">
            <a:extLst>
              <a:ext uri="{FF2B5EF4-FFF2-40B4-BE49-F238E27FC236}">
                <a16:creationId xmlns:a16="http://schemas.microsoft.com/office/drawing/2014/main" id="{6D0604F7-9EAB-42C9-A1AC-E0BA6F5031AF}"/>
              </a:ext>
            </a:extLst>
          </p:cNvPr>
          <p:cNvSpPr/>
          <p:nvPr/>
        </p:nvSpPr>
        <p:spPr>
          <a:xfrm>
            <a:off x="3951837" y="5407150"/>
            <a:ext cx="4955725" cy="607539"/>
          </a:xfrm>
          <a:prstGeom prst="rect">
            <a:avLst/>
          </a:prstGeom>
        </p:spPr>
        <p:txBody>
          <a:bodyPr wrap="square">
            <a:spAutoFit/>
          </a:bodyPr>
          <a:lstStyle/>
          <a:p>
            <a:pPr algn="ct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Here we can check what was represented in previous graphs. </a:t>
            </a:r>
            <a:endParaRPr lang="pt-PT"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m 14">
            <a:extLst>
              <a:ext uri="{FF2B5EF4-FFF2-40B4-BE49-F238E27FC236}">
                <a16:creationId xmlns:a16="http://schemas.microsoft.com/office/drawing/2014/main" id="{289CC3F6-AB30-45C4-AE9D-8AAE9630F801}"/>
              </a:ext>
            </a:extLst>
          </p:cNvPr>
          <p:cNvPicPr/>
          <p:nvPr/>
        </p:nvPicPr>
        <p:blipFill>
          <a:blip r:embed="rId4"/>
          <a:stretch>
            <a:fillRect/>
          </a:stretch>
        </p:blipFill>
        <p:spPr>
          <a:xfrm>
            <a:off x="3395979" y="2370454"/>
            <a:ext cx="5973307" cy="2880663"/>
          </a:xfrm>
          <a:prstGeom prst="rect">
            <a:avLst/>
          </a:prstGeom>
        </p:spPr>
      </p:pic>
    </p:spTree>
    <p:extLst>
      <p:ext uri="{BB962C8B-B14F-4D97-AF65-F5344CB8AC3E}">
        <p14:creationId xmlns:p14="http://schemas.microsoft.com/office/powerpoint/2010/main" val="340546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METHODOLOGY</a:t>
            </a:r>
          </a:p>
        </p:txBody>
      </p:sp>
      <p:sp>
        <p:nvSpPr>
          <p:cNvPr id="10" name="Elipse 9">
            <a:extLst>
              <a:ext uri="{FF2B5EF4-FFF2-40B4-BE49-F238E27FC236}">
                <a16:creationId xmlns:a16="http://schemas.microsoft.com/office/drawing/2014/main" id="{23DADD7E-4A01-407C-BB5A-E2013FE58424}"/>
              </a:ext>
            </a:extLst>
          </p:cNvPr>
          <p:cNvSpPr/>
          <p:nvPr/>
        </p:nvSpPr>
        <p:spPr>
          <a:xfrm>
            <a:off x="512599" y="1111564"/>
            <a:ext cx="761995" cy="739585"/>
          </a:xfrm>
          <a:prstGeom prst="ellipse">
            <a:avLst/>
          </a:prstGeom>
          <a:solidFill>
            <a:srgbClr val="96460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írculo: Vazio 12">
            <a:extLst>
              <a:ext uri="{FF2B5EF4-FFF2-40B4-BE49-F238E27FC236}">
                <a16:creationId xmlns:a16="http://schemas.microsoft.com/office/drawing/2014/main" id="{9F1115E9-15FD-4426-B0D2-DDBA93BDB6E3}"/>
              </a:ext>
            </a:extLst>
          </p:cNvPr>
          <p:cNvSpPr/>
          <p:nvPr/>
        </p:nvSpPr>
        <p:spPr>
          <a:xfrm>
            <a:off x="366332" y="973526"/>
            <a:ext cx="1036320" cy="1015663"/>
          </a:xfrm>
          <a:prstGeom prst="donut">
            <a:avLst>
              <a:gd name="adj" fmla="val 8731"/>
            </a:avLst>
          </a:prstGeom>
          <a:solidFill>
            <a:srgbClr val="FBA96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1" name="CaixaDeTexto 40">
            <a:extLst>
              <a:ext uri="{FF2B5EF4-FFF2-40B4-BE49-F238E27FC236}">
                <a16:creationId xmlns:a16="http://schemas.microsoft.com/office/drawing/2014/main" id="{6854B15E-9705-467C-9BE3-8B1C5A17AA4B}"/>
              </a:ext>
            </a:extLst>
          </p:cNvPr>
          <p:cNvSpPr txBox="1"/>
          <p:nvPr/>
        </p:nvSpPr>
        <p:spPr>
          <a:xfrm>
            <a:off x="1469822" y="1206772"/>
            <a:ext cx="3514553" cy="400110"/>
          </a:xfrm>
          <a:prstGeom prst="rect">
            <a:avLst/>
          </a:prstGeom>
          <a:noFill/>
        </p:spPr>
        <p:txBody>
          <a:bodyPr wrap="square" rtlCol="0">
            <a:spAutoFit/>
          </a:bodyPr>
          <a:lstStyle/>
          <a:p>
            <a:pPr algn="ctr"/>
            <a:r>
              <a:rPr lang="pt-PT" sz="2000" b="1" dirty="0">
                <a:latin typeface="+mj-lt"/>
              </a:rPr>
              <a:t>Cluster Analysis</a:t>
            </a:r>
          </a:p>
        </p:txBody>
      </p:sp>
      <p:pic>
        <p:nvPicPr>
          <p:cNvPr id="14" name="Imagem 13">
            <a:extLst>
              <a:ext uri="{FF2B5EF4-FFF2-40B4-BE49-F238E27FC236}">
                <a16:creationId xmlns:a16="http://schemas.microsoft.com/office/drawing/2014/main" id="{506BFA25-81AA-4533-9989-BCBE75C37915}"/>
              </a:ext>
            </a:extLst>
          </p:cNvPr>
          <p:cNvPicPr/>
          <p:nvPr/>
        </p:nvPicPr>
        <p:blipFill>
          <a:blip r:embed="rId3"/>
          <a:stretch>
            <a:fillRect/>
          </a:stretch>
        </p:blipFill>
        <p:spPr>
          <a:xfrm>
            <a:off x="2239617" y="1730980"/>
            <a:ext cx="7460974" cy="3396040"/>
          </a:xfrm>
          <a:prstGeom prst="rect">
            <a:avLst/>
          </a:prstGeom>
        </p:spPr>
      </p:pic>
      <p:sp>
        <p:nvSpPr>
          <p:cNvPr id="3" name="Retângulo 2">
            <a:extLst>
              <a:ext uri="{FF2B5EF4-FFF2-40B4-BE49-F238E27FC236}">
                <a16:creationId xmlns:a16="http://schemas.microsoft.com/office/drawing/2014/main" id="{65C38164-82D3-4D43-8418-5D5E12191DC8}"/>
              </a:ext>
            </a:extLst>
          </p:cNvPr>
          <p:cNvSpPr/>
          <p:nvPr/>
        </p:nvSpPr>
        <p:spPr>
          <a:xfrm>
            <a:off x="185530" y="2754950"/>
            <a:ext cx="2054087" cy="923330"/>
          </a:xfrm>
          <a:prstGeom prst="rect">
            <a:avLst/>
          </a:prstGeom>
        </p:spPr>
        <p:txBody>
          <a:bodyPr wrap="square">
            <a:spAutoFit/>
          </a:bodyPr>
          <a:lstStyle/>
          <a:p>
            <a:pPr algn="r"/>
            <a:r>
              <a:rPr lang="en-US" dirty="0">
                <a:latin typeface="Calibri" panose="020F0502020204030204" pitchFamily="34" charset="0"/>
                <a:ea typeface="Calibri" panose="020F0502020204030204" pitchFamily="34" charset="0"/>
                <a:cs typeface="Times New Roman" panose="02020603050405020304" pitchFamily="18" charset="0"/>
              </a:rPr>
              <a:t>Different clusters represented by different colors. </a:t>
            </a:r>
            <a:endParaRPr lang="pt-PT" dirty="0"/>
          </a:p>
        </p:txBody>
      </p:sp>
      <p:pic>
        <p:nvPicPr>
          <p:cNvPr id="9" name="Gráfico 8" descr="Diagrama Venn">
            <a:extLst>
              <a:ext uri="{FF2B5EF4-FFF2-40B4-BE49-F238E27FC236}">
                <a16:creationId xmlns:a16="http://schemas.microsoft.com/office/drawing/2014/main" id="{21500564-C33E-42EA-B4B5-FCD6742CA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3494" y="1089154"/>
            <a:ext cx="761995" cy="761995"/>
          </a:xfrm>
          <a:prstGeom prst="rect">
            <a:avLst/>
          </a:prstGeom>
        </p:spPr>
      </p:pic>
      <p:sp>
        <p:nvSpPr>
          <p:cNvPr id="11" name="Retângulo 10">
            <a:extLst>
              <a:ext uri="{FF2B5EF4-FFF2-40B4-BE49-F238E27FC236}">
                <a16:creationId xmlns:a16="http://schemas.microsoft.com/office/drawing/2014/main" id="{EB1F8292-50D6-46E1-891F-F6701F8E6FDF}"/>
              </a:ext>
            </a:extLst>
          </p:cNvPr>
          <p:cNvSpPr/>
          <p:nvPr/>
        </p:nvSpPr>
        <p:spPr>
          <a:xfrm>
            <a:off x="2922104" y="5146096"/>
            <a:ext cx="6096000" cy="923330"/>
          </a:xfrm>
          <a:prstGeom prst="rect">
            <a:avLst/>
          </a:prstGeom>
        </p:spPr>
        <p:txBody>
          <a:bodyPr>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Clusters created: Healthy area, Lively area, Busy Area, Quiet area and traveler area.  Each one of them could bring benefits to the company</a:t>
            </a:r>
            <a:endParaRPr lang="pt-PT" dirty="0"/>
          </a:p>
        </p:txBody>
      </p:sp>
    </p:spTree>
    <p:extLst>
      <p:ext uri="{BB962C8B-B14F-4D97-AF65-F5344CB8AC3E}">
        <p14:creationId xmlns:p14="http://schemas.microsoft.com/office/powerpoint/2010/main" val="367671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1200329"/>
          </a:xfrm>
          <a:prstGeom prst="rect">
            <a:avLst/>
          </a:prstGeom>
          <a:noFill/>
        </p:spPr>
        <p:txBody>
          <a:bodyPr wrap="square" rtlCol="0">
            <a:spAutoFit/>
          </a:bodyPr>
          <a:lstStyle/>
          <a:p>
            <a:pPr algn="ctr"/>
            <a:r>
              <a:rPr lang="pt-PT" sz="3600" b="1" dirty="0"/>
              <a:t>RESULTS AND DISCUSSIONS</a:t>
            </a:r>
          </a:p>
        </p:txBody>
      </p:sp>
      <p:sp>
        <p:nvSpPr>
          <p:cNvPr id="2" name="Retângulo 1">
            <a:extLst>
              <a:ext uri="{FF2B5EF4-FFF2-40B4-BE49-F238E27FC236}">
                <a16:creationId xmlns:a16="http://schemas.microsoft.com/office/drawing/2014/main" id="{98D09E39-8B4E-41AD-B38A-DC0B18F71AE0}"/>
              </a:ext>
            </a:extLst>
          </p:cNvPr>
          <p:cNvSpPr/>
          <p:nvPr/>
        </p:nvSpPr>
        <p:spPr>
          <a:xfrm>
            <a:off x="8012691" y="2094832"/>
            <a:ext cx="3357675" cy="2849050"/>
          </a:xfrm>
          <a:prstGeom prst="rect">
            <a:avLst/>
          </a:prstGeom>
        </p:spPr>
        <p:txBody>
          <a:bodyPr wrap="square">
            <a:spAutoFit/>
          </a:bodyPr>
          <a:lstStyle/>
          <a:p>
            <a:pPr algn="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Some analysis later it was possible to conclude we were able to discover the best neighborhood based on managers’ criteria. </a:t>
            </a:r>
            <a:endParaRPr lang="pt-PT" sz="1600" dirty="0">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Given the final score and the two main concerns of the manager, the location suggested is Barnet as follows.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m 14">
            <a:extLst>
              <a:ext uri="{FF2B5EF4-FFF2-40B4-BE49-F238E27FC236}">
                <a16:creationId xmlns:a16="http://schemas.microsoft.com/office/drawing/2014/main" id="{25731EB5-4AA8-41FF-AF46-2A4398CB23A8}"/>
              </a:ext>
            </a:extLst>
          </p:cNvPr>
          <p:cNvPicPr/>
          <p:nvPr/>
        </p:nvPicPr>
        <p:blipFill>
          <a:blip r:embed="rId3"/>
          <a:stretch>
            <a:fillRect/>
          </a:stretch>
        </p:blipFill>
        <p:spPr>
          <a:xfrm>
            <a:off x="2557670" y="1565843"/>
            <a:ext cx="4021621" cy="4820852"/>
          </a:xfrm>
          <a:prstGeom prst="rect">
            <a:avLst/>
          </a:prstGeom>
        </p:spPr>
      </p:pic>
    </p:spTree>
    <p:extLst>
      <p:ext uri="{BB962C8B-B14F-4D97-AF65-F5344CB8AC3E}">
        <p14:creationId xmlns:p14="http://schemas.microsoft.com/office/powerpoint/2010/main" val="191365011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442</Words>
  <Application>Microsoft Office PowerPoint</Application>
  <PresentationFormat>Widescreen</PresentationFormat>
  <Paragraphs>67</Paragraphs>
  <Slides>10</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Bahnschrift</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Sónia Araújo</dc:creator>
  <cp:lastModifiedBy>Sónia Araújo</cp:lastModifiedBy>
  <cp:revision>66</cp:revision>
  <dcterms:created xsi:type="dcterms:W3CDTF">2019-10-22T20:11:31Z</dcterms:created>
  <dcterms:modified xsi:type="dcterms:W3CDTF">2020-04-09T17:11:47Z</dcterms:modified>
</cp:coreProperties>
</file>