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47"/>
  </p:notesMasterIdLst>
  <p:sldIdLst>
    <p:sldId id="259" r:id="rId3"/>
    <p:sldId id="425" r:id="rId4"/>
    <p:sldId id="423" r:id="rId5"/>
    <p:sldId id="424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9" r:id="rId15"/>
    <p:sldId id="434" r:id="rId16"/>
    <p:sldId id="435" r:id="rId17"/>
    <p:sldId id="436" r:id="rId18"/>
    <p:sldId id="437" r:id="rId19"/>
    <p:sldId id="438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48" r:id="rId29"/>
    <p:sldId id="449" r:id="rId30"/>
    <p:sldId id="450" r:id="rId31"/>
    <p:sldId id="451" r:id="rId32"/>
    <p:sldId id="452" r:id="rId33"/>
    <p:sldId id="453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461" r:id="rId42"/>
    <p:sldId id="462" r:id="rId43"/>
    <p:sldId id="463" r:id="rId44"/>
    <p:sldId id="464" r:id="rId45"/>
    <p:sldId id="46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56463"/>
    <a:srgbClr val="4B2E83"/>
    <a:srgbClr val="000000"/>
    <a:srgbClr val="00B0F0"/>
    <a:srgbClr val="FFFFFF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9" autoAdjust="0"/>
    <p:restoredTop sz="94599"/>
  </p:normalViewPr>
  <p:slideViewPr>
    <p:cSldViewPr snapToGrid="0" snapToObjects="1" showGuides="1">
      <p:cViewPr varScale="1">
        <p:scale>
          <a:sx n="106" d="100"/>
          <a:sy n="106" d="100"/>
        </p:scale>
        <p:origin x="504" y="168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BCD45-0558-5942-93C9-0DE8770FD7F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53B8B-B02B-2841-8458-385120AC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98261" y="2212155"/>
            <a:ext cx="6972300" cy="17178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TCSS 551</a:t>
            </a:r>
          </a:p>
          <a:p>
            <a:r>
              <a:rPr lang="en-US" dirty="0"/>
              <a:t>Big Data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4316" y="6316132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|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07" y="6441584"/>
            <a:ext cx="703886" cy="1353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8261" y="4149875"/>
            <a:ext cx="8144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Lecture 11: </a:t>
            </a:r>
          </a:p>
          <a:p>
            <a:r>
              <a:rPr lang="en-US" sz="3200" dirty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High Dimensionality II - Clustering</a:t>
            </a:r>
          </a:p>
          <a:p>
            <a:r>
              <a:rPr lang="en-US" sz="3200" dirty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Dr. </a:t>
            </a:r>
            <a:r>
              <a:rPr lang="en-US" sz="3200" dirty="0" err="1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Juhua</a:t>
            </a:r>
            <a:r>
              <a:rPr lang="en-US" sz="3200" dirty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 Hu (</a:t>
            </a:r>
            <a:r>
              <a:rPr lang="en-US" sz="3200" dirty="0" err="1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juhuah@uw.edu</a:t>
            </a:r>
            <a:r>
              <a:rPr lang="en-US" sz="3200" dirty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13C582-EB55-0143-B66A-EBE6064A1B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Clustering Example: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C3E24-BDC6-E94B-BDCF-E41D66AF3E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>
                <a:solidFill>
                  <a:srgbClr val="D60093"/>
                </a:solidFill>
              </a:rPr>
              <a:t>Finding topics:</a:t>
            </a:r>
          </a:p>
          <a:p>
            <a:r>
              <a:rPr lang="en-US" dirty="0"/>
              <a:t>Represent a document by a vector 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), where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1 </a:t>
            </a:r>
            <a:r>
              <a:rPr lang="en-US" dirty="0" err="1"/>
              <a:t>iff</a:t>
            </a:r>
            <a:r>
              <a:rPr lang="en-US" dirty="0"/>
              <a:t> the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baseline="30000" dirty="0" err="1"/>
              <a:t>th</a:t>
            </a:r>
            <a:r>
              <a:rPr lang="en-US" dirty="0"/>
              <a:t> word </a:t>
            </a:r>
            <a:br>
              <a:rPr lang="en-US" dirty="0"/>
            </a:br>
            <a:r>
              <a:rPr lang="en-US" dirty="0"/>
              <a:t>(in some order) appears in the document</a:t>
            </a:r>
          </a:p>
          <a:p>
            <a:pPr lvl="1"/>
            <a:r>
              <a:rPr lang="en-US" dirty="0"/>
              <a:t>It actually doesn’t matter if </a:t>
            </a:r>
            <a:r>
              <a:rPr lang="en-US" i="1" dirty="0"/>
              <a:t>k</a:t>
            </a:r>
            <a:r>
              <a:rPr lang="en-US" dirty="0"/>
              <a:t> is infinite; i.e., we don’t limit the set of words</a:t>
            </a:r>
          </a:p>
          <a:p>
            <a:pPr lvl="8"/>
            <a:endParaRPr lang="en-US" dirty="0"/>
          </a:p>
          <a:p>
            <a:r>
              <a:rPr lang="en-US" dirty="0"/>
              <a:t>Documents with similar sets of words may be about the same topic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9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0CAD16-923A-FB46-91AA-C4034B77C2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Cosine, Jaccard, and Euclidean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B09CF-4A07-9E47-A8B7-817E10794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 with CDs we have a choice when we think of documents as sets of words or shingles: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Sets as vectors: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Measure similarity by the cosine distance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Sets as sets: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Measure similarity by the Jaccard distance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Sets as points: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Measure similarity by Euclidean distance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0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5CBE85-434F-AB41-A5F2-592DD92FA8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Overview: Methods of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92907-AF3B-F145-9FB3-614B432FDE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Hierarchical: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Agglomerative </a:t>
            </a:r>
            <a:r>
              <a:rPr lang="en-US" dirty="0"/>
              <a:t>(bottom up):</a:t>
            </a:r>
          </a:p>
          <a:p>
            <a:pPr lvl="2"/>
            <a:r>
              <a:rPr lang="en-US" dirty="0"/>
              <a:t>Initially, each point is a cluster</a:t>
            </a:r>
          </a:p>
          <a:p>
            <a:pPr lvl="2"/>
            <a:r>
              <a:rPr lang="en-US" dirty="0"/>
              <a:t>Repeatedly combine the two </a:t>
            </a:r>
            <a:br>
              <a:rPr lang="en-US" dirty="0"/>
            </a:br>
            <a:r>
              <a:rPr lang="en-US" dirty="0"/>
              <a:t>“nearest” clusters into one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Divisive </a:t>
            </a:r>
            <a:r>
              <a:rPr lang="en-US" dirty="0"/>
              <a:t>(top down):</a:t>
            </a:r>
          </a:p>
          <a:p>
            <a:pPr lvl="2"/>
            <a:r>
              <a:rPr lang="en-US" dirty="0"/>
              <a:t>Start with one cluster and recursively split it</a:t>
            </a:r>
          </a:p>
          <a:p>
            <a:pPr lvl="8"/>
            <a:endParaRPr lang="en-US" dirty="0"/>
          </a:p>
          <a:p>
            <a:r>
              <a:rPr lang="en-US" dirty="0">
                <a:solidFill>
                  <a:srgbClr val="008000"/>
                </a:solidFill>
              </a:rPr>
              <a:t>Point assignment:</a:t>
            </a:r>
          </a:p>
          <a:p>
            <a:pPr lvl="1"/>
            <a:r>
              <a:rPr lang="en-US" dirty="0"/>
              <a:t>Maintain a set of clusters</a:t>
            </a:r>
          </a:p>
          <a:p>
            <a:pPr lvl="1"/>
            <a:r>
              <a:rPr lang="en-US" dirty="0"/>
              <a:t>Points belong to “nearest” cluster</a:t>
            </a:r>
          </a:p>
          <a:p>
            <a:endParaRPr lang="en-US" dirty="0"/>
          </a:p>
        </p:txBody>
      </p:sp>
      <p:pic>
        <p:nvPicPr>
          <p:cNvPr id="4" name="Picture 4" descr="http://www.mathworks.com/help/toolbox/stats/dendrogram.gif">
            <a:extLst>
              <a:ext uri="{FF2B5EF4-FFF2-40B4-BE49-F238E27FC236}">
                <a16:creationId xmlns:a16="http://schemas.microsoft.com/office/drawing/2014/main" id="{0388D8CB-2C0A-BB4D-A99E-64749164E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5815" y="1560093"/>
            <a:ext cx="3680876" cy="2209800"/>
          </a:xfrm>
          <a:prstGeom prst="rect">
            <a:avLst/>
          </a:prstGeom>
          <a:noFill/>
        </p:spPr>
      </p:pic>
      <p:pic>
        <p:nvPicPr>
          <p:cNvPr id="5" name="Picture 6" descr="http://www.ima.umn.edu/~iwen/REU/2Ddata.jpg">
            <a:extLst>
              <a:ext uri="{FF2B5EF4-FFF2-40B4-BE49-F238E27FC236}">
                <a16:creationId xmlns:a16="http://schemas.microsoft.com/office/drawing/2014/main" id="{E24D4F0B-F567-8649-94A4-75D10F4D4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9722" y="4370507"/>
            <a:ext cx="2325008" cy="1877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554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B0572D-7DA7-2F40-AA7A-DFF8A83261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Which is Better?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AEC54-E2FE-E349-A518-D8A460E4BE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3527684" cy="4015497"/>
          </a:xfrm>
        </p:spPr>
        <p:txBody>
          <a:bodyPr/>
          <a:lstStyle/>
          <a:p>
            <a:r>
              <a:rPr lang="en-US" dirty="0"/>
              <a:t>Point assignment good when clusters are nice, convex shapes:</a:t>
            </a:r>
          </a:p>
          <a:p>
            <a:r>
              <a:rPr lang="en-US" dirty="0"/>
              <a:t>Hierarchical can win when shapes are weird:</a:t>
            </a:r>
          </a:p>
          <a:p>
            <a:pPr lvl="1"/>
            <a:r>
              <a:rPr lang="en-US" dirty="0"/>
              <a:t>Note both clusters have essentially the same centroid.</a:t>
            </a:r>
          </a:p>
          <a:p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EA839C7-9193-4049-8E7E-6125962C5B08}"/>
              </a:ext>
            </a:extLst>
          </p:cNvPr>
          <p:cNvGrpSpPr/>
          <p:nvPr/>
        </p:nvGrpSpPr>
        <p:grpSpPr>
          <a:xfrm>
            <a:off x="5334000" y="1676400"/>
            <a:ext cx="3581400" cy="1125255"/>
            <a:chOff x="5517716" y="2040177"/>
            <a:chExt cx="2961361" cy="112525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0F7FD4B-560A-614D-96DC-D6B7C43B871B}"/>
                </a:ext>
              </a:extLst>
            </p:cNvPr>
            <p:cNvSpPr/>
            <p:nvPr/>
          </p:nvSpPr>
          <p:spPr>
            <a:xfrm>
              <a:off x="5517716" y="2286000"/>
              <a:ext cx="152400" cy="228600"/>
            </a:xfrm>
            <a:prstGeom prst="ellipse">
              <a:avLst/>
            </a:prstGeom>
            <a:solidFill>
              <a:srgbClr val="C00000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DE6C247-1979-D74D-A069-8E0EE23BB42B}"/>
                </a:ext>
              </a:extLst>
            </p:cNvPr>
            <p:cNvSpPr/>
            <p:nvPr/>
          </p:nvSpPr>
          <p:spPr>
            <a:xfrm>
              <a:off x="5966566" y="2056878"/>
              <a:ext cx="152400" cy="228600"/>
            </a:xfrm>
            <a:prstGeom prst="ellipse">
              <a:avLst/>
            </a:prstGeom>
            <a:solidFill>
              <a:srgbClr val="C00000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0DC3D13-CA5E-FB47-A8D7-6F00C2E83CD6}"/>
                </a:ext>
              </a:extLst>
            </p:cNvPr>
            <p:cNvSpPr/>
            <p:nvPr/>
          </p:nvSpPr>
          <p:spPr>
            <a:xfrm>
              <a:off x="5822516" y="2349152"/>
              <a:ext cx="152400" cy="228600"/>
            </a:xfrm>
            <a:prstGeom prst="ellipse">
              <a:avLst/>
            </a:prstGeom>
            <a:solidFill>
              <a:srgbClr val="C00000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D8CD3A6-44FD-AD4C-8DBB-E24F561A3077}"/>
                </a:ext>
              </a:extLst>
            </p:cNvPr>
            <p:cNvSpPr/>
            <p:nvPr/>
          </p:nvSpPr>
          <p:spPr>
            <a:xfrm>
              <a:off x="6203516" y="2350718"/>
              <a:ext cx="152400" cy="228600"/>
            </a:xfrm>
            <a:prstGeom prst="ellipse">
              <a:avLst/>
            </a:prstGeom>
            <a:solidFill>
              <a:srgbClr val="C00000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64BFA-7981-9E4D-99CD-9879405C0542}"/>
                </a:ext>
              </a:extLst>
            </p:cNvPr>
            <p:cNvSpPr/>
            <p:nvPr/>
          </p:nvSpPr>
          <p:spPr>
            <a:xfrm>
              <a:off x="5670116" y="2708232"/>
              <a:ext cx="152400" cy="228600"/>
            </a:xfrm>
            <a:prstGeom prst="ellipse">
              <a:avLst/>
            </a:prstGeom>
            <a:solidFill>
              <a:srgbClr val="C00000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70F302F-FE30-F043-8476-F0230CE9313E}"/>
                </a:ext>
              </a:extLst>
            </p:cNvPr>
            <p:cNvSpPr/>
            <p:nvPr/>
          </p:nvSpPr>
          <p:spPr>
            <a:xfrm>
              <a:off x="5974916" y="2612721"/>
              <a:ext cx="152400" cy="228600"/>
            </a:xfrm>
            <a:prstGeom prst="ellipse">
              <a:avLst/>
            </a:prstGeom>
            <a:solidFill>
              <a:srgbClr val="C00000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CFDD793-EFC5-D74B-B646-4B249D798205}"/>
                </a:ext>
              </a:extLst>
            </p:cNvPr>
            <p:cNvSpPr/>
            <p:nvPr/>
          </p:nvSpPr>
          <p:spPr>
            <a:xfrm>
              <a:off x="6288066" y="2612721"/>
              <a:ext cx="152400" cy="228600"/>
            </a:xfrm>
            <a:prstGeom prst="ellipse">
              <a:avLst/>
            </a:prstGeom>
            <a:solidFill>
              <a:srgbClr val="C00000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C7EF597-8F36-B545-8CD4-FAE99FA2EE55}"/>
                </a:ext>
              </a:extLst>
            </p:cNvPr>
            <p:cNvSpPr/>
            <p:nvPr/>
          </p:nvSpPr>
          <p:spPr>
            <a:xfrm>
              <a:off x="5983266" y="2936832"/>
              <a:ext cx="152400" cy="228600"/>
            </a:xfrm>
            <a:prstGeom prst="ellipse">
              <a:avLst/>
            </a:prstGeom>
            <a:solidFill>
              <a:srgbClr val="C00000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C110ED4-D6D8-8448-A901-D2EBBF238C1F}"/>
                </a:ext>
              </a:extLst>
            </p:cNvPr>
            <p:cNvSpPr/>
            <p:nvPr/>
          </p:nvSpPr>
          <p:spPr>
            <a:xfrm>
              <a:off x="6508316" y="2056878"/>
              <a:ext cx="152400" cy="228600"/>
            </a:xfrm>
            <a:prstGeom prst="ellipse">
              <a:avLst/>
            </a:prstGeom>
            <a:solidFill>
              <a:srgbClr val="C00000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2C138C7-C539-544B-B182-3C81FC3FE6A5}"/>
                </a:ext>
              </a:extLst>
            </p:cNvPr>
            <p:cNvSpPr/>
            <p:nvPr/>
          </p:nvSpPr>
          <p:spPr>
            <a:xfrm>
              <a:off x="7924800" y="2363766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2F58999-F442-614D-93EC-F5DFFEE80664}"/>
                </a:ext>
              </a:extLst>
            </p:cNvPr>
            <p:cNvSpPr/>
            <p:nvPr/>
          </p:nvSpPr>
          <p:spPr>
            <a:xfrm>
              <a:off x="8077200" y="2516166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BAD70BA-DE6E-FA4E-A59A-CFC8343C49FB}"/>
                </a:ext>
              </a:extLst>
            </p:cNvPr>
            <p:cNvSpPr/>
            <p:nvPr/>
          </p:nvSpPr>
          <p:spPr>
            <a:xfrm>
              <a:off x="8326677" y="2349152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5CC1BC4-A46F-8C48-B7C3-FFE5F5D76866}"/>
                </a:ext>
              </a:extLst>
            </p:cNvPr>
            <p:cNvSpPr/>
            <p:nvPr/>
          </p:nvSpPr>
          <p:spPr>
            <a:xfrm>
              <a:off x="7847556" y="2062098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D182984-9C1E-1346-826D-6CB4DFC74B22}"/>
                </a:ext>
              </a:extLst>
            </p:cNvPr>
            <p:cNvSpPr/>
            <p:nvPr/>
          </p:nvSpPr>
          <p:spPr>
            <a:xfrm>
              <a:off x="7771356" y="2636729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64FEF03-AF77-4C49-9841-98203135E82B}"/>
                </a:ext>
              </a:extLst>
            </p:cNvPr>
            <p:cNvSpPr/>
            <p:nvPr/>
          </p:nvSpPr>
          <p:spPr>
            <a:xfrm>
              <a:off x="8224381" y="2040177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03B3BBA-23CD-314E-8A95-D05D53F7FF90}"/>
              </a:ext>
            </a:extLst>
          </p:cNvPr>
          <p:cNvGrpSpPr/>
          <p:nvPr/>
        </p:nvGrpSpPr>
        <p:grpSpPr>
          <a:xfrm>
            <a:off x="4830293" y="3715284"/>
            <a:ext cx="3535664" cy="2196230"/>
            <a:chOff x="5486400" y="3671170"/>
            <a:chExt cx="2865327" cy="219623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7DFE999-6E31-EF4F-B005-53590567338A}"/>
                </a:ext>
              </a:extLst>
            </p:cNvPr>
            <p:cNvGrpSpPr/>
            <p:nvPr/>
          </p:nvGrpSpPr>
          <p:grpSpPr>
            <a:xfrm>
              <a:off x="5486400" y="3671170"/>
              <a:ext cx="2865327" cy="2179532"/>
              <a:chOff x="5486400" y="3671170"/>
              <a:chExt cx="2865327" cy="2179532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037EC08-F189-B446-A55F-A8C0949BF6A5}"/>
                  </a:ext>
                </a:extLst>
              </p:cNvPr>
              <p:cNvSpPr/>
              <p:nvPr/>
            </p:nvSpPr>
            <p:spPr>
              <a:xfrm>
                <a:off x="5486400" y="4103840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3810325-68AE-4C44-BBF5-0E538EEE8564}"/>
                  </a:ext>
                </a:extLst>
              </p:cNvPr>
              <p:cNvSpPr/>
              <p:nvPr/>
            </p:nvSpPr>
            <p:spPr>
              <a:xfrm>
                <a:off x="5935250" y="3874718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F399B51-7F01-9B43-A10F-2A1B7526A2B2}"/>
                  </a:ext>
                </a:extLst>
              </p:cNvPr>
              <p:cNvSpPr/>
              <p:nvPr/>
            </p:nvSpPr>
            <p:spPr>
              <a:xfrm>
                <a:off x="7380961" y="3747368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61A4AF2-85C1-AD42-9F95-229E0BF42F34}"/>
                  </a:ext>
                </a:extLst>
              </p:cNvPr>
              <p:cNvSpPr/>
              <p:nvPr/>
            </p:nvSpPr>
            <p:spPr>
              <a:xfrm>
                <a:off x="6611131" y="5622102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163633-E817-9248-BAEB-2EC694CC3057}"/>
                  </a:ext>
                </a:extLst>
              </p:cNvPr>
              <p:cNvSpPr/>
              <p:nvPr/>
            </p:nvSpPr>
            <p:spPr>
              <a:xfrm>
                <a:off x="5638800" y="4496847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42F44D83-491C-7343-95E0-D67E234AE905}"/>
                  </a:ext>
                </a:extLst>
              </p:cNvPr>
              <p:cNvSpPr/>
              <p:nvPr/>
            </p:nvSpPr>
            <p:spPr>
              <a:xfrm>
                <a:off x="7776574" y="5429514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B13CB43E-DE87-C245-AE16-6418500DA28C}"/>
                  </a:ext>
                </a:extLst>
              </p:cNvPr>
              <p:cNvSpPr/>
              <p:nvPr/>
            </p:nvSpPr>
            <p:spPr>
              <a:xfrm>
                <a:off x="7896093" y="5012502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0F68E227-51F2-4341-A7D9-751DA7586CA8}"/>
                  </a:ext>
                </a:extLst>
              </p:cNvPr>
              <p:cNvSpPr/>
              <p:nvPr/>
            </p:nvSpPr>
            <p:spPr>
              <a:xfrm>
                <a:off x="5839216" y="5353314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600E70C8-7012-A94D-B893-23CA0EEB6A5C}"/>
                  </a:ext>
                </a:extLst>
              </p:cNvPr>
              <p:cNvSpPr/>
              <p:nvPr/>
            </p:nvSpPr>
            <p:spPr>
              <a:xfrm>
                <a:off x="6763531" y="3671170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CE59C5D0-B79B-5242-B39C-CF802516FD3F}"/>
                  </a:ext>
                </a:extLst>
              </p:cNvPr>
              <p:cNvSpPr/>
              <p:nvPr/>
            </p:nvSpPr>
            <p:spPr>
              <a:xfrm>
                <a:off x="6884618" y="4301645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12D52A43-00C4-E24F-843A-4DAAB3A02AF3}"/>
                  </a:ext>
                </a:extLst>
              </p:cNvPr>
              <p:cNvSpPr/>
              <p:nvPr/>
            </p:nvSpPr>
            <p:spPr>
              <a:xfrm>
                <a:off x="6842865" y="4621582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29C5B2B-DFBD-5041-8B5B-3FB03172CAE6}"/>
                  </a:ext>
                </a:extLst>
              </p:cNvPr>
              <p:cNvSpPr/>
              <p:nvPr/>
            </p:nvSpPr>
            <p:spPr>
              <a:xfrm>
                <a:off x="7086600" y="4415945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405B421-4C5B-624F-9F82-1D8A342C7B25}"/>
                  </a:ext>
                </a:extLst>
              </p:cNvPr>
              <p:cNvSpPr/>
              <p:nvPr/>
            </p:nvSpPr>
            <p:spPr>
              <a:xfrm>
                <a:off x="6626269" y="4333483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5AEF646-00E3-464C-8ADA-7B50C3658062}"/>
                  </a:ext>
                </a:extLst>
              </p:cNvPr>
              <p:cNvSpPr/>
              <p:nvPr/>
            </p:nvSpPr>
            <p:spPr>
              <a:xfrm>
                <a:off x="6557898" y="4735882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472CE1AA-D5A7-194F-B9C0-A0A81001AC21}"/>
                  </a:ext>
                </a:extLst>
              </p:cNvPr>
              <p:cNvSpPr/>
              <p:nvPr/>
            </p:nvSpPr>
            <p:spPr>
              <a:xfrm>
                <a:off x="7041716" y="4751017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B79F174-21A2-444D-9622-166F7E149E72}"/>
                  </a:ext>
                </a:extLst>
              </p:cNvPr>
              <p:cNvSpPr/>
              <p:nvPr/>
            </p:nvSpPr>
            <p:spPr>
              <a:xfrm>
                <a:off x="7252047" y="5431602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D0BE0FF-EE7D-A244-B331-D5C997DF01D8}"/>
                  </a:ext>
                </a:extLst>
              </p:cNvPr>
              <p:cNvSpPr/>
              <p:nvPr/>
            </p:nvSpPr>
            <p:spPr>
              <a:xfrm>
                <a:off x="8199327" y="4642984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E6E6210-4078-8A47-99A6-83FC66F44980}"/>
                  </a:ext>
                </a:extLst>
              </p:cNvPr>
              <p:cNvSpPr/>
              <p:nvPr/>
            </p:nvSpPr>
            <p:spPr>
              <a:xfrm>
                <a:off x="6304766" y="5382542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49D8460-2B19-EA4E-9A32-4A18474B1223}"/>
                  </a:ext>
                </a:extLst>
              </p:cNvPr>
              <p:cNvSpPr/>
              <p:nvPr/>
            </p:nvSpPr>
            <p:spPr>
              <a:xfrm>
                <a:off x="7872606" y="4181086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D08BB30-5DA8-D345-BE97-4E29A2051A07}"/>
                </a:ext>
              </a:extLst>
            </p:cNvPr>
            <p:cNvSpPr/>
            <p:nvPr/>
          </p:nvSpPr>
          <p:spPr>
            <a:xfrm>
              <a:off x="7053719" y="5638800"/>
              <a:ext cx="152400" cy="228600"/>
            </a:xfrm>
            <a:prstGeom prst="ellipse">
              <a:avLst/>
            </a:prstGeom>
            <a:solidFill>
              <a:schemeClr val="accent1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F638592-862E-D644-9579-690FA03B4D2F}"/>
                </a:ext>
              </a:extLst>
            </p:cNvPr>
            <p:cNvSpPr/>
            <p:nvPr/>
          </p:nvSpPr>
          <p:spPr>
            <a:xfrm>
              <a:off x="7746303" y="3907077"/>
              <a:ext cx="152400" cy="228600"/>
            </a:xfrm>
            <a:prstGeom prst="ellipse">
              <a:avLst/>
            </a:prstGeom>
            <a:solidFill>
              <a:schemeClr val="accent1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B133922-916C-BF47-AD35-A34A0F793EC5}"/>
                </a:ext>
              </a:extLst>
            </p:cNvPr>
            <p:cNvSpPr/>
            <p:nvPr/>
          </p:nvSpPr>
          <p:spPr>
            <a:xfrm>
              <a:off x="5763016" y="5020852"/>
              <a:ext cx="152400" cy="228600"/>
            </a:xfrm>
            <a:prstGeom prst="ellipse">
              <a:avLst/>
            </a:prstGeom>
            <a:solidFill>
              <a:schemeClr val="accent1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63240B2-3C84-3B45-8C81-F49BD633AD0D}"/>
                </a:ext>
              </a:extLst>
            </p:cNvPr>
            <p:cNvSpPr/>
            <p:nvPr/>
          </p:nvSpPr>
          <p:spPr>
            <a:xfrm>
              <a:off x="5487968" y="4871584"/>
              <a:ext cx="152400" cy="228600"/>
            </a:xfrm>
            <a:prstGeom prst="ellipse">
              <a:avLst/>
            </a:prstGeom>
            <a:solidFill>
              <a:schemeClr val="accent1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7FB1416-4F1F-E840-9E81-A15E2C83FE68}"/>
                </a:ext>
              </a:extLst>
            </p:cNvPr>
            <p:cNvSpPr/>
            <p:nvPr/>
          </p:nvSpPr>
          <p:spPr>
            <a:xfrm>
              <a:off x="6508316" y="3792777"/>
              <a:ext cx="152400" cy="228600"/>
            </a:xfrm>
            <a:prstGeom prst="ellipse">
              <a:avLst/>
            </a:prstGeom>
            <a:solidFill>
              <a:schemeClr val="accent1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2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AC95EC-4DCA-324E-9DAC-61F3E3872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E6070-7A79-B145-92A3-A48FCD2CE9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Key operation: 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/>
              <a:t>Repeatedly combine </a:t>
            </a:r>
            <a:br>
              <a:rPr lang="en-US" dirty="0"/>
            </a:br>
            <a:r>
              <a:rPr lang="en-US" dirty="0"/>
              <a:t>two nearest clusters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Three important questions:</a:t>
            </a:r>
          </a:p>
          <a:p>
            <a:pPr lvl="1"/>
            <a:r>
              <a:rPr lang="en-US" dirty="0"/>
              <a:t>1) How do you represent a cluster of more </a:t>
            </a:r>
            <a:br>
              <a:rPr lang="en-US" dirty="0"/>
            </a:br>
            <a:r>
              <a:rPr lang="en-US" dirty="0"/>
              <a:t>than one point?</a:t>
            </a:r>
          </a:p>
          <a:p>
            <a:pPr lvl="1"/>
            <a:r>
              <a:rPr lang="en-US" dirty="0"/>
              <a:t>2) How do you determine the “nearness” of clusters?</a:t>
            </a:r>
          </a:p>
          <a:p>
            <a:pPr lvl="1"/>
            <a:r>
              <a:rPr lang="en-US" dirty="0"/>
              <a:t>3) When to stop combining clusters?</a:t>
            </a:r>
          </a:p>
          <a:p>
            <a:endParaRPr lang="en-US" dirty="0"/>
          </a:p>
        </p:txBody>
      </p:sp>
      <p:pic>
        <p:nvPicPr>
          <p:cNvPr id="4" name="Picture 4" descr="http://www.mathworks.com/help/toolbox/stats/dendrogram.gif">
            <a:extLst>
              <a:ext uri="{FF2B5EF4-FFF2-40B4-BE49-F238E27FC236}">
                <a16:creationId xmlns:a16="http://schemas.microsoft.com/office/drawing/2014/main" id="{350A63EA-E0AF-BE41-A81B-1A4751F0A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218145"/>
            <a:ext cx="3048000" cy="1829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197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5707B7-017D-9241-9097-BBB5D585F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28CC7-DB5B-094D-8A0E-9177FB6FD2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Key operation: </a:t>
            </a:r>
            <a:r>
              <a:rPr lang="en-US" dirty="0"/>
              <a:t>Repeatedly combine two nearest clusters</a:t>
            </a:r>
          </a:p>
          <a:p>
            <a:r>
              <a:rPr lang="en-US" dirty="0">
                <a:solidFill>
                  <a:srgbClr val="0000FF"/>
                </a:solidFill>
              </a:rPr>
              <a:t>(1) How to represent a cluster of many points?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Key problem: </a:t>
            </a:r>
            <a:r>
              <a:rPr lang="en-US" dirty="0"/>
              <a:t>As you merge clusters, how do you represent the “location” of each cluster, to tell which pair of clusters is closest?</a:t>
            </a:r>
          </a:p>
          <a:p>
            <a:r>
              <a:rPr lang="en-US" dirty="0">
                <a:solidFill>
                  <a:srgbClr val="008000"/>
                </a:solidFill>
              </a:rPr>
              <a:t>Euclidean case: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each cluster has a </a:t>
            </a:r>
            <a:br>
              <a:rPr lang="en-US" dirty="0"/>
            </a:br>
            <a:r>
              <a:rPr lang="en-US" i="1" dirty="0">
                <a:solidFill>
                  <a:srgbClr val="FF0066"/>
                </a:solidFill>
              </a:rPr>
              <a:t>centroid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/>
              <a:t>= average of its (data)points</a:t>
            </a:r>
          </a:p>
          <a:p>
            <a:r>
              <a:rPr lang="en-US" dirty="0">
                <a:solidFill>
                  <a:srgbClr val="0000FF"/>
                </a:solidFill>
              </a:rPr>
              <a:t>(2) How to determine “nearness” of clusters?</a:t>
            </a:r>
          </a:p>
          <a:p>
            <a:pPr lvl="1"/>
            <a:r>
              <a:rPr lang="en-US" dirty="0"/>
              <a:t>Measure cluster distances by distances of centroids</a:t>
            </a:r>
          </a:p>
        </p:txBody>
      </p:sp>
    </p:spTree>
    <p:extLst>
      <p:ext uri="{BB962C8B-B14F-4D97-AF65-F5344CB8AC3E}">
        <p14:creationId xmlns:p14="http://schemas.microsoft.com/office/powerpoint/2010/main" val="125868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8B5A79-8AE4-444C-8619-6F584D54A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Hierarchical clustering</a:t>
            </a:r>
          </a:p>
        </p:txBody>
      </p:sp>
      <p:sp>
        <p:nvSpPr>
          <p:cNvPr id="71" name="Text Box 3">
            <a:extLst>
              <a:ext uri="{FF2B5EF4-FFF2-40B4-BE49-F238E27FC236}">
                <a16:creationId xmlns:a16="http://schemas.microsoft.com/office/drawing/2014/main" id="{3A096D05-64D0-144E-AE6D-9D4B41591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787525"/>
            <a:ext cx="541686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				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                                    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(5,3)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					                                        o</a:t>
            </a:r>
          </a:p>
          <a:p>
            <a:r>
              <a:rPr lang="en-US" dirty="0">
                <a:latin typeface="Times New Roman" charset="0"/>
              </a:rPr>
              <a:t>	 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     (1,2)</a:t>
            </a:r>
          </a:p>
          <a:p>
            <a:r>
              <a:rPr lang="en-US" dirty="0">
                <a:solidFill>
                  <a:srgbClr val="0070C0"/>
                </a:solidFill>
                <a:latin typeface="Times New Roman" charset="0"/>
              </a:rPr>
              <a:t>	        o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		                 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o  (2,1)	</a:t>
            </a:r>
            <a:r>
              <a:rPr lang="en-US" dirty="0">
                <a:latin typeface="Times New Roman" charset="0"/>
              </a:rPr>
              <a:t>	        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 (4,1)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  <a:latin typeface="Times New Roman" charset="0"/>
              </a:rPr>
              <a:t>       o  (0,0)</a:t>
            </a:r>
            <a:r>
              <a:rPr lang="en-US" dirty="0">
                <a:latin typeface="Times New Roman" charset="0"/>
              </a:rPr>
              <a:t>				                                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(5,0)</a:t>
            </a:r>
          </a:p>
          <a:p>
            <a:r>
              <a:rPr lang="en-US" dirty="0">
                <a:solidFill>
                  <a:srgbClr val="00B050"/>
                </a:solidFill>
                <a:latin typeface="Times New Roman" charset="0"/>
              </a:rPr>
              <a:t>					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2" name="Oval 9">
            <a:extLst>
              <a:ext uri="{FF2B5EF4-FFF2-40B4-BE49-F238E27FC236}">
                <a16:creationId xmlns:a16="http://schemas.microsoft.com/office/drawing/2014/main" id="{0480432F-0E30-3C47-98BA-BDBB24B3D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515" y="2263966"/>
            <a:ext cx="1676400" cy="16764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charset="0"/>
            </a:endParaRPr>
          </a:p>
        </p:txBody>
      </p:sp>
      <p:sp>
        <p:nvSpPr>
          <p:cNvPr id="73" name="Text Box 11">
            <a:extLst>
              <a:ext uri="{FF2B5EF4-FFF2-40B4-BE49-F238E27FC236}">
                <a16:creationId xmlns:a16="http://schemas.microsoft.com/office/drawing/2014/main" id="{7DABCB0F-3292-E745-A422-535B8CFB3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64940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(1.5,1.5)</a:t>
            </a:r>
          </a:p>
        </p:txBody>
      </p:sp>
      <p:sp>
        <p:nvSpPr>
          <p:cNvPr id="74" name="Oval 12">
            <a:extLst>
              <a:ext uri="{FF2B5EF4-FFF2-40B4-BE49-F238E27FC236}">
                <a16:creationId xmlns:a16="http://schemas.microsoft.com/office/drawing/2014/main" id="{B20D0336-6A22-CB4A-883B-C64B042AA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971800"/>
            <a:ext cx="1676400" cy="1676400"/>
          </a:xfrm>
          <a:prstGeom prst="ellips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13">
            <a:extLst>
              <a:ext uri="{FF2B5EF4-FFF2-40B4-BE49-F238E27FC236}">
                <a16:creationId xmlns:a16="http://schemas.microsoft.com/office/drawing/2014/main" id="{BCB5B6CB-7A85-3247-9EF4-78D0366E9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315" y="3471169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 (4.5,0.5)</a:t>
            </a:r>
          </a:p>
        </p:txBody>
      </p:sp>
      <p:sp>
        <p:nvSpPr>
          <p:cNvPr id="76" name="Oval 14">
            <a:extLst>
              <a:ext uri="{FF2B5EF4-FFF2-40B4-BE49-F238E27FC236}">
                <a16:creationId xmlns:a16="http://schemas.microsoft.com/office/drawing/2014/main" id="{2B3D8258-2213-F946-9A6D-1F84C25F4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33600"/>
            <a:ext cx="3048000" cy="27432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id="{4E6AE635-E338-B04D-ACE8-86AE25C35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charset="0"/>
              </a:rPr>
              <a:t>x (1,1)</a:t>
            </a:r>
          </a:p>
        </p:txBody>
      </p:sp>
      <p:sp>
        <p:nvSpPr>
          <p:cNvPr id="78" name="Oval 17">
            <a:extLst>
              <a:ext uri="{FF2B5EF4-FFF2-40B4-BE49-F238E27FC236}">
                <a16:creationId xmlns:a16="http://schemas.microsoft.com/office/drawing/2014/main" id="{682250A8-C5BA-E340-9BB1-696D02F9F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447800"/>
            <a:ext cx="2286000" cy="3581400"/>
          </a:xfrm>
          <a:prstGeom prst="ellipse">
            <a:avLst/>
          </a:prstGeom>
          <a:noFill/>
          <a:ln w="9525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 Box 18">
            <a:extLst>
              <a:ext uri="{FF2B5EF4-FFF2-40B4-BE49-F238E27FC236}">
                <a16:creationId xmlns:a16="http://schemas.microsoft.com/office/drawing/2014/main" id="{5922B224-4AEB-C640-89CC-B83E5E79B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353" y="2917567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 (4.7,1.3)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1772C2F-0A7E-6B4E-89CC-A6B4D8548491}"/>
              </a:ext>
            </a:extLst>
          </p:cNvPr>
          <p:cNvSpPr/>
          <p:nvPr/>
        </p:nvSpPr>
        <p:spPr>
          <a:xfrm>
            <a:off x="5145504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F599698-4938-904F-9629-2899C6578BC1}"/>
              </a:ext>
            </a:extLst>
          </p:cNvPr>
          <p:cNvSpPr/>
          <p:nvPr/>
        </p:nvSpPr>
        <p:spPr>
          <a:xfrm>
            <a:off x="5580670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A7CC858-A876-7148-94FB-6D983E8639C5}"/>
              </a:ext>
            </a:extLst>
          </p:cNvPr>
          <p:cNvSpPr/>
          <p:nvPr/>
        </p:nvSpPr>
        <p:spPr>
          <a:xfrm>
            <a:off x="4764504" y="6019801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E07AA46-6D54-F94D-9B18-ED8D19E2BD24}"/>
              </a:ext>
            </a:extLst>
          </p:cNvPr>
          <p:cNvSpPr/>
          <p:nvPr/>
        </p:nvSpPr>
        <p:spPr>
          <a:xfrm>
            <a:off x="6462938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B8F4308-4895-F64A-BED6-F0EA6653DEF6}"/>
              </a:ext>
            </a:extLst>
          </p:cNvPr>
          <p:cNvSpPr/>
          <p:nvPr/>
        </p:nvSpPr>
        <p:spPr>
          <a:xfrm>
            <a:off x="6898104" y="6019801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BDD1F99-A503-7641-B26B-4299B1AD40A3}"/>
              </a:ext>
            </a:extLst>
          </p:cNvPr>
          <p:cNvSpPr/>
          <p:nvPr/>
        </p:nvSpPr>
        <p:spPr>
          <a:xfrm>
            <a:off x="6081938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8D2B856-8DE0-5543-B614-542E221BA214}"/>
              </a:ext>
            </a:extLst>
          </p:cNvPr>
          <p:cNvCxnSpPr>
            <a:stCxn id="82" idx="0"/>
          </p:cNvCxnSpPr>
          <p:nvPr/>
        </p:nvCxnSpPr>
        <p:spPr>
          <a:xfrm rot="5400000" flipH="1" flipV="1">
            <a:off x="4688304" y="5334001"/>
            <a:ext cx="838200" cy="5334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1528B989-C575-E74E-9255-95ADAB3EE384}"/>
              </a:ext>
            </a:extLst>
          </p:cNvPr>
          <p:cNvCxnSpPr>
            <a:stCxn id="80" idx="0"/>
          </p:cNvCxnSpPr>
          <p:nvPr/>
        </p:nvCxnSpPr>
        <p:spPr>
          <a:xfrm rot="5400000" flipH="1" flipV="1">
            <a:off x="5069304" y="5715001"/>
            <a:ext cx="457200" cy="152400"/>
          </a:xfrm>
          <a:prstGeom prst="bentConnector3">
            <a:avLst>
              <a:gd name="adj1" fmla="val 427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CD9311E7-B2D4-194B-840D-B7DAEB4835B7}"/>
              </a:ext>
            </a:extLst>
          </p:cNvPr>
          <p:cNvCxnSpPr>
            <a:stCxn id="81" idx="0"/>
          </p:cNvCxnSpPr>
          <p:nvPr/>
        </p:nvCxnSpPr>
        <p:spPr>
          <a:xfrm rot="16200000" flipV="1">
            <a:off x="5324987" y="5687918"/>
            <a:ext cx="381000" cy="2827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65E0B623-FC58-0246-9A7B-BD449AE7CC33}"/>
              </a:ext>
            </a:extLst>
          </p:cNvPr>
          <p:cNvCxnSpPr>
            <a:stCxn id="85" idx="0"/>
          </p:cNvCxnSpPr>
          <p:nvPr/>
        </p:nvCxnSpPr>
        <p:spPr>
          <a:xfrm rot="5400000" flipH="1" flipV="1">
            <a:off x="6032821" y="5764118"/>
            <a:ext cx="381000" cy="130366"/>
          </a:xfrm>
          <a:prstGeom prst="bentConnector3">
            <a:avLst>
              <a:gd name="adj1" fmla="val 760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DB6C75AF-0477-5B4E-A9D5-92E5242CBEE7}"/>
              </a:ext>
            </a:extLst>
          </p:cNvPr>
          <p:cNvCxnSpPr>
            <a:stCxn id="83" idx="0"/>
          </p:cNvCxnSpPr>
          <p:nvPr/>
        </p:nvCxnSpPr>
        <p:spPr>
          <a:xfrm rot="16200000" flipV="1">
            <a:off x="6109021" y="5589684"/>
            <a:ext cx="609600" cy="250634"/>
          </a:xfrm>
          <a:prstGeom prst="bentConnector3">
            <a:avLst>
              <a:gd name="adj1" fmla="val 481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94BACC82-5BBD-C04D-9E03-49D16F63F741}"/>
              </a:ext>
            </a:extLst>
          </p:cNvPr>
          <p:cNvCxnSpPr>
            <a:stCxn id="84" idx="0"/>
          </p:cNvCxnSpPr>
          <p:nvPr/>
        </p:nvCxnSpPr>
        <p:spPr>
          <a:xfrm rot="16200000" flipV="1">
            <a:off x="6174204" y="5219701"/>
            <a:ext cx="914400" cy="685800"/>
          </a:xfrm>
          <a:prstGeom prst="bentConnector3">
            <a:avLst>
              <a:gd name="adj1" fmla="val 632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E5A7BD90-4B8E-1345-B10A-10F4EB6972F4}"/>
              </a:ext>
            </a:extLst>
          </p:cNvPr>
          <p:cNvCxnSpPr/>
          <p:nvPr/>
        </p:nvCxnSpPr>
        <p:spPr>
          <a:xfrm rot="5400000" flipH="1" flipV="1">
            <a:off x="5221704" y="4876801"/>
            <a:ext cx="762000" cy="4572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4181CC33-8DC3-054D-AC09-B6B206BB17E6}"/>
              </a:ext>
            </a:extLst>
          </p:cNvPr>
          <p:cNvCxnSpPr/>
          <p:nvPr/>
        </p:nvCxnSpPr>
        <p:spPr>
          <a:xfrm rot="16200000" flipV="1">
            <a:off x="5755104" y="4800601"/>
            <a:ext cx="609600" cy="457200"/>
          </a:xfrm>
          <a:prstGeom prst="bentConnector3">
            <a:avLst>
              <a:gd name="adj1" fmla="val 373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D8936E9-F150-6A49-AA59-882101599E20}"/>
              </a:ext>
            </a:extLst>
          </p:cNvPr>
          <p:cNvSpPr txBox="1"/>
          <p:nvPr/>
        </p:nvSpPr>
        <p:spPr>
          <a:xfrm>
            <a:off x="2154692" y="5562600"/>
            <a:ext cx="1835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Data:</a:t>
            </a:r>
          </a:p>
          <a:p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data point</a:t>
            </a:r>
          </a:p>
          <a:p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centroid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C71BEF-F938-494E-8978-E7311B5CEF6D}"/>
              </a:ext>
            </a:extLst>
          </p:cNvPr>
          <p:cNvSpPr txBox="1"/>
          <p:nvPr/>
        </p:nvSpPr>
        <p:spPr>
          <a:xfrm>
            <a:off x="5049576" y="6303994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Dendrogram</a:t>
            </a:r>
            <a:endParaRPr lang="en-US" sz="20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0583C27-C0C2-1546-AC3B-EA74641EB0C7}"/>
              </a:ext>
            </a:extLst>
          </p:cNvPr>
          <p:cNvCxnSpPr>
            <a:cxnSpLocks/>
          </p:cNvCxnSpPr>
          <p:nvPr/>
        </p:nvCxnSpPr>
        <p:spPr>
          <a:xfrm>
            <a:off x="1676400" y="2819400"/>
            <a:ext cx="914400" cy="565666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C1C1105-1AFF-764D-AF44-5AD5AFFF70B9}"/>
              </a:ext>
            </a:extLst>
          </p:cNvPr>
          <p:cNvCxnSpPr/>
          <p:nvPr/>
        </p:nvCxnSpPr>
        <p:spPr>
          <a:xfrm>
            <a:off x="4434838" y="3392758"/>
            <a:ext cx="822962" cy="49344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60AC058-E2C4-AB46-A723-AA9E4A45B93A}"/>
              </a:ext>
            </a:extLst>
          </p:cNvPr>
          <p:cNvCxnSpPr/>
          <p:nvPr/>
        </p:nvCxnSpPr>
        <p:spPr>
          <a:xfrm>
            <a:off x="1676400" y="2863468"/>
            <a:ext cx="76200" cy="52929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F350A1-B696-9E4E-8154-8D97C636EE60}"/>
              </a:ext>
            </a:extLst>
          </p:cNvPr>
          <p:cNvCxnSpPr/>
          <p:nvPr/>
        </p:nvCxnSpPr>
        <p:spPr>
          <a:xfrm flipH="1">
            <a:off x="1752600" y="3392758"/>
            <a:ext cx="765516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22AA0F4-B613-5345-A949-0FEE0C0D9BC3}"/>
              </a:ext>
            </a:extLst>
          </p:cNvPr>
          <p:cNvCxnSpPr/>
          <p:nvPr/>
        </p:nvCxnSpPr>
        <p:spPr>
          <a:xfrm flipH="1">
            <a:off x="1143000" y="3392758"/>
            <a:ext cx="609600" cy="493442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7B02F89-5729-7145-B9C8-6E0C9E64E5E6}"/>
              </a:ext>
            </a:extLst>
          </p:cNvPr>
          <p:cNvCxnSpPr/>
          <p:nvPr/>
        </p:nvCxnSpPr>
        <p:spPr>
          <a:xfrm flipH="1">
            <a:off x="5152398" y="2329739"/>
            <a:ext cx="150755" cy="780316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08C06C6-30C7-A34F-B3F5-8123FE8FAB6F}"/>
              </a:ext>
            </a:extLst>
          </p:cNvPr>
          <p:cNvCxnSpPr/>
          <p:nvPr/>
        </p:nvCxnSpPr>
        <p:spPr>
          <a:xfrm flipV="1">
            <a:off x="4434838" y="3128113"/>
            <a:ext cx="717560" cy="2246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FDFFE2D-5ED5-494B-A07D-C084B9871B36}"/>
              </a:ext>
            </a:extLst>
          </p:cNvPr>
          <p:cNvCxnSpPr/>
          <p:nvPr/>
        </p:nvCxnSpPr>
        <p:spPr>
          <a:xfrm flipH="1" flipV="1">
            <a:off x="5152398" y="3128113"/>
            <a:ext cx="183151" cy="7123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0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 autoUpdateAnimBg="0"/>
      <p:bldP spid="73" grpId="0" autoUpdateAnimBg="0"/>
      <p:bldP spid="74" grpId="0" animBg="1"/>
      <p:bldP spid="75" grpId="0" autoUpdateAnimBg="0"/>
      <p:bldP spid="76" grpId="0" animBg="1"/>
      <p:bldP spid="77" grpId="0" autoUpdateAnimBg="0"/>
      <p:bldP spid="78" grpId="0" animBg="1"/>
      <p:bldP spid="7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70B94B-8371-CD49-AEAF-19B5A1DC8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in the Non-Euclidean Case?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32C-0CDD-1049-81BF-A287672040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>
                <a:solidFill>
                  <a:srgbClr val="0000FF"/>
                </a:solidFill>
              </a:rPr>
              <a:t>What about the Non-Euclidean case?</a:t>
            </a:r>
          </a:p>
          <a:p>
            <a:r>
              <a:rPr lang="en-US" dirty="0"/>
              <a:t>The only “locations” we can talk about are the points themselves</a:t>
            </a:r>
          </a:p>
          <a:p>
            <a:pPr lvl="1"/>
            <a:r>
              <a:rPr lang="en-US" dirty="0"/>
              <a:t>i.e., there is no “average” of points</a:t>
            </a:r>
          </a:p>
          <a:p>
            <a:r>
              <a:rPr lang="en-US" dirty="0">
                <a:solidFill>
                  <a:srgbClr val="008000"/>
                </a:solidFill>
              </a:rPr>
              <a:t>Approach 1: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(1) How to represent a cluster of many points?</a:t>
            </a:r>
          </a:p>
          <a:p>
            <a:pPr lvl="2"/>
            <a:r>
              <a:rPr lang="en-US" i="1" dirty="0" err="1">
                <a:solidFill>
                  <a:srgbClr val="FF0066"/>
                </a:solidFill>
              </a:rPr>
              <a:t>clustroid</a:t>
            </a:r>
            <a:r>
              <a:rPr lang="en-US" dirty="0"/>
              <a:t>  = (data)point “</a:t>
            </a:r>
            <a:r>
              <a:rPr lang="en-US" i="1" u="sng" dirty="0"/>
              <a:t>closest</a:t>
            </a:r>
            <a:r>
              <a:rPr lang="en-US" dirty="0"/>
              <a:t>” to other points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(2) How do you determine the “nearness” of clusters? </a:t>
            </a:r>
          </a:p>
          <a:p>
            <a:pPr lvl="2"/>
            <a:r>
              <a:rPr lang="en-US" dirty="0"/>
              <a:t>Treat </a:t>
            </a:r>
            <a:r>
              <a:rPr lang="en-US" dirty="0" err="1"/>
              <a:t>clustroid</a:t>
            </a:r>
            <a:r>
              <a:rPr lang="en-US" dirty="0"/>
              <a:t> as if it were centroid, when computing inter-cluster distances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7390D8-E039-DD43-B754-F7DAC981CD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“Closest” Point?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D324B-4AA6-E140-AB4A-F619FE47F3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>
                <a:solidFill>
                  <a:srgbClr val="0000FF"/>
                </a:solidFill>
              </a:rPr>
              <a:t>(1.1) How to represent a cluster of many points?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i="1" dirty="0" err="1">
                <a:solidFill>
                  <a:srgbClr val="FF0066"/>
                </a:solidFill>
              </a:rPr>
              <a:t>clustroid</a:t>
            </a:r>
            <a:r>
              <a:rPr lang="en-US" dirty="0"/>
              <a:t>  = point “</a:t>
            </a:r>
            <a:r>
              <a:rPr lang="en-US" i="1" u="sng" dirty="0"/>
              <a:t>closest</a:t>
            </a:r>
            <a:r>
              <a:rPr lang="en-US" dirty="0"/>
              <a:t>” to other points</a:t>
            </a:r>
          </a:p>
          <a:p>
            <a:r>
              <a:rPr lang="en-US" dirty="0">
                <a:solidFill>
                  <a:srgbClr val="008000"/>
                </a:solidFill>
              </a:rPr>
              <a:t>Possible meanings of “closest”:</a:t>
            </a:r>
          </a:p>
          <a:p>
            <a:pPr lvl="1"/>
            <a:r>
              <a:rPr lang="en-US" dirty="0"/>
              <a:t>Smallest maximum distance to other points</a:t>
            </a:r>
          </a:p>
          <a:p>
            <a:pPr lvl="1"/>
            <a:r>
              <a:rPr lang="en-US" dirty="0"/>
              <a:t>Smallest average distance to other points</a:t>
            </a:r>
          </a:p>
          <a:p>
            <a:pPr lvl="1"/>
            <a:r>
              <a:rPr lang="en-US" dirty="0"/>
              <a:t>Smallest sum of squares of distances to other points</a:t>
            </a:r>
          </a:p>
          <a:p>
            <a:pPr lvl="2"/>
            <a:r>
              <a:rPr lang="en-US" dirty="0"/>
              <a:t>For distance metric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err="1"/>
              <a:t>clustroid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of cluster </a:t>
            </a:r>
            <a:r>
              <a:rPr lang="en-US" i="1" dirty="0"/>
              <a:t>C</a:t>
            </a:r>
            <a:r>
              <a:rPr lang="en-US" dirty="0"/>
              <a:t> is: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12439CF-D398-4047-B081-406BC31670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540056"/>
              </p:ext>
            </p:extLst>
          </p:nvPr>
        </p:nvGraphicFramePr>
        <p:xfrm>
          <a:off x="6300537" y="4046570"/>
          <a:ext cx="1785492" cy="642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3" imgW="952200" imgH="342720" progId="Equation.3">
                  <p:embed/>
                </p:oleObj>
              </mc:Choice>
              <mc:Fallback>
                <p:oleObj name="Equation" r:id="rId3" imgW="952200" imgH="34272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537" y="4046570"/>
                        <a:ext cx="1785492" cy="6429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0CB6CD9-62E8-4649-8729-2D44DF7970AB}"/>
              </a:ext>
            </a:extLst>
          </p:cNvPr>
          <p:cNvSpPr/>
          <p:nvPr/>
        </p:nvSpPr>
        <p:spPr>
          <a:xfrm>
            <a:off x="1524000" y="5246132"/>
            <a:ext cx="1447800" cy="685800"/>
          </a:xfrm>
          <a:prstGeom prst="ellipse">
            <a:avLst/>
          </a:prstGeom>
          <a:solidFill>
            <a:srgbClr val="D60093">
              <a:alpha val="40000"/>
            </a:srgbClr>
          </a:solidFill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0C931E-08D6-2644-A8F7-C45FF0208270}"/>
              </a:ext>
            </a:extLst>
          </p:cNvPr>
          <p:cNvSpPr/>
          <p:nvPr/>
        </p:nvSpPr>
        <p:spPr>
          <a:xfrm>
            <a:off x="2590800" y="55509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4F0EEC-A24F-174A-9B11-B6266329C838}"/>
              </a:ext>
            </a:extLst>
          </p:cNvPr>
          <p:cNvSpPr/>
          <p:nvPr/>
        </p:nvSpPr>
        <p:spPr>
          <a:xfrm>
            <a:off x="1981200" y="56271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2C6BEA-0FEE-1F43-BB4F-299B5FCC4F06}"/>
              </a:ext>
            </a:extLst>
          </p:cNvPr>
          <p:cNvSpPr/>
          <p:nvPr/>
        </p:nvSpPr>
        <p:spPr>
          <a:xfrm>
            <a:off x="1752600" y="55509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CCBC9-3F5C-9641-8166-EA0B76D6C533}"/>
              </a:ext>
            </a:extLst>
          </p:cNvPr>
          <p:cNvSpPr txBox="1"/>
          <p:nvPr/>
        </p:nvSpPr>
        <p:spPr>
          <a:xfrm>
            <a:off x="2074942" y="543800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62719-C65F-5A47-9D2A-9F90FF558D71}"/>
              </a:ext>
            </a:extLst>
          </p:cNvPr>
          <p:cNvSpPr txBox="1"/>
          <p:nvPr/>
        </p:nvSpPr>
        <p:spPr>
          <a:xfrm>
            <a:off x="1467118" y="6019800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Cluster on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3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datapoints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19A9C-BD86-574F-80F7-F1B47753FEF9}"/>
              </a:ext>
            </a:extLst>
          </p:cNvPr>
          <p:cNvSpPr txBox="1"/>
          <p:nvPr/>
        </p:nvSpPr>
        <p:spPr>
          <a:xfrm>
            <a:off x="3124200" y="48768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Centroid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4CAD4-3F06-0E4F-83F8-2DE814242D5F}"/>
              </a:ext>
            </a:extLst>
          </p:cNvPr>
          <p:cNvSpPr txBox="1"/>
          <p:nvPr/>
        </p:nvSpPr>
        <p:spPr>
          <a:xfrm>
            <a:off x="2943428" y="577953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Clustroid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F373E-3D16-2144-8B9C-24DD5E1E0834}"/>
              </a:ext>
            </a:extLst>
          </p:cNvPr>
          <p:cNvSpPr txBox="1"/>
          <p:nvPr/>
        </p:nvSpPr>
        <p:spPr>
          <a:xfrm>
            <a:off x="351884" y="49530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Datapoint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1FCDDE-E1D2-774C-B571-9810F4890713}"/>
              </a:ext>
            </a:extLst>
          </p:cNvPr>
          <p:cNvCxnSpPr/>
          <p:nvPr/>
        </p:nvCxnSpPr>
        <p:spPr>
          <a:xfrm>
            <a:off x="1143000" y="5246132"/>
            <a:ext cx="609600" cy="29089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362329-2F86-3B4F-83DD-02113B464EC9}"/>
              </a:ext>
            </a:extLst>
          </p:cNvPr>
          <p:cNvCxnSpPr/>
          <p:nvPr/>
        </p:nvCxnSpPr>
        <p:spPr>
          <a:xfrm flipH="1">
            <a:off x="2257720" y="5109385"/>
            <a:ext cx="901044" cy="42493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E3313B-0DC9-624D-BBF9-BDF4C0382A8D}"/>
              </a:ext>
            </a:extLst>
          </p:cNvPr>
          <p:cNvCxnSpPr/>
          <p:nvPr/>
        </p:nvCxnSpPr>
        <p:spPr>
          <a:xfrm flipH="1" flipV="1">
            <a:off x="2074942" y="5703332"/>
            <a:ext cx="925139" cy="26086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40F7C5-AFA4-B942-92B6-E40BD331CF47}"/>
              </a:ext>
            </a:extLst>
          </p:cNvPr>
          <p:cNvSpPr txBox="1"/>
          <p:nvPr/>
        </p:nvSpPr>
        <p:spPr>
          <a:xfrm>
            <a:off x="4632158" y="4708357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Centroid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 the avg. of all (data)points in the cluster. This means centroid is an “artificial” point.</a:t>
            </a:r>
          </a:p>
          <a:p>
            <a:r>
              <a:rPr lang="en-US" sz="16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Clustroid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 an </a:t>
            </a:r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existing 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(data)point that is “closest” to all other points in the cluster.</a:t>
            </a:r>
          </a:p>
        </p:txBody>
      </p:sp>
    </p:spTree>
    <p:extLst>
      <p:ext uri="{BB962C8B-B14F-4D97-AF65-F5344CB8AC3E}">
        <p14:creationId xmlns:p14="http://schemas.microsoft.com/office/powerpoint/2010/main" val="1611289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0BE96-6BB1-7940-A9BF-F7721BB6B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“Nearness” of Clusters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5E9D9-16AE-F740-A7A7-DC5DBB46C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>
                <a:solidFill>
                  <a:srgbClr val="0000FF"/>
                </a:solidFill>
              </a:rPr>
              <a:t>(1.2) How do you determine the “nearness” of clusters? </a:t>
            </a:r>
            <a:r>
              <a:rPr lang="en-US" altLang="en-US" dirty="0"/>
              <a:t>Treat </a:t>
            </a:r>
            <a:r>
              <a:rPr lang="en-US" altLang="en-US" dirty="0" err="1"/>
              <a:t>clustroid</a:t>
            </a:r>
            <a:r>
              <a:rPr lang="en-US" altLang="en-US" dirty="0"/>
              <a:t> as if it were centroid, when computing </a:t>
            </a:r>
            <a:r>
              <a:rPr lang="en-US" altLang="en-US" dirty="0" err="1"/>
              <a:t>intercluster</a:t>
            </a:r>
            <a:r>
              <a:rPr lang="en-US" altLang="en-US" dirty="0"/>
              <a:t> distances. </a:t>
            </a:r>
            <a:endParaRPr lang="en-US" dirty="0">
              <a:solidFill>
                <a:srgbClr val="D60093"/>
              </a:solidFill>
            </a:endParaRPr>
          </a:p>
          <a:p>
            <a:pPr marL="118872" indent="0">
              <a:buNone/>
            </a:pPr>
            <a:endParaRPr lang="en-US" sz="800" dirty="0">
              <a:solidFill>
                <a:srgbClr val="008000"/>
              </a:solidFill>
            </a:endParaRPr>
          </a:p>
          <a:p>
            <a:pPr marL="118872" indent="0">
              <a:buNone/>
            </a:pPr>
            <a:r>
              <a:rPr lang="en-US" dirty="0">
                <a:solidFill>
                  <a:srgbClr val="008000"/>
                </a:solidFill>
              </a:rPr>
              <a:t>Approach 1: No centroid, just define distance</a:t>
            </a:r>
            <a:br>
              <a:rPr lang="en-US" dirty="0">
                <a:solidFill>
                  <a:srgbClr val="D60093"/>
                </a:solidFill>
              </a:rPr>
            </a:br>
            <a:r>
              <a:rPr lang="en-US" dirty="0" err="1"/>
              <a:t>Intercluster</a:t>
            </a:r>
            <a:r>
              <a:rPr lang="en-US" dirty="0"/>
              <a:t> distance = minimum of the distances between any two points, one from each cluster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5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AF9953-131A-BC4B-9F8C-A77C3A2BB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Dimensional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7922C-875D-1A42-BF23-650FEF65A0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66"/>
                </a:solidFill>
              </a:rPr>
              <a:t>Given a cloud of data points we want to understand its structure</a:t>
            </a:r>
          </a:p>
          <a:p>
            <a:endParaRPr lang="en-US" dirty="0"/>
          </a:p>
        </p:txBody>
      </p:sp>
      <p:pic>
        <p:nvPicPr>
          <p:cNvPr id="4" name="Picture 2" descr="http://www.cs.toronto.edu/~laurens/drtoronto/Dimensionality_Reduction_@_Toronto_files/shapeimage_2.png">
            <a:extLst>
              <a:ext uri="{FF2B5EF4-FFF2-40B4-BE49-F238E27FC236}">
                <a16:creationId xmlns:a16="http://schemas.microsoft.com/office/drawing/2014/main" id="{6E67E7DA-75E6-0F47-B15D-90F63E13BE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" r="9698"/>
          <a:stretch/>
        </p:blipFill>
        <p:spPr bwMode="auto">
          <a:xfrm>
            <a:off x="810402" y="2552044"/>
            <a:ext cx="6576990" cy="366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512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D24F2-515D-0544-86C8-CD5F21E6F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Cohesion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411EB-5803-CE40-A2D5-DDE3C3A1FF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>
                <a:solidFill>
                  <a:srgbClr val="008000"/>
                </a:solidFill>
              </a:rPr>
              <a:t>Approach 2: </a:t>
            </a:r>
            <a:r>
              <a:rPr lang="en-US" dirty="0"/>
              <a:t>Pick a notion of </a:t>
            </a:r>
            <a:r>
              <a:rPr lang="en-US" dirty="0">
                <a:solidFill>
                  <a:srgbClr val="0000FF"/>
                </a:solidFill>
              </a:rPr>
              <a:t>cohesion</a:t>
            </a:r>
            <a:r>
              <a:rPr lang="en-US" dirty="0"/>
              <a:t> of clusters</a:t>
            </a:r>
          </a:p>
          <a:p>
            <a:pPr lvl="2"/>
            <a:r>
              <a:rPr lang="en-US" dirty="0"/>
              <a:t>Merge clusters whose </a:t>
            </a:r>
            <a:r>
              <a:rPr lang="en-US" i="1" dirty="0">
                <a:solidFill>
                  <a:srgbClr val="008000"/>
                </a:solidFill>
              </a:rPr>
              <a:t>union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most cohesive</a:t>
            </a:r>
          </a:p>
          <a:p>
            <a:r>
              <a:rPr lang="en-US" dirty="0">
                <a:solidFill>
                  <a:srgbClr val="D60093"/>
                </a:solidFill>
              </a:rPr>
              <a:t>Approach 2.1:</a:t>
            </a:r>
            <a:r>
              <a:rPr lang="en-US" dirty="0"/>
              <a:t> Use the </a:t>
            </a:r>
            <a:r>
              <a:rPr lang="en-US" dirty="0">
                <a:solidFill>
                  <a:srgbClr val="008000"/>
                </a:solidFill>
              </a:rPr>
              <a:t>diameter </a:t>
            </a:r>
            <a:r>
              <a:rPr lang="en-US" dirty="0"/>
              <a:t>of the merged cluster = maximum distance between points in the cluster</a:t>
            </a:r>
          </a:p>
          <a:p>
            <a:endParaRPr lang="en-US" dirty="0">
              <a:solidFill>
                <a:srgbClr val="D60093"/>
              </a:solidFill>
            </a:endParaRPr>
          </a:p>
          <a:p>
            <a:r>
              <a:rPr lang="en-US" dirty="0">
                <a:solidFill>
                  <a:srgbClr val="D60093"/>
                </a:solidFill>
              </a:rPr>
              <a:t>Approach 2.2:</a:t>
            </a:r>
            <a:r>
              <a:rPr lang="en-US" dirty="0"/>
              <a:t> Use the </a:t>
            </a:r>
            <a:r>
              <a:rPr lang="en-US" dirty="0">
                <a:solidFill>
                  <a:srgbClr val="008000"/>
                </a:solidFill>
              </a:rPr>
              <a:t>average distance</a:t>
            </a:r>
            <a:r>
              <a:rPr lang="en-US" dirty="0"/>
              <a:t> between points in the cluster</a:t>
            </a:r>
          </a:p>
          <a:p>
            <a:endParaRPr lang="en-US" dirty="0"/>
          </a:p>
          <a:p>
            <a:r>
              <a:rPr lang="en-US" dirty="0"/>
              <a:t>Which is better?</a:t>
            </a:r>
          </a:p>
          <a:p>
            <a:pPr lvl="1"/>
            <a:r>
              <a:rPr lang="en-US" dirty="0"/>
              <a:t>It really depends on the shape of clusters and we don’t know in advance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6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FB80E-0C45-E742-9772-CFF557D51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86B7C-A414-594A-A12F-C41AEFA17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Naïve implementation of hierarchical clustering:</a:t>
            </a:r>
          </a:p>
          <a:p>
            <a:pPr lvl="1"/>
            <a:r>
              <a:rPr lang="en-US" dirty="0"/>
              <a:t>At each step, compute pairwise distances between all pairs of clusters, then merge</a:t>
            </a:r>
          </a:p>
          <a:p>
            <a:pPr lvl="1"/>
            <a:r>
              <a:rPr lang="en-US" dirty="0"/>
              <a:t>O(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Careful implementation using priority queue can reduce time to 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Still too expensive for really big datasets that do not fit in memory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7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9E7838-F851-5145-8FC0-49BBB696F6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k-means Algorithm(s)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BE24C-8441-B74B-87A8-E52A12FE31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Assumes Euclidean space/distance</a:t>
            </a:r>
          </a:p>
          <a:p>
            <a:pPr lvl="8"/>
            <a:endParaRPr lang="en-US" dirty="0"/>
          </a:p>
          <a:p>
            <a:r>
              <a:rPr lang="en-US" dirty="0"/>
              <a:t>Start by picking </a:t>
            </a:r>
            <a:r>
              <a:rPr lang="en-US" i="1" dirty="0"/>
              <a:t>k</a:t>
            </a:r>
            <a:r>
              <a:rPr lang="en-US" dirty="0"/>
              <a:t>, the number of clusters</a:t>
            </a:r>
          </a:p>
          <a:p>
            <a:pPr lvl="8"/>
            <a:endParaRPr lang="en-US" dirty="0"/>
          </a:p>
          <a:p>
            <a:r>
              <a:rPr lang="en-US" dirty="0"/>
              <a:t>Initialize clusters by picking one point per cluster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Example: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Randomly pick k points</a:t>
            </a:r>
          </a:p>
          <a:p>
            <a:pPr lvl="2"/>
            <a:r>
              <a:rPr lang="en-US" dirty="0"/>
              <a:t>K-means++: Pick one point at random, then  </a:t>
            </a:r>
            <a:r>
              <a:rPr lang="en-US" i="1" dirty="0"/>
              <a:t>k</a:t>
            </a:r>
            <a:r>
              <a:rPr lang="en-US" dirty="0"/>
              <a:t>-1 other points, each as far away as possible from the previous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9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092C9-FC0C-2F42-BA42-9ABD1FA9D0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Populating Clusters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661A4-87B6-A841-BB0F-1D024ED6EE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1) For each point, place it in the cluster whose current centroid it is nearest</a:t>
            </a:r>
          </a:p>
          <a:p>
            <a:pPr lvl="8"/>
            <a:endParaRPr lang="en-US" dirty="0"/>
          </a:p>
          <a:p>
            <a:r>
              <a:rPr lang="en-US" dirty="0"/>
              <a:t>2) After all points are assigned, update the locations of centroids of the </a:t>
            </a:r>
            <a:r>
              <a:rPr lang="en-US" i="1" dirty="0"/>
              <a:t>k</a:t>
            </a:r>
            <a:r>
              <a:rPr lang="en-US" dirty="0"/>
              <a:t> clusters</a:t>
            </a:r>
          </a:p>
          <a:p>
            <a:pPr lvl="8"/>
            <a:endParaRPr lang="en-US" dirty="0"/>
          </a:p>
          <a:p>
            <a:r>
              <a:rPr lang="en-US" dirty="0"/>
              <a:t>3) Reassign all points to their closest centroid</a:t>
            </a:r>
          </a:p>
          <a:p>
            <a:pPr lvl="1"/>
            <a:r>
              <a:rPr lang="en-US" dirty="0"/>
              <a:t>Sometimes moves points between clusters</a:t>
            </a:r>
          </a:p>
          <a:p>
            <a:pPr lvl="8"/>
            <a:endParaRPr lang="en-US" dirty="0"/>
          </a:p>
          <a:p>
            <a:r>
              <a:rPr lang="en-US" dirty="0">
                <a:solidFill>
                  <a:srgbClr val="008000"/>
                </a:solidFill>
              </a:rPr>
              <a:t>Repeat 2 and 3 until convergence</a:t>
            </a:r>
          </a:p>
          <a:p>
            <a:pPr lvl="1"/>
            <a:r>
              <a:rPr lang="en-US" dirty="0"/>
              <a:t>Convergence: Points don’t move between clusters and centroids stabilize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11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9F2AB7-7574-8E4D-B406-F8BE9881B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Assigning Clusters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2B7A66-E3B3-AF48-A42F-131B0A05BD92}"/>
              </a:ext>
            </a:extLst>
          </p:cNvPr>
          <p:cNvSpPr/>
          <p:nvPr/>
        </p:nvSpPr>
        <p:spPr>
          <a:xfrm>
            <a:off x="1371600" y="4068207"/>
            <a:ext cx="2258279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A8CBCD-A25C-1F48-9FD9-CE2F6459B9A4}"/>
              </a:ext>
            </a:extLst>
          </p:cNvPr>
          <p:cNvSpPr/>
          <p:nvPr/>
        </p:nvSpPr>
        <p:spPr>
          <a:xfrm rot="2616022">
            <a:off x="4341333" y="1890140"/>
            <a:ext cx="1324078" cy="3376820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A1B589E-B944-6A49-A10F-A1E514C37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32014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BF3EA44-A03C-4D40-B498-E3D47BFAA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2403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48CBB11C-2C60-CF4C-BBF6-05A784B1F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895" y="430530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50984BA-5F68-DB47-BA9E-654F4239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30892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E80F24FA-FE11-C949-B136-3305C940E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718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36725A7A-50D5-6044-AEB9-F47827412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3775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B610774-7A14-6149-BC8A-753E43E0E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18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058E8659-9427-C24C-BE6D-F7807C23A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4308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18BFFA3C-B06D-0448-85FA-296589B85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43" y="5715000"/>
            <a:ext cx="1620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b="1" dirty="0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6A55A11B-E8A9-6344-96ED-C920C5F0D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340" y="345449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EED717B2-30B6-1144-91B2-8D3037B7A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065" y="277280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554B64-CE48-1B43-B237-B2115590289D}"/>
              </a:ext>
            </a:extLst>
          </p:cNvPr>
          <p:cNvSpPr/>
          <p:nvPr/>
        </p:nvSpPr>
        <p:spPr>
          <a:xfrm>
            <a:off x="609600" y="6096000"/>
            <a:ext cx="228600" cy="2286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641661-B0B7-DF43-8E76-9E863AB50675}"/>
              </a:ext>
            </a:extLst>
          </p:cNvPr>
          <p:cNvSpPr/>
          <p:nvPr/>
        </p:nvSpPr>
        <p:spPr>
          <a:xfrm>
            <a:off x="4820466" y="3845441"/>
            <a:ext cx="228600" cy="22860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6CDD56-C30C-A34F-9D45-19CCA4DA6A5F}"/>
              </a:ext>
            </a:extLst>
          </p:cNvPr>
          <p:cNvSpPr/>
          <p:nvPr/>
        </p:nvSpPr>
        <p:spPr>
          <a:xfrm>
            <a:off x="1793059" y="4337566"/>
            <a:ext cx="228600" cy="22860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648BE427-372A-3442-AC87-D4E2DACA8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18" y="43434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BC0BB6-2376-6644-B5A5-8A5DE343C032}"/>
              </a:ext>
            </a:extLst>
          </p:cNvPr>
          <p:cNvSpPr txBox="1"/>
          <p:nvPr/>
        </p:nvSpPr>
        <p:spPr>
          <a:xfrm>
            <a:off x="4780007" y="6071731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after round 1</a:t>
            </a:r>
          </a:p>
        </p:txBody>
      </p:sp>
    </p:spTree>
    <p:extLst>
      <p:ext uri="{BB962C8B-B14F-4D97-AF65-F5344CB8AC3E}">
        <p14:creationId xmlns:p14="http://schemas.microsoft.com/office/powerpoint/2010/main" val="37614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7A254D-E635-0C42-BD85-DB1178FAA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Assigning Clusters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1B9A9A-0B6E-AB42-8896-C2EADE560DD9}"/>
              </a:ext>
            </a:extLst>
          </p:cNvPr>
          <p:cNvSpPr/>
          <p:nvPr/>
        </p:nvSpPr>
        <p:spPr>
          <a:xfrm rot="2616022">
            <a:off x="4341333" y="1360733"/>
            <a:ext cx="1324078" cy="3376820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B84FA7A-724E-F74E-A4FC-DADE07EC1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79073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E546D47-39C9-A64E-B494-9F19D8258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187406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008C2FDB-E28C-4D44-A247-16137364C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895" y="37759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52F4693-6432-DA4B-9DFB-821105879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255986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51388C35-7D9B-D94C-91A0-66EA566C2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718" y="373779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A4DF2EF1-2D57-3E43-81F5-50B59AAC6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324566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DCFC35C3-75E0-344D-9DBB-779393454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18" y="373779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63CD2D83-BAAF-DB49-A05D-CF72380B8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77906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A55B4414-3882-B841-A056-5A8D0E4C7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43" y="5185593"/>
            <a:ext cx="1620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b="1" dirty="0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3BE002FD-F8DA-BC47-B53A-9E213E290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340" y="292509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5E3460AB-D723-224F-93EC-E415704AA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065" y="22434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3A49CD-6CCE-3443-B136-C05E0626B3AA}"/>
              </a:ext>
            </a:extLst>
          </p:cNvPr>
          <p:cNvSpPr/>
          <p:nvPr/>
        </p:nvSpPr>
        <p:spPr>
          <a:xfrm>
            <a:off x="609600" y="5566593"/>
            <a:ext cx="228600" cy="2286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0CDDC9-FDDA-E849-984C-1B797C1D18B3}"/>
              </a:ext>
            </a:extLst>
          </p:cNvPr>
          <p:cNvSpPr/>
          <p:nvPr/>
        </p:nvSpPr>
        <p:spPr>
          <a:xfrm>
            <a:off x="5105400" y="2823393"/>
            <a:ext cx="228600" cy="22860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D0CF6E-F419-F544-AC90-13FFC6146543}"/>
              </a:ext>
            </a:extLst>
          </p:cNvPr>
          <p:cNvSpPr/>
          <p:nvPr/>
        </p:nvSpPr>
        <p:spPr>
          <a:xfrm>
            <a:off x="2593159" y="3828796"/>
            <a:ext cx="228600" cy="22860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619EE246-4FC8-4643-9DC5-E00CC56A2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18" y="381399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57FC6E-DD41-DA44-A10D-D67FA8A5A5F1}"/>
              </a:ext>
            </a:extLst>
          </p:cNvPr>
          <p:cNvSpPr/>
          <p:nvPr/>
        </p:nvSpPr>
        <p:spPr>
          <a:xfrm>
            <a:off x="1371600" y="3538800"/>
            <a:ext cx="2258279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F2C0C1-A745-914B-B7AC-A590C10906C7}"/>
              </a:ext>
            </a:extLst>
          </p:cNvPr>
          <p:cNvSpPr/>
          <p:nvPr/>
        </p:nvSpPr>
        <p:spPr>
          <a:xfrm>
            <a:off x="1676401" y="3594362"/>
            <a:ext cx="2357482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25B8A-8833-804F-93D7-14C92378D2B9}"/>
              </a:ext>
            </a:extLst>
          </p:cNvPr>
          <p:cNvSpPr/>
          <p:nvPr/>
        </p:nvSpPr>
        <p:spPr>
          <a:xfrm rot="2616022">
            <a:off x="4462074" y="1417437"/>
            <a:ext cx="1324078" cy="3007002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26F263-0E70-E843-85CE-9FF89DC910FC}"/>
              </a:ext>
            </a:extLst>
          </p:cNvPr>
          <p:cNvSpPr txBox="1"/>
          <p:nvPr/>
        </p:nvSpPr>
        <p:spPr>
          <a:xfrm>
            <a:off x="5562600" y="556659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after round 2</a:t>
            </a:r>
          </a:p>
        </p:txBody>
      </p:sp>
    </p:spTree>
    <p:extLst>
      <p:ext uri="{BB962C8B-B14F-4D97-AF65-F5344CB8AC3E}">
        <p14:creationId xmlns:p14="http://schemas.microsoft.com/office/powerpoint/2010/main" val="72626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767926-A781-1747-8041-4BAF4EB4FF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Assigning Clusters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52D6D2-797E-8945-91A7-2A0A62BA8633}"/>
              </a:ext>
            </a:extLst>
          </p:cNvPr>
          <p:cNvSpPr/>
          <p:nvPr/>
        </p:nvSpPr>
        <p:spPr>
          <a:xfrm rot="2616022">
            <a:off x="4461582" y="1384764"/>
            <a:ext cx="1324078" cy="3028081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9AB7058-6B0A-EA40-A86C-A7F94D236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76667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8B9493C-0490-6245-98E2-A96FBEFF6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185000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BA9AB3F-EABA-BA4D-8B30-FFFC290DE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895" y="375183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0AFB91B8-9076-CE4D-88A8-4C97AD058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253580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5D98C2FB-A5FA-9947-B2B3-7204B6FA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718" y="37137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6000BF5-BFE5-B04D-BE16-0CDE28BE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322160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F0EA84E1-7A3B-7546-B979-A87867BAD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18" y="37137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20C39FB4-E07F-BA44-887B-0258A5DDB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75500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B738B639-5153-0B49-ACBE-5172F90DE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43" y="5161528"/>
            <a:ext cx="1620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b="1" dirty="0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9899700C-7604-EC41-B8BE-814992BD3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340" y="290102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8239CFE9-B44F-B742-8517-F36AFA105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065" y="221933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1BC1EB-4C2B-8341-9172-9CF437D44886}"/>
              </a:ext>
            </a:extLst>
          </p:cNvPr>
          <p:cNvSpPr/>
          <p:nvPr/>
        </p:nvSpPr>
        <p:spPr>
          <a:xfrm>
            <a:off x="609600" y="5542528"/>
            <a:ext cx="228600" cy="2286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428A38-E8A0-374D-9F35-5D84132D8570}"/>
              </a:ext>
            </a:extLst>
          </p:cNvPr>
          <p:cNvSpPr/>
          <p:nvPr/>
        </p:nvSpPr>
        <p:spPr>
          <a:xfrm>
            <a:off x="5318125" y="2491869"/>
            <a:ext cx="228600" cy="22860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8AF3BC-4FE6-6843-B81F-A192213B35B0}"/>
              </a:ext>
            </a:extLst>
          </p:cNvPr>
          <p:cNvSpPr/>
          <p:nvPr/>
        </p:nvSpPr>
        <p:spPr>
          <a:xfrm>
            <a:off x="3116261" y="3825369"/>
            <a:ext cx="228600" cy="22860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B4CBF4C9-A47C-C645-880D-D028A94D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18" y="37899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20FF8F-AD8F-7C4C-B1C3-E399357AB844}"/>
              </a:ext>
            </a:extLst>
          </p:cNvPr>
          <p:cNvSpPr/>
          <p:nvPr/>
        </p:nvSpPr>
        <p:spPr>
          <a:xfrm>
            <a:off x="1676400" y="3590935"/>
            <a:ext cx="2357483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2AD305-A1BB-5249-AE8E-E7BDD9FF5128}"/>
              </a:ext>
            </a:extLst>
          </p:cNvPr>
          <p:cNvSpPr/>
          <p:nvPr/>
        </p:nvSpPr>
        <p:spPr>
          <a:xfrm>
            <a:off x="1676399" y="3570297"/>
            <a:ext cx="3108325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83A164-6DA9-9441-AFC8-0031BC20AC89}"/>
              </a:ext>
            </a:extLst>
          </p:cNvPr>
          <p:cNvSpPr/>
          <p:nvPr/>
        </p:nvSpPr>
        <p:spPr>
          <a:xfrm rot="2616022">
            <a:off x="4731170" y="1501004"/>
            <a:ext cx="1324078" cy="2226588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8027F8-E6BF-CE4D-96AB-51A2E9A5AEEE}"/>
              </a:ext>
            </a:extLst>
          </p:cNvPr>
          <p:cNvSpPr txBox="1"/>
          <p:nvPr/>
        </p:nvSpPr>
        <p:spPr>
          <a:xfrm>
            <a:off x="5562600" y="55425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at the end</a:t>
            </a:r>
          </a:p>
        </p:txBody>
      </p:sp>
    </p:spTree>
    <p:extLst>
      <p:ext uri="{BB962C8B-B14F-4D97-AF65-F5344CB8AC3E}">
        <p14:creationId xmlns:p14="http://schemas.microsoft.com/office/powerpoint/2010/main" val="117344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DE7F55-5C64-184A-B84F-2FD4F30FD6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Getting the </a:t>
            </a:r>
            <a:r>
              <a:rPr lang="en-US" i="1" dirty="0"/>
              <a:t>k</a:t>
            </a:r>
            <a:r>
              <a:rPr lang="en-US" dirty="0"/>
              <a:t> right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6B9AD-06E0-744C-BB42-E6922CBF47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>
                <a:solidFill>
                  <a:srgbClr val="0000FF"/>
                </a:solidFill>
              </a:rPr>
              <a:t>How to select </a:t>
            </a:r>
            <a:r>
              <a:rPr lang="en-US" i="1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?</a:t>
            </a:r>
          </a:p>
          <a:p>
            <a:r>
              <a:rPr lang="en-US" dirty="0"/>
              <a:t>Try different k, looking at the change in the average distance to centroid as k increases</a:t>
            </a:r>
          </a:p>
          <a:p>
            <a:r>
              <a:rPr lang="en-US" dirty="0"/>
              <a:t>Average falls rapidly until right k, then changes little</a:t>
            </a:r>
          </a:p>
          <a:p>
            <a:endParaRPr lang="en-US" dirty="0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4DB58CC5-30EE-FA4A-AF84-890E1B1A0F0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222749"/>
            <a:ext cx="3475038" cy="1720851"/>
            <a:chOff x="518" y="2962"/>
            <a:chExt cx="2189" cy="1084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78435F67-706D-8841-B162-D1179BE30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381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5D53C9F-2742-3E46-B4C4-198FEDA43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3408"/>
              <a:ext cx="81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Average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distance to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centroid</a:t>
              </a:r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2428ECE0-BFC4-0648-B809-3B6AA3EA9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2962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E26D1DA4-ABC9-3840-85C6-0A88934B8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936"/>
              <a:ext cx="6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16">
            <a:extLst>
              <a:ext uri="{FF2B5EF4-FFF2-40B4-BE49-F238E27FC236}">
                <a16:creationId xmlns:a16="http://schemas.microsoft.com/office/drawing/2014/main" id="{3AD82966-8DFA-4246-BA6A-14D85074EE88}"/>
              </a:ext>
            </a:extLst>
          </p:cNvPr>
          <p:cNvGrpSpPr>
            <a:grpSpLocks/>
          </p:cNvGrpSpPr>
          <p:nvPr/>
        </p:nvGrpSpPr>
        <p:grpSpPr bwMode="auto">
          <a:xfrm>
            <a:off x="5285112" y="4306013"/>
            <a:ext cx="1398588" cy="1109662"/>
            <a:chOff x="2544" y="2997"/>
            <a:chExt cx="881" cy="699"/>
          </a:xfrm>
        </p:grpSpPr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569DE2D7-EE28-8043-B5F7-8CBB47B9E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997"/>
              <a:ext cx="84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Best value</a:t>
              </a:r>
            </a:p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of </a:t>
              </a:r>
              <a:r>
                <a:rPr lang="en-US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7D7E5554-3A48-7E4D-8A21-F429E3DDB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3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Freeform 11">
            <a:extLst>
              <a:ext uri="{FF2B5EF4-FFF2-40B4-BE49-F238E27FC236}">
                <a16:creationId xmlns:a16="http://schemas.microsoft.com/office/drawing/2014/main" id="{2783DF3D-AB14-2541-8B1F-AFDE4646BF0D}"/>
              </a:ext>
            </a:extLst>
          </p:cNvPr>
          <p:cNvSpPr/>
          <p:nvPr/>
        </p:nvSpPr>
        <p:spPr>
          <a:xfrm>
            <a:off x="4418687" y="4123013"/>
            <a:ext cx="2080671" cy="1401715"/>
          </a:xfrm>
          <a:custGeom>
            <a:avLst/>
            <a:gdLst>
              <a:gd name="connsiteX0" fmla="*/ 0 w 2080671"/>
              <a:gd name="connsiteY0" fmla="*/ 0 h 1401715"/>
              <a:gd name="connsiteX1" fmla="*/ 186166 w 2080671"/>
              <a:gd name="connsiteY1" fmla="*/ 865121 h 1401715"/>
              <a:gd name="connsiteX2" fmla="*/ 427085 w 2080671"/>
              <a:gd name="connsiteY2" fmla="*/ 1144369 h 1401715"/>
              <a:gd name="connsiteX3" fmla="*/ 848695 w 2080671"/>
              <a:gd name="connsiteY3" fmla="*/ 1357912 h 1401715"/>
              <a:gd name="connsiteX4" fmla="*/ 1226501 w 2080671"/>
              <a:gd name="connsiteY4" fmla="*/ 1401715 h 1401715"/>
              <a:gd name="connsiteX5" fmla="*/ 1768570 w 2080671"/>
              <a:gd name="connsiteY5" fmla="*/ 1401715 h 1401715"/>
              <a:gd name="connsiteX6" fmla="*/ 2080671 w 2080671"/>
              <a:gd name="connsiteY6" fmla="*/ 1401715 h 140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0671" h="1401715">
                <a:moveTo>
                  <a:pt x="0" y="0"/>
                </a:moveTo>
                <a:lnTo>
                  <a:pt x="186166" y="865121"/>
                </a:lnTo>
                <a:lnTo>
                  <a:pt x="427085" y="1144369"/>
                </a:lnTo>
                <a:lnTo>
                  <a:pt x="848695" y="1357912"/>
                </a:lnTo>
                <a:lnTo>
                  <a:pt x="1226501" y="1401715"/>
                </a:lnTo>
                <a:lnTo>
                  <a:pt x="1768570" y="1401715"/>
                </a:lnTo>
                <a:lnTo>
                  <a:pt x="2080671" y="1401715"/>
                </a:lnTo>
              </a:path>
            </a:pathLst>
          </a:custGeom>
          <a:noFill/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27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6B97CB-6F38-674D-8F1F-464A9F6B3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DBD8A6-546F-3247-93FD-4B4284392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E5445B-ECA1-174F-9D29-65161B82C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2A5BA3-14D0-D54D-A404-45883EF3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D1E4A1A-2F17-EF43-8EFC-730387959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78345382-7732-4441-B9F1-10808FF8A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7ED5B0-4FDD-7242-A832-20354BCE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600200"/>
            <a:ext cx="5334000" cy="3048000"/>
          </a:xfrm>
          <a:prstGeom prst="ellipse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61A0DD-F57B-EC46-9874-133570649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6">
            <a:extLst>
              <a:ext uri="{FF2B5EF4-FFF2-40B4-BE49-F238E27FC236}">
                <a16:creationId xmlns:a16="http://schemas.microsoft.com/office/drawing/2014/main" id="{22D43B62-93AA-2549-9C8C-6B490ECB18AD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1709738"/>
            <a:ext cx="5959475" cy="2328862"/>
            <a:chOff x="278" y="1077"/>
            <a:chExt cx="3754" cy="1467"/>
          </a:xfrm>
        </p:grpSpPr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F6EA90A3-D15E-B247-99EA-01214BBB3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12" y="1728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6C5B7678-0A4E-234A-B64D-AC13F34342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016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F8B83FDF-20D6-FD40-BB73-1E1695113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016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61E17221-0840-8A46-9B0A-CFBBD05C34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1680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CFEA2E25-FE83-A440-A0A0-419FAD97C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1200"/>
              <a:ext cx="8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6F2F6C4A-FC36-2E44-8485-E7EAACA6F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1077"/>
              <a:ext cx="914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Too few;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many long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 </a:t>
              </a:r>
              <a:r>
                <a:rPr lang="en-US" sz="2000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centroid</a:t>
              </a:r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835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839C24-1A7B-DA46-9720-994D0F2045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4F106B-2FBA-0846-8353-7622C91A6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D20DFB-C7D5-CC4C-91AD-AAB8070B2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B9AE52-760F-8141-A268-BD07EA57D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59E4A46D-100C-0C40-951D-A4C5B7D8D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7990E45F-BE18-6945-9B66-F289CE27C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8679ED0A-F683-A94D-8134-52BB130E4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7">
            <a:extLst>
              <a:ext uri="{FF2B5EF4-FFF2-40B4-BE49-F238E27FC236}">
                <a16:creationId xmlns:a16="http://schemas.microsoft.com/office/drawing/2014/main" id="{705EF5F5-9A05-1C4F-B9C6-F8F18FE1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14600"/>
            <a:ext cx="1905000" cy="1905000"/>
          </a:xfrm>
          <a:prstGeom prst="ellipse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6EDA63A6-A7F4-D54C-9781-0CB3DD196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47800"/>
            <a:ext cx="2819400" cy="28956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29">
            <a:extLst>
              <a:ext uri="{FF2B5EF4-FFF2-40B4-BE49-F238E27FC236}">
                <a16:creationId xmlns:a16="http://schemas.microsoft.com/office/drawing/2014/main" id="{C08BCC6E-0A85-C949-B6E9-B08796D68ECC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1862138"/>
            <a:ext cx="5807075" cy="4081462"/>
            <a:chOff x="422" y="1173"/>
            <a:chExt cx="3658" cy="2571"/>
          </a:xfrm>
        </p:grpSpPr>
        <p:sp>
          <p:nvSpPr>
            <p:cNvPr id="13" name="Line 19">
              <a:extLst>
                <a:ext uri="{FF2B5EF4-FFF2-40B4-BE49-F238E27FC236}">
                  <a16:creationId xmlns:a16="http://schemas.microsoft.com/office/drawing/2014/main" id="{F5235929-0633-3841-92CB-DAF4D319C3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12" y="19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FF016F34-2747-7544-BDF0-61B110152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96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1">
              <a:extLst>
                <a:ext uri="{FF2B5EF4-FFF2-40B4-BE49-F238E27FC236}">
                  <a16:creationId xmlns:a16="http://schemas.microsoft.com/office/drawing/2014/main" id="{500F0181-EA10-544E-8E36-25D4C6749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160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3FE7E27C-8757-DB4B-A55F-689785946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0" y="3408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396BC799-40F1-1A40-B158-8EBB492C41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316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A5E2284E-F98A-B440-9B92-5ECD357F6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45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5">
              <a:extLst>
                <a:ext uri="{FF2B5EF4-FFF2-40B4-BE49-F238E27FC236}">
                  <a16:creationId xmlns:a16="http://schemas.microsoft.com/office/drawing/2014/main" id="{16384E6D-E862-D24A-BB15-5EE6FE6C6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2" y="129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6">
              <a:extLst>
                <a:ext uri="{FF2B5EF4-FFF2-40B4-BE49-F238E27FC236}">
                  <a16:creationId xmlns:a16="http://schemas.microsoft.com/office/drawing/2014/main" id="{170DC6BA-D712-D041-8F02-5327BCD6D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7">
              <a:extLst>
                <a:ext uri="{FF2B5EF4-FFF2-40B4-BE49-F238E27FC236}">
                  <a16:creationId xmlns:a16="http://schemas.microsoft.com/office/drawing/2014/main" id="{8ED64C40-0E78-3F41-8E5E-571DB4934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82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8">
              <a:extLst>
                <a:ext uri="{FF2B5EF4-FFF2-40B4-BE49-F238E27FC236}">
                  <a16:creationId xmlns:a16="http://schemas.microsoft.com/office/drawing/2014/main" id="{CAD7F329-AAB2-3340-B4A9-7A3A46699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1173"/>
              <a:ext cx="985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Just right;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rather short.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07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0BB7EA-CA2A-6644-8C6B-1314B80FB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Problem of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70AF8-E0A2-DE43-A942-16770D48B9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Given a set of points, with a notion of distance between points, group the points into some number of </a:t>
            </a:r>
            <a:r>
              <a:rPr lang="en-US" i="1" dirty="0">
                <a:solidFill>
                  <a:srgbClr val="FF0066"/>
                </a:solidFill>
              </a:rPr>
              <a:t>clusters</a:t>
            </a:r>
            <a:r>
              <a:rPr lang="en-US" dirty="0"/>
              <a:t>, so that </a:t>
            </a:r>
          </a:p>
          <a:p>
            <a:pPr lvl="1"/>
            <a:r>
              <a:rPr lang="en-US" dirty="0"/>
              <a:t>Members of a cluster are close/similar to each other</a:t>
            </a:r>
          </a:p>
          <a:p>
            <a:pPr lvl="1"/>
            <a:r>
              <a:rPr lang="en-US" dirty="0"/>
              <a:t>Members of different clusters are dissimilar</a:t>
            </a:r>
          </a:p>
          <a:p>
            <a:r>
              <a:rPr lang="en-US" dirty="0">
                <a:solidFill>
                  <a:srgbClr val="0000FF"/>
                </a:solidFill>
              </a:rPr>
              <a:t>Usually: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pPr lvl="1"/>
            <a:r>
              <a:rPr lang="en-US" dirty="0"/>
              <a:t>Points are in a high-dimensional space</a:t>
            </a:r>
          </a:p>
          <a:p>
            <a:pPr lvl="1"/>
            <a:r>
              <a:rPr lang="en-US" dirty="0"/>
              <a:t>Similarity is defined using a distance measure</a:t>
            </a:r>
          </a:p>
          <a:p>
            <a:pPr lvl="2"/>
            <a:r>
              <a:rPr lang="en-US" dirty="0"/>
              <a:t>Euclidean, Cosine, Jaccard, edit distance,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07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C1FDC3-DF42-5C4E-8615-70E1BFFEFD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DBA076-91FC-DB4C-A0AC-CA9B45801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127B4C-358B-7A46-A9CD-7C8109B09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B96671-9563-A14C-B45B-470B44759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570CA42D-E1C3-F046-8DF2-C420C61D1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0791804-D465-8A43-B821-D29DD61B8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F28C1453-DD32-E04C-A27F-1CF3FD0E6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7">
            <a:extLst>
              <a:ext uri="{FF2B5EF4-FFF2-40B4-BE49-F238E27FC236}">
                <a16:creationId xmlns:a16="http://schemas.microsoft.com/office/drawing/2014/main" id="{E73E374F-6901-584F-99DB-DA63B1767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14600"/>
            <a:ext cx="1752600" cy="1905000"/>
          </a:xfrm>
          <a:prstGeom prst="ellipse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FA0FE0E6-93DC-E643-A92E-D24F50E34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524000"/>
            <a:ext cx="2133600" cy="1600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9">
            <a:extLst>
              <a:ext uri="{FF2B5EF4-FFF2-40B4-BE49-F238E27FC236}">
                <a16:creationId xmlns:a16="http://schemas.microsoft.com/office/drawing/2014/main" id="{DB954480-2F52-9144-94C6-066D2883C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00400"/>
            <a:ext cx="990600" cy="10668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8">
            <a:extLst>
              <a:ext uri="{FF2B5EF4-FFF2-40B4-BE49-F238E27FC236}">
                <a16:creationId xmlns:a16="http://schemas.microsoft.com/office/drawing/2014/main" id="{CBB57313-3539-E345-B770-9DB71F3ADE28}"/>
              </a:ext>
            </a:extLst>
          </p:cNvPr>
          <p:cNvGrpSpPr>
            <a:grpSpLocks/>
          </p:cNvGrpSpPr>
          <p:nvPr/>
        </p:nvGrpSpPr>
        <p:grpSpPr bwMode="auto">
          <a:xfrm>
            <a:off x="593725" y="1633538"/>
            <a:ext cx="5959475" cy="2328862"/>
            <a:chOff x="374" y="1029"/>
            <a:chExt cx="3754" cy="1467"/>
          </a:xfrm>
        </p:grpSpPr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134B7EDD-29A7-BE4F-B610-00D8DF7FA1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0" y="12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1">
              <a:extLst>
                <a:ext uri="{FF2B5EF4-FFF2-40B4-BE49-F238E27FC236}">
                  <a16:creationId xmlns:a16="http://schemas.microsoft.com/office/drawing/2014/main" id="{3776FC1A-C5BE-ED4B-A892-32FF1AFEC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144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DA8B515B-0612-5445-99BA-24113E79E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4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4">
              <a:extLst>
                <a:ext uri="{FF2B5EF4-FFF2-40B4-BE49-F238E27FC236}">
                  <a16:creationId xmlns:a16="http://schemas.microsoft.com/office/drawing/2014/main" id="{99B177F0-1614-4248-A0D5-33905BFA39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5">
              <a:extLst>
                <a:ext uri="{FF2B5EF4-FFF2-40B4-BE49-F238E27FC236}">
                  <a16:creationId xmlns:a16="http://schemas.microsoft.com/office/drawing/2014/main" id="{87D43D81-BD24-7F4C-A40B-CDBECF05E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6">
              <a:extLst>
                <a:ext uri="{FF2B5EF4-FFF2-40B4-BE49-F238E27FC236}">
                  <a16:creationId xmlns:a16="http://schemas.microsoft.com/office/drawing/2014/main" id="{513AA6B9-69BF-B442-A7BF-1EE31720F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3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27">
              <a:extLst>
                <a:ext uri="{FF2B5EF4-FFF2-40B4-BE49-F238E27FC236}">
                  <a16:creationId xmlns:a16="http://schemas.microsoft.com/office/drawing/2014/main" id="{E3FE9AF1-BC27-AB43-99E6-A91B1DBA4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1029"/>
              <a:ext cx="1382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Too many;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little improvement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 average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7063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B109E7-FAC5-B546-8E6C-41EBAB7F2C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BFR Algorithm</a:t>
            </a:r>
          </a:p>
          <a:p>
            <a:r>
              <a:rPr lang="en-US" sz="3200" b="1" dirty="0"/>
              <a:t>Extension of </a:t>
            </a:r>
            <a:r>
              <a:rPr lang="en-US" sz="3200" b="1" i="1" dirty="0"/>
              <a:t>k</a:t>
            </a:r>
            <a:r>
              <a:rPr lang="en-US" sz="3200" b="1" dirty="0"/>
              <a:t>-means to large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EBBD3-0C6B-F54D-A898-13884DFB0C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BFR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[Bradley-Fayyad-Reina]</a:t>
            </a:r>
            <a:r>
              <a:rPr lang="en-US" dirty="0"/>
              <a:t> is a variant of </a:t>
            </a:r>
            <a:r>
              <a:rPr lang="en-US" i="1" dirty="0"/>
              <a:t>k</a:t>
            </a:r>
            <a:r>
              <a:rPr lang="en-US" dirty="0"/>
              <a:t>-means designed to handle very large (disk-resident) data sets</a:t>
            </a:r>
          </a:p>
          <a:p>
            <a:endParaRPr lang="en-US" dirty="0"/>
          </a:p>
          <a:p>
            <a:r>
              <a:rPr lang="en-US" dirty="0"/>
              <a:t>Assumes that clusters are normally distributed around a centroid in a Euclidean space</a:t>
            </a:r>
          </a:p>
          <a:p>
            <a:pPr lvl="1"/>
            <a:r>
              <a:rPr lang="en-US" dirty="0"/>
              <a:t>Standard deviations in different dimensions may vary</a:t>
            </a:r>
          </a:p>
          <a:p>
            <a:pPr lvl="2"/>
            <a:r>
              <a:rPr lang="en-US" dirty="0"/>
              <a:t>Clusters are axis-aligned ellipses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r>
              <a:rPr lang="en-US" altLang="en-US" dirty="0"/>
              <a:t>Goal is to find cluster centroids; point assignment can be done in a second pass through the data.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A01E9D-8405-384D-A13D-1A357F2F1A0A}"/>
              </a:ext>
            </a:extLst>
          </p:cNvPr>
          <p:cNvSpPr/>
          <p:nvPr/>
        </p:nvSpPr>
        <p:spPr>
          <a:xfrm>
            <a:off x="7531768" y="3537280"/>
            <a:ext cx="838200" cy="1905000"/>
          </a:xfrm>
          <a:prstGeom prst="ellipse">
            <a:avLst/>
          </a:prstGeom>
          <a:solidFill>
            <a:srgbClr val="008000">
              <a:alpha val="40000"/>
            </a:srgbClr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A37417-8974-0945-B928-247F8A0E98CE}"/>
              </a:ext>
            </a:extLst>
          </p:cNvPr>
          <p:cNvSpPr/>
          <p:nvPr/>
        </p:nvSpPr>
        <p:spPr>
          <a:xfrm>
            <a:off x="6160168" y="4908880"/>
            <a:ext cx="1447800" cy="685800"/>
          </a:xfrm>
          <a:prstGeom prst="ellipse">
            <a:avLst/>
          </a:prstGeom>
          <a:solidFill>
            <a:srgbClr val="D60093">
              <a:alpha val="40000"/>
            </a:srgbClr>
          </a:solidFill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306895-18D7-D844-9C56-7BDB1A202B07}"/>
              </a:ext>
            </a:extLst>
          </p:cNvPr>
          <p:cNvSpPr/>
          <p:nvPr/>
        </p:nvSpPr>
        <p:spPr>
          <a:xfrm>
            <a:off x="6503068" y="4070680"/>
            <a:ext cx="723900" cy="685800"/>
          </a:xfrm>
          <a:prstGeom prst="ellipse">
            <a:avLst/>
          </a:prstGeom>
          <a:solidFill>
            <a:srgbClr val="0000FF">
              <a:alpha val="40000"/>
            </a:srgbClr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531C70-64F5-2145-86D0-EC1420B7A055}"/>
              </a:ext>
            </a:extLst>
          </p:cNvPr>
          <p:cNvSpPr/>
          <p:nvPr/>
        </p:nvSpPr>
        <p:spPr>
          <a:xfrm>
            <a:off x="6884068" y="4179248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5B9008-0F82-4941-BA65-1816208E4F80}"/>
              </a:ext>
            </a:extLst>
          </p:cNvPr>
          <p:cNvSpPr/>
          <p:nvPr/>
        </p:nvSpPr>
        <p:spPr>
          <a:xfrm>
            <a:off x="6960268" y="4331648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5BB840-4C25-6042-AC1C-CB00D60D3B02}"/>
              </a:ext>
            </a:extLst>
          </p:cNvPr>
          <p:cNvSpPr/>
          <p:nvPr/>
        </p:nvSpPr>
        <p:spPr>
          <a:xfrm>
            <a:off x="6807868" y="4407848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CF63CE-E6CA-7E49-800D-FED4CF26D96E}"/>
              </a:ext>
            </a:extLst>
          </p:cNvPr>
          <p:cNvSpPr/>
          <p:nvPr/>
        </p:nvSpPr>
        <p:spPr>
          <a:xfrm>
            <a:off x="6655468" y="4255448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A35911-DF56-9243-BEEA-01E04DF463E3}"/>
              </a:ext>
            </a:extLst>
          </p:cNvPr>
          <p:cNvSpPr/>
          <p:nvPr/>
        </p:nvSpPr>
        <p:spPr>
          <a:xfrm>
            <a:off x="6731668" y="4560248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C08D2F-C4B0-6E43-A2AA-F64BF4E40D0F}"/>
              </a:ext>
            </a:extLst>
          </p:cNvPr>
          <p:cNvSpPr/>
          <p:nvPr/>
        </p:nvSpPr>
        <p:spPr>
          <a:xfrm>
            <a:off x="7988968" y="38420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D8D73F-8ED0-8543-BA7C-A1D16067C95C}"/>
              </a:ext>
            </a:extLst>
          </p:cNvPr>
          <p:cNvSpPr/>
          <p:nvPr/>
        </p:nvSpPr>
        <p:spPr>
          <a:xfrm>
            <a:off x="8065168" y="39944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862090-C819-3E4C-99E6-6E783A9B67DA}"/>
              </a:ext>
            </a:extLst>
          </p:cNvPr>
          <p:cNvSpPr/>
          <p:nvPr/>
        </p:nvSpPr>
        <p:spPr>
          <a:xfrm>
            <a:off x="7912768" y="40706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39C15D-9A43-194E-8ADA-90BC15AA302A}"/>
              </a:ext>
            </a:extLst>
          </p:cNvPr>
          <p:cNvSpPr/>
          <p:nvPr/>
        </p:nvSpPr>
        <p:spPr>
          <a:xfrm>
            <a:off x="7760368" y="39182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57D597-7473-3F49-8A6C-38A1B4D5A6A0}"/>
              </a:ext>
            </a:extLst>
          </p:cNvPr>
          <p:cNvSpPr/>
          <p:nvPr/>
        </p:nvSpPr>
        <p:spPr>
          <a:xfrm>
            <a:off x="7836568" y="42230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F6DBC6-A90C-E34A-B3BB-2451FF77C9D1}"/>
              </a:ext>
            </a:extLst>
          </p:cNvPr>
          <p:cNvSpPr/>
          <p:nvPr/>
        </p:nvSpPr>
        <p:spPr>
          <a:xfrm>
            <a:off x="7988968" y="47564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1E7302-645B-9941-9A83-E8843E33B9E4}"/>
              </a:ext>
            </a:extLst>
          </p:cNvPr>
          <p:cNvSpPr/>
          <p:nvPr/>
        </p:nvSpPr>
        <p:spPr>
          <a:xfrm>
            <a:off x="8065168" y="49088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23F27B-BCF0-D74F-8A60-E7AA8CDD0F86}"/>
              </a:ext>
            </a:extLst>
          </p:cNvPr>
          <p:cNvSpPr/>
          <p:nvPr/>
        </p:nvSpPr>
        <p:spPr>
          <a:xfrm>
            <a:off x="7912768" y="49850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24D3DC-65DB-0D4F-8637-4CDF54970B3F}"/>
              </a:ext>
            </a:extLst>
          </p:cNvPr>
          <p:cNvSpPr/>
          <p:nvPr/>
        </p:nvSpPr>
        <p:spPr>
          <a:xfrm>
            <a:off x="7760368" y="48326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9EBCA-0ADC-4640-A61E-A993B1398A42}"/>
              </a:ext>
            </a:extLst>
          </p:cNvPr>
          <p:cNvSpPr/>
          <p:nvPr/>
        </p:nvSpPr>
        <p:spPr>
          <a:xfrm>
            <a:off x="7836568" y="51374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13E649-2475-9B40-8801-D2CD729B1222}"/>
              </a:ext>
            </a:extLst>
          </p:cNvPr>
          <p:cNvSpPr/>
          <p:nvPr/>
        </p:nvSpPr>
        <p:spPr>
          <a:xfrm>
            <a:off x="8065168" y="42230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F10E90-BBD1-5F4B-927D-27C585748019}"/>
              </a:ext>
            </a:extLst>
          </p:cNvPr>
          <p:cNvSpPr/>
          <p:nvPr/>
        </p:nvSpPr>
        <p:spPr>
          <a:xfrm>
            <a:off x="8141368" y="43754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35EB286-7C4C-B744-9F38-1212475A5D2C}"/>
              </a:ext>
            </a:extLst>
          </p:cNvPr>
          <p:cNvSpPr/>
          <p:nvPr/>
        </p:nvSpPr>
        <p:spPr>
          <a:xfrm>
            <a:off x="7988968" y="44516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369C84-66D4-C14F-AEA4-62D07767DF66}"/>
              </a:ext>
            </a:extLst>
          </p:cNvPr>
          <p:cNvSpPr/>
          <p:nvPr/>
        </p:nvSpPr>
        <p:spPr>
          <a:xfrm>
            <a:off x="7684168" y="44516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188196-E1B6-6E48-9D36-CFBC5CF90AB1}"/>
              </a:ext>
            </a:extLst>
          </p:cNvPr>
          <p:cNvSpPr/>
          <p:nvPr/>
        </p:nvSpPr>
        <p:spPr>
          <a:xfrm>
            <a:off x="7836568" y="46040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392BD4-1FD9-7B4E-BD78-65C7D500827D}"/>
              </a:ext>
            </a:extLst>
          </p:cNvPr>
          <p:cNvSpPr/>
          <p:nvPr/>
        </p:nvSpPr>
        <p:spPr>
          <a:xfrm>
            <a:off x="7150768" y="50612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59D22EA-33FC-E344-B1B9-3461E7D2FD2A}"/>
              </a:ext>
            </a:extLst>
          </p:cNvPr>
          <p:cNvSpPr/>
          <p:nvPr/>
        </p:nvSpPr>
        <p:spPr>
          <a:xfrm>
            <a:off x="7226968" y="52136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20177A-D983-334C-A376-A10F34220C00}"/>
              </a:ext>
            </a:extLst>
          </p:cNvPr>
          <p:cNvSpPr/>
          <p:nvPr/>
        </p:nvSpPr>
        <p:spPr>
          <a:xfrm>
            <a:off x="7074568" y="52898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E384758-AD2F-8345-B282-70D9D7C8333D}"/>
              </a:ext>
            </a:extLst>
          </p:cNvPr>
          <p:cNvSpPr/>
          <p:nvPr/>
        </p:nvSpPr>
        <p:spPr>
          <a:xfrm>
            <a:off x="6922168" y="51374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23D2634-34C8-CD48-A3F3-F136B1E98067}"/>
              </a:ext>
            </a:extLst>
          </p:cNvPr>
          <p:cNvSpPr/>
          <p:nvPr/>
        </p:nvSpPr>
        <p:spPr>
          <a:xfrm>
            <a:off x="6845968" y="53660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C996EC-C7CB-E04C-8DA5-A081BA204977}"/>
              </a:ext>
            </a:extLst>
          </p:cNvPr>
          <p:cNvSpPr/>
          <p:nvPr/>
        </p:nvSpPr>
        <p:spPr>
          <a:xfrm>
            <a:off x="6617368" y="51374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F58F52-E953-AE44-BFAD-1786CCD05FBF}"/>
              </a:ext>
            </a:extLst>
          </p:cNvPr>
          <p:cNvSpPr/>
          <p:nvPr/>
        </p:nvSpPr>
        <p:spPr>
          <a:xfrm>
            <a:off x="6693568" y="52898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9DBF6A-8979-BE47-91B2-1022E91F486D}"/>
              </a:ext>
            </a:extLst>
          </p:cNvPr>
          <p:cNvSpPr/>
          <p:nvPr/>
        </p:nvSpPr>
        <p:spPr>
          <a:xfrm>
            <a:off x="6541168" y="53660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C7D4FCB-4208-EE4D-959E-EF8562F71776}"/>
              </a:ext>
            </a:extLst>
          </p:cNvPr>
          <p:cNvSpPr/>
          <p:nvPr/>
        </p:nvSpPr>
        <p:spPr>
          <a:xfrm>
            <a:off x="6388768" y="52136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AE87F09-EB24-F34C-A40D-ED6F78679224}"/>
              </a:ext>
            </a:extLst>
          </p:cNvPr>
          <p:cNvSpPr/>
          <p:nvPr/>
        </p:nvSpPr>
        <p:spPr>
          <a:xfrm>
            <a:off x="6388768" y="536608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6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85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285" end="3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65D765-BD51-1248-91C6-A1A05B81C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BFR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184A3-6760-E740-A048-E51D866A4F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Overview of the algorithm: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1. Initialize </a:t>
            </a:r>
            <a:r>
              <a:rPr lang="en-US" i="1" dirty="0"/>
              <a:t>K</a:t>
            </a:r>
            <a:r>
              <a:rPr lang="en-US" dirty="0"/>
              <a:t> clusters/centroids</a:t>
            </a:r>
          </a:p>
          <a:p>
            <a:pPr lvl="1"/>
            <a:r>
              <a:rPr lang="en-US" dirty="0"/>
              <a:t>2. Load in a bag points from disk</a:t>
            </a:r>
          </a:p>
          <a:p>
            <a:pPr lvl="1"/>
            <a:r>
              <a:rPr lang="en-US" dirty="0"/>
              <a:t>3. Assign new points to one of the </a:t>
            </a:r>
            <a:r>
              <a:rPr lang="en-US" i="1" dirty="0"/>
              <a:t>K</a:t>
            </a:r>
            <a:r>
              <a:rPr lang="en-US" dirty="0"/>
              <a:t> original clusters, if they are within some distance threshold of the cluster</a:t>
            </a:r>
          </a:p>
          <a:p>
            <a:pPr lvl="1"/>
            <a:r>
              <a:rPr lang="en-US" dirty="0"/>
              <a:t>4. Cluster the remaining points, and create new clusters</a:t>
            </a:r>
          </a:p>
          <a:p>
            <a:pPr lvl="1"/>
            <a:r>
              <a:rPr lang="en-US" dirty="0"/>
              <a:t>5. Try to merge new clusters from step 4 with any of the existing clusters</a:t>
            </a:r>
          </a:p>
          <a:p>
            <a:pPr lvl="1"/>
            <a:r>
              <a:rPr lang="en-US" dirty="0"/>
              <a:t>6. Repeat steps 2-5 until all points are examined</a:t>
            </a:r>
          </a:p>
        </p:txBody>
      </p:sp>
    </p:spTree>
    <p:extLst>
      <p:ext uri="{BB962C8B-B14F-4D97-AF65-F5344CB8AC3E}">
        <p14:creationId xmlns:p14="http://schemas.microsoft.com/office/powerpoint/2010/main" val="964158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17CFDD-63A0-EC4B-9299-C81998881E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BFR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5B4FC-3C3B-5744-AFE6-7BDDD4731F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Points are read from disk one main-memory-full at a time</a:t>
            </a:r>
          </a:p>
          <a:p>
            <a:r>
              <a:rPr lang="en-US" dirty="0"/>
              <a:t>Most points from previous memory loads are summarized by </a:t>
            </a:r>
            <a:r>
              <a:rPr lang="en-US" dirty="0">
                <a:solidFill>
                  <a:srgbClr val="D60093"/>
                </a:solidFill>
              </a:rPr>
              <a:t>simple statistics</a:t>
            </a:r>
          </a:p>
          <a:p>
            <a:r>
              <a:rPr lang="en-US" dirty="0">
                <a:solidFill>
                  <a:srgbClr val="0000FF"/>
                </a:solidFill>
              </a:rPr>
              <a:t>3 sets of points which we keep track of:</a:t>
            </a:r>
          </a:p>
          <a:p>
            <a:pPr lvl="1"/>
            <a:r>
              <a:rPr lang="en-US" dirty="0">
                <a:solidFill>
                  <a:srgbClr val="FF0066"/>
                </a:solidFill>
              </a:rPr>
              <a:t>Discard set (DS):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Points close enough to a centroid to be summarized</a:t>
            </a:r>
          </a:p>
          <a:p>
            <a:pPr lvl="1"/>
            <a:r>
              <a:rPr lang="en-US" dirty="0">
                <a:solidFill>
                  <a:srgbClr val="FF0066"/>
                </a:solidFill>
              </a:rPr>
              <a:t>Compression set (CS): </a:t>
            </a:r>
          </a:p>
          <a:p>
            <a:pPr lvl="2"/>
            <a:r>
              <a:rPr lang="en-US" dirty="0"/>
              <a:t>Groups of points that are close together but not close to any existing centroid</a:t>
            </a:r>
          </a:p>
          <a:p>
            <a:pPr lvl="2"/>
            <a:r>
              <a:rPr lang="en-US" dirty="0"/>
              <a:t>These points are summarized, but not assigned to a cluster</a:t>
            </a:r>
          </a:p>
          <a:p>
            <a:pPr lvl="1"/>
            <a:r>
              <a:rPr lang="en-US" dirty="0">
                <a:solidFill>
                  <a:srgbClr val="FF0066"/>
                </a:solidFill>
              </a:rPr>
              <a:t>Retained set (RS):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Isolated points waiting to be assigned to a compression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8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CDCCF-1B3F-3241-9E6F-804738E55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BFR: “Galaxies” Picture</a:t>
            </a:r>
          </a:p>
        </p:txBody>
      </p:sp>
      <p:grpSp>
        <p:nvGrpSpPr>
          <p:cNvPr id="4" name="Group 44">
            <a:extLst>
              <a:ext uri="{FF2B5EF4-FFF2-40B4-BE49-F238E27FC236}">
                <a16:creationId xmlns:a16="http://schemas.microsoft.com/office/drawing/2014/main" id="{006B30EF-D680-FA43-9550-FBF4F4BCB4B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852863"/>
            <a:ext cx="5489575" cy="1712913"/>
            <a:chOff x="336" y="2736"/>
            <a:chExt cx="3458" cy="1079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1D3B428E-570D-F649-ACA9-8D87AE33D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736"/>
              <a:ext cx="1680" cy="6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6EC5AAB8-28BE-9B43-A23C-F01771F83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408"/>
              <a:ext cx="136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 cluster.  Its points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are in 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647887F-CDDB-454E-A28C-64F204696A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928"/>
              <a:ext cx="192" cy="192"/>
              <a:chOff x="2448" y="2928"/>
              <a:chExt cx="192" cy="192"/>
            </a:xfrm>
          </p:grpSpPr>
          <p:sp>
            <p:nvSpPr>
              <p:cNvPr id="10" name="Line 5">
                <a:extLst>
                  <a:ext uri="{FF2B5EF4-FFF2-40B4-BE49-F238E27FC236}">
                    <a16:creationId xmlns:a16="http://schemas.microsoft.com/office/drawing/2014/main" id="{A6875149-1E71-BC4E-BA56-86C8A1B26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Line 6">
                <a:extLst>
                  <a:ext uri="{FF2B5EF4-FFF2-40B4-BE49-F238E27FC236}">
                    <a16:creationId xmlns:a16="http://schemas.microsoft.com/office/drawing/2014/main" id="{1AF91564-8448-DA43-B136-CB46AFA90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17">
              <a:extLst>
                <a:ext uri="{FF2B5EF4-FFF2-40B4-BE49-F238E27FC236}">
                  <a16:creationId xmlns:a16="http://schemas.microsoft.com/office/drawing/2014/main" id="{37E9D2E1-C2C4-D747-A40F-094545384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0" y="3477"/>
              <a:ext cx="9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centroid</a:t>
              </a:r>
            </a:p>
          </p:txBody>
        </p:sp>
        <p:sp>
          <p:nvSpPr>
            <p:cNvPr id="9" name="Line 18">
              <a:extLst>
                <a:ext uri="{FF2B5EF4-FFF2-40B4-BE49-F238E27FC236}">
                  <a16:creationId xmlns:a16="http://schemas.microsoft.com/office/drawing/2014/main" id="{2D2E8A83-D85C-8447-BFD8-BA51C7645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64" y="307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45">
            <a:extLst>
              <a:ext uri="{FF2B5EF4-FFF2-40B4-BE49-F238E27FC236}">
                <a16:creationId xmlns:a16="http://schemas.microsoft.com/office/drawing/2014/main" id="{5B7F8314-A30F-5144-BDDC-B8507FD26585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338262"/>
            <a:ext cx="5562600" cy="2143125"/>
            <a:chOff x="960" y="1152"/>
            <a:chExt cx="3504" cy="1350"/>
          </a:xfrm>
        </p:grpSpPr>
        <p:sp>
          <p:nvSpPr>
            <p:cNvPr id="13" name="Oval 19">
              <a:extLst>
                <a:ext uri="{FF2B5EF4-FFF2-40B4-BE49-F238E27FC236}">
                  <a16:creationId xmlns:a16="http://schemas.microsoft.com/office/drawing/2014/main" id="{5AF7363E-C9FE-7845-9CEB-1E82F644C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824"/>
              <a:ext cx="28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Oval 22">
              <a:extLst>
                <a:ext uri="{FF2B5EF4-FFF2-40B4-BE49-F238E27FC236}">
                  <a16:creationId xmlns:a16="http://schemas.microsoft.com/office/drawing/2014/main" id="{3BAC03BA-35E8-CA44-AE03-CE109826B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6"/>
              <a:ext cx="528" cy="38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23">
              <a:extLst>
                <a:ext uri="{FF2B5EF4-FFF2-40B4-BE49-F238E27FC236}">
                  <a16:creationId xmlns:a16="http://schemas.microsoft.com/office/drawing/2014/main" id="{C0234A29-8FB6-084B-9C95-332C2C2E1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152"/>
              <a:ext cx="432" cy="4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" name="Group 24">
              <a:extLst>
                <a:ext uri="{FF2B5EF4-FFF2-40B4-BE49-F238E27FC236}">
                  <a16:creationId xmlns:a16="http://schemas.microsoft.com/office/drawing/2014/main" id="{D7434E08-D2CB-7A46-B08F-BE1FD864F2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968"/>
              <a:ext cx="192" cy="192"/>
              <a:chOff x="2448" y="2928"/>
              <a:chExt cx="192" cy="192"/>
            </a:xfrm>
          </p:grpSpPr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BA0C67C7-B0D7-284A-A86C-5C34119D0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EF92235F-3E83-8449-89C2-4276D19EC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oup 27">
              <a:extLst>
                <a:ext uri="{FF2B5EF4-FFF2-40B4-BE49-F238E27FC236}">
                  <a16:creationId xmlns:a16="http://schemas.microsoft.com/office/drawing/2014/main" id="{51C4E5A8-474C-A041-90C7-EE37A3B642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2112"/>
              <a:ext cx="192" cy="192"/>
              <a:chOff x="2448" y="2928"/>
              <a:chExt cx="192" cy="192"/>
            </a:xfrm>
          </p:grpSpPr>
          <p:sp>
            <p:nvSpPr>
              <p:cNvPr id="25" name="Line 28">
                <a:extLst>
                  <a:ext uri="{FF2B5EF4-FFF2-40B4-BE49-F238E27FC236}">
                    <a16:creationId xmlns:a16="http://schemas.microsoft.com/office/drawing/2014/main" id="{CE3429B9-1901-114F-BB24-CD7D16A32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Line 29">
                <a:extLst>
                  <a:ext uri="{FF2B5EF4-FFF2-40B4-BE49-F238E27FC236}">
                    <a16:creationId xmlns:a16="http://schemas.microsoft.com/office/drawing/2014/main" id="{D182CCE0-E458-184A-BB00-D0D71026C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30">
              <a:extLst>
                <a:ext uri="{FF2B5EF4-FFF2-40B4-BE49-F238E27FC236}">
                  <a16:creationId xmlns:a16="http://schemas.microsoft.com/office/drawing/2014/main" id="{8BBB2ED8-AF0A-584D-8134-6B87B6DE7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296"/>
              <a:ext cx="192" cy="192"/>
              <a:chOff x="2448" y="2928"/>
              <a:chExt cx="192" cy="192"/>
            </a:xfrm>
          </p:grpSpPr>
          <p:sp>
            <p:nvSpPr>
              <p:cNvPr id="23" name="Line 31">
                <a:extLst>
                  <a:ext uri="{FF2B5EF4-FFF2-40B4-BE49-F238E27FC236}">
                    <a16:creationId xmlns:a16="http://schemas.microsoft.com/office/drawing/2014/main" id="{2C3FCDE0-0167-544A-B2A2-D8281ED48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Line 32">
                <a:extLst>
                  <a:ext uri="{FF2B5EF4-FFF2-40B4-BE49-F238E27FC236}">
                    <a16:creationId xmlns:a16="http://schemas.microsoft.com/office/drawing/2014/main" id="{43CEADBD-EAE1-434E-81D4-0A83CD93A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9" name="Text Box 33">
              <a:extLst>
                <a:ext uri="{FF2B5EF4-FFF2-40B4-BE49-F238E27FC236}">
                  <a16:creationId xmlns:a16="http://schemas.microsoft.com/office/drawing/2014/main" id="{AF747121-A393-7443-910A-6374F38C4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920"/>
              <a:ext cx="1288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Compressed sets.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Their points are in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20" name="Line 34">
              <a:extLst>
                <a:ext uri="{FF2B5EF4-FFF2-40B4-BE49-F238E27FC236}">
                  <a16:creationId xmlns:a16="http://schemas.microsoft.com/office/drawing/2014/main" id="{BE66C6CE-6276-2E47-9A99-33BEFA0AC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2084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Line 35">
              <a:extLst>
                <a:ext uri="{FF2B5EF4-FFF2-40B4-BE49-F238E27FC236}">
                  <a16:creationId xmlns:a16="http://schemas.microsoft.com/office/drawing/2014/main" id="{FD40BDBE-9155-574A-AC7C-D990ABFD8C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" y="167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Line 36">
              <a:extLst>
                <a:ext uri="{FF2B5EF4-FFF2-40B4-BE49-F238E27FC236}">
                  <a16:creationId xmlns:a16="http://schemas.microsoft.com/office/drawing/2014/main" id="{BAB717AD-1BC4-434A-8B6F-02D4AEB41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160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46">
            <a:extLst>
              <a:ext uri="{FF2B5EF4-FFF2-40B4-BE49-F238E27FC236}">
                <a16:creationId xmlns:a16="http://schemas.microsoft.com/office/drawing/2014/main" id="{E5F5ACF7-62CB-AF4E-A471-481081C2B73F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295400"/>
            <a:ext cx="6464300" cy="3090862"/>
            <a:chOff x="1056" y="1125"/>
            <a:chExt cx="4072" cy="1947"/>
          </a:xfrm>
        </p:grpSpPr>
        <p:sp>
          <p:nvSpPr>
            <p:cNvPr id="30" name="Oval 37">
              <a:extLst>
                <a:ext uri="{FF2B5EF4-FFF2-40B4-BE49-F238E27FC236}">
                  <a16:creationId xmlns:a16="http://schemas.microsoft.com/office/drawing/2014/main" id="{7C86E24E-5687-594E-BDC6-11D3E6A1D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296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Oval 38">
              <a:extLst>
                <a:ext uri="{FF2B5EF4-FFF2-40B4-BE49-F238E27FC236}">
                  <a16:creationId xmlns:a16="http://schemas.microsoft.com/office/drawing/2014/main" id="{D0943811-B776-6E4D-A96D-1DA179EDC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78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39">
              <a:extLst>
                <a:ext uri="{FF2B5EF4-FFF2-40B4-BE49-F238E27FC236}">
                  <a16:creationId xmlns:a16="http://schemas.microsoft.com/office/drawing/2014/main" id="{79DFCABC-BCC0-504C-A3D2-21AC9D8FA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02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40">
              <a:extLst>
                <a:ext uri="{FF2B5EF4-FFF2-40B4-BE49-F238E27FC236}">
                  <a16:creationId xmlns:a16="http://schemas.microsoft.com/office/drawing/2014/main" id="{DAFCC2A3-5450-0D4C-A91E-B33D5BC8D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4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7D1185DA-72ED-DD46-8E0E-90BA8A6D8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4" y="1125"/>
              <a:ext cx="67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Points in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RS</a:t>
              </a:r>
            </a:p>
          </p:txBody>
        </p:sp>
        <p:sp>
          <p:nvSpPr>
            <p:cNvPr id="35" name="Line 42">
              <a:extLst>
                <a:ext uri="{FF2B5EF4-FFF2-40B4-BE49-F238E27FC236}">
                  <a16:creationId xmlns:a16="http://schemas.microsoft.com/office/drawing/2014/main" id="{2924786B-0E95-374D-9CB9-427D9FBEA6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3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Line 43">
              <a:extLst>
                <a:ext uri="{FF2B5EF4-FFF2-40B4-BE49-F238E27FC236}">
                  <a16:creationId xmlns:a16="http://schemas.microsoft.com/office/drawing/2014/main" id="{5988FB70-1869-B94C-88C2-C31E2DA0B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1488"/>
              <a:ext cx="528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DD41613-1BCD-FD44-8DE7-100CC7F639AF}"/>
              </a:ext>
            </a:extLst>
          </p:cNvPr>
          <p:cNvSpPr/>
          <p:nvPr/>
        </p:nvSpPr>
        <p:spPr>
          <a:xfrm>
            <a:off x="2667000" y="5867400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Discard set (DS):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Close enough to a centroid to be summarized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Compression set (CS):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Summarized, but not assigned to a cluster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Retained set (RS):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Isolated points</a:t>
            </a:r>
          </a:p>
        </p:txBody>
      </p:sp>
    </p:spTree>
    <p:extLst>
      <p:ext uri="{BB962C8B-B14F-4D97-AF65-F5344CB8AC3E}">
        <p14:creationId xmlns:p14="http://schemas.microsoft.com/office/powerpoint/2010/main" val="280042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C191CD-418C-0346-B74F-31176E8C0A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Summarizing Sets of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22DE2-F0BB-214F-A4D7-29422ECAF3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>
                <a:solidFill>
                  <a:srgbClr val="0000FF"/>
                </a:solidFill>
              </a:rPr>
              <a:t>For each cluster, the discard set (DS) is </a:t>
            </a:r>
            <a:r>
              <a:rPr lang="en-US" u="sng" dirty="0">
                <a:solidFill>
                  <a:srgbClr val="0000FF"/>
                </a:solidFill>
              </a:rPr>
              <a:t>summarized</a:t>
            </a:r>
            <a:r>
              <a:rPr lang="en-US" dirty="0">
                <a:solidFill>
                  <a:srgbClr val="0000FF"/>
                </a:solidFill>
              </a:rPr>
              <a:t> by:</a:t>
            </a:r>
          </a:p>
          <a:p>
            <a:r>
              <a:rPr lang="en-US" dirty="0"/>
              <a:t>The number of points,</a:t>
            </a:r>
            <a:r>
              <a:rPr lang="en-US" i="1" dirty="0">
                <a:solidFill>
                  <a:srgbClr val="FF0066"/>
                </a:solidFill>
              </a:rPr>
              <a:t> N</a:t>
            </a:r>
          </a:p>
          <a:p>
            <a:endParaRPr lang="en-US" dirty="0"/>
          </a:p>
          <a:p>
            <a:r>
              <a:rPr lang="en-US" dirty="0"/>
              <a:t>The vector </a:t>
            </a:r>
            <a:r>
              <a:rPr lang="en-US" i="1" dirty="0">
                <a:solidFill>
                  <a:srgbClr val="FF0066"/>
                </a:solidFill>
              </a:rPr>
              <a:t>SUM</a:t>
            </a:r>
            <a:r>
              <a:rPr lang="en-US" dirty="0"/>
              <a:t>, whose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component is the sum of the coordinates of the points in the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dimension</a:t>
            </a:r>
          </a:p>
          <a:p>
            <a:endParaRPr lang="en-US" dirty="0"/>
          </a:p>
          <a:p>
            <a:r>
              <a:rPr lang="en-US" dirty="0"/>
              <a:t>The vector </a:t>
            </a:r>
            <a:r>
              <a:rPr lang="en-US" i="1" dirty="0">
                <a:solidFill>
                  <a:srgbClr val="FF0066"/>
                </a:solidFill>
              </a:rPr>
              <a:t>SUMSQ</a:t>
            </a:r>
            <a:r>
              <a:rPr lang="en-US" dirty="0"/>
              <a:t>: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component = sum of squares of coordinates in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dimension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4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AB964E-1483-9A47-9FC6-991523F072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Summarizing Points: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58D2C-D92E-5D40-B20A-503866891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i="1" dirty="0"/>
              <a:t>d </a:t>
            </a:r>
            <a:r>
              <a:rPr lang="en-US" dirty="0"/>
              <a:t>+ 1 values represent any size cluster</a:t>
            </a:r>
          </a:p>
          <a:p>
            <a:pPr lvl="1"/>
            <a:r>
              <a:rPr lang="en-US" i="1" dirty="0"/>
              <a:t>d</a:t>
            </a:r>
            <a:r>
              <a:rPr lang="en-US" dirty="0"/>
              <a:t>  = number of dimensions</a:t>
            </a:r>
          </a:p>
          <a:p>
            <a:pPr lvl="1"/>
            <a:endParaRPr lang="en-US" dirty="0"/>
          </a:p>
          <a:p>
            <a:r>
              <a:rPr lang="en-US" dirty="0"/>
              <a:t>Average in each dimension (</a:t>
            </a:r>
            <a:r>
              <a:rPr lang="en-US" dirty="0">
                <a:solidFill>
                  <a:srgbClr val="FF0066"/>
                </a:solidFill>
              </a:rPr>
              <a:t>the centroid</a:t>
            </a:r>
            <a:r>
              <a:rPr lang="en-US" dirty="0"/>
              <a:t>) can be calculated as </a:t>
            </a:r>
            <a:r>
              <a:rPr lang="en-US" dirty="0" err="1"/>
              <a:t>SUM</a:t>
            </a:r>
            <a:r>
              <a:rPr lang="en-US" i="1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/ </a:t>
            </a:r>
            <a:r>
              <a:rPr lang="en-US" i="1" dirty="0"/>
              <a:t>N</a:t>
            </a:r>
          </a:p>
          <a:p>
            <a:endParaRPr lang="en-US" dirty="0"/>
          </a:p>
          <a:p>
            <a:r>
              <a:rPr lang="en-US" dirty="0"/>
              <a:t>Variance of a cluster’s discard set in dimension </a:t>
            </a:r>
            <a:r>
              <a:rPr lang="en-US" i="1" dirty="0" err="1"/>
              <a:t>i</a:t>
            </a:r>
            <a:r>
              <a:rPr lang="en-US" dirty="0"/>
              <a:t> is: (</a:t>
            </a:r>
            <a:r>
              <a:rPr lang="en-US" dirty="0" err="1"/>
              <a:t>SUMSQ</a:t>
            </a:r>
            <a:r>
              <a:rPr lang="en-US" i="1" baseline="-25000" dirty="0" err="1"/>
              <a:t>i</a:t>
            </a:r>
            <a:r>
              <a:rPr lang="en-US" dirty="0"/>
              <a:t> / </a:t>
            </a:r>
            <a:r>
              <a:rPr lang="en-US" i="1" dirty="0"/>
              <a:t>N</a:t>
            </a:r>
            <a:r>
              <a:rPr lang="en-US" dirty="0"/>
              <a:t>) – (</a:t>
            </a:r>
            <a:r>
              <a:rPr lang="en-US" dirty="0" err="1"/>
              <a:t>SUM</a:t>
            </a:r>
            <a:r>
              <a:rPr lang="en-US" i="1" baseline="-25000" dirty="0" err="1"/>
              <a:t>i</a:t>
            </a:r>
            <a:r>
              <a:rPr lang="en-US" dirty="0"/>
              <a:t> / 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And standard deviation is the square root of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33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801F6-7E01-B344-8974-32442927D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Actual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42697-AEDD-7649-ADD2-6EBDABB2F3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Step 1) From the initial load we select the initial </a:t>
            </a:r>
            <a:r>
              <a:rPr lang="en-US" i="1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 centroids by some sensible approach:</a:t>
            </a:r>
          </a:p>
          <a:p>
            <a:pPr lvl="1"/>
            <a:r>
              <a:rPr lang="en-US" dirty="0"/>
              <a:t>Take </a:t>
            </a:r>
            <a:r>
              <a:rPr lang="en-US" i="1" dirty="0"/>
              <a:t>k</a:t>
            </a:r>
            <a:r>
              <a:rPr lang="en-US" dirty="0"/>
              <a:t> random points</a:t>
            </a:r>
          </a:p>
          <a:p>
            <a:r>
              <a:rPr lang="en-US" dirty="0">
                <a:solidFill>
                  <a:srgbClr val="0000FF"/>
                </a:solidFill>
              </a:rPr>
              <a:t>Steps 2-5) </a:t>
            </a:r>
            <a:r>
              <a:rPr lang="en-US" dirty="0">
                <a:solidFill>
                  <a:srgbClr val="D60093"/>
                </a:solidFill>
              </a:rPr>
              <a:t>Processing “Memory-Load” of points: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Step 3)</a:t>
            </a:r>
            <a:r>
              <a:rPr lang="en-US" dirty="0"/>
              <a:t> Find those points that are “</a:t>
            </a:r>
            <a:r>
              <a:rPr lang="en-US" dirty="0">
                <a:solidFill>
                  <a:srgbClr val="FF0066"/>
                </a:solidFill>
              </a:rPr>
              <a:t>sufficiently close</a:t>
            </a:r>
            <a:r>
              <a:rPr lang="en-US" dirty="0"/>
              <a:t>” to a cluster centroid and add those points to that cluster and the DS</a:t>
            </a:r>
          </a:p>
          <a:p>
            <a:pPr lvl="2"/>
            <a:r>
              <a:rPr lang="en-US" dirty="0"/>
              <a:t>These points are so close to the centroid that they can be summarized and then discarded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Step 4)</a:t>
            </a:r>
            <a:r>
              <a:rPr lang="en-US" dirty="0"/>
              <a:t> Use any in-memory clustering algorithm to cluster the remaining points and the old RS</a:t>
            </a:r>
          </a:p>
          <a:p>
            <a:pPr lvl="2"/>
            <a:r>
              <a:rPr lang="en-US" dirty="0"/>
              <a:t>Clusters go to the CS; outlying points to the 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8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6B4C73-1A3B-2348-904B-36BD67D0E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Actual Clustering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284FE-1DDA-6848-90EB-91C999BA58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Steps 2-5) </a:t>
            </a:r>
            <a:r>
              <a:rPr lang="en-US" dirty="0">
                <a:solidFill>
                  <a:srgbClr val="D60093"/>
                </a:solidFill>
              </a:rPr>
              <a:t>Processing “Memory-Load” of points: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Step 5)</a:t>
            </a:r>
            <a:r>
              <a:rPr lang="en-US" dirty="0"/>
              <a:t> DS set: Adjust statistics of the clusters to account for the new points</a:t>
            </a:r>
          </a:p>
          <a:p>
            <a:pPr lvl="2"/>
            <a:r>
              <a:rPr lang="en-US" dirty="0"/>
              <a:t>Add </a:t>
            </a:r>
            <a:r>
              <a:rPr lang="en-US" i="1" dirty="0"/>
              <a:t>N</a:t>
            </a:r>
            <a:r>
              <a:rPr lang="en-US" dirty="0"/>
              <a:t>s, </a:t>
            </a:r>
            <a:r>
              <a:rPr lang="en-US" i="1" dirty="0"/>
              <a:t>SUM</a:t>
            </a:r>
            <a:r>
              <a:rPr lang="en-US" dirty="0"/>
              <a:t>s, </a:t>
            </a:r>
            <a:r>
              <a:rPr lang="en-US" i="1" dirty="0"/>
              <a:t>SUMSQ</a:t>
            </a:r>
            <a:r>
              <a:rPr lang="en-US" dirty="0"/>
              <a:t>s</a:t>
            </a:r>
          </a:p>
          <a:p>
            <a:pPr lvl="6"/>
            <a:endParaRPr lang="en-US" sz="1000" dirty="0"/>
          </a:p>
          <a:p>
            <a:pPr lvl="2"/>
            <a:r>
              <a:rPr lang="en-US" dirty="0"/>
              <a:t>Consider merging compressed sets in the CS</a:t>
            </a:r>
          </a:p>
          <a:p>
            <a:pPr lvl="8"/>
            <a:endParaRPr lang="en-US" sz="1000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If this is the last round</a:t>
            </a:r>
            <a:r>
              <a:rPr lang="en-US" dirty="0"/>
              <a:t>, merge all compressed sets in the CS and all RS points into their nearest cluster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94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DDA74D-A0AD-CC43-8284-779BDDC5F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Few Details…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6EA1-E328-0749-8493-31C67AD52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66"/>
                </a:solidFill>
              </a:rPr>
              <a:t>Q1) </a:t>
            </a:r>
            <a:r>
              <a:rPr lang="en-US" dirty="0"/>
              <a:t>How do we decide if a point is “close enough” to a cluster that we will add the point to that cluster?</a:t>
            </a:r>
          </a:p>
          <a:p>
            <a:pPr lvl="8"/>
            <a:endParaRPr lang="en-US" dirty="0"/>
          </a:p>
          <a:p>
            <a:r>
              <a:rPr lang="en-US" dirty="0">
                <a:solidFill>
                  <a:srgbClr val="FF0066"/>
                </a:solidFill>
              </a:rPr>
              <a:t>Q2) </a:t>
            </a:r>
            <a:r>
              <a:rPr lang="en-US" dirty="0"/>
              <a:t>How do we decide whether two compressed sets (CS) deserve to be combined into one?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1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6E4CA4-DC5E-9341-A88B-16A5BCAABF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Clusters &amp; Outliers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8283CF-1C9C-1846-BF13-6AFEFFC3A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557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AE078D-55F2-2B40-BB5A-EFD70FE9B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757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C7B074-51EB-5642-8C8C-9644F261D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357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B3A3F65-311F-E642-8D3C-CC1D50F68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682" y="1717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93C61A0-76A9-9D45-B70D-6643504F6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82" y="4918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72E1EEFD-E3EB-5B4B-BACD-A8C1A7B51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557" y="2286000"/>
            <a:ext cx="1828800" cy="2286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33AD516B-55F3-4849-BE6E-6AFAA6579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757" y="1524000"/>
            <a:ext cx="1752600" cy="2819400"/>
          </a:xfrm>
          <a:prstGeom prst="ellipse">
            <a:avLst/>
          </a:prstGeom>
          <a:solidFill>
            <a:srgbClr val="808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imes New Roman" charset="0"/>
              </a:rPr>
              <a:t>x</a:t>
            </a:r>
          </a:p>
          <a:p>
            <a:pPr algn="ctr"/>
            <a:r>
              <a:rPr lang="en-US" dirty="0">
                <a:latin typeface="Times New Roman" charset="0"/>
              </a:rPr>
              <a:t>xx    x</a:t>
            </a:r>
          </a:p>
          <a:p>
            <a:pPr algn="ctr"/>
            <a:r>
              <a:rPr lang="en-US" dirty="0">
                <a:latin typeface="Times New Roman" charset="0"/>
              </a:rPr>
              <a:t>x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     </a:t>
            </a:r>
          </a:p>
          <a:p>
            <a:pPr algn="ctr"/>
            <a:r>
              <a:rPr lang="en-US" dirty="0">
                <a:latin typeface="Times New Roman" charset="0"/>
              </a:rPr>
              <a:t>x  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</a:t>
            </a:r>
          </a:p>
          <a:p>
            <a:pPr algn="ctr"/>
            <a:r>
              <a:rPr lang="en-US" dirty="0">
                <a:latin typeface="Times New Roman" charset="0"/>
              </a:rPr>
              <a:t>x</a:t>
            </a:r>
          </a:p>
          <a:p>
            <a:pPr algn="ctr"/>
            <a:r>
              <a:rPr lang="en-US" dirty="0">
                <a:latin typeface="Times New Roman" charset="0"/>
              </a:rPr>
              <a:t>x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</a:t>
            </a:r>
            <a:r>
              <a:rPr lang="en-US" dirty="0" err="1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  <a:p>
            <a:pPr algn="ctr"/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333E402D-8726-E244-98DB-5FBC87C8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357" y="4648200"/>
            <a:ext cx="1905000" cy="1600200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9385C9-ADFA-B04A-A948-E737AE3B5A65}"/>
              </a:ext>
            </a:extLst>
          </p:cNvPr>
          <p:cNvCxnSpPr/>
          <p:nvPr/>
        </p:nvCxnSpPr>
        <p:spPr>
          <a:xfrm flipV="1">
            <a:off x="2346157" y="5257800"/>
            <a:ext cx="669925" cy="6858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0C0BF0-1B61-DC46-A8F8-BC4F1BFE7DD5}"/>
              </a:ext>
            </a:extLst>
          </p:cNvPr>
          <p:cNvSpPr txBox="1"/>
          <p:nvPr/>
        </p:nvSpPr>
        <p:spPr>
          <a:xfrm>
            <a:off x="1862818" y="5943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Outlier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60A5BE-AD02-8B43-8C9A-2D122812A87B}"/>
              </a:ext>
            </a:extLst>
          </p:cNvPr>
          <p:cNvCxnSpPr/>
          <p:nvPr/>
        </p:nvCxnSpPr>
        <p:spPr>
          <a:xfrm flipH="1" flipV="1">
            <a:off x="5927557" y="5600700"/>
            <a:ext cx="825947" cy="3429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9412FD-110E-C149-B0DB-62B393957C4E}"/>
              </a:ext>
            </a:extLst>
          </p:cNvPr>
          <p:cNvSpPr txBox="1"/>
          <p:nvPr/>
        </p:nvSpPr>
        <p:spPr>
          <a:xfrm>
            <a:off x="6384757" y="58790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68402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6B79D1-1138-AD49-8DCA-DE214BE0C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Close is Close Enough?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1E575-77F5-4148-9DED-41BB6B7628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66"/>
                </a:solidFill>
              </a:rPr>
              <a:t>Q1) </a:t>
            </a:r>
            <a:r>
              <a:rPr lang="en-US" dirty="0"/>
              <a:t>We need a way to decide whether to put a new point into a cluster (and discard)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BFR suggests: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solidFill>
                  <a:srgbClr val="D60093"/>
                </a:solidFill>
              </a:rPr>
              <a:t>Mahalanobis</a:t>
            </a:r>
            <a:r>
              <a:rPr lang="en-US" dirty="0">
                <a:solidFill>
                  <a:srgbClr val="D60093"/>
                </a:solidFill>
              </a:rPr>
              <a:t> distance </a:t>
            </a:r>
            <a:r>
              <a:rPr lang="en-US" dirty="0"/>
              <a:t>is less than a threshold</a:t>
            </a:r>
          </a:p>
          <a:p>
            <a:pPr lvl="1"/>
            <a:r>
              <a:rPr lang="en-US" dirty="0"/>
              <a:t>High likelihood of the point belonging to currently nearest centroid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99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0D3E4-A2CB-E542-9E80-C99E9A062D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04A94A-EEA9-CB46-B76D-8AC1ED135B9A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D60093"/>
                    </a:solidFill>
                  </a:rPr>
                  <a:t>Normalized Euclidean distance from centroid</a:t>
                </a:r>
              </a:p>
              <a:p>
                <a:r>
                  <a:rPr lang="en-US" dirty="0"/>
                  <a:t>For point </a:t>
                </a:r>
                <a:r>
                  <a:rPr lang="en-US" i="1" dirty="0"/>
                  <a:t>(x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d</a:t>
                </a:r>
                <a:r>
                  <a:rPr lang="en-US" i="1" dirty="0"/>
                  <a:t>)</a:t>
                </a:r>
                <a:r>
                  <a:rPr lang="en-US" dirty="0"/>
                  <a:t> and centroid </a:t>
                </a:r>
                <a:r>
                  <a:rPr lang="en-US" i="1" dirty="0"/>
                  <a:t>(c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…, c</a:t>
                </a:r>
                <a:r>
                  <a:rPr lang="en-US" i="1" baseline="-25000" dirty="0"/>
                  <a:t>d</a:t>
                </a:r>
                <a:r>
                  <a:rPr lang="en-US" i="1" dirty="0"/>
                  <a:t>)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Normalize in each dimension: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 = (x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- c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) / </a:t>
                </a:r>
                <a:r>
                  <a:rPr lang="en-US" i="1" dirty="0">
                    <a:sym typeface="Symbol" pitchFamily="18" charset="2"/>
                  </a:rPr>
                  <a:t></a:t>
                </a:r>
                <a:r>
                  <a:rPr lang="en-US" i="1" baseline="-25000" dirty="0" err="1">
                    <a:sym typeface="Symbol" pitchFamily="18" charset="2"/>
                  </a:rPr>
                  <a:t>i</a:t>
                </a:r>
                <a:endParaRPr lang="en-US" i="1" baseline="-25000" dirty="0">
                  <a:sym typeface="Symbol" pitchFamily="18" charset="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Take sum of the squares of the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endParaRPr lang="en-US" i="1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Take the square root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/>
                            </a:rPr>
                            <m:t>𝑥</m:t>
                          </m:r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r>
                            <a:rPr lang="en-US" b="0" i="1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>
                                      <a:latin typeface="Cambria Math"/>
                                    </a:rPr>
                                    <m:t>𝑑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  <m:sup>
                              <m:r>
                                <a:rPr lang="en-US" b="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04A94A-EEA9-CB46-B76D-8AC1ED135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1084" t="-1262" b="-13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3F7487B-F393-F247-B417-7429384D5D58}"/>
              </a:ext>
            </a:extLst>
          </p:cNvPr>
          <p:cNvSpPr/>
          <p:nvPr/>
        </p:nvSpPr>
        <p:spPr>
          <a:xfrm>
            <a:off x="4620127" y="5105891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standard deviation of points in the cluster in the </a:t>
            </a:r>
            <a:r>
              <a:rPr lang="en-US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baseline="30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1503559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4662C2-0A66-BB4E-A9A1-0E48D02CBF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1A553F-AB23-5844-A9A8-754CA0F6C31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If clusters are normally distributed in </a:t>
                </a:r>
                <a:r>
                  <a:rPr lang="en-US" i="1" dirty="0"/>
                  <a:t>d</a:t>
                </a:r>
                <a:r>
                  <a:rPr lang="en-US" dirty="0"/>
                  <a:t>  dimensions, then after transformation, one standard deviation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𝒅</m:t>
                        </m:r>
                      </m:e>
                    </m:rad>
                  </m:oMath>
                </a14:m>
                <a:endParaRPr lang="en-US" dirty="0">
                  <a:sym typeface="Symbol" pitchFamily="18" charset="2"/>
                </a:endParaRPr>
              </a:p>
              <a:p>
                <a:pPr lvl="1"/>
                <a:r>
                  <a:rPr lang="en-US" dirty="0"/>
                  <a:t>i.e., 68% of the points of the cluster will </a:t>
                </a:r>
                <a:br>
                  <a:rPr lang="en-US" dirty="0"/>
                </a:br>
                <a:r>
                  <a:rPr lang="en-US" dirty="0"/>
                  <a:t>have a </a:t>
                </a:r>
                <a:r>
                  <a:rPr lang="en-US" dirty="0" err="1"/>
                  <a:t>Mahalanobis</a:t>
                </a:r>
                <a:r>
                  <a:rPr lang="en-US" dirty="0"/>
                  <a:t> distance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𝒅</m:t>
                        </m:r>
                      </m:e>
                    </m:rad>
                  </m:oMath>
                </a14:m>
                <a:endParaRPr lang="en-US" dirty="0">
                  <a:sym typeface="Symbol" pitchFamily="18" charset="2"/>
                </a:endParaRPr>
              </a:p>
              <a:p>
                <a:endParaRPr lang="en-US" dirty="0">
                  <a:sym typeface="Symbol" pitchFamily="18" charset="2"/>
                </a:endParaRPr>
              </a:p>
              <a:p>
                <a:r>
                  <a:rPr lang="en-US" dirty="0">
                    <a:sym typeface="Symbol" pitchFamily="18" charset="2"/>
                  </a:rPr>
                  <a:t>Accept a point for a cluster if </a:t>
                </a:r>
                <a:br>
                  <a:rPr lang="en-US" dirty="0">
                    <a:sym typeface="Symbol" pitchFamily="18" charset="2"/>
                  </a:rPr>
                </a:br>
                <a:r>
                  <a:rPr lang="en-US" dirty="0">
                    <a:sym typeface="Symbol" pitchFamily="18" charset="2"/>
                  </a:rPr>
                  <a:t>its M.D. is &lt; some threshold, </a:t>
                </a:r>
                <a:br>
                  <a:rPr lang="en-US" dirty="0">
                    <a:sym typeface="Symbol" pitchFamily="18" charset="2"/>
                  </a:rPr>
                </a:br>
                <a:r>
                  <a:rPr lang="en-US" dirty="0">
                    <a:sym typeface="Symbol" pitchFamily="18" charset="2"/>
                  </a:rPr>
                  <a:t>e.g. 2 standard deviations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1A553F-AB23-5844-A9A8-754CA0F6C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1084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hyperphysics.phy-astr.gsu.edu/hbase/math/immath/gauds.gif">
            <a:extLst>
              <a:ext uri="{FF2B5EF4-FFF2-40B4-BE49-F238E27FC236}">
                <a16:creationId xmlns:a16="http://schemas.microsoft.com/office/drawing/2014/main" id="{0213C1B7-DD61-104E-BB72-E19444A04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869" y="3513221"/>
            <a:ext cx="326594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933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9E6B0D-D260-1C4B-9722-1BA3E48BF3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Should 2 CS clusters be combined?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BDFD-8236-D848-8C38-05B6B29B4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>
                <a:solidFill>
                  <a:srgbClr val="FF0066"/>
                </a:solidFill>
              </a:rPr>
              <a:t>Q2) </a:t>
            </a:r>
            <a:r>
              <a:rPr lang="en-US" dirty="0"/>
              <a:t>Should 2 CS </a:t>
            </a:r>
            <a:r>
              <a:rPr lang="en-US" dirty="0" err="1"/>
              <a:t>subclusters</a:t>
            </a:r>
            <a:r>
              <a:rPr lang="en-US" dirty="0"/>
              <a:t> be combined?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/>
              <a:t>Compute the variance of the combined </a:t>
            </a:r>
            <a:r>
              <a:rPr lang="en-US" dirty="0" err="1"/>
              <a:t>subcluster</a:t>
            </a:r>
            <a:endParaRPr lang="en-US" dirty="0"/>
          </a:p>
          <a:p>
            <a:pPr lvl="1"/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SUM</a:t>
            </a:r>
            <a:r>
              <a:rPr lang="en-US" dirty="0"/>
              <a:t>, and </a:t>
            </a:r>
            <a:r>
              <a:rPr lang="en-US" i="1" dirty="0"/>
              <a:t>SUMSQ </a:t>
            </a:r>
            <a:r>
              <a:rPr lang="en-US" dirty="0"/>
              <a:t>allow us to make that calculation quickly</a:t>
            </a:r>
          </a:p>
          <a:p>
            <a:endParaRPr lang="en-US" dirty="0"/>
          </a:p>
          <a:p>
            <a:r>
              <a:rPr lang="en-US" dirty="0"/>
              <a:t>Combine if the combined variance is below some threshold</a:t>
            </a:r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18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F412B9-749F-A848-A273-7057621852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A55CF-3B3C-1548-BB4C-436036A52C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Clustering:</a:t>
            </a:r>
            <a:r>
              <a:rPr lang="en-US" dirty="0"/>
              <a:t> Given a set of points, with a notion of distance between points, group the points into some number of </a:t>
            </a:r>
            <a:r>
              <a:rPr lang="en-US" i="1" dirty="0">
                <a:solidFill>
                  <a:srgbClr val="FF0066"/>
                </a:solidFill>
              </a:rPr>
              <a:t>clusters</a:t>
            </a:r>
            <a:endParaRPr lang="en-US" dirty="0"/>
          </a:p>
          <a:p>
            <a:r>
              <a:rPr lang="en-US" dirty="0">
                <a:solidFill>
                  <a:srgbClr val="008000"/>
                </a:solidFill>
              </a:rPr>
              <a:t>Algorithms:</a:t>
            </a:r>
          </a:p>
          <a:p>
            <a:pPr lvl="1"/>
            <a:r>
              <a:rPr lang="en-US" dirty="0"/>
              <a:t>Agglomerative hierarchical clustering: </a:t>
            </a:r>
          </a:p>
          <a:p>
            <a:pPr lvl="2"/>
            <a:r>
              <a:rPr lang="en-US" dirty="0"/>
              <a:t>Centroid and </a:t>
            </a:r>
            <a:r>
              <a:rPr lang="en-US" dirty="0" err="1"/>
              <a:t>clustroid</a:t>
            </a:r>
            <a:endParaRPr lang="en-US" dirty="0"/>
          </a:p>
          <a:p>
            <a:pPr lvl="1"/>
            <a:r>
              <a:rPr lang="en-US" i="1" dirty="0"/>
              <a:t>k</a:t>
            </a:r>
            <a:r>
              <a:rPr lang="en-US" dirty="0"/>
              <a:t>-means: </a:t>
            </a:r>
          </a:p>
          <a:p>
            <a:pPr lvl="2"/>
            <a:r>
              <a:rPr lang="en-US" dirty="0"/>
              <a:t>Initialization, picking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BFR</a:t>
            </a:r>
          </a:p>
        </p:txBody>
      </p:sp>
    </p:spTree>
    <p:extLst>
      <p:ext uri="{BB962C8B-B14F-4D97-AF65-F5344CB8AC3E}">
        <p14:creationId xmlns:p14="http://schemas.microsoft.com/office/powerpoint/2010/main" val="385190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32A04-6A93-7F4E-BA26-C8F4B48F10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Clustering is a hard problem!</a:t>
            </a:r>
          </a:p>
        </p:txBody>
      </p:sp>
      <p:pic>
        <p:nvPicPr>
          <p:cNvPr id="4" name="Picture 2" descr="http://tagc.univ-mrs.fr/tagc/images/dputhier/tb2.jpg">
            <a:extLst>
              <a:ext uri="{FF2B5EF4-FFF2-40B4-BE49-F238E27FC236}">
                <a16:creationId xmlns:a16="http://schemas.microsoft.com/office/drawing/2014/main" id="{FABEC646-DB02-1844-AD9E-4DF861E5A8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" r="3893"/>
          <a:stretch/>
        </p:blipFill>
        <p:spPr bwMode="auto">
          <a:xfrm rot="16200000">
            <a:off x="1822906" y="1345649"/>
            <a:ext cx="4680044" cy="536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1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CA1ADC-783F-3E47-BAD5-350213579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is it hard?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1472C-D20A-5B41-9123-CA57A7DAED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6234790" cy="4015497"/>
          </a:xfrm>
        </p:spPr>
        <p:txBody>
          <a:bodyPr/>
          <a:lstStyle/>
          <a:p>
            <a:r>
              <a:rPr lang="en-US" dirty="0"/>
              <a:t>Clustering in two dimensions looks easy</a:t>
            </a:r>
          </a:p>
          <a:p>
            <a:r>
              <a:rPr lang="en-US" dirty="0"/>
              <a:t>Clustering small amounts of data looks easy</a:t>
            </a:r>
          </a:p>
          <a:p>
            <a:r>
              <a:rPr lang="en-US" dirty="0"/>
              <a:t>And in most cases, looks are </a:t>
            </a:r>
            <a:r>
              <a:rPr lang="en-US" dirty="0">
                <a:solidFill>
                  <a:srgbClr val="0000FF"/>
                </a:solidFill>
              </a:rPr>
              <a:t>not </a:t>
            </a:r>
            <a:r>
              <a:rPr lang="en-US" dirty="0"/>
              <a:t>deceiving</a:t>
            </a:r>
          </a:p>
          <a:p>
            <a:endParaRPr lang="en-US" dirty="0"/>
          </a:p>
          <a:p>
            <a:r>
              <a:rPr lang="en-US" dirty="0"/>
              <a:t>Many applications involve not 2, but 10 or 10,000 dimensions</a:t>
            </a:r>
          </a:p>
          <a:p>
            <a:r>
              <a:rPr lang="en-US" dirty="0">
                <a:solidFill>
                  <a:srgbClr val="D60093"/>
                </a:solidFill>
              </a:rPr>
              <a:t>High-dimensional spaces look different: </a:t>
            </a:r>
            <a:r>
              <a:rPr lang="en-US" dirty="0"/>
              <a:t>Almost all pairs of points are at about the same distance --&gt; </a:t>
            </a:r>
            <a:r>
              <a:rPr lang="en-US" altLang="en-US" dirty="0">
                <a:solidFill>
                  <a:srgbClr val="FF0000"/>
                </a:solidFill>
              </a:rPr>
              <a:t>The Curse of Dimensionality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4830C-5599-AA45-9AF6-B5B7EEB57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095" y="2094622"/>
            <a:ext cx="1803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8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B94C00-397A-2A46-AE7F-63585B1FD5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Clustering Example: Galaxies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D8569-F093-1C4A-94DC-F375C534D2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 catalog of 2 billion “sky objects” represents objects by their radiation in 7 dimensions (frequency bands)</a:t>
            </a:r>
          </a:p>
          <a:p>
            <a:r>
              <a:rPr lang="en-US" dirty="0">
                <a:solidFill>
                  <a:srgbClr val="008000"/>
                </a:solidFill>
              </a:rPr>
              <a:t>Problem:</a:t>
            </a:r>
            <a:r>
              <a:rPr lang="en-US" dirty="0"/>
              <a:t> Cluster into similar objects, e.g., galaxies, nearby stars, quasars, etc.</a:t>
            </a:r>
          </a:p>
          <a:p>
            <a:r>
              <a:rPr lang="en-US" dirty="0"/>
              <a:t>Sloan Digital Sky Survey</a:t>
            </a:r>
          </a:p>
          <a:p>
            <a:endParaRPr lang="en-US" dirty="0"/>
          </a:p>
        </p:txBody>
      </p:sp>
      <p:pic>
        <p:nvPicPr>
          <p:cNvPr id="4" name="Picture 2" descr="Supernovae found by SDSS-II">
            <a:extLst>
              <a:ext uri="{FF2B5EF4-FFF2-40B4-BE49-F238E27FC236}">
                <a16:creationId xmlns:a16="http://schemas.microsoft.com/office/drawing/2014/main" id="{0A42EAB1-B8CF-7840-B3A8-822E87B785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3"/>
          <a:stretch/>
        </p:blipFill>
        <p:spPr bwMode="auto">
          <a:xfrm>
            <a:off x="1053813" y="3789946"/>
            <a:ext cx="6294198" cy="216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7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D444A0-DE0E-E84B-92D3-E2F2B10119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Clustering Example: Music CDs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F4027-D975-4545-8191-38C96F5498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Intuitively:</a:t>
            </a:r>
            <a:r>
              <a:rPr lang="en-US" dirty="0"/>
              <a:t> Music divides into categories, and customers prefer a few categories</a:t>
            </a:r>
          </a:p>
          <a:p>
            <a:pPr lvl="1"/>
            <a:r>
              <a:rPr lang="en-US" dirty="0"/>
              <a:t>But what are categories really?</a:t>
            </a:r>
          </a:p>
          <a:p>
            <a:pPr lvl="8"/>
            <a:endParaRPr lang="en-US" dirty="0"/>
          </a:p>
          <a:p>
            <a:r>
              <a:rPr lang="en-US" dirty="0"/>
              <a:t>Represent a CD by a set of customers who bought it</a:t>
            </a:r>
          </a:p>
          <a:p>
            <a:pPr lvl="8"/>
            <a:endParaRPr lang="en-US" dirty="0"/>
          </a:p>
          <a:p>
            <a:r>
              <a:rPr lang="en-US" dirty="0"/>
              <a:t>Similar CDs have similar sets of customers, and vice-versa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46B0A-A5D2-E14C-B1B1-05EAF403C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Clustering Example: Music CDs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CB1A7-E2E2-FE4C-A4F2-D5F08315DC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Space of all CDs:</a:t>
            </a:r>
          </a:p>
          <a:p>
            <a:pPr lvl="1"/>
            <a:r>
              <a:rPr lang="en-US" dirty="0"/>
              <a:t>Think of a space with one dim. for each customer</a:t>
            </a:r>
          </a:p>
          <a:p>
            <a:pPr lvl="2"/>
            <a:r>
              <a:rPr lang="en-US" dirty="0"/>
              <a:t>Values in a dimension may be 0 or 1 only</a:t>
            </a:r>
          </a:p>
          <a:p>
            <a:pPr lvl="2"/>
            <a:r>
              <a:rPr lang="en-US" dirty="0"/>
              <a:t>A CD is a “point” in this space 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), 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1 </a:t>
            </a:r>
            <a:r>
              <a:rPr lang="en-US" dirty="0" err="1"/>
              <a:t>iff</a:t>
            </a:r>
            <a:r>
              <a:rPr lang="en-US" dirty="0"/>
              <a:t> the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baseline="30000" dirty="0" err="1"/>
              <a:t>th</a:t>
            </a:r>
            <a:r>
              <a:rPr lang="en-US" dirty="0"/>
              <a:t> customer bought the CD</a:t>
            </a:r>
          </a:p>
          <a:p>
            <a:endParaRPr lang="en-US" dirty="0"/>
          </a:p>
          <a:p>
            <a:r>
              <a:rPr lang="en-US" dirty="0"/>
              <a:t>For Amazon, the dimension is tens of millions</a:t>
            </a:r>
          </a:p>
          <a:p>
            <a:pPr lvl="8"/>
            <a:endParaRPr lang="en-US" dirty="0"/>
          </a:p>
          <a:p>
            <a:r>
              <a:rPr lang="en-US" dirty="0"/>
              <a:t>Task: Find clusters of similar CDs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19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11450</TotalTime>
  <Words>2242</Words>
  <Application>Microsoft Macintosh PowerPoint</Application>
  <PresentationFormat>On-screen Show (4:3)</PresentationFormat>
  <Paragraphs>438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Arial</vt:lpstr>
      <vt:lpstr>Calibri</vt:lpstr>
      <vt:lpstr>Cambria Math</vt:lpstr>
      <vt:lpstr>Encode Sans Normal Black</vt:lpstr>
      <vt:lpstr>Lucida Grande</vt:lpstr>
      <vt:lpstr>Open Sans</vt:lpstr>
      <vt:lpstr>Open Sans Light</vt:lpstr>
      <vt:lpstr>Symbol</vt:lpstr>
      <vt:lpstr>Times New Roman</vt:lpstr>
      <vt:lpstr>Uni Sans Regular</vt:lpstr>
      <vt:lpstr>Custom Design</vt:lpstr>
      <vt:lpstr>1_Custom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Microsoft Office User</cp:lastModifiedBy>
  <cp:revision>355</cp:revision>
  <cp:lastPrinted>2016-02-10T20:19:12Z</cp:lastPrinted>
  <dcterms:created xsi:type="dcterms:W3CDTF">2014-10-14T00:51:43Z</dcterms:created>
  <dcterms:modified xsi:type="dcterms:W3CDTF">2018-11-20T23:01:46Z</dcterms:modified>
</cp:coreProperties>
</file>